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5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0" r:id="rId17"/>
    <p:sldId id="273" r:id="rId18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7978D-2045-4B13-8E91-0DE2B2DC494A}" type="datetimeFigureOut">
              <a:rPr lang="th-TH" smtClean="0"/>
              <a:pPr/>
              <a:t>11/03/56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4C9C-75CA-4647-84C6-B9D93F545649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4C9C-75CA-4647-84C6-B9D93F545649}" type="slidenum">
              <a:rPr lang="th-TH" smtClean="0"/>
              <a:pPr/>
              <a:t>8</a:t>
            </a:fld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4C9C-75CA-4647-84C6-B9D93F545649}" type="slidenum">
              <a:rPr lang="th-TH" smtClean="0"/>
              <a:pPr/>
              <a:t>9</a:t>
            </a:fld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4C9C-75CA-4647-84C6-B9D93F545649}" type="slidenum">
              <a:rPr lang="th-TH" smtClean="0"/>
              <a:pPr/>
              <a:t>10</a:t>
            </a:fld>
            <a:endParaRPr lang="th-T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4C9C-75CA-4647-84C6-B9D93F545649}" type="slidenum">
              <a:rPr lang="th-TH" smtClean="0"/>
              <a:pPr/>
              <a:t>11</a:t>
            </a:fld>
            <a:endParaRPr lang="th-T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4C9C-75CA-4647-84C6-B9D93F545649}" type="slidenum">
              <a:rPr lang="th-TH" smtClean="0"/>
              <a:pPr/>
              <a:t>12</a:t>
            </a:fld>
            <a:endParaRPr lang="th-T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4C9C-75CA-4647-84C6-B9D93F545649}" type="slidenum">
              <a:rPr lang="th-TH" smtClean="0"/>
              <a:pPr/>
              <a:t>13</a:t>
            </a:fld>
            <a:endParaRPr lang="th-T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4C9C-75CA-4647-84C6-B9D93F545649}" type="slidenum">
              <a:rPr lang="th-TH" smtClean="0"/>
              <a:pPr/>
              <a:t>14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77FA-655C-49E4-B3A5-49F8B678BFAD}" type="datetimeFigureOut">
              <a:rPr lang="th-TH" smtClean="0"/>
              <a:pPr/>
              <a:t>11/03/56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EB54-0E7D-4D55-8098-AD1B351C3DC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77FA-655C-49E4-B3A5-49F8B678BFAD}" type="datetimeFigureOut">
              <a:rPr lang="th-TH" smtClean="0"/>
              <a:pPr/>
              <a:t>11/03/56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EB54-0E7D-4D55-8098-AD1B351C3DC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77FA-655C-49E4-B3A5-49F8B678BFAD}" type="datetimeFigureOut">
              <a:rPr lang="th-TH" smtClean="0"/>
              <a:pPr/>
              <a:t>11/03/56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EB54-0E7D-4D55-8098-AD1B351C3DC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77FA-655C-49E4-B3A5-49F8B678BFAD}" type="datetimeFigureOut">
              <a:rPr lang="th-TH" smtClean="0"/>
              <a:pPr/>
              <a:t>11/03/56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EB54-0E7D-4D55-8098-AD1B351C3DC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77FA-655C-49E4-B3A5-49F8B678BFAD}" type="datetimeFigureOut">
              <a:rPr lang="th-TH" smtClean="0"/>
              <a:pPr/>
              <a:t>11/03/56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EB54-0E7D-4D55-8098-AD1B351C3DC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77FA-655C-49E4-B3A5-49F8B678BFAD}" type="datetimeFigureOut">
              <a:rPr lang="th-TH" smtClean="0"/>
              <a:pPr/>
              <a:t>11/03/56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EB54-0E7D-4D55-8098-AD1B351C3DC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77FA-655C-49E4-B3A5-49F8B678BFAD}" type="datetimeFigureOut">
              <a:rPr lang="th-TH" smtClean="0"/>
              <a:pPr/>
              <a:t>11/03/56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EB54-0E7D-4D55-8098-AD1B351C3DC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77FA-655C-49E4-B3A5-49F8B678BFAD}" type="datetimeFigureOut">
              <a:rPr lang="th-TH" smtClean="0"/>
              <a:pPr/>
              <a:t>11/03/56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EB54-0E7D-4D55-8098-AD1B351C3DC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77FA-655C-49E4-B3A5-49F8B678BFAD}" type="datetimeFigureOut">
              <a:rPr lang="th-TH" smtClean="0"/>
              <a:pPr/>
              <a:t>11/03/56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EB54-0E7D-4D55-8098-AD1B351C3DC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77FA-655C-49E4-B3A5-49F8B678BFAD}" type="datetimeFigureOut">
              <a:rPr lang="th-TH" smtClean="0"/>
              <a:pPr/>
              <a:t>11/03/56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EB54-0E7D-4D55-8098-AD1B351C3DC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77FA-655C-49E4-B3A5-49F8B678BFAD}" type="datetimeFigureOut">
              <a:rPr lang="th-TH" smtClean="0"/>
              <a:pPr/>
              <a:t>11/03/56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EB54-0E7D-4D55-8098-AD1B351C3DC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1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D77FA-655C-49E4-B3A5-49F8B678BFAD}" type="datetimeFigureOut">
              <a:rPr lang="th-TH" smtClean="0"/>
              <a:pPr/>
              <a:t>11/03/56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8EB54-0E7D-4D55-8098-AD1B351C3DC9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2071638" y="0"/>
            <a:ext cx="7072362" cy="1470025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>
                <a:ln w="0"/>
                <a:effectLst>
                  <a:reflection blurRad="12700" stA="50000" endPos="50000" dist="5000" dir="5400000" sy="-100000" rotWithShape="0"/>
                </a:effectLst>
                <a:latin typeface="Berlin Sans FB" pitchFamily="34" charset="0"/>
              </a:rPr>
              <a:t>Genetic </a:t>
            </a:r>
            <a:r>
              <a:rPr lang="en-US" sz="48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Berlin Sans FB" pitchFamily="34" charset="0"/>
              </a:rPr>
              <a:t>  algorithm</a:t>
            </a:r>
            <a:endParaRPr lang="th-TH" sz="4800" b="1" cap="all" dirty="0">
              <a:ln w="0"/>
              <a:effectLst>
                <a:reflection blurRad="12700" stA="50000" endPos="50000" dist="5000" dir="5400000" sy="-100000" rotWithShape="0"/>
              </a:effectLst>
              <a:latin typeface="Berlin Sans FB" pitchFamily="34" charset="0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6072198" y="1571612"/>
            <a:ext cx="2471710" cy="928694"/>
          </a:xfrm>
        </p:spPr>
        <p:txBody>
          <a:bodyPr>
            <a:normAutofit/>
          </a:bodyPr>
          <a:lstStyle/>
          <a:p>
            <a:pPr algn="r"/>
            <a:r>
              <a:rPr lang="th-TH" sz="4000" b="1" u="sng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จัดทำโดย</a:t>
            </a:r>
            <a:endParaRPr lang="th-TH" sz="4000" b="1" u="sng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3286116" y="2857496"/>
            <a:ext cx="5429288" cy="5715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3200" b="1" dirty="0">
                <a:solidFill>
                  <a:schemeClr val="tx1"/>
                </a:solidFill>
                <a:latin typeface="Broadway" pitchFamily="82" charset="0"/>
              </a:rPr>
              <a:t> </a:t>
            </a:r>
            <a:r>
              <a:rPr lang="th-TH" sz="3200" b="1" dirty="0" smtClean="0">
                <a:solidFill>
                  <a:schemeClr val="tx1"/>
                </a:solidFill>
                <a:latin typeface="Broadway" pitchFamily="82" charset="0"/>
              </a:rPr>
              <a:t>  นางสาว</a:t>
            </a:r>
            <a:r>
              <a:rPr lang="th-TH" sz="3200" b="1" dirty="0" err="1" smtClean="0">
                <a:solidFill>
                  <a:schemeClr val="tx1"/>
                </a:solidFill>
                <a:latin typeface="Broadway" pitchFamily="82" charset="0"/>
              </a:rPr>
              <a:t>อลิสษา</a:t>
            </a:r>
            <a:r>
              <a:rPr lang="th-TH" sz="3200" b="1" dirty="0" smtClean="0">
                <a:solidFill>
                  <a:schemeClr val="tx1"/>
                </a:solidFill>
                <a:latin typeface="Broadway" pitchFamily="82" charset="0"/>
              </a:rPr>
              <a:t>	แฉล้มในเมือง</a:t>
            </a:r>
            <a:endParaRPr lang="th-TH" sz="3200" b="1" dirty="0">
              <a:solidFill>
                <a:schemeClr val="tx1"/>
              </a:solidFill>
              <a:latin typeface="Broadway" pitchFamily="82" charset="0"/>
            </a:endParaRPr>
          </a:p>
        </p:txBody>
      </p:sp>
      <p:sp>
        <p:nvSpPr>
          <p:cNvPr id="6" name="หยดน้ำ 5"/>
          <p:cNvSpPr/>
          <p:nvPr/>
        </p:nvSpPr>
        <p:spPr>
          <a:xfrm>
            <a:off x="2500298" y="2928934"/>
            <a:ext cx="714380" cy="571504"/>
          </a:xfrm>
          <a:prstGeom prst="teardrop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endParaRPr lang="th-TH" dirty="0"/>
          </a:p>
        </p:txBody>
      </p:sp>
      <p:sp>
        <p:nvSpPr>
          <p:cNvPr id="7" name="หยดน้ำ 6"/>
          <p:cNvSpPr/>
          <p:nvPr/>
        </p:nvSpPr>
        <p:spPr>
          <a:xfrm>
            <a:off x="2500298" y="3643314"/>
            <a:ext cx="714380" cy="571504"/>
          </a:xfrm>
          <a:prstGeom prst="teardrop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</a:t>
            </a:r>
            <a:endParaRPr lang="th-TH" dirty="0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3286116" y="3571876"/>
            <a:ext cx="5429288" cy="57150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3200" b="1" dirty="0" smtClean="0">
                <a:solidFill>
                  <a:schemeClr val="tx1"/>
                </a:solidFill>
                <a:latin typeface="Broadway" pitchFamily="82" charset="0"/>
              </a:rPr>
              <a:t>   นายกมลภพ</a:t>
            </a:r>
            <a:r>
              <a:rPr lang="th-TH" sz="3200" b="1" dirty="0">
                <a:solidFill>
                  <a:schemeClr val="tx1"/>
                </a:solidFill>
                <a:latin typeface="Broadway" pitchFamily="82" charset="0"/>
              </a:rPr>
              <a:t>	</a:t>
            </a:r>
            <a:r>
              <a:rPr lang="th-TH" sz="3200" b="1" dirty="0" smtClean="0">
                <a:solidFill>
                  <a:schemeClr val="tx1"/>
                </a:solidFill>
                <a:latin typeface="Broadway" pitchFamily="82" charset="0"/>
              </a:rPr>
              <a:t>	กวด</a:t>
            </a:r>
            <a:r>
              <a:rPr lang="th-TH" sz="3200" b="1" dirty="0" err="1" smtClean="0">
                <a:solidFill>
                  <a:schemeClr val="tx1"/>
                </a:solidFill>
                <a:latin typeface="Broadway" pitchFamily="82" charset="0"/>
              </a:rPr>
              <a:t>สันเทียะ</a:t>
            </a:r>
            <a:endParaRPr lang="th-TH" sz="3200" b="1" dirty="0">
              <a:solidFill>
                <a:schemeClr val="tx1"/>
              </a:solidFill>
              <a:latin typeface="Broadway" pitchFamily="82" charset="0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3286116" y="4286256"/>
            <a:ext cx="5429288" cy="57150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3200" b="1" dirty="0" smtClean="0">
                <a:solidFill>
                  <a:schemeClr val="tx1"/>
                </a:solidFill>
                <a:latin typeface="Broadway" pitchFamily="82" charset="0"/>
              </a:rPr>
              <a:t>   นายสงคราม		</a:t>
            </a:r>
            <a:r>
              <a:rPr lang="th-TH" sz="3200" b="1" dirty="0"/>
              <a:t>พิริยะอนุพนธ์ </a:t>
            </a:r>
            <a:endParaRPr lang="th-TH" sz="3200" b="1" dirty="0" smtClean="0">
              <a:solidFill>
                <a:schemeClr val="tx1"/>
              </a:solidFill>
              <a:latin typeface="Broadway" pitchFamily="82" charset="0"/>
            </a:endParaRPr>
          </a:p>
        </p:txBody>
      </p:sp>
      <p:sp>
        <p:nvSpPr>
          <p:cNvPr id="10" name="หยดน้ำ 9"/>
          <p:cNvSpPr/>
          <p:nvPr/>
        </p:nvSpPr>
        <p:spPr>
          <a:xfrm>
            <a:off x="2500298" y="4357694"/>
            <a:ext cx="714380" cy="571504"/>
          </a:xfrm>
          <a:prstGeom prst="teardrop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</a:t>
            </a:r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357958"/>
            <a:ext cx="9501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all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  <a:latin typeface="Berlin Sans FB" pitchFamily="34" charset="0"/>
              </a:rPr>
              <a:t>*</a:t>
            </a:r>
            <a:r>
              <a:rPr lang="en-US" sz="20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Berlin Sans FB" pitchFamily="34" charset="0"/>
              </a:rPr>
              <a:t>Genetic   algorithm </a:t>
            </a:r>
            <a:r>
              <a:rPr lang="th-TH" sz="20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Berlin Sans FB" pitchFamily="34" charset="0"/>
              </a:rPr>
              <a:t>เป็นส่วนหนึ่งของวิชา </a:t>
            </a:r>
            <a:r>
              <a:rPr lang="en-US" sz="20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Artificial Intelligence</a:t>
            </a:r>
            <a:endParaRPr lang="th-TH" sz="2000" dirty="0">
              <a:ln w="18415" cmpd="sng">
                <a:solidFill>
                  <a:schemeClr val="tx1"/>
                </a:solidFill>
                <a:prstDash val="solid"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2071670" y="0"/>
            <a:ext cx="707236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all" spc="0" normalizeH="0" baseline="0" noProof="0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Berlin Sans FB" pitchFamily="34" charset="0"/>
                <a:ea typeface="+mj-ea"/>
                <a:cs typeface="+mj-cs"/>
              </a:rPr>
              <a:t>Genetic   algorithm</a:t>
            </a:r>
            <a:endParaRPr kumimoji="0" lang="th-TH" sz="4800" b="1" i="0" u="none" strike="noStrike" kern="1200" cap="all" spc="0" normalizeH="0" baseline="0" noProof="0" dirty="0" smtClean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Berlin Sans FB" pitchFamily="34" charset="0"/>
              <a:ea typeface="+mj-ea"/>
              <a:cs typeface="+mj-cs"/>
            </a:endParaRPr>
          </a:p>
        </p:txBody>
      </p:sp>
      <p:sp>
        <p:nvSpPr>
          <p:cNvPr id="7" name="สี่เหลี่ยมมุมมน 6"/>
          <p:cNvSpPr/>
          <p:nvPr/>
        </p:nvSpPr>
        <p:spPr>
          <a:xfrm>
            <a:off x="214282" y="2000216"/>
            <a:ext cx="8572560" cy="48577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th-TH" sz="2400" dirty="0" smtClean="0">
              <a:latin typeface="+mj-lt"/>
            </a:endParaRPr>
          </a:p>
          <a:p>
            <a:endParaRPr lang="th-TH" sz="2400" dirty="0" smtClean="0">
              <a:latin typeface="+mj-lt"/>
            </a:endParaRPr>
          </a:p>
          <a:p>
            <a:r>
              <a:rPr lang="th-TH" sz="2400" dirty="0" smtClean="0">
                <a:latin typeface="+mj-lt"/>
              </a:rPr>
              <a:t>	</a:t>
            </a:r>
          </a:p>
          <a:p>
            <a:r>
              <a:rPr lang="th-TH" sz="2400" dirty="0" smtClean="0">
                <a:latin typeface="+mj-lt"/>
              </a:rPr>
              <a:t>	</a:t>
            </a:r>
            <a:r>
              <a:rPr lang="th-TH" dirty="0" smtClean="0">
                <a:latin typeface="+mj-lt"/>
              </a:rPr>
              <a:t>เป็นการนำโครโมโซมคู่ที่ได้เลือกไว้จากขั้น </a:t>
            </a:r>
            <a:r>
              <a:rPr lang="en-US" sz="1600" dirty="0" smtClean="0">
                <a:latin typeface="+mj-lt"/>
              </a:rPr>
              <a:t>Selection</a:t>
            </a:r>
            <a:r>
              <a:rPr lang="th-TH" dirty="0" smtClean="0">
                <a:latin typeface="+mj-lt"/>
              </a:rPr>
              <a:t>มาสร้างเป็นโครโมโซม ใหม่โดยการทำ</a:t>
            </a:r>
            <a:r>
              <a:rPr lang="th-TH" sz="2000" dirty="0" smtClean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Crossover</a:t>
            </a:r>
            <a:r>
              <a:rPr lang="en-US" sz="2000" dirty="0" smtClean="0">
                <a:latin typeface="+mj-lt"/>
              </a:rPr>
              <a:t> </a:t>
            </a:r>
            <a:r>
              <a:rPr lang="th-TH" dirty="0" smtClean="0">
                <a:latin typeface="+mj-lt"/>
              </a:rPr>
              <a:t>ระหว่างโครโมโซม ทั้งสองซึ่งวิธีการในการทำ</a:t>
            </a:r>
            <a:r>
              <a:rPr lang="th-TH" sz="2000" dirty="0" smtClean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Crossover</a:t>
            </a:r>
            <a:r>
              <a:rPr lang="en-US" sz="2000" dirty="0" smtClean="0">
                <a:latin typeface="+mj-lt"/>
              </a:rPr>
              <a:t> </a:t>
            </a:r>
            <a:r>
              <a:rPr lang="th-TH" dirty="0" smtClean="0">
                <a:latin typeface="+mj-lt"/>
              </a:rPr>
              <a:t>มีหลายวิธีดังต่อไปนี้</a:t>
            </a:r>
            <a:endParaRPr lang="en-US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       </a:t>
            </a:r>
            <a:r>
              <a:rPr lang="en-US" sz="2000" b="1" dirty="0" smtClean="0">
                <a:latin typeface="+mj-lt"/>
              </a:rPr>
              <a:t>1. Single Crossover </a:t>
            </a:r>
            <a:r>
              <a:rPr lang="th-TH" dirty="0" smtClean="0">
                <a:latin typeface="+mj-lt"/>
              </a:rPr>
              <a:t>ทำการสุ่มตำแหน่ง </a:t>
            </a:r>
            <a:r>
              <a:rPr lang="en-US" sz="1600" dirty="0" smtClean="0">
                <a:latin typeface="+mj-lt"/>
              </a:rPr>
              <a:t>crossover</a:t>
            </a:r>
            <a:r>
              <a:rPr lang="en-US" sz="2000" dirty="0" smtClean="0">
                <a:latin typeface="+mj-lt"/>
              </a:rPr>
              <a:t> </a:t>
            </a:r>
            <a:r>
              <a:rPr lang="th-TH" dirty="0" smtClean="0">
                <a:latin typeface="+mj-lt"/>
              </a:rPr>
              <a:t>ขึ้นมาหนึ่งตำแหน่ง แล้วทำการแลกเปลี่ยนยีน ที่อยู่ต่อจากตำแหน่ง </a:t>
            </a:r>
            <a:r>
              <a:rPr lang="en-US" sz="1600" dirty="0" smtClean="0">
                <a:latin typeface="+mj-lt"/>
              </a:rPr>
              <a:t>Crossover</a:t>
            </a:r>
            <a:r>
              <a:rPr lang="en-US" dirty="0" smtClean="0">
                <a:latin typeface="+mj-lt"/>
              </a:rPr>
              <a:t> </a:t>
            </a:r>
            <a:r>
              <a:rPr lang="th-TH" dirty="0" smtClean="0">
                <a:latin typeface="+mj-lt"/>
              </a:rPr>
              <a:t>ที่อยู่ติดต่อจากตำแหน่ง </a:t>
            </a:r>
            <a:r>
              <a:rPr lang="en-US" sz="2000" dirty="0" smtClean="0">
                <a:latin typeface="+mj-lt"/>
              </a:rPr>
              <a:t>Crossover</a:t>
            </a:r>
            <a:r>
              <a:rPr lang="th-TH" dirty="0" smtClean="0">
                <a:latin typeface="+mj-lt"/>
              </a:rPr>
              <a:t> เพื่อสร้างเป็นโครโมโซมใหม่ขึ้นมา</a:t>
            </a:r>
            <a:r>
              <a:rPr lang="th-TH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2 </a:t>
            </a:r>
            <a:r>
              <a:rPr lang="th-TH" dirty="0" smtClean="0">
                <a:latin typeface="+mj-lt"/>
              </a:rPr>
              <a:t>โครโมโซม</a:t>
            </a:r>
            <a:endParaRPr lang="en-US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       </a:t>
            </a:r>
            <a:r>
              <a:rPr lang="en-US" sz="2000" b="1" dirty="0" smtClean="0">
                <a:latin typeface="+mj-lt"/>
              </a:rPr>
              <a:t>2. Multipoint crossover </a:t>
            </a:r>
            <a:r>
              <a:rPr lang="th-TH" dirty="0" smtClean="0">
                <a:latin typeface="+mj-lt"/>
              </a:rPr>
              <a:t>ทำการสุ่มตำแหน่ง </a:t>
            </a:r>
            <a:r>
              <a:rPr lang="en-US" sz="1600" dirty="0" smtClean="0">
                <a:latin typeface="+mj-lt"/>
              </a:rPr>
              <a:t>Crossover</a:t>
            </a:r>
            <a:r>
              <a:rPr lang="en-US" dirty="0" smtClean="0">
                <a:latin typeface="+mj-lt"/>
              </a:rPr>
              <a:t> </a:t>
            </a:r>
            <a:r>
              <a:rPr lang="th-TH" dirty="0" smtClean="0">
                <a:latin typeface="+mj-lt"/>
              </a:rPr>
              <a:t>ขึ้นมาจำนวนหนึ่งเรียงลำดับจากน้อยไปหามาก แล้วทำการแลกเปลี่ยนยีน ที่อยู่ระหว่างตำแหน่ง </a:t>
            </a:r>
            <a:r>
              <a:rPr lang="en-US" sz="1600" dirty="0" smtClean="0">
                <a:latin typeface="+mj-lt"/>
              </a:rPr>
              <a:t>Crossover</a:t>
            </a:r>
            <a:r>
              <a:rPr lang="en-US" dirty="0" smtClean="0">
                <a:latin typeface="+mj-lt"/>
              </a:rPr>
              <a:t> </a:t>
            </a:r>
            <a:r>
              <a:rPr lang="th-TH" dirty="0" smtClean="0">
                <a:latin typeface="+mj-lt"/>
              </a:rPr>
              <a:t>ที่อยู่ติดกันเพื่อสร้างเป็นโครโมโซมใหม่ขึ้นมา </a:t>
            </a:r>
            <a:r>
              <a:rPr lang="en-US" sz="2000" dirty="0" smtClean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 </a:t>
            </a:r>
            <a:r>
              <a:rPr lang="th-TH" dirty="0" smtClean="0">
                <a:latin typeface="+mj-lt"/>
              </a:rPr>
              <a:t>โครโมโซม</a:t>
            </a:r>
            <a:endParaRPr lang="en-US" dirty="0" smtClean="0">
              <a:latin typeface="+mj-lt"/>
            </a:endParaRPr>
          </a:p>
          <a:p>
            <a:r>
              <a:rPr lang="en-US" sz="1800" dirty="0" smtClean="0"/>
              <a:t>       </a:t>
            </a:r>
          </a:p>
          <a:p>
            <a:endParaRPr lang="en-US" sz="1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900997"/>
            <a:ext cx="8358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800" b="1" dirty="0" smtClean="0">
                <a:ln w="19050">
                  <a:solidFill>
                    <a:schemeClr val="tx1"/>
                  </a:solidFill>
                </a:ln>
                <a:latin typeface="Microsoft JhengHei" pitchFamily="34" charset="-120"/>
                <a:ea typeface="Microsoft JhengHei" pitchFamily="34" charset="-120"/>
                <a:cs typeface="+mj-cs"/>
              </a:rPr>
              <a:t>รายละเอียดของการทำงานในแต่ละขั้นมีดังต่อไปนี้</a:t>
            </a:r>
            <a:endParaRPr lang="en-US" sz="4800" b="1" dirty="0" smtClean="0">
              <a:ln w="19050">
                <a:solidFill>
                  <a:schemeClr val="tx1"/>
                </a:solidFill>
              </a:ln>
              <a:latin typeface="Microsoft JhengHei" pitchFamily="34" charset="-120"/>
              <a:ea typeface="Microsoft JhengHei" pitchFamily="34" charset="-120"/>
              <a:cs typeface="+mj-cs"/>
            </a:endParaRPr>
          </a:p>
          <a:p>
            <a:endParaRPr lang="th-TH" sz="3600" b="1" dirty="0">
              <a:ln w="1905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ndalus" pitchFamily="18" charset="-78"/>
              <a:cs typeface="+mj-cs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1500166" y="1673223"/>
            <a:ext cx="607223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sz="4800" b="1" dirty="0" smtClean="0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  <a:latin typeface="Broadway" pitchFamily="82" charset="0"/>
              </a:rPr>
              <a:t>5.</a:t>
            </a:r>
            <a:r>
              <a:rPr lang="th-TH" sz="4800" b="1" dirty="0" smtClean="0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  <a:latin typeface="Broadway" pitchFamily="82" charset="0"/>
              </a:rPr>
              <a:t>การจับคู่ </a:t>
            </a:r>
            <a:r>
              <a:rPr lang="en-US" sz="4000" b="1" dirty="0" smtClean="0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  <a:latin typeface="Broadway" pitchFamily="82" charset="0"/>
              </a:rPr>
              <a:t>Mating</a:t>
            </a:r>
            <a:r>
              <a:rPr lang="en-US" sz="4800" b="1" dirty="0" smtClean="0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  <a:latin typeface="Broadway" pitchFamily="82" charset="0"/>
              </a:rPr>
              <a:t>  </a:t>
            </a:r>
            <a:endParaRPr lang="en-US" sz="4800" b="1" dirty="0" smtClean="0">
              <a:ln w="12700">
                <a:solidFill>
                  <a:schemeClr val="tx1"/>
                </a:solidFill>
              </a:ln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roadway" pitchFamily="82" charset="0"/>
            </a:endParaRPr>
          </a:p>
        </p:txBody>
      </p:sp>
      <p:pic>
        <p:nvPicPr>
          <p:cNvPr id="9" name="รูปภาพ 8" descr="waving-chicken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72" y="1428736"/>
            <a:ext cx="1714512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2071670" y="0"/>
            <a:ext cx="707236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all" spc="0" normalizeH="0" baseline="0" noProof="0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Berlin Sans FB" pitchFamily="34" charset="0"/>
                <a:ea typeface="+mj-ea"/>
                <a:cs typeface="+mj-cs"/>
              </a:rPr>
              <a:t>Genetic   algorithm</a:t>
            </a:r>
            <a:endParaRPr kumimoji="0" lang="th-TH" sz="4800" b="1" i="0" u="none" strike="noStrike" kern="1200" cap="all" spc="0" normalizeH="0" baseline="0" noProof="0" dirty="0" smtClean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Berlin Sans FB" pitchFamily="34" charset="0"/>
              <a:ea typeface="+mj-ea"/>
              <a:cs typeface="+mj-cs"/>
            </a:endParaRPr>
          </a:p>
        </p:txBody>
      </p:sp>
      <p:sp>
        <p:nvSpPr>
          <p:cNvPr id="7" name="สี่เหลี่ยมมุมมน 6"/>
          <p:cNvSpPr/>
          <p:nvPr/>
        </p:nvSpPr>
        <p:spPr>
          <a:xfrm>
            <a:off x="285720" y="2000216"/>
            <a:ext cx="8572560" cy="48577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th-TH" sz="2000" dirty="0" smtClean="0">
              <a:latin typeface="+mj-lt"/>
            </a:endParaRPr>
          </a:p>
          <a:p>
            <a:endParaRPr lang="en-US" sz="2000" dirty="0" smtClean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         </a:t>
            </a:r>
            <a:r>
              <a:rPr lang="en-US" sz="2400" b="1" dirty="0" smtClean="0">
                <a:latin typeface="+mj-lt"/>
              </a:rPr>
              <a:t>3. Uniform crossover mask </a:t>
            </a:r>
            <a:r>
              <a:rPr lang="th-TH" sz="2400" dirty="0" smtClean="0">
                <a:latin typeface="+mj-lt"/>
              </a:rPr>
              <a:t>ซึ่งเป็น </a:t>
            </a:r>
            <a:r>
              <a:rPr lang="en-US" sz="1800" dirty="0" smtClean="0">
                <a:latin typeface="+mj-lt"/>
              </a:rPr>
              <a:t>bit string</a:t>
            </a:r>
            <a:r>
              <a:rPr lang="th-TH" sz="1800" dirty="0" smtClean="0">
                <a:latin typeface="+mj-lt"/>
              </a:rPr>
              <a:t> </a:t>
            </a:r>
            <a:r>
              <a:rPr lang="th-TH" sz="2400" dirty="0" smtClean="0">
                <a:latin typeface="+mj-lt"/>
              </a:rPr>
              <a:t>ซึ่งมีความยาวเท่ากับโครโมโซมขึ้นมา โดยที่ค่าของแต่ละบิต </a:t>
            </a:r>
            <a:r>
              <a:rPr lang="en-US" sz="1800" dirty="0" smtClean="0">
                <a:latin typeface="+mj-lt"/>
              </a:rPr>
              <a:t>Bit</a:t>
            </a:r>
            <a:r>
              <a:rPr lang="en-US" sz="2400" dirty="0" smtClean="0">
                <a:latin typeface="+mj-lt"/>
              </a:rPr>
              <a:t> </a:t>
            </a:r>
            <a:r>
              <a:rPr lang="th-TH" sz="2400" dirty="0" smtClean="0">
                <a:latin typeface="+mj-lt"/>
              </a:rPr>
              <a:t>ได้มาจากการสุ่ม ซึ่งค่าของแต่ละละบิต</a:t>
            </a:r>
            <a:r>
              <a:rPr lang="th-TH" sz="1800" dirty="0" smtClean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Bit</a:t>
            </a:r>
            <a:r>
              <a:rPr lang="th-TH" sz="1800" dirty="0" smtClean="0">
                <a:latin typeface="+mj-lt"/>
              </a:rPr>
              <a:t> </a:t>
            </a:r>
            <a:r>
              <a:rPr lang="th-TH" sz="2400" dirty="0" smtClean="0">
                <a:latin typeface="+mj-lt"/>
              </a:rPr>
              <a:t>นี้จะเป็นการกำหนดว่าโครโมโซมที่สร้างขึ้นใหม่นั้น จะนำค่าของแต่ละยีนมาจากโครโมโซมตัวใด จากโครโมโซม คู่ที่เลือกมาจากขั้น </a:t>
            </a:r>
            <a:r>
              <a:rPr lang="en-US" sz="1800" dirty="0" smtClean="0">
                <a:latin typeface="+mj-lt"/>
              </a:rPr>
              <a:t>Selection</a:t>
            </a:r>
            <a:r>
              <a:rPr lang="en-US" sz="2400" dirty="0" smtClean="0">
                <a:latin typeface="+mj-lt"/>
              </a:rPr>
              <a:t> </a:t>
            </a:r>
            <a:r>
              <a:rPr lang="th-TH" sz="2400" dirty="0" smtClean="0">
                <a:latin typeface="+mj-lt"/>
              </a:rPr>
              <a:t>และสร้างอีกโครโมโซมหนึ่งในลักษณะเดียวกันโดยใช้ </a:t>
            </a:r>
            <a:r>
              <a:rPr lang="en-US" sz="1800" dirty="0" smtClean="0">
                <a:latin typeface="+mj-lt"/>
              </a:rPr>
              <a:t>Inverse </a:t>
            </a:r>
            <a:r>
              <a:rPr lang="th-TH" sz="2400" dirty="0" smtClean="0">
                <a:latin typeface="+mj-lt"/>
              </a:rPr>
              <a:t>ของ </a:t>
            </a:r>
            <a:r>
              <a:rPr lang="en-US" sz="1800" dirty="0" smtClean="0">
                <a:latin typeface="+mj-lt"/>
              </a:rPr>
              <a:t>Crossover mask </a:t>
            </a:r>
            <a:r>
              <a:rPr lang="th-TH" sz="2400" dirty="0" smtClean="0">
                <a:latin typeface="+mj-lt"/>
              </a:rPr>
              <a:t>ที่ใช้ข้างต้น</a:t>
            </a: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       </a:t>
            </a:r>
            <a:r>
              <a:rPr lang="en-US" sz="2400" b="1" dirty="0" smtClean="0">
                <a:latin typeface="+mj-lt"/>
              </a:rPr>
              <a:t>4. Intermediate crossover </a:t>
            </a:r>
            <a:r>
              <a:rPr lang="th-TH" sz="2400" dirty="0" smtClean="0">
                <a:latin typeface="+mj-lt"/>
              </a:rPr>
              <a:t>ใช้สำหรับโครโมโซมที่เป็นแบบ </a:t>
            </a:r>
            <a:r>
              <a:rPr lang="en-US" sz="1800" dirty="0" smtClean="0">
                <a:latin typeface="+mj-lt"/>
              </a:rPr>
              <a:t>real value string </a:t>
            </a:r>
            <a:r>
              <a:rPr lang="th-TH" sz="2400" dirty="0" smtClean="0">
                <a:latin typeface="+mj-lt"/>
              </a:rPr>
              <a:t>โดยที่ค่าของแต่ละยีนในโครโมโซมใหม่จะคำนวณจาก                            โดยเป็น</a:t>
            </a:r>
            <a:r>
              <a:rPr lang="th-TH" sz="1800" dirty="0" smtClean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Factor </a:t>
            </a:r>
            <a:r>
              <a:rPr lang="th-TH" sz="2400" dirty="0" smtClean="0">
                <a:latin typeface="+mj-lt"/>
              </a:rPr>
              <a:t>ที่ถูกสุ่มมาจากช่วงที่กำหนดขึ้นช่วงหนึ่ง ซึ่งจะทำการสุ่มใหม่ทุกครั้งที่เปลี่ยนคู่โครโมโซมและ </a:t>
            </a:r>
            <a:r>
              <a:rPr lang="en-US" sz="1800" dirty="0" smtClean="0">
                <a:latin typeface="+mj-lt"/>
              </a:rPr>
              <a:t>P1, P2 </a:t>
            </a:r>
            <a:r>
              <a:rPr lang="th-TH" sz="2400" dirty="0" smtClean="0">
                <a:latin typeface="+mj-lt"/>
              </a:rPr>
              <a:t>เป็นโครโมโซมจากขั้น </a:t>
            </a:r>
            <a:r>
              <a:rPr lang="en-US" sz="1800" dirty="0" smtClean="0">
                <a:latin typeface="+mj-lt"/>
              </a:rPr>
              <a:t>Selection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       </a:t>
            </a:r>
            <a:r>
              <a:rPr lang="en-US" sz="2400" b="1" dirty="0" smtClean="0">
                <a:latin typeface="+mj-lt"/>
              </a:rPr>
              <a:t>5. Line crossover </a:t>
            </a:r>
            <a:r>
              <a:rPr lang="th-TH" sz="2400" dirty="0" smtClean="0">
                <a:latin typeface="+mj-lt"/>
              </a:rPr>
              <a:t>มีลักษณะคล้ายกับ </a:t>
            </a:r>
            <a:r>
              <a:rPr lang="en-US" sz="1800" dirty="0" smtClean="0">
                <a:latin typeface="+mj-lt"/>
              </a:rPr>
              <a:t>Intermediate crossover </a:t>
            </a:r>
            <a:r>
              <a:rPr lang="th-TH" sz="1800" dirty="0" smtClean="0">
                <a:latin typeface="+mj-lt"/>
              </a:rPr>
              <a:t> </a:t>
            </a:r>
            <a:r>
              <a:rPr lang="th-TH" sz="2400" dirty="0" smtClean="0">
                <a:latin typeface="+mj-lt"/>
              </a:rPr>
              <a:t>แต่ค่า </a:t>
            </a:r>
            <a:r>
              <a:rPr lang="en-US" sz="2400" dirty="0" smtClean="0">
                <a:latin typeface="+mj-lt"/>
              </a:rPr>
              <a:t>   </a:t>
            </a:r>
            <a:r>
              <a:rPr lang="th-TH" sz="2400" dirty="0" smtClean="0">
                <a:latin typeface="+mj-lt"/>
              </a:rPr>
              <a:t>  ที่ใช้จะ  คงที่ตลอด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900997"/>
            <a:ext cx="8358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800" b="1" dirty="0" smtClean="0">
                <a:ln w="19050">
                  <a:solidFill>
                    <a:schemeClr val="tx1"/>
                  </a:solidFill>
                </a:ln>
                <a:latin typeface="Microsoft JhengHei" pitchFamily="34" charset="-120"/>
                <a:ea typeface="Microsoft JhengHei" pitchFamily="34" charset="-120"/>
                <a:cs typeface="+mj-cs"/>
              </a:rPr>
              <a:t>รายละเอียดของการทำงานในแต่ละขั้นมีดังต่อไปนี้</a:t>
            </a:r>
            <a:endParaRPr lang="en-US" sz="4800" b="1" dirty="0" smtClean="0">
              <a:ln w="19050">
                <a:solidFill>
                  <a:schemeClr val="tx1"/>
                </a:solidFill>
              </a:ln>
              <a:latin typeface="Microsoft JhengHei" pitchFamily="34" charset="-120"/>
              <a:ea typeface="Microsoft JhengHei" pitchFamily="34" charset="-120"/>
              <a:cs typeface="+mj-cs"/>
            </a:endParaRPr>
          </a:p>
          <a:p>
            <a:endParaRPr lang="th-TH" sz="3600" b="1" dirty="0">
              <a:ln w="1905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ndalus" pitchFamily="18" charset="-78"/>
              <a:cs typeface="+mj-cs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1571604" y="1643050"/>
            <a:ext cx="607223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sz="4800" b="1" dirty="0" smtClean="0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  <a:latin typeface="Broadway" pitchFamily="82" charset="0"/>
              </a:rPr>
              <a:t>5.</a:t>
            </a:r>
            <a:r>
              <a:rPr lang="th-TH" sz="4800" b="1" dirty="0" smtClean="0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  <a:latin typeface="Broadway" pitchFamily="82" charset="0"/>
              </a:rPr>
              <a:t>การจับคู่ </a:t>
            </a:r>
            <a:r>
              <a:rPr lang="en-US" sz="4000" b="1" dirty="0" smtClean="0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  <a:latin typeface="Broadway" pitchFamily="82" charset="0"/>
              </a:rPr>
              <a:t>Mating</a:t>
            </a:r>
            <a:r>
              <a:rPr lang="en-US" sz="4800" b="1" dirty="0" smtClean="0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  <a:latin typeface="Broadway" pitchFamily="82" charset="0"/>
              </a:rPr>
              <a:t> [</a:t>
            </a:r>
            <a:r>
              <a:rPr lang="th-TH" sz="4800" b="1" dirty="0" smtClean="0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  <a:latin typeface="Broadway" pitchFamily="82" charset="0"/>
              </a:rPr>
              <a:t>ต่อ</a:t>
            </a:r>
            <a:r>
              <a:rPr lang="en-US" sz="4800" b="1" dirty="0" smtClean="0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  <a:latin typeface="Broadway" pitchFamily="82" charset="0"/>
              </a:rPr>
              <a:t>]</a:t>
            </a:r>
            <a:endParaRPr lang="en-US" sz="4800" b="1" dirty="0" smtClean="0">
              <a:ln w="12700">
                <a:solidFill>
                  <a:schemeClr val="tx1"/>
                </a:solidFill>
              </a:ln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roadway" pitchFamily="82" charset="0"/>
            </a:endParaRPr>
          </a:p>
        </p:txBody>
      </p:sp>
      <p:pic>
        <p:nvPicPr>
          <p:cNvPr id="9" name="รูปภาพ 8" descr="waving-chicken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72" y="1428736"/>
            <a:ext cx="1714512" cy="1714512"/>
          </a:xfrm>
          <a:prstGeom prst="rect">
            <a:avLst/>
          </a:prstGeom>
        </p:spPr>
      </p:pic>
      <p:pic>
        <p:nvPicPr>
          <p:cNvPr id="8" name="รูปภาพ 7" descr="cat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8" y="4813596"/>
            <a:ext cx="1500198" cy="272763"/>
          </a:xfrm>
          <a:prstGeom prst="rect">
            <a:avLst/>
          </a:prstGeom>
        </p:spPr>
      </p:pic>
      <p:pic>
        <p:nvPicPr>
          <p:cNvPr id="10" name="รูปภาพ 9" descr="cats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834" y="5921392"/>
            <a:ext cx="285752" cy="254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2071670" y="0"/>
            <a:ext cx="707236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all" spc="0" normalizeH="0" baseline="0" noProof="0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Berlin Sans FB" pitchFamily="34" charset="0"/>
                <a:ea typeface="+mj-ea"/>
                <a:cs typeface="+mj-cs"/>
              </a:rPr>
              <a:t>Genetic   algorithm</a:t>
            </a:r>
            <a:endParaRPr kumimoji="0" lang="th-TH" sz="4800" b="1" i="0" u="none" strike="noStrike" kern="1200" cap="all" spc="0" normalizeH="0" baseline="0" noProof="0" dirty="0" smtClean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Berlin Sans FB" pitchFamily="34" charset="0"/>
              <a:ea typeface="+mj-ea"/>
              <a:cs typeface="+mj-cs"/>
            </a:endParaRPr>
          </a:p>
        </p:txBody>
      </p:sp>
      <p:sp>
        <p:nvSpPr>
          <p:cNvPr id="7" name="สี่เหลี่ยมมุมมน 6"/>
          <p:cNvSpPr/>
          <p:nvPr/>
        </p:nvSpPr>
        <p:spPr>
          <a:xfrm>
            <a:off x="357158" y="2000240"/>
            <a:ext cx="8572560" cy="43577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th-TH" dirty="0" smtClean="0"/>
          </a:p>
          <a:p>
            <a:pPr lvl="0"/>
            <a:r>
              <a:rPr lang="th-TH" dirty="0" smtClean="0"/>
              <a:t>	</a:t>
            </a:r>
          </a:p>
          <a:p>
            <a:pPr lvl="0"/>
            <a:r>
              <a:rPr lang="th-TH" dirty="0" smtClean="0"/>
              <a:t>	</a:t>
            </a:r>
            <a:endParaRPr lang="en-US" dirty="0" smtClean="0"/>
          </a:p>
          <a:p>
            <a:r>
              <a:rPr lang="en-US" sz="3200" dirty="0" smtClean="0"/>
              <a:t> </a:t>
            </a:r>
          </a:p>
          <a:p>
            <a:r>
              <a:rPr lang="th-TH" sz="3200" dirty="0" smtClean="0"/>
              <a:t>       </a:t>
            </a:r>
          </a:p>
          <a:p>
            <a:r>
              <a:rPr lang="th-TH" sz="3200" dirty="0" smtClean="0"/>
              <a:t>	</a:t>
            </a:r>
            <a:endParaRPr lang="en-US" sz="3200" dirty="0" smtClean="0"/>
          </a:p>
          <a:p>
            <a:r>
              <a:rPr lang="en-US" b="1" dirty="0" smtClean="0"/>
              <a:t>     </a:t>
            </a:r>
            <a:r>
              <a:rPr lang="en-US" dirty="0" smtClean="0"/>
              <a:t> </a:t>
            </a:r>
            <a:r>
              <a:rPr lang="th-TH" dirty="0" smtClean="0"/>
              <a:t>ทำการเปลี่ยนแปลงยีนโดยการสุ่มตำแหน่งของยีนที่จะเปลี่ยนแปลงขึ้นมาตามอัตราส่วนการเกิด</a:t>
            </a:r>
            <a:r>
              <a:rPr lang="th-TH" sz="2400" dirty="0" smtClean="0"/>
              <a:t> </a:t>
            </a:r>
            <a:r>
              <a:rPr lang="en-US" sz="2400" dirty="0" smtClean="0"/>
              <a:t>Mutation </a:t>
            </a:r>
            <a:r>
              <a:rPr lang="th-TH" dirty="0" smtClean="0"/>
              <a:t>ที่กำหนดไว้โดยการเปลี่ยนแปลงคือการเปลี่ยนค่าของ </a:t>
            </a:r>
            <a:r>
              <a:rPr lang="en-US" sz="2400" dirty="0" smtClean="0"/>
              <a:t>Bit</a:t>
            </a:r>
            <a:r>
              <a:rPr lang="en-US" dirty="0" smtClean="0"/>
              <a:t> </a:t>
            </a:r>
            <a:r>
              <a:rPr lang="th-TH" dirty="0" smtClean="0"/>
              <a:t>จาก </a:t>
            </a:r>
            <a:r>
              <a:rPr lang="en-US" sz="2400" dirty="0" smtClean="0"/>
              <a:t>0</a:t>
            </a:r>
            <a:r>
              <a:rPr lang="en-US" dirty="0" smtClean="0"/>
              <a:t> </a:t>
            </a:r>
            <a:r>
              <a:rPr lang="th-TH" dirty="0" smtClean="0"/>
              <a:t>เป็น </a:t>
            </a:r>
            <a:r>
              <a:rPr lang="en-US" sz="2400" dirty="0" smtClean="0"/>
              <a:t>1</a:t>
            </a:r>
            <a:r>
              <a:rPr lang="en-US" dirty="0" smtClean="0"/>
              <a:t> </a:t>
            </a:r>
            <a:r>
              <a:rPr lang="th-TH" dirty="0" smtClean="0"/>
              <a:t>หรือ จาก </a:t>
            </a:r>
            <a:r>
              <a:rPr lang="en-US" sz="2400" dirty="0" smtClean="0"/>
              <a:t>1</a:t>
            </a:r>
            <a:r>
              <a:rPr lang="en-US" dirty="0" smtClean="0"/>
              <a:t> </a:t>
            </a:r>
            <a:r>
              <a:rPr lang="th-TH" dirty="0" smtClean="0"/>
              <a:t>เป็น </a:t>
            </a:r>
            <a:r>
              <a:rPr lang="en-US" sz="2400" dirty="0" smtClean="0"/>
              <a:t>0</a:t>
            </a:r>
            <a:r>
              <a:rPr lang="en-US" dirty="0" smtClean="0"/>
              <a:t> </a:t>
            </a:r>
            <a:r>
              <a:rPr lang="th-TH" dirty="0" smtClean="0"/>
              <a:t>ในกรณีที่เป็นแบบ </a:t>
            </a:r>
            <a:r>
              <a:rPr lang="en-US" sz="2400" dirty="0" smtClean="0"/>
              <a:t>Bit string </a:t>
            </a:r>
            <a:r>
              <a:rPr lang="th-TH" dirty="0" smtClean="0"/>
              <a:t>โดยจะยกเว้นไม่ให้เกิดการเปลี่ยนแปลงกับโครโมโซมที่มีค่าใช้จ่ายน้อยที่สุดในขณะนั้น และจะไม่มีการ </a:t>
            </a:r>
            <a:r>
              <a:rPr lang="en-US" sz="2400" dirty="0" smtClean="0"/>
              <a:t>Mutation</a:t>
            </a:r>
            <a:r>
              <a:rPr lang="en-US" dirty="0" smtClean="0"/>
              <a:t> </a:t>
            </a:r>
            <a:r>
              <a:rPr lang="th-TH" dirty="0" smtClean="0"/>
              <a:t>ในการทำงานรอบสุดท้าย</a:t>
            </a:r>
            <a:endParaRPr lang="en-US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829559"/>
            <a:ext cx="8358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800" b="1" dirty="0" smtClean="0">
                <a:ln w="19050">
                  <a:solidFill>
                    <a:schemeClr val="tx1"/>
                  </a:solidFill>
                </a:ln>
                <a:latin typeface="Microsoft JhengHei" pitchFamily="34" charset="-120"/>
                <a:ea typeface="Microsoft JhengHei" pitchFamily="34" charset="-120"/>
                <a:cs typeface="+mj-cs"/>
              </a:rPr>
              <a:t>รายละเอียดของการทำงานในแต่ละขั้นมีดังต่อไปนี้</a:t>
            </a:r>
            <a:endParaRPr lang="en-US" sz="4800" b="1" dirty="0" smtClean="0">
              <a:ln w="19050">
                <a:solidFill>
                  <a:schemeClr val="tx1"/>
                </a:solidFill>
              </a:ln>
              <a:latin typeface="Microsoft JhengHei" pitchFamily="34" charset="-120"/>
              <a:ea typeface="Microsoft JhengHei" pitchFamily="34" charset="-120"/>
              <a:cs typeface="+mj-cs"/>
            </a:endParaRPr>
          </a:p>
          <a:p>
            <a:endParaRPr lang="th-TH" sz="3600" b="1" dirty="0">
              <a:ln w="1905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ndalus" pitchFamily="18" charset="-78"/>
              <a:cs typeface="+mj-cs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1571604" y="2244727"/>
            <a:ext cx="607223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sz="4800" b="1" dirty="0" smtClean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Broadway" pitchFamily="82" charset="0"/>
              </a:rPr>
              <a:t>6.</a:t>
            </a:r>
            <a:r>
              <a:rPr lang="th-TH" sz="4800" b="1" dirty="0" smtClean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Broadway" pitchFamily="82" charset="0"/>
              </a:rPr>
              <a:t>การกลายพันธุ์ </a:t>
            </a:r>
            <a:r>
              <a:rPr lang="en-US" sz="3600" b="1" dirty="0" smtClean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Broadway" pitchFamily="82" charset="0"/>
              </a:rPr>
              <a:t>Mutation</a:t>
            </a:r>
            <a:endParaRPr lang="en-US" sz="4800" b="1" dirty="0" smtClean="0">
              <a:ln w="19050">
                <a:solidFill>
                  <a:schemeClr val="tx1"/>
                </a:solidFill>
              </a:ln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roadway" pitchFamily="82" charset="0"/>
            </a:endParaRPr>
          </a:p>
        </p:txBody>
      </p:sp>
      <p:pic>
        <p:nvPicPr>
          <p:cNvPr id="9" name="รูปภาพ 8" descr="waving-chicken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1714488"/>
            <a:ext cx="1714512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2071670" y="0"/>
            <a:ext cx="707236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all" spc="0" normalizeH="0" baseline="0" noProof="0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Berlin Sans FB" pitchFamily="34" charset="0"/>
                <a:ea typeface="+mj-ea"/>
                <a:cs typeface="+mj-cs"/>
              </a:rPr>
              <a:t>Genetic   algorithm</a:t>
            </a:r>
            <a:endParaRPr kumimoji="0" lang="th-TH" sz="4800" b="1" i="0" u="none" strike="noStrike" kern="1200" cap="all" spc="0" normalizeH="0" baseline="0" noProof="0" dirty="0" smtClean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Berlin Sans FB" pitchFamily="34" charset="0"/>
              <a:ea typeface="+mj-ea"/>
              <a:cs typeface="+mj-cs"/>
            </a:endParaRPr>
          </a:p>
        </p:txBody>
      </p:sp>
      <p:sp>
        <p:nvSpPr>
          <p:cNvPr id="7" name="สี่เหลี่ยมมุมมน 6"/>
          <p:cNvSpPr/>
          <p:nvPr/>
        </p:nvSpPr>
        <p:spPr>
          <a:xfrm>
            <a:off x="357158" y="2000240"/>
            <a:ext cx="8572560" cy="43577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th-TH" dirty="0" smtClean="0"/>
          </a:p>
          <a:p>
            <a:pPr lvl="0"/>
            <a:r>
              <a:rPr lang="th-TH" dirty="0" smtClean="0"/>
              <a:t>	</a:t>
            </a:r>
          </a:p>
          <a:p>
            <a:pPr lvl="0"/>
            <a:r>
              <a:rPr lang="th-TH" dirty="0" smtClean="0"/>
              <a:t>	</a:t>
            </a:r>
            <a:endParaRPr lang="en-US" dirty="0" smtClean="0"/>
          </a:p>
          <a:p>
            <a:r>
              <a:rPr lang="en-US" sz="3200" dirty="0" smtClean="0"/>
              <a:t> </a:t>
            </a:r>
          </a:p>
          <a:p>
            <a:r>
              <a:rPr lang="th-TH" sz="3200" dirty="0" smtClean="0"/>
              <a:t>       </a:t>
            </a:r>
          </a:p>
          <a:p>
            <a:r>
              <a:rPr lang="th-TH" sz="3200" dirty="0" smtClean="0"/>
              <a:t>	</a:t>
            </a:r>
            <a:endParaRPr lang="en-US" sz="3200" dirty="0" smtClean="0"/>
          </a:p>
          <a:p>
            <a:r>
              <a:rPr lang="en-US" sz="3200" dirty="0" smtClean="0"/>
              <a:t>       </a:t>
            </a:r>
            <a:r>
              <a:rPr lang="th-TH" dirty="0" smtClean="0"/>
              <a:t>จีน</a:t>
            </a:r>
            <a:r>
              <a:rPr lang="th-TH" dirty="0" err="1" smtClean="0"/>
              <a:t>เนติก</a:t>
            </a:r>
            <a:r>
              <a:rPr lang="th-TH" dirty="0" smtClean="0"/>
              <a:t> อัลกอริทึม จะทำงานแบบ</a:t>
            </a:r>
            <a:r>
              <a:rPr lang="th-TH" sz="2000" dirty="0" smtClean="0"/>
              <a:t> </a:t>
            </a:r>
            <a:r>
              <a:rPr lang="en-US" sz="2000" dirty="0" smtClean="0"/>
              <a:t>Iterative </a:t>
            </a:r>
            <a:r>
              <a:rPr lang="th-TH" dirty="0" smtClean="0"/>
              <a:t>นับประชากรในแต่ละ </a:t>
            </a:r>
            <a:r>
              <a:rPr lang="en-US" sz="2000" dirty="0" smtClean="0"/>
              <a:t>Iteration </a:t>
            </a:r>
            <a:r>
              <a:rPr lang="th-TH" dirty="0" smtClean="0"/>
              <a:t>เป็น</a:t>
            </a:r>
            <a:r>
              <a:rPr lang="th-TH" sz="2000" dirty="0" smtClean="0"/>
              <a:t> </a:t>
            </a:r>
            <a:r>
              <a:rPr lang="en-US" sz="2000" dirty="0" smtClean="0"/>
              <a:t>Generation </a:t>
            </a:r>
            <a:r>
              <a:rPr lang="th-TH" dirty="0" smtClean="0"/>
              <a:t>ซึ่งจะหยุดทำงานเมื่อคำตอบที่ได้มีค่าใช้จ่ายในระดับที่ต้องการ</a:t>
            </a:r>
            <a:r>
              <a:rPr lang="en-US" dirty="0" smtClean="0"/>
              <a:t>, </a:t>
            </a:r>
            <a:r>
              <a:rPr lang="th-TH" dirty="0" smtClean="0"/>
              <a:t>ค่าใช้จ่ายที่ต่ำที่สุดในแต่ละรุ่น</a:t>
            </a:r>
            <a:r>
              <a:rPr lang="th-TH" sz="2000" dirty="0" smtClean="0"/>
              <a:t> </a:t>
            </a:r>
            <a:r>
              <a:rPr lang="en-US" sz="2000" dirty="0" smtClean="0"/>
              <a:t>Generation </a:t>
            </a:r>
            <a:r>
              <a:rPr lang="th-TH" dirty="0" smtClean="0"/>
              <a:t>มีค่าเท่ากัน หรือทำงานครบตามจำนวนรอบที่กำหนดไว้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829559"/>
            <a:ext cx="8358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800" b="1" dirty="0" smtClean="0">
                <a:ln w="19050">
                  <a:solidFill>
                    <a:schemeClr val="tx1"/>
                  </a:solidFill>
                </a:ln>
                <a:latin typeface="Microsoft JhengHei" pitchFamily="34" charset="-120"/>
                <a:ea typeface="Microsoft JhengHei" pitchFamily="34" charset="-120"/>
                <a:cs typeface="+mj-cs"/>
              </a:rPr>
              <a:t>รายละเอียดของการทำงานในแต่ละขั้นมีดังต่อไปนี้</a:t>
            </a:r>
            <a:endParaRPr lang="en-US" sz="4800" b="1" dirty="0" smtClean="0">
              <a:ln w="19050">
                <a:solidFill>
                  <a:schemeClr val="tx1"/>
                </a:solidFill>
              </a:ln>
              <a:latin typeface="Microsoft JhengHei" pitchFamily="34" charset="-120"/>
              <a:ea typeface="Microsoft JhengHei" pitchFamily="34" charset="-120"/>
              <a:cs typeface="+mj-cs"/>
            </a:endParaRPr>
          </a:p>
          <a:p>
            <a:endParaRPr lang="th-TH" sz="3600" b="1" dirty="0">
              <a:ln w="1905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ndalus" pitchFamily="18" charset="-78"/>
              <a:cs typeface="+mj-cs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1214414" y="2244727"/>
            <a:ext cx="64294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sz="4400" b="1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Broadway" pitchFamily="82" charset="0"/>
              </a:rPr>
              <a:t>7.</a:t>
            </a:r>
            <a:r>
              <a:rPr lang="th-TH" sz="4400" b="1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Broadway" pitchFamily="82" charset="0"/>
              </a:rPr>
              <a:t>ผลที่ได้เป็นไปตามเกณฑ์หรือไม่ </a:t>
            </a:r>
            <a:r>
              <a:rPr lang="en-US" sz="4400" b="1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Broadway" pitchFamily="82" charset="0"/>
              </a:rPr>
              <a:t>?</a:t>
            </a:r>
            <a:endParaRPr lang="en-US" sz="4400" b="1" dirty="0" smtClean="0">
              <a:ln w="3175">
                <a:solidFill>
                  <a:schemeClr val="tx1"/>
                </a:solidFill>
              </a:ln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roadway" pitchFamily="82" charset="0"/>
            </a:endParaRPr>
          </a:p>
        </p:txBody>
      </p:sp>
      <p:pic>
        <p:nvPicPr>
          <p:cNvPr id="9" name="รูปภาพ 8" descr="waving-chicken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72" y="1571612"/>
            <a:ext cx="1714512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2071670" y="0"/>
            <a:ext cx="707236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all" spc="0" normalizeH="0" baseline="0" noProof="0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Berlin Sans FB" pitchFamily="34" charset="0"/>
                <a:ea typeface="+mj-ea"/>
                <a:cs typeface="+mj-cs"/>
              </a:rPr>
              <a:t>Genetic   algorithm</a:t>
            </a:r>
            <a:endParaRPr kumimoji="0" lang="th-TH" sz="4800" b="1" i="0" u="none" strike="noStrike" kern="1200" cap="all" spc="0" normalizeH="0" baseline="0" noProof="0" dirty="0" smtClean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Berlin Sans FB" pitchFamily="34" charset="0"/>
              <a:ea typeface="+mj-ea"/>
              <a:cs typeface="+mj-cs"/>
            </a:endParaRPr>
          </a:p>
        </p:txBody>
      </p:sp>
      <p:sp>
        <p:nvSpPr>
          <p:cNvPr id="7" name="สี่เหลี่ยมมุมมน 6"/>
          <p:cNvSpPr/>
          <p:nvPr/>
        </p:nvSpPr>
        <p:spPr>
          <a:xfrm>
            <a:off x="357158" y="2000240"/>
            <a:ext cx="8572560" cy="43577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th-TH" dirty="0" smtClean="0"/>
          </a:p>
          <a:p>
            <a:pPr lvl="0"/>
            <a:r>
              <a:rPr lang="th-TH" dirty="0" smtClean="0"/>
              <a:t>	</a:t>
            </a:r>
          </a:p>
          <a:p>
            <a:pPr lvl="0"/>
            <a:r>
              <a:rPr lang="th-TH" dirty="0" smtClean="0"/>
              <a:t>	</a:t>
            </a:r>
            <a:endParaRPr lang="en-US" dirty="0" smtClean="0"/>
          </a:p>
          <a:p>
            <a:r>
              <a:rPr lang="en-US" sz="3200" dirty="0" smtClean="0"/>
              <a:t> </a:t>
            </a:r>
            <a:endParaRPr lang="th-TH" sz="3200" dirty="0" smtClean="0"/>
          </a:p>
          <a:p>
            <a:r>
              <a:rPr lang="th-TH" sz="3200" dirty="0" smtClean="0"/>
              <a:t>	</a:t>
            </a:r>
            <a:endParaRPr lang="en-US" sz="3200" dirty="0" smtClean="0"/>
          </a:p>
          <a:p>
            <a:r>
              <a:rPr lang="en-US" sz="3200" b="1" dirty="0" smtClean="0"/>
              <a:t>       </a:t>
            </a:r>
            <a:r>
              <a:rPr lang="th-TH" sz="3200" dirty="0" smtClean="0"/>
              <a:t>เลือกโครโมโซม ที่มีค่าใช้จ่ายน้อยที่สุดเป็นคำตอบของปัญหา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829559"/>
            <a:ext cx="8358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800" b="1" dirty="0" smtClean="0">
                <a:ln w="19050">
                  <a:solidFill>
                    <a:schemeClr val="tx1"/>
                  </a:solidFill>
                </a:ln>
                <a:latin typeface="Microsoft JhengHei" pitchFamily="34" charset="-120"/>
                <a:ea typeface="Microsoft JhengHei" pitchFamily="34" charset="-120"/>
                <a:cs typeface="+mj-cs"/>
              </a:rPr>
              <a:t>รายละเอียดของการทำงานในแต่ละขั้นมีดังต่อไปนี้</a:t>
            </a:r>
            <a:endParaRPr lang="en-US" sz="4800" b="1" dirty="0" smtClean="0">
              <a:ln w="19050">
                <a:solidFill>
                  <a:schemeClr val="tx1"/>
                </a:solidFill>
              </a:ln>
              <a:latin typeface="Microsoft JhengHei" pitchFamily="34" charset="-120"/>
              <a:ea typeface="Microsoft JhengHei" pitchFamily="34" charset="-120"/>
              <a:cs typeface="+mj-cs"/>
            </a:endParaRPr>
          </a:p>
          <a:p>
            <a:endParaRPr lang="th-TH" sz="3600" b="1" dirty="0">
              <a:ln w="1905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ndalus" pitchFamily="18" charset="-78"/>
              <a:cs typeface="+mj-cs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1571604" y="2244727"/>
            <a:ext cx="607223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sz="4800" b="1" dirty="0" smtClean="0">
                <a:ln w="9525">
                  <a:solidFill>
                    <a:schemeClr val="tx1"/>
                  </a:solidFill>
                </a:ln>
                <a:solidFill>
                  <a:srgbClr val="FF0000"/>
                </a:solidFill>
                <a:latin typeface="Broadway" pitchFamily="82" charset="0"/>
              </a:rPr>
              <a:t> 8.</a:t>
            </a:r>
            <a:r>
              <a:rPr lang="th-TH" sz="6000" b="1" dirty="0" smtClean="0">
                <a:ln w="9525">
                  <a:solidFill>
                    <a:schemeClr val="tx1"/>
                  </a:solidFill>
                </a:ln>
                <a:solidFill>
                  <a:srgbClr val="FF0000"/>
                </a:solidFill>
                <a:latin typeface="Broadway" pitchFamily="82" charset="0"/>
              </a:rPr>
              <a:t>จบการทำงาน </a:t>
            </a:r>
            <a:endParaRPr lang="en-US" sz="4800" b="1" dirty="0" smtClean="0">
              <a:ln w="9525">
                <a:solidFill>
                  <a:schemeClr val="tx1"/>
                </a:solidFill>
              </a:ln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roadway" pitchFamily="82" charset="0"/>
            </a:endParaRPr>
          </a:p>
        </p:txBody>
      </p:sp>
      <p:pic>
        <p:nvPicPr>
          <p:cNvPr id="9" name="รูปภาพ 8" descr="waving-chicken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1714488"/>
            <a:ext cx="1714512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0"/>
            <a:ext cx="6286544" cy="6890462"/>
          </a:xfrm>
          <a:prstGeom prst="rect">
            <a:avLst/>
          </a:prstGeom>
        </p:spPr>
      </p:pic>
      <p:pic>
        <p:nvPicPr>
          <p:cNvPr id="8" name="รูปภาพ 7" descr="User-Boy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8" y="2285992"/>
            <a:ext cx="2009772" cy="20097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57752" y="1785926"/>
            <a:ext cx="40005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cs typeface="+mj-cs"/>
              </a:rPr>
              <a:t>มีขั้นตอนการทำงาน ดังรูป</a:t>
            </a:r>
            <a:endParaRPr lang="en-US" sz="4000" b="1" dirty="0" smtClean="0">
              <a:ln w="6350">
                <a:solidFill>
                  <a:schemeClr val="tx1"/>
                </a:solidFill>
              </a:ln>
              <a:solidFill>
                <a:srgbClr val="FF0000"/>
              </a:solidFill>
              <a:cs typeface="+mj-cs"/>
            </a:endParaRPr>
          </a:p>
          <a:p>
            <a:endParaRPr lang="th-TH" b="1" dirty="0">
              <a:ln w="6350">
                <a:solidFill>
                  <a:schemeClr val="tx1"/>
                </a:solidFill>
              </a:ln>
              <a:solidFill>
                <a:srgbClr val="FF0000"/>
              </a:solidFill>
              <a:latin typeface="Broadway" pitchFamily="82" charset="0"/>
              <a:cs typeface="+mj-cs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786282" y="357166"/>
            <a:ext cx="435771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all" spc="0" normalizeH="0" baseline="0" noProof="0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Berlin Sans FB" pitchFamily="34" charset="0"/>
                <a:ea typeface="+mj-ea"/>
                <a:cs typeface="+mj-cs"/>
              </a:rPr>
              <a:t>Genetic   algorithm</a:t>
            </a:r>
            <a:endParaRPr kumimoji="0" lang="th-TH" sz="4800" b="1" i="0" u="none" strike="noStrike" kern="1200" cap="all" spc="0" normalizeH="0" baseline="0" noProof="0" dirty="0" smtClean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Berlin Sans FB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2071670" y="0"/>
            <a:ext cx="707236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all" spc="0" normalizeH="0" baseline="0" noProof="0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Berlin Sans FB" pitchFamily="34" charset="0"/>
                <a:ea typeface="+mj-ea"/>
                <a:cs typeface="+mj-cs"/>
              </a:rPr>
              <a:t>Genetic   algorithm</a:t>
            </a:r>
            <a:endParaRPr kumimoji="0" lang="th-TH" sz="4800" b="1" i="0" u="none" strike="noStrike" kern="1200" cap="all" spc="0" normalizeH="0" baseline="0" noProof="0" dirty="0" smtClean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Berlin Sans FB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0298" y="838313"/>
            <a:ext cx="685804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6600" b="1" dirty="0" smtClean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Broadway" pitchFamily="82" charset="0"/>
                <a:ea typeface="Microsoft JhengHei" pitchFamily="34" charset="-120"/>
                <a:cs typeface="+mj-cs"/>
              </a:rPr>
              <a:t>ผลการ </a:t>
            </a:r>
            <a:r>
              <a:rPr lang="en-US" sz="4800" b="1" dirty="0" smtClean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Broadway" pitchFamily="82" charset="0"/>
                <a:ea typeface="Microsoft JhengHei" pitchFamily="34" charset="-120"/>
                <a:cs typeface="+mj-cs"/>
              </a:rPr>
              <a:t>Run program</a:t>
            </a:r>
          </a:p>
          <a:p>
            <a:endParaRPr lang="th-TH" sz="3600" b="1" dirty="0">
              <a:ln w="19050">
                <a:solidFill>
                  <a:schemeClr val="tx1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Broadway" pitchFamily="82" charset="0"/>
              <a:cs typeface="+mj-cs"/>
            </a:endParaRPr>
          </a:p>
        </p:txBody>
      </p:sp>
      <p:pic>
        <p:nvPicPr>
          <p:cNvPr id="7" name="Picture 6" descr="3-11-2013 10-42-1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24"/>
            <a:ext cx="91440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1214414" y="1571612"/>
            <a:ext cx="707236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15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Berlin Sans FB" pitchFamily="34" charset="0"/>
                <a:ea typeface="+mj-ea"/>
                <a:cs typeface="+mj-cs"/>
              </a:rPr>
              <a:t>ทางผู้จัดทำ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3042" y="2857496"/>
            <a:ext cx="685804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6600" b="1" dirty="0" smtClean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Broadway" pitchFamily="82" charset="0"/>
                <a:ea typeface="Microsoft JhengHei" pitchFamily="34" charset="-120"/>
                <a:cs typeface="+mj-cs"/>
              </a:rPr>
              <a:t>ขอจบการนำเสนอเพียงเท่านี้ </a:t>
            </a:r>
            <a:endParaRPr lang="en-US" sz="4800" b="1" dirty="0" smtClean="0">
              <a:ln w="19050">
                <a:solidFill>
                  <a:schemeClr val="tx1"/>
                </a:solidFill>
              </a:ln>
              <a:solidFill>
                <a:srgbClr val="FF0000"/>
              </a:solidFill>
              <a:latin typeface="Broadway" pitchFamily="82" charset="0"/>
              <a:ea typeface="Microsoft JhengHei" pitchFamily="34" charset="-120"/>
              <a:cs typeface="+mj-cs"/>
            </a:endParaRPr>
          </a:p>
          <a:p>
            <a:endParaRPr lang="th-TH" sz="3600" b="1" dirty="0">
              <a:ln w="19050">
                <a:solidFill>
                  <a:schemeClr val="tx1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Broadway" pitchFamily="82" charset="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2071670" y="0"/>
            <a:ext cx="707236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all" spc="0" normalizeH="0" baseline="0" noProof="0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Berlin Sans FB" pitchFamily="34" charset="0"/>
                <a:ea typeface="+mj-ea"/>
                <a:cs typeface="+mj-cs"/>
              </a:rPr>
              <a:t>Genetic   algorithm</a:t>
            </a:r>
            <a:endParaRPr kumimoji="0" lang="th-TH" sz="4800" b="1" i="0" u="none" strike="noStrike" kern="1200" cap="all" spc="0" normalizeH="0" baseline="0" noProof="0" dirty="0" smtClean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Berlin Sans FB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0298" y="838313"/>
            <a:ext cx="685804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6600" b="1" dirty="0" smtClean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Broadway" pitchFamily="82" charset="0"/>
                <a:ea typeface="Microsoft JhengHei" pitchFamily="34" charset="-120"/>
                <a:cs typeface="+mj-cs"/>
              </a:rPr>
              <a:t>โจทย์ในการเขียนโปรแกรม</a:t>
            </a:r>
            <a:endParaRPr lang="en-US" sz="4800" b="1" dirty="0" smtClean="0">
              <a:ln w="19050">
                <a:solidFill>
                  <a:schemeClr val="tx1"/>
                </a:solidFill>
              </a:ln>
              <a:solidFill>
                <a:srgbClr val="FF0000"/>
              </a:solidFill>
              <a:latin typeface="Broadway" pitchFamily="82" charset="0"/>
              <a:ea typeface="Microsoft JhengHei" pitchFamily="34" charset="-120"/>
              <a:cs typeface="+mj-cs"/>
            </a:endParaRPr>
          </a:p>
          <a:p>
            <a:endParaRPr lang="th-TH" sz="3600" b="1" dirty="0">
              <a:ln w="19050">
                <a:solidFill>
                  <a:schemeClr val="tx1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Broadway" pitchFamily="82" charset="0"/>
              <a:cs typeface="+mj-cs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500034" y="2000240"/>
            <a:ext cx="8429684" cy="450059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endParaRPr lang="en-US" sz="2400" dirty="0" smtClean="0"/>
          </a:p>
          <a:p>
            <a:r>
              <a:rPr lang="th-TH" sz="2400" dirty="0" smtClean="0"/>
              <a:t>	จงเขียนโปรแกรม ขั้นตอนวิธีเชิงพันธุกรรมหาค่าสูงสุดของฟังก์ชัน </a:t>
            </a:r>
            <a:r>
              <a:rPr lang="en-US" sz="2400" dirty="0" smtClean="0"/>
              <a:t>y = 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th-TH" sz="2400" dirty="0" smtClean="0"/>
              <a:t>โดยกำหนดให้ </a:t>
            </a:r>
            <a:r>
              <a:rPr lang="en-US" sz="2400" dirty="0" smtClean="0"/>
              <a:t>x </a:t>
            </a:r>
            <a:r>
              <a:rPr lang="th-TH" sz="2400" dirty="0" smtClean="0"/>
              <a:t>มีค่าอยู่ระหว่าง </a:t>
            </a:r>
            <a:r>
              <a:rPr lang="en-US" sz="2400" dirty="0" smtClean="0"/>
              <a:t>0 </a:t>
            </a:r>
            <a:r>
              <a:rPr lang="th-TH" sz="2400" dirty="0" smtClean="0"/>
              <a:t>ถึง </a:t>
            </a:r>
            <a:r>
              <a:rPr lang="en-US" sz="2400" dirty="0" smtClean="0"/>
              <a:t>31? </a:t>
            </a:r>
          </a:p>
          <a:p>
            <a:r>
              <a:rPr lang="th-TH" sz="2400" dirty="0" smtClean="0"/>
              <a:t>กำหนด</a:t>
            </a:r>
            <a:r>
              <a:rPr lang="th-TH" sz="2400" dirty="0" smtClean="0"/>
              <a:t>ลักษณะการทำงานของขั้นตอนวิธีเชิงพันธุกรรม โดย</a:t>
            </a:r>
            <a:r>
              <a:rPr lang="th-TH" sz="2400" dirty="0" smtClean="0"/>
              <a:t>กำหนด</a:t>
            </a:r>
          </a:p>
          <a:p>
            <a:pPr>
              <a:buFont typeface="Arial" pitchFamily="34" charset="0"/>
              <a:buChar char="•"/>
            </a:pPr>
            <a:r>
              <a:rPr lang="th-TH" sz="2400" dirty="0" smtClean="0"/>
              <a:t>ให้</a:t>
            </a:r>
            <a:r>
              <a:rPr lang="th-TH" sz="2400" dirty="0" smtClean="0"/>
              <a:t>สร้างโครโมโซมอยู่ใน</a:t>
            </a:r>
            <a:r>
              <a:rPr lang="th-TH" sz="2400" dirty="0" err="1" smtClean="0"/>
              <a:t>รูปแบบไบ</a:t>
            </a:r>
            <a:r>
              <a:rPr lang="th-TH" sz="2400" dirty="0" smtClean="0"/>
              <a:t>นารีโครโมโซมขนาด </a:t>
            </a:r>
            <a:r>
              <a:rPr lang="en-US" sz="2400" dirty="0" smtClean="0"/>
              <a:t>5 </a:t>
            </a:r>
            <a:r>
              <a:rPr lang="th-TH" sz="2400" dirty="0" smtClean="0"/>
              <a:t>บิต โดยโครโมโซมของปัญหาจะมีค่าอยู่ระหว่าง </a:t>
            </a:r>
            <a:r>
              <a:rPr lang="en-US" sz="2400" dirty="0" smtClean="0"/>
              <a:t>00000 </a:t>
            </a:r>
            <a:r>
              <a:rPr lang="th-TH" sz="2400" dirty="0" smtClean="0"/>
              <a:t>ถึง </a:t>
            </a:r>
            <a:r>
              <a:rPr lang="en-US" sz="2400" dirty="0" smtClean="0"/>
              <a:t>11111 </a:t>
            </a:r>
            <a:r>
              <a:rPr lang="th-TH" sz="2400" dirty="0" smtClean="0"/>
              <a:t>ซึ่งเมื่อถอดรหัสและจะมีค่าอยู่ระหว่าง </a:t>
            </a:r>
            <a:r>
              <a:rPr lang="en-US" sz="2400" dirty="0" smtClean="0"/>
              <a:t>0 </a:t>
            </a:r>
            <a:r>
              <a:rPr lang="th-TH" sz="2400" dirty="0" smtClean="0"/>
              <a:t>ถึง </a:t>
            </a:r>
            <a:r>
              <a:rPr lang="en-US" sz="2400" dirty="0" smtClean="0"/>
              <a:t>31</a:t>
            </a:r>
          </a:p>
          <a:p>
            <a:pPr lvl="0">
              <a:buFont typeface="Arial" pitchFamily="34" charset="0"/>
              <a:buChar char="•"/>
            </a:pPr>
            <a:r>
              <a:rPr lang="th-TH" sz="2400" dirty="0" smtClean="0"/>
              <a:t>ฟังก์ชันเป้าหมายเป็น </a:t>
            </a:r>
            <a:r>
              <a:rPr lang="en-US" sz="2400" dirty="0" smtClean="0"/>
              <a:t>y = 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</a:p>
          <a:p>
            <a:pPr lvl="0">
              <a:buFont typeface="Arial" pitchFamily="34" charset="0"/>
              <a:buChar char="•"/>
            </a:pPr>
            <a:r>
              <a:rPr lang="th-TH" sz="2400" dirty="0" smtClean="0"/>
              <a:t>ฟังก์ชันความเหมาะสมเป็น </a:t>
            </a:r>
            <a:r>
              <a:rPr lang="en-US" sz="2400" dirty="0" smtClean="0"/>
              <a:t>Y =  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</a:p>
          <a:p>
            <a:pPr lvl="0">
              <a:buFont typeface="Arial" pitchFamily="34" charset="0"/>
              <a:buChar char="•"/>
            </a:pPr>
            <a:r>
              <a:rPr lang="th-TH" sz="2400" dirty="0" smtClean="0"/>
              <a:t>ขนาดของประชากร </a:t>
            </a:r>
            <a:r>
              <a:rPr lang="en-US" sz="2400" dirty="0" smtClean="0"/>
              <a:t>(Population Size: N) </a:t>
            </a:r>
            <a:r>
              <a:rPr lang="th-TH" sz="2400" dirty="0" smtClean="0"/>
              <a:t>เป็น </a:t>
            </a:r>
            <a:r>
              <a:rPr lang="en-US" sz="2400" dirty="0" smtClean="0"/>
              <a:t>10</a:t>
            </a:r>
          </a:p>
          <a:p>
            <a:pPr lvl="0">
              <a:buFont typeface="Arial" pitchFamily="34" charset="0"/>
              <a:buChar char="•"/>
            </a:pPr>
            <a:r>
              <a:rPr lang="th-TH" sz="2400" dirty="0" smtClean="0"/>
              <a:t>สามารกำหนดอัตราการไขว้เปลี่ยน </a:t>
            </a:r>
            <a:r>
              <a:rPr lang="en-US" sz="2400" dirty="0" smtClean="0"/>
              <a:t>(Crossover Rate: P</a:t>
            </a:r>
            <a:r>
              <a:rPr lang="en-US" sz="2400" baseline="-25000" dirty="0" smtClean="0"/>
              <a:t>C</a:t>
            </a:r>
            <a:r>
              <a:rPr lang="en-US" sz="2400" dirty="0" smtClean="0"/>
              <a:t>) </a:t>
            </a:r>
            <a:r>
              <a:rPr lang="th-TH" sz="2400" dirty="0" smtClean="0"/>
              <a:t>ได้ </a:t>
            </a:r>
            <a:endParaRPr lang="en-US" sz="2400" dirty="0" smtClean="0"/>
          </a:p>
          <a:p>
            <a:pPr lvl="0">
              <a:buFont typeface="Arial" pitchFamily="34" charset="0"/>
              <a:buChar char="•"/>
            </a:pPr>
            <a:r>
              <a:rPr lang="th-TH" sz="2400" dirty="0" smtClean="0"/>
              <a:t>สามารถกำหนดอัตราการเกิดการกลายพันธุ์ </a:t>
            </a:r>
            <a:r>
              <a:rPr lang="en-US" sz="2400" dirty="0" smtClean="0"/>
              <a:t>(Mutation Rate: P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) </a:t>
            </a:r>
            <a:r>
              <a:rPr lang="th-TH" sz="2400" dirty="0" smtClean="0"/>
              <a:t>ได้</a:t>
            </a:r>
            <a:endParaRPr lang="en-US" sz="2400" dirty="0" smtClean="0"/>
          </a:p>
          <a:p>
            <a:pPr lvl="0">
              <a:buFont typeface="Arial" pitchFamily="34" charset="0"/>
              <a:buChar char="•"/>
            </a:pPr>
            <a:r>
              <a:rPr lang="th-TH" sz="2400" dirty="0" smtClean="0"/>
              <a:t>และสามารถกำหนดให้สร้างประชากรโครโมโซมสูงสุดกี่รุ่นก็ได้ </a:t>
            </a:r>
            <a:r>
              <a:rPr lang="en-US" sz="2400" dirty="0" smtClean="0"/>
              <a:t>(Generations) </a:t>
            </a:r>
            <a:r>
              <a:rPr lang="th-TH" sz="2400" dirty="0" smtClean="0"/>
              <a:t> </a:t>
            </a:r>
            <a:endParaRPr lang="en-US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2400" b="1" i="0" u="none" strike="noStrike" kern="1200" cap="all" spc="0" normalizeH="0" baseline="0" noProof="0" dirty="0" smtClean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Berlin Sans FB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42876" y="1500174"/>
            <a:ext cx="8929718" cy="642942"/>
          </a:xfrm>
          <a:ln w="19050"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3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Genetic Algorithm </a:t>
            </a:r>
            <a:r>
              <a:rPr lang="th-TH" sz="23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เป็นการรวมกันระหว่างคำว่า </a:t>
            </a:r>
            <a:r>
              <a:rPr lang="en-US" sz="2300" b="1" u="sng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Genetic</a:t>
            </a:r>
            <a:r>
              <a:rPr lang="th-TH" sz="23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และ</a:t>
            </a:r>
            <a:r>
              <a:rPr lang="en-US" sz="2300" b="1" u="sng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Algorithm</a:t>
            </a:r>
            <a:endParaRPr lang="en-US" sz="2300" b="1" u="sng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2071670" y="0"/>
            <a:ext cx="707236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all" spc="0" normalizeH="0" baseline="0" noProof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Berlin Sans FB" pitchFamily="34" charset="0"/>
                <a:ea typeface="+mj-ea"/>
                <a:cs typeface="+mj-cs"/>
              </a:rPr>
              <a:t>Genetic   algorithm</a:t>
            </a:r>
            <a:endParaRPr kumimoji="0" lang="th-TH" sz="4800" b="1" i="0" u="none" strike="noStrike" kern="1200" cap="all" spc="0" normalizeH="0" baseline="0" noProof="0" dirty="0" smtClean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Berlin Sans FB" pitchFamily="34" charset="0"/>
              <a:ea typeface="+mj-ea"/>
              <a:cs typeface="+mj-cs"/>
            </a:endParaRPr>
          </a:p>
        </p:txBody>
      </p:sp>
      <p:sp>
        <p:nvSpPr>
          <p:cNvPr id="6" name="สี่เหลี่ยมมุมมน 5"/>
          <p:cNvSpPr/>
          <p:nvPr/>
        </p:nvSpPr>
        <p:spPr>
          <a:xfrm>
            <a:off x="214282" y="2500306"/>
            <a:ext cx="8715404" cy="17145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>
              <a:latin typeface="Broadway" pitchFamily="82" charset="0"/>
            </a:endParaRPr>
          </a:p>
          <a:p>
            <a:r>
              <a:rPr lang="en-US" dirty="0" smtClean="0">
                <a:latin typeface="Broadway" pitchFamily="82" charset="0"/>
              </a:rPr>
              <a:t>Genetic </a:t>
            </a:r>
            <a:r>
              <a:rPr lang="th-TH" dirty="0">
                <a:latin typeface="Broadway" pitchFamily="82" charset="0"/>
              </a:rPr>
              <a:t>คือ วิชาพันธุศาสตร์ที่ว่าด้วยการศึกษากระบวนการถ่ายทอดลักษณะทางพันธุกรรมจาก</a:t>
            </a:r>
            <a:r>
              <a:rPr lang="th-TH" dirty="0" err="1">
                <a:latin typeface="Broadway" pitchFamily="82" charset="0"/>
              </a:rPr>
              <a:t>บรรพบุรุษ</a:t>
            </a:r>
            <a:r>
              <a:rPr lang="th-TH" dirty="0">
                <a:latin typeface="Broadway" pitchFamily="82" charset="0"/>
              </a:rPr>
              <a:t>สู่รุ่นลูกรุ่นหลานโดย โครโมโซมจะเป็นตัวแทนในการถ่ายทอด </a:t>
            </a:r>
            <a:endParaRPr lang="en-US" dirty="0" smtClean="0">
              <a:latin typeface="Broadway" pitchFamily="82" charset="0"/>
            </a:endParaRPr>
          </a:p>
          <a:p>
            <a:endParaRPr lang="th-TH" dirty="0">
              <a:latin typeface="Broadway" pitchFamily="82" charset="0"/>
            </a:endParaRPr>
          </a:p>
        </p:txBody>
      </p:sp>
      <p:sp>
        <p:nvSpPr>
          <p:cNvPr id="7" name="สี่เหลี่ยมมุมมน 6"/>
          <p:cNvSpPr/>
          <p:nvPr/>
        </p:nvSpPr>
        <p:spPr>
          <a:xfrm>
            <a:off x="214282" y="4429132"/>
            <a:ext cx="8715404" cy="18573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>
                <a:latin typeface="Broadway" pitchFamily="82" charset="0"/>
              </a:rPr>
              <a:t> </a:t>
            </a:r>
            <a:r>
              <a:rPr lang="en-US" dirty="0" smtClean="0">
                <a:latin typeface="Broadway" pitchFamily="82" charset="0"/>
              </a:rPr>
              <a:t>    Algorithm </a:t>
            </a:r>
            <a:r>
              <a:rPr lang="th-TH" dirty="0">
                <a:latin typeface="Broadway" pitchFamily="82" charset="0"/>
              </a:rPr>
              <a:t>คือ วิธีคิดหรือชุดคำสั่งที่มีการเรียงลำดับขั้นตอนด้วยกระบวนการทางคณิตศาสตร์ เพื่อแก้ปัญหา และปัญหามีหลายแบบจึงทำให้มีวิธีการแก้ปัญหาที่เหมาะกับแต่ละแบบ</a:t>
            </a:r>
          </a:p>
        </p:txBody>
      </p:sp>
      <p:pic>
        <p:nvPicPr>
          <p:cNvPr id="9" name="รูปภาพ 8" descr="waving-chicken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900" y="2143116"/>
            <a:ext cx="1224018" cy="1224018"/>
          </a:xfrm>
          <a:prstGeom prst="rect">
            <a:avLst/>
          </a:prstGeom>
        </p:spPr>
      </p:pic>
      <p:pic>
        <p:nvPicPr>
          <p:cNvPr id="10" name="รูปภาพ 9" descr="singing-chicken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908" y="3929066"/>
            <a:ext cx="1214446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2071670" y="0"/>
            <a:ext cx="707236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all" spc="0" normalizeH="0" baseline="0" noProof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Berlin Sans FB" pitchFamily="34" charset="0"/>
                <a:ea typeface="+mj-ea"/>
                <a:cs typeface="+mj-cs"/>
              </a:rPr>
              <a:t>Genetic   algorithm</a:t>
            </a:r>
            <a:endParaRPr kumimoji="0" lang="th-TH" sz="4800" b="1" i="0" u="none" strike="noStrike" kern="1200" cap="all" spc="0" normalizeH="0" baseline="0" noProof="0" dirty="0" smtClean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Berlin Sans FB" pitchFamily="34" charset="0"/>
              <a:ea typeface="+mj-ea"/>
              <a:cs typeface="+mj-cs"/>
            </a:endParaRPr>
          </a:p>
        </p:txBody>
      </p:sp>
      <p:sp>
        <p:nvSpPr>
          <p:cNvPr id="7" name="สี่เหลี่ยมมุมมน 6"/>
          <p:cNvSpPr/>
          <p:nvPr/>
        </p:nvSpPr>
        <p:spPr>
          <a:xfrm>
            <a:off x="142844" y="1714488"/>
            <a:ext cx="8858312" cy="43577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Broadway" pitchFamily="82" charset="0"/>
              </a:rPr>
              <a:t>Genetic Algorithm</a:t>
            </a:r>
            <a:r>
              <a:rPr lang="th-TH" sz="2400" dirty="0">
                <a:latin typeface="Broadway" pitchFamily="82" charset="0"/>
              </a:rPr>
              <a:t>   </a:t>
            </a:r>
            <a:r>
              <a:rPr lang="th-TH" sz="2400" dirty="0">
                <a:latin typeface="Broadway" pitchFamily="82" charset="0"/>
                <a:cs typeface="+mj-cs"/>
              </a:rPr>
              <a:t>สองคำนี้ได้มารวมกันจึงเป็นวิธีการค้นหาและแก้ปัญหาเพื่อได้สิ่งที่เหมาะสมที่สุด </a:t>
            </a:r>
            <a:r>
              <a:rPr lang="en-US" sz="2400" dirty="0">
                <a:cs typeface="+mj-cs"/>
              </a:rPr>
              <a:t>Optimum points </a:t>
            </a:r>
            <a:r>
              <a:rPr lang="th-TH" sz="2400" dirty="0">
                <a:latin typeface="Broadway" pitchFamily="82" charset="0"/>
                <a:cs typeface="+mj-cs"/>
              </a:rPr>
              <a:t>โดยพัฒนาและจำลองมาจากกระบวนการทางพันธุกรรม คือ ทฤษฏีการอยู่รอดของ</a:t>
            </a:r>
            <a:r>
              <a:rPr lang="th-TH" sz="2400" dirty="0" smtClean="0">
                <a:latin typeface="Broadway" pitchFamily="82" charset="0"/>
                <a:cs typeface="+mj-cs"/>
              </a:rPr>
              <a:t>สิ่งมีชีวิต</a:t>
            </a:r>
          </a:p>
          <a:p>
            <a:r>
              <a:rPr lang="th-TH" sz="2400" dirty="0" smtClean="0">
                <a:latin typeface="Broadway" pitchFamily="82" charset="0"/>
                <a:cs typeface="+mj-cs"/>
              </a:rPr>
              <a:t> </a:t>
            </a:r>
            <a:r>
              <a:rPr lang="en-US" sz="2400" dirty="0" smtClean="0">
                <a:latin typeface="Broadway" pitchFamily="82" charset="0"/>
                <a:cs typeface="+mj-cs"/>
              </a:rPr>
              <a:t>	</a:t>
            </a:r>
            <a:r>
              <a:rPr lang="en-US" sz="2400" dirty="0" smtClean="0">
                <a:latin typeface="+mj-lt"/>
                <a:cs typeface="+mj-cs"/>
              </a:rPr>
              <a:t>Genetic </a:t>
            </a:r>
            <a:r>
              <a:rPr lang="en-US" sz="2400" dirty="0">
                <a:latin typeface="+mj-lt"/>
                <a:cs typeface="+mj-cs"/>
              </a:rPr>
              <a:t>Algorithm </a:t>
            </a:r>
            <a:r>
              <a:rPr lang="th-TH" sz="2400" dirty="0">
                <a:latin typeface="Broadway" pitchFamily="82" charset="0"/>
                <a:cs typeface="+mj-cs"/>
              </a:rPr>
              <a:t>เป็นทางเลือกที่ใช้แก้ปัญหาที่ดีเพราะวิธีการใช้แก้ปัญหาเป็นวิธีการแบบสุ่มและช่วยแก้ปัญหาที่มีขนาดใหญ่และซับซ้อนได้เนื่องจากมีคุณสมบัติการเรียนแบบการถ่ายทอดทางพันธุกรรมตามธรรมชาติ ซึ่งจะนำค่าที่เหมาะสมที่สุดจากประชากรรุ่นก่อนมาใช้ในการพิจารณาในการหาคำตอบของประชาชนรุ่นถัดมา ซึ่งจะนำถ่ายทอดลักษณะทางพันธุกรรม</a:t>
            </a:r>
            <a:r>
              <a:rPr lang="th-TH" sz="2400" dirty="0" smtClean="0">
                <a:latin typeface="Broadway" pitchFamily="82" charset="0"/>
                <a:cs typeface="+mj-cs"/>
              </a:rPr>
              <a:t>จาก</a:t>
            </a:r>
          </a:p>
          <a:p>
            <a:r>
              <a:rPr lang="th-TH" sz="2400" dirty="0" err="1" smtClean="0">
                <a:latin typeface="Broadway" pitchFamily="82" charset="0"/>
                <a:cs typeface="+mj-cs"/>
              </a:rPr>
              <a:t>บรรพ</a:t>
            </a:r>
            <a:r>
              <a:rPr lang="th-TH" sz="2400" dirty="0" err="1">
                <a:latin typeface="Broadway" pitchFamily="82" charset="0"/>
                <a:cs typeface="+mj-cs"/>
              </a:rPr>
              <a:t>บุรุษ</a:t>
            </a:r>
            <a:r>
              <a:rPr lang="th-TH" sz="2400" dirty="0">
                <a:latin typeface="Broadway" pitchFamily="82" charset="0"/>
                <a:cs typeface="+mj-cs"/>
              </a:rPr>
              <a:t>ไปสู่รุ่นลูกหลานโดยใช้ค่า  </a:t>
            </a:r>
            <a:r>
              <a:rPr lang="en-US" sz="2400" dirty="0">
                <a:cs typeface="+mj-cs"/>
              </a:rPr>
              <a:t>Fitness Function </a:t>
            </a:r>
            <a:r>
              <a:rPr lang="th-TH" sz="2400" dirty="0">
                <a:latin typeface="Broadway" pitchFamily="82" charset="0"/>
                <a:cs typeface="+mj-cs"/>
              </a:rPr>
              <a:t>ที่สอดคล้องกับ  </a:t>
            </a:r>
            <a:r>
              <a:rPr lang="en-US" sz="2400" dirty="0">
                <a:latin typeface="+mj-lt"/>
                <a:cs typeface="+mj-cs"/>
              </a:rPr>
              <a:t>Objective Function </a:t>
            </a:r>
            <a:r>
              <a:rPr lang="th-TH" sz="2400" dirty="0">
                <a:latin typeface="Broadway" pitchFamily="82" charset="0"/>
                <a:cs typeface="+mj-cs"/>
              </a:rPr>
              <a:t>ในการพิจารณาหาคำตอบโดยมีการพิจารณาว่า โครโมโซมใดควรที่จะนำมาสืบสายพันธุ์ หรือไม่ควรนำมาสืบสาย จะทำให้สามารถหาคำตอบที่มีค่าสูงสุดหรือต่ำสุดที่สมบูรณ์ได้</a:t>
            </a:r>
          </a:p>
        </p:txBody>
      </p:sp>
      <p:pic>
        <p:nvPicPr>
          <p:cNvPr id="11" name="รูปภาพ 10" descr="sun-hat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20" y="5286388"/>
            <a:ext cx="1366894" cy="1366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2071670" y="0"/>
            <a:ext cx="707236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all" spc="0" normalizeH="0" baseline="0" noProof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Berlin Sans FB" pitchFamily="34" charset="0"/>
                <a:ea typeface="+mj-ea"/>
                <a:cs typeface="+mj-cs"/>
              </a:rPr>
              <a:t>Genetic   algorithm</a:t>
            </a:r>
            <a:endParaRPr kumimoji="0" lang="th-TH" sz="4800" b="1" i="0" u="none" strike="noStrike" kern="1200" cap="all" spc="0" normalizeH="0" baseline="0" noProof="0" dirty="0" smtClean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Berlin Sans FB" pitchFamily="34" charset="0"/>
              <a:ea typeface="+mj-ea"/>
              <a:cs typeface="+mj-cs"/>
            </a:endParaRPr>
          </a:p>
        </p:txBody>
      </p:sp>
      <p:sp>
        <p:nvSpPr>
          <p:cNvPr id="7" name="สี่เหลี่ยมมุมมน 6"/>
          <p:cNvSpPr/>
          <p:nvPr/>
        </p:nvSpPr>
        <p:spPr>
          <a:xfrm>
            <a:off x="357158" y="1785926"/>
            <a:ext cx="8572560" cy="43577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b="1" dirty="0" smtClean="0">
                <a:latin typeface="Broadway" pitchFamily="82" charset="0"/>
              </a:rPr>
              <a:t>ขั้นตอนการทำงานค้นหาคำตอบของ </a:t>
            </a:r>
            <a:r>
              <a:rPr lang="en-US" sz="2400" b="1" dirty="0" smtClean="0"/>
              <a:t>Genetic Algorithm </a:t>
            </a:r>
            <a:r>
              <a:rPr lang="th-TH" b="1" dirty="0" smtClean="0">
                <a:latin typeface="Broadway" pitchFamily="82" charset="0"/>
              </a:rPr>
              <a:t>อย่างง่าย มีดังนี้</a:t>
            </a:r>
            <a:endParaRPr lang="en-US" b="1" dirty="0" smtClean="0">
              <a:latin typeface="Broadway" pitchFamily="82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roadway" pitchFamily="82" charset="0"/>
              </a:rPr>
              <a:t>     </a:t>
            </a:r>
            <a:r>
              <a:rPr lang="th-TH" dirty="0" smtClean="0">
                <a:latin typeface="Broadway" pitchFamily="82" charset="0"/>
              </a:rPr>
              <a:t>เริ่มทำการค้นหา ปัญหาที่เกิดขึ้น</a:t>
            </a:r>
          </a:p>
          <a:p>
            <a:pPr>
              <a:buFont typeface="Wingdings" pitchFamily="2" charset="2"/>
              <a:buChar char="v"/>
            </a:pPr>
            <a:r>
              <a:rPr lang="th-TH" dirty="0" smtClean="0">
                <a:latin typeface="Broadway" pitchFamily="82" charset="0"/>
              </a:rPr>
              <a:t>       ถ้ายังไม่พบคำตอบ แต่ครบจำนวนรอบที่ได้กำหนดไว้ ก็จะหยุดทำการค้นหา</a:t>
            </a:r>
          </a:p>
          <a:p>
            <a:pPr>
              <a:buFont typeface="Wingdings" pitchFamily="2" charset="2"/>
              <a:buChar char="v"/>
            </a:pPr>
            <a:r>
              <a:rPr lang="th-TH" dirty="0" smtClean="0">
                <a:latin typeface="Broadway" pitchFamily="82" charset="0"/>
              </a:rPr>
              <a:t>       ทำการค้นหาจนพบเป้าหมายหรือคำตอบที่ต้องการ ก็จะหยุดทำการค้นหา</a:t>
            </a:r>
          </a:p>
          <a:p>
            <a:pPr>
              <a:buFont typeface="Wingdings" pitchFamily="2" charset="2"/>
              <a:buChar char="v"/>
            </a:pPr>
            <a:r>
              <a:rPr lang="th-TH" dirty="0" smtClean="0">
                <a:latin typeface="Broadway" pitchFamily="82" charset="0"/>
              </a:rPr>
              <a:t>       พบว่าคำตอบที่ได้เริ่มลู่เข้าสู่คำตอบที่เป็นคำตอบที่ดีที่สุด เช่น   คำตอบที่ได้จากประชากรแต่ละรุ่นไม่มีการเปลี่ยนแปลงหรือคงที่เป็นจำนวนที่ติดต่อกันถึงร้อยละ </a:t>
            </a:r>
            <a:r>
              <a:rPr lang="en-US" sz="2000" dirty="0" smtClean="0">
                <a:latin typeface="+mj-lt"/>
              </a:rPr>
              <a:t>95</a:t>
            </a:r>
            <a:endParaRPr lang="en-US" dirty="0">
              <a:latin typeface="+mj-lt"/>
            </a:endParaRPr>
          </a:p>
        </p:txBody>
      </p:sp>
      <p:pic>
        <p:nvPicPr>
          <p:cNvPr id="11" name="รูปภาพ 10" descr="sun-hat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20" y="5286388"/>
            <a:ext cx="1366894" cy="13668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8728" y="785794"/>
            <a:ext cx="78581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800" b="1" dirty="0" smtClean="0">
                <a:ln w="19050">
                  <a:solidFill>
                    <a:schemeClr val="tx1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roadway" pitchFamily="82" charset="0"/>
              </a:rPr>
              <a:t>ขั้นตอนการทำงาน </a:t>
            </a:r>
            <a:r>
              <a:rPr lang="en-US" sz="3200" b="1" dirty="0" smtClean="0">
                <a:ln w="19050">
                  <a:solidFill>
                    <a:schemeClr val="tx1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roadway" pitchFamily="82" charset="0"/>
              </a:rPr>
              <a:t>Genetic Algorithm</a:t>
            </a:r>
            <a:endParaRPr lang="en-US" sz="3600" b="1" dirty="0" smtClean="0">
              <a:ln w="19050">
                <a:solidFill>
                  <a:schemeClr val="tx1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Broadway" pitchFamily="82" charset="0"/>
            </a:endParaRPr>
          </a:p>
          <a:p>
            <a:endParaRPr lang="th-TH" sz="3600" b="1" dirty="0">
              <a:ln w="19050">
                <a:solidFill>
                  <a:schemeClr val="tx1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Broadway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2071670" y="0"/>
            <a:ext cx="707236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all" spc="0" normalizeH="0" baseline="0" noProof="0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Berlin Sans FB" pitchFamily="34" charset="0"/>
                <a:ea typeface="+mj-ea"/>
                <a:cs typeface="+mj-cs"/>
              </a:rPr>
              <a:t>Genetic   algorithm</a:t>
            </a:r>
            <a:endParaRPr kumimoji="0" lang="th-TH" sz="4800" b="1" i="0" u="none" strike="noStrike" kern="1200" cap="all" spc="0" normalizeH="0" baseline="0" noProof="0" dirty="0" smtClean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Berlin Sans FB" pitchFamily="34" charset="0"/>
              <a:ea typeface="+mj-ea"/>
              <a:cs typeface="+mj-cs"/>
            </a:endParaRPr>
          </a:p>
        </p:txBody>
      </p:sp>
      <p:sp>
        <p:nvSpPr>
          <p:cNvPr id="7" name="สี่เหลี่ยมมุมมน 6"/>
          <p:cNvSpPr/>
          <p:nvPr/>
        </p:nvSpPr>
        <p:spPr>
          <a:xfrm>
            <a:off x="357158" y="2000240"/>
            <a:ext cx="8572560" cy="43577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th-TH" dirty="0" smtClean="0"/>
          </a:p>
          <a:p>
            <a:pPr lvl="0"/>
            <a:r>
              <a:rPr lang="th-TH" dirty="0" smtClean="0"/>
              <a:t>	</a:t>
            </a:r>
          </a:p>
          <a:p>
            <a:pPr lvl="0"/>
            <a:r>
              <a:rPr lang="th-TH" dirty="0" smtClean="0"/>
              <a:t>	</a:t>
            </a:r>
          </a:p>
          <a:p>
            <a:pPr lvl="0"/>
            <a:r>
              <a:rPr lang="th-TH" dirty="0" smtClean="0"/>
              <a:t>	สมการค่าใช้จ่ายที่ใช้ในจีน</a:t>
            </a:r>
            <a:r>
              <a:rPr lang="th-TH" dirty="0" err="1" smtClean="0"/>
              <a:t>เนติก</a:t>
            </a:r>
            <a:r>
              <a:rPr lang="th-TH" dirty="0" smtClean="0"/>
              <a:t> อัลกอริทึม </a:t>
            </a:r>
            <a:r>
              <a:rPr lang="en-US" sz="2400" dirty="0" smtClean="0"/>
              <a:t>Selection Variable and Cost Function</a:t>
            </a:r>
            <a:r>
              <a:rPr lang="th-TH" sz="2400" dirty="0" smtClean="0"/>
              <a:t> </a:t>
            </a:r>
            <a:r>
              <a:rPr lang="th-TH" dirty="0" smtClean="0"/>
              <a:t>กำหนดว่าในโจทย์ที่ต้องการ</a:t>
            </a:r>
            <a:r>
              <a:rPr lang="th-TH" sz="2400" dirty="0" smtClean="0"/>
              <a:t> </a:t>
            </a:r>
            <a:r>
              <a:rPr lang="en-US" sz="2400" dirty="0" smtClean="0"/>
              <a:t>Optimize </a:t>
            </a:r>
            <a:r>
              <a:rPr lang="th-TH" dirty="0" smtClean="0"/>
              <a:t>นั้นมีปัจจัยอะไรที่มีผลต่อค่าใช้จ่ายล้างและทำการสร้างฟังก์ชันสำหรับคำนวณค่าค่าใช้จ่ายขึ้นมาเพื่อใช้ในขั้นต่อไป</a:t>
            </a:r>
            <a:endParaRPr lang="en-US" dirty="0" smtClean="0"/>
          </a:p>
          <a:p>
            <a:endParaRPr lang="en-US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829559"/>
            <a:ext cx="8358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800" b="1" dirty="0" smtClean="0">
                <a:ln w="19050">
                  <a:solidFill>
                    <a:schemeClr val="tx1"/>
                  </a:solidFill>
                </a:ln>
                <a:latin typeface="Microsoft JhengHei" pitchFamily="34" charset="-120"/>
                <a:ea typeface="Microsoft JhengHei" pitchFamily="34" charset="-120"/>
                <a:cs typeface="+mj-cs"/>
              </a:rPr>
              <a:t>รายละเอียดของการทำงานในแต่ละขั้นมีดังต่อไปนี้</a:t>
            </a:r>
            <a:endParaRPr lang="en-US" sz="4800" b="1" dirty="0" smtClean="0">
              <a:ln w="19050">
                <a:solidFill>
                  <a:schemeClr val="tx1"/>
                </a:solidFill>
              </a:ln>
              <a:latin typeface="Microsoft JhengHei" pitchFamily="34" charset="-120"/>
              <a:ea typeface="Microsoft JhengHei" pitchFamily="34" charset="-120"/>
              <a:cs typeface="+mj-cs"/>
            </a:endParaRPr>
          </a:p>
          <a:p>
            <a:endParaRPr lang="th-TH" sz="3600" b="1" dirty="0">
              <a:ln w="1905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ndalus" pitchFamily="18" charset="-78"/>
              <a:cs typeface="+mj-cs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642910" y="2244727"/>
            <a:ext cx="757242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914400" lvl="0" indent="-914400">
              <a:buAutoNum type="arabicPeriod"/>
            </a:pPr>
            <a:r>
              <a:rPr lang="th-TH" sz="4800" b="1" dirty="0" smtClean="0">
                <a:ln w="19050"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doni MT Black" pitchFamily="18" charset="0"/>
              </a:rPr>
              <a:t>การกำหนดค่าตัวแปร</a:t>
            </a:r>
            <a:r>
              <a:rPr lang="en-US" sz="4800" dirty="0" smtClean="0">
                <a:ln w="19050">
                  <a:solidFill>
                    <a:schemeClr val="tx1"/>
                  </a:solidFill>
                </a:ln>
                <a:solidFill>
                  <a:srgbClr val="C00000"/>
                </a:solidFill>
                <a:latin typeface="Bodoni MT Black" pitchFamily="18" charset="0"/>
              </a:rPr>
              <a:t> </a:t>
            </a:r>
          </a:p>
          <a:p>
            <a:pPr marL="742950" lvl="0" indent="-742950"/>
            <a:r>
              <a:rPr lang="en-US" sz="3300" dirty="0" smtClean="0">
                <a:ln w="19050">
                  <a:solidFill>
                    <a:schemeClr val="tx1"/>
                  </a:solidFill>
                </a:ln>
                <a:solidFill>
                  <a:srgbClr val="C00000"/>
                </a:solidFill>
                <a:latin typeface="Bodoni MT Black" pitchFamily="18" charset="0"/>
              </a:rPr>
              <a:t>Selection Variable and</a:t>
            </a:r>
            <a:r>
              <a:rPr lang="th-TH" sz="3300" dirty="0" smtClean="0">
                <a:ln w="19050">
                  <a:solidFill>
                    <a:schemeClr val="tx1"/>
                  </a:solidFill>
                </a:ln>
                <a:solidFill>
                  <a:srgbClr val="C00000"/>
                </a:solidFill>
                <a:latin typeface="Bodoni MT Black" pitchFamily="18" charset="0"/>
              </a:rPr>
              <a:t> </a:t>
            </a:r>
            <a:r>
              <a:rPr lang="en-US" sz="3800" dirty="0" smtClean="0">
                <a:ln w="19050">
                  <a:solidFill>
                    <a:schemeClr val="tx1"/>
                  </a:solidFill>
                </a:ln>
                <a:solidFill>
                  <a:srgbClr val="C00000"/>
                </a:solidFill>
                <a:latin typeface="Bodoni MT Black" pitchFamily="18" charset="0"/>
              </a:rPr>
              <a:t>Cost Function</a:t>
            </a:r>
            <a:r>
              <a:rPr lang="th-TH" sz="3300" b="1" dirty="0" smtClean="0">
                <a:ln w="19050"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doni MT Black" pitchFamily="18" charset="0"/>
              </a:rPr>
              <a:t> </a:t>
            </a:r>
            <a:endParaRPr lang="en-US" sz="4200" b="1" dirty="0" smtClean="0">
              <a:ln w="19050">
                <a:solidFill>
                  <a:schemeClr val="tx1"/>
                </a:solidFill>
              </a:ln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doni MT Black" pitchFamily="18" charset="0"/>
            </a:endParaRPr>
          </a:p>
        </p:txBody>
      </p:sp>
      <p:pic>
        <p:nvPicPr>
          <p:cNvPr id="9" name="รูปภาพ 8" descr="waving-chicken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26" y="1571612"/>
            <a:ext cx="1714512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2071670" y="0"/>
            <a:ext cx="707236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all" spc="0" normalizeH="0" baseline="0" noProof="0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Berlin Sans FB" pitchFamily="34" charset="0"/>
                <a:ea typeface="+mj-ea"/>
                <a:cs typeface="+mj-cs"/>
              </a:rPr>
              <a:t>Genetic   algorithm</a:t>
            </a:r>
            <a:endParaRPr kumimoji="0" lang="th-TH" sz="4800" b="1" i="0" u="none" strike="noStrike" kern="1200" cap="all" spc="0" normalizeH="0" baseline="0" noProof="0" dirty="0" smtClean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Berlin Sans FB" pitchFamily="34" charset="0"/>
              <a:ea typeface="+mj-ea"/>
              <a:cs typeface="+mj-cs"/>
            </a:endParaRPr>
          </a:p>
        </p:txBody>
      </p:sp>
      <p:sp>
        <p:nvSpPr>
          <p:cNvPr id="7" name="สี่เหลี่ยมมุมมน 6"/>
          <p:cNvSpPr/>
          <p:nvPr/>
        </p:nvSpPr>
        <p:spPr>
          <a:xfrm>
            <a:off x="357158" y="2000240"/>
            <a:ext cx="8572560" cy="43577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th-TH" dirty="0" smtClean="0"/>
          </a:p>
          <a:p>
            <a:pPr lvl="0"/>
            <a:r>
              <a:rPr lang="th-TH" dirty="0" smtClean="0"/>
              <a:t>	</a:t>
            </a:r>
          </a:p>
          <a:p>
            <a:pPr lvl="0"/>
            <a:r>
              <a:rPr lang="th-TH" dirty="0" smtClean="0"/>
              <a:t>	</a:t>
            </a:r>
            <a:endParaRPr lang="en-US" dirty="0" smtClean="0"/>
          </a:p>
          <a:p>
            <a:r>
              <a:rPr lang="en-US" sz="3200" dirty="0" smtClean="0"/>
              <a:t>      </a:t>
            </a:r>
            <a:r>
              <a:rPr lang="th-TH" sz="3200" dirty="0" smtClean="0"/>
              <a:t>ทำการสร้างประชากรชุดแรก เท่ากับจำนวนประชากรสูงสุดที่กำหนดไว้ ซึ่งอาจสร้างขึ้นมาโดยการสุ่ม หรือกำหนดขึ้นเอง</a:t>
            </a:r>
            <a:endParaRPr lang="en-US" sz="3200" dirty="0" smtClean="0"/>
          </a:p>
          <a:p>
            <a:endParaRPr lang="en-US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829559"/>
            <a:ext cx="8358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800" b="1" dirty="0" smtClean="0">
                <a:ln w="19050">
                  <a:solidFill>
                    <a:schemeClr val="tx1"/>
                  </a:solidFill>
                </a:ln>
                <a:latin typeface="Microsoft JhengHei" pitchFamily="34" charset="-120"/>
                <a:ea typeface="Microsoft JhengHei" pitchFamily="34" charset="-120"/>
                <a:cs typeface="+mj-cs"/>
              </a:rPr>
              <a:t>รายละเอียดของการทำงานในแต่ละขั้นมีดังต่อไปนี้</a:t>
            </a:r>
            <a:endParaRPr lang="en-US" sz="4800" b="1" dirty="0" smtClean="0">
              <a:ln w="19050">
                <a:solidFill>
                  <a:schemeClr val="tx1"/>
                </a:solidFill>
              </a:ln>
              <a:latin typeface="Microsoft JhengHei" pitchFamily="34" charset="-120"/>
              <a:ea typeface="Microsoft JhengHei" pitchFamily="34" charset="-120"/>
              <a:cs typeface="+mj-cs"/>
            </a:endParaRPr>
          </a:p>
          <a:p>
            <a:endParaRPr lang="th-TH" sz="3600" b="1" dirty="0">
              <a:ln w="1905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ndalus" pitchFamily="18" charset="-78"/>
              <a:cs typeface="+mj-cs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1571604" y="2244727"/>
            <a:ext cx="607223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/>
            <a:r>
              <a:rPr lang="en-US" sz="4800" b="1" dirty="0" smtClean="0">
                <a:ln w="190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oadway" pitchFamily="82" charset="0"/>
              </a:rPr>
              <a:t>2.</a:t>
            </a:r>
            <a:r>
              <a:rPr lang="th-TH" sz="6300" b="1" dirty="0" smtClean="0">
                <a:ln w="190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oadway" pitchFamily="82" charset="0"/>
              </a:rPr>
              <a:t>สร้างประชากรต้นกำเนิด </a:t>
            </a:r>
            <a:r>
              <a:rPr lang="en-US" sz="3600" b="1" dirty="0" smtClean="0">
                <a:ln w="190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oadway" pitchFamily="82" charset="0"/>
              </a:rPr>
              <a:t>Generate Initial Population</a:t>
            </a:r>
            <a:endParaRPr lang="en-US" sz="4800" b="1" dirty="0" smtClean="0">
              <a:ln w="1905">
                <a:solidFill>
                  <a:schemeClr val="tx1"/>
                </a:solidFill>
              </a:ln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roadway" pitchFamily="82" charset="0"/>
            </a:endParaRPr>
          </a:p>
        </p:txBody>
      </p:sp>
      <p:pic>
        <p:nvPicPr>
          <p:cNvPr id="9" name="รูปภาพ 8" descr="waving-chicken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1714488"/>
            <a:ext cx="1714512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2071670" y="0"/>
            <a:ext cx="707236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all" spc="0" normalizeH="0" baseline="0" noProof="0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Berlin Sans FB" pitchFamily="34" charset="0"/>
                <a:ea typeface="+mj-ea"/>
                <a:cs typeface="+mj-cs"/>
              </a:rPr>
              <a:t>Genetic   algorithm</a:t>
            </a:r>
            <a:endParaRPr kumimoji="0" lang="th-TH" sz="4800" b="1" i="0" u="none" strike="noStrike" kern="1200" cap="all" spc="0" normalizeH="0" baseline="0" noProof="0" dirty="0" smtClean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Berlin Sans FB" pitchFamily="34" charset="0"/>
              <a:ea typeface="+mj-ea"/>
              <a:cs typeface="+mj-cs"/>
            </a:endParaRPr>
          </a:p>
        </p:txBody>
      </p:sp>
      <p:sp>
        <p:nvSpPr>
          <p:cNvPr id="7" name="สี่เหลี่ยมมุมมน 6"/>
          <p:cNvSpPr/>
          <p:nvPr/>
        </p:nvSpPr>
        <p:spPr>
          <a:xfrm>
            <a:off x="357158" y="2000240"/>
            <a:ext cx="8572560" cy="43577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th-TH" dirty="0" smtClean="0"/>
          </a:p>
          <a:p>
            <a:pPr lvl="0"/>
            <a:r>
              <a:rPr lang="th-TH" dirty="0" smtClean="0"/>
              <a:t>	</a:t>
            </a:r>
          </a:p>
          <a:p>
            <a:pPr lvl="0"/>
            <a:r>
              <a:rPr lang="th-TH" dirty="0" smtClean="0"/>
              <a:t>	</a:t>
            </a:r>
            <a:endParaRPr lang="en-US" dirty="0" smtClean="0"/>
          </a:p>
          <a:p>
            <a:r>
              <a:rPr lang="en-US" sz="3200" dirty="0" smtClean="0"/>
              <a:t> </a:t>
            </a:r>
          </a:p>
          <a:p>
            <a:r>
              <a:rPr lang="th-TH" sz="3200" dirty="0" smtClean="0"/>
              <a:t>       </a:t>
            </a:r>
          </a:p>
          <a:p>
            <a:r>
              <a:rPr lang="th-TH" sz="3200" dirty="0" smtClean="0"/>
              <a:t>	เป็นการคัดเลือกโครโมโซม ที่มีค่าใช้จ่ายมากที่สุดออกตามอัตราส่วนที่กำหนดไว้ ทำให้เหลือโครโมโซม อยู่จำนวนหนึ่งสำหรับทำการเลือกคู่ </a:t>
            </a:r>
            <a:r>
              <a:rPr lang="en-US" sz="2400" dirty="0" smtClean="0"/>
              <a:t>Mating</a:t>
            </a:r>
            <a:endParaRPr lang="en-US" sz="3200" dirty="0" smtClean="0"/>
          </a:p>
          <a:p>
            <a:endParaRPr lang="en-US" sz="3200" dirty="0" smtClean="0"/>
          </a:p>
          <a:p>
            <a:endParaRPr lang="en-US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829559"/>
            <a:ext cx="8358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800" b="1" dirty="0" smtClean="0">
                <a:ln w="19050">
                  <a:solidFill>
                    <a:schemeClr val="tx1"/>
                  </a:solidFill>
                </a:ln>
                <a:latin typeface="Microsoft JhengHei" pitchFamily="34" charset="-120"/>
                <a:ea typeface="Microsoft JhengHei" pitchFamily="34" charset="-120"/>
                <a:cs typeface="+mj-cs"/>
              </a:rPr>
              <a:t>รายละเอียดของการทำงานในแต่ละขั้นมีดังต่อไปนี้</a:t>
            </a:r>
            <a:endParaRPr lang="en-US" sz="4800" b="1" dirty="0" smtClean="0">
              <a:ln w="19050">
                <a:solidFill>
                  <a:schemeClr val="tx1"/>
                </a:solidFill>
              </a:ln>
              <a:latin typeface="Microsoft JhengHei" pitchFamily="34" charset="-120"/>
              <a:ea typeface="Microsoft JhengHei" pitchFamily="34" charset="-120"/>
              <a:cs typeface="+mj-cs"/>
            </a:endParaRPr>
          </a:p>
          <a:p>
            <a:endParaRPr lang="th-TH" sz="3600" b="1" dirty="0">
              <a:ln w="1905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ndalus" pitchFamily="18" charset="-78"/>
              <a:cs typeface="+mj-cs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1571604" y="2244727"/>
            <a:ext cx="607223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sz="4800" b="1" dirty="0" smtClean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Broadway" pitchFamily="82" charset="0"/>
              </a:rPr>
              <a:t>3.</a:t>
            </a:r>
            <a:r>
              <a:rPr lang="th-TH" sz="4800" b="1" dirty="0" smtClean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Broadway" pitchFamily="82" charset="0"/>
              </a:rPr>
              <a:t>การคัดเลือกทางธรรมชาติ </a:t>
            </a:r>
            <a:r>
              <a:rPr lang="en-US" sz="3200" b="1" dirty="0" smtClean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Broadway" pitchFamily="82" charset="0"/>
              </a:rPr>
              <a:t>Natural Selection</a:t>
            </a:r>
            <a:endParaRPr lang="en-US" sz="4800" b="1" dirty="0" smtClean="0">
              <a:ln w="19050">
                <a:solidFill>
                  <a:schemeClr val="tx1"/>
                </a:solidFill>
              </a:ln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roadway" pitchFamily="82" charset="0"/>
            </a:endParaRPr>
          </a:p>
        </p:txBody>
      </p:sp>
      <p:pic>
        <p:nvPicPr>
          <p:cNvPr id="9" name="รูปภาพ 8" descr="waving-chicken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1714488"/>
            <a:ext cx="1714512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2071670" y="0"/>
            <a:ext cx="707236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all" spc="0" normalizeH="0" baseline="0" noProof="0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Berlin Sans FB" pitchFamily="34" charset="0"/>
                <a:ea typeface="+mj-ea"/>
                <a:cs typeface="+mj-cs"/>
              </a:rPr>
              <a:t>Genetic   algorithm</a:t>
            </a:r>
            <a:endParaRPr kumimoji="0" lang="th-TH" sz="4800" b="1" i="0" u="none" strike="noStrike" kern="1200" cap="all" spc="0" normalizeH="0" baseline="0" noProof="0" dirty="0" smtClean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Berlin Sans FB" pitchFamily="34" charset="0"/>
              <a:ea typeface="+mj-ea"/>
              <a:cs typeface="+mj-cs"/>
            </a:endParaRPr>
          </a:p>
        </p:txBody>
      </p:sp>
      <p:sp>
        <p:nvSpPr>
          <p:cNvPr id="7" name="สี่เหลี่ยมมุมมน 6"/>
          <p:cNvSpPr/>
          <p:nvPr/>
        </p:nvSpPr>
        <p:spPr>
          <a:xfrm>
            <a:off x="357158" y="2000240"/>
            <a:ext cx="8572560" cy="45005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th-TH" dirty="0" smtClean="0"/>
          </a:p>
          <a:p>
            <a:pPr lvl="0"/>
            <a:r>
              <a:rPr lang="th-TH" dirty="0" smtClean="0"/>
              <a:t>	</a:t>
            </a:r>
          </a:p>
          <a:p>
            <a:pPr lvl="0"/>
            <a:r>
              <a:rPr lang="th-TH" dirty="0" smtClean="0"/>
              <a:t>	</a:t>
            </a:r>
            <a:endParaRPr lang="en-US" dirty="0" smtClean="0"/>
          </a:p>
          <a:p>
            <a:r>
              <a:rPr lang="en-US" sz="3200" dirty="0" smtClean="0"/>
              <a:t> </a:t>
            </a:r>
          </a:p>
          <a:p>
            <a:r>
              <a:rPr lang="th-TH" sz="3200" dirty="0" smtClean="0"/>
              <a:t>       </a:t>
            </a:r>
          </a:p>
          <a:p>
            <a:r>
              <a:rPr lang="th-TH" sz="3200" dirty="0" smtClean="0"/>
              <a:t>	</a:t>
            </a:r>
            <a:endParaRPr lang="en-US" sz="3200" dirty="0" smtClean="0"/>
          </a:p>
          <a:p>
            <a:r>
              <a:rPr lang="th-TH" sz="3200" dirty="0" smtClean="0"/>
              <a:t>      </a:t>
            </a:r>
            <a:r>
              <a:rPr lang="th-TH" sz="2400" dirty="0" smtClean="0"/>
              <a:t>ทำการจับคู่โครโมโซมที่เหลือเพื่อทำการเลือกคู่ </a:t>
            </a:r>
            <a:r>
              <a:rPr lang="en-US" sz="2400" dirty="0" smtClean="0"/>
              <a:t>Mating </a:t>
            </a:r>
            <a:r>
              <a:rPr lang="th-TH" sz="2400" dirty="0" smtClean="0"/>
              <a:t>โดยใช้วิธีการจับคู่ที่กำหนดขึ้น ซึ่งวิธีการเลือกคู่โครโมโซมขึ้นมา ทำการเลือกคู่ </a:t>
            </a:r>
            <a:r>
              <a:rPr lang="en-US" sz="2400" dirty="0" smtClean="0"/>
              <a:t>mating </a:t>
            </a:r>
            <a:r>
              <a:rPr lang="th-TH" sz="2400" dirty="0" smtClean="0"/>
              <a:t>มีหลายวิธี ดังต่อไปนี้</a:t>
            </a:r>
            <a:endParaRPr lang="en-US" sz="2400" dirty="0" smtClean="0"/>
          </a:p>
          <a:p>
            <a:pPr lvl="0">
              <a:buFont typeface="Arial" pitchFamily="34" charset="0"/>
              <a:buChar char="•"/>
            </a:pPr>
            <a:r>
              <a:rPr lang="th-TH" sz="2400" dirty="0" smtClean="0"/>
              <a:t>     จับคู่โครโมโซม ที่อยู่ติดกันจากบนลงล่าง</a:t>
            </a:r>
          </a:p>
          <a:p>
            <a:pPr lvl="0">
              <a:buFont typeface="Arial" pitchFamily="34" charset="0"/>
              <a:buChar char="•"/>
            </a:pPr>
            <a:r>
              <a:rPr lang="th-TH" sz="2400" dirty="0" smtClean="0"/>
              <a:t>     จับคู่โดยการสุ่ม โดยความน่าจะเป็นที่โครโมโซม แต่ละตัวจะถูกสุ่มขึ้นมานั้นมีเท่ากัน</a:t>
            </a:r>
          </a:p>
          <a:p>
            <a:pPr lvl="0">
              <a:buFont typeface="Arial" pitchFamily="34" charset="0"/>
              <a:buChar char="•"/>
            </a:pPr>
            <a:r>
              <a:rPr lang="th-TH" sz="2400" dirty="0" smtClean="0"/>
              <a:t>      จับคู่โดยการสุ่มแบบถ่วงน้ำหนัก วิธีนี้ความน่าจะเป็นที่โครโมโซม แต่ละตัวจะถูกสุ่มขึ้นมา</a:t>
            </a:r>
            <a:endParaRPr lang="en-US" sz="2400" dirty="0" smtClean="0"/>
          </a:p>
          <a:p>
            <a:r>
              <a:rPr lang="th-TH" sz="2400" dirty="0" smtClean="0"/>
              <a:t>     นั้นมีไม่เท่ากัน 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829559"/>
            <a:ext cx="8358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800" b="1" dirty="0" smtClean="0">
                <a:ln w="19050">
                  <a:solidFill>
                    <a:schemeClr val="tx1"/>
                  </a:solidFill>
                </a:ln>
                <a:latin typeface="Microsoft JhengHei" pitchFamily="34" charset="-120"/>
                <a:ea typeface="Microsoft JhengHei" pitchFamily="34" charset="-120"/>
                <a:cs typeface="+mj-cs"/>
              </a:rPr>
              <a:t>รายละเอียดของการทำงานในแต่ละขั้นมีดังต่อไปนี้</a:t>
            </a:r>
            <a:endParaRPr lang="en-US" sz="4800" b="1" dirty="0" smtClean="0">
              <a:ln w="19050">
                <a:solidFill>
                  <a:schemeClr val="tx1"/>
                </a:solidFill>
              </a:ln>
              <a:latin typeface="Microsoft JhengHei" pitchFamily="34" charset="-120"/>
              <a:ea typeface="Microsoft JhengHei" pitchFamily="34" charset="-120"/>
              <a:cs typeface="+mj-cs"/>
            </a:endParaRPr>
          </a:p>
          <a:p>
            <a:endParaRPr lang="th-TH" sz="3600" b="1" dirty="0">
              <a:ln w="1905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ndalus" pitchFamily="18" charset="-78"/>
              <a:cs typeface="+mj-cs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1571604" y="2244727"/>
            <a:ext cx="607223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/>
            <a:r>
              <a:rPr lang="en-US" sz="4800" b="1" dirty="0" smtClean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Broadway" pitchFamily="82" charset="0"/>
              </a:rPr>
              <a:t>4.</a:t>
            </a:r>
            <a:r>
              <a:rPr lang="th-TH" sz="5800" b="1" dirty="0" smtClean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Broadway" pitchFamily="82" charset="0"/>
              </a:rPr>
              <a:t>การเลือกสรร</a:t>
            </a:r>
            <a:r>
              <a:rPr lang="en-US" sz="5800" b="1" dirty="0" smtClean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Broadway" pitchFamily="82" charset="0"/>
              </a:rPr>
              <a:t> </a:t>
            </a:r>
            <a:r>
              <a:rPr lang="en-US" sz="3600" b="1" dirty="0" smtClean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Broadway" pitchFamily="82" charset="0"/>
              </a:rPr>
              <a:t>Selection</a:t>
            </a:r>
            <a:endParaRPr lang="en-US" sz="4800" b="1" dirty="0" smtClean="0">
              <a:ln w="19050">
                <a:solidFill>
                  <a:schemeClr val="tx1"/>
                </a:solidFill>
              </a:ln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roadway" pitchFamily="82" charset="0"/>
            </a:endParaRPr>
          </a:p>
        </p:txBody>
      </p:sp>
      <p:pic>
        <p:nvPicPr>
          <p:cNvPr id="9" name="รูปภาพ 8" descr="waving-chicken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488" y="1571612"/>
            <a:ext cx="1714512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617</Words>
  <Application>Microsoft Office PowerPoint</Application>
  <PresentationFormat>On-screen Show (4:3)</PresentationFormat>
  <Paragraphs>139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ชุดรูปแบบของ Office</vt:lpstr>
      <vt:lpstr>Genetic   algorithm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alisa</dc:creator>
  <cp:lastModifiedBy>alisa</cp:lastModifiedBy>
  <cp:revision>51</cp:revision>
  <dcterms:created xsi:type="dcterms:W3CDTF">2013-03-07T03:38:15Z</dcterms:created>
  <dcterms:modified xsi:type="dcterms:W3CDTF">2013-03-11T04:00:08Z</dcterms:modified>
</cp:coreProperties>
</file>