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63" r:id="rId2"/>
    <p:sldId id="275" r:id="rId3"/>
    <p:sldId id="318" r:id="rId4"/>
    <p:sldId id="323" r:id="rId5"/>
    <p:sldId id="319" r:id="rId6"/>
    <p:sldId id="320" r:id="rId7"/>
    <p:sldId id="321" r:id="rId8"/>
    <p:sldId id="322" r:id="rId9"/>
    <p:sldId id="324" r:id="rId10"/>
    <p:sldId id="326" r:id="rId11"/>
    <p:sldId id="265" r:id="rId12"/>
    <p:sldId id="325" r:id="rId13"/>
    <p:sldId id="327" r:id="rId14"/>
    <p:sldId id="328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CC6600"/>
    <a:srgbClr val="FFCC00"/>
    <a:srgbClr val="008000"/>
    <a:srgbClr val="CC3300"/>
    <a:srgbClr val="0066CC"/>
    <a:srgbClr val="00602B"/>
    <a:srgbClr val="1C1C1C"/>
    <a:srgbClr val="336699"/>
    <a:srgbClr val="3366CC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ลักษณะชุดรูปแบบ 1 - เน้น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ลักษณะชุดรูปแบบ 1 - เน้น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1" autoAdjust="0"/>
    <p:restoredTop sz="91935" autoAdjust="0"/>
  </p:normalViewPr>
  <p:slideViewPr>
    <p:cSldViewPr>
      <p:cViewPr>
        <p:scale>
          <a:sx n="60" d="100"/>
          <a:sy n="60" d="100"/>
        </p:scale>
        <p:origin x="-168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2AC6E7-4115-42D4-8C71-EFE8656CB179}" type="datetimeFigureOut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0F2B565-A1B4-4B6E-8E59-2C8430511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0C8F2C0-D4A9-4445-9D77-E509145246BF}" type="datetimeFigureOut">
              <a:rPr lang="th-TH"/>
              <a:pPr>
                <a:defRPr/>
              </a:pPr>
              <a:t>07/03/56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CF21A58-D65A-4745-9AD6-DFE8C2333144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2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12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13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14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3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cs typeface="FreesiaUPC" pitchFamily="34" charset="-34"/>
              </a:rPr>
              <a:t>Completeness</a:t>
            </a:r>
            <a:r>
              <a:rPr lang="en-US" dirty="0" smtClean="0">
                <a:cs typeface="FreesiaUPC" pitchFamily="34" charset="-34"/>
              </a:rPr>
              <a:t> </a:t>
            </a:r>
            <a:r>
              <a:rPr lang="th-TH" dirty="0" smtClean="0"/>
              <a:t> สามารถรับรองการค้นพบคำตอบ</a:t>
            </a:r>
          </a:p>
          <a:p>
            <a:pPr lvl="1"/>
            <a:r>
              <a:rPr lang="en-US" dirty="0" smtClean="0">
                <a:cs typeface="FreesiaUPC" pitchFamily="34" charset="-34"/>
              </a:rPr>
              <a:t>(NO) </a:t>
            </a:r>
            <a:r>
              <a:rPr lang="th-TH" dirty="0" smtClean="0"/>
              <a:t>ไม่รับรองการค้นพบคำตอบ</a:t>
            </a:r>
          </a:p>
          <a:p>
            <a:r>
              <a:rPr lang="en-US" b="1" dirty="0" smtClean="0">
                <a:cs typeface="FreesiaUPC" pitchFamily="34" charset="-34"/>
              </a:rPr>
              <a:t>Optimality</a:t>
            </a:r>
            <a:r>
              <a:rPr lang="en-US" dirty="0" smtClean="0">
                <a:cs typeface="FreesiaUPC" pitchFamily="34" charset="-34"/>
              </a:rPr>
              <a:t> </a:t>
            </a:r>
            <a:r>
              <a:rPr lang="th-TH" dirty="0" smtClean="0"/>
              <a:t>สามารถรับรองการค้นหาเส้นทางที่ดีที่สุด</a:t>
            </a:r>
          </a:p>
          <a:p>
            <a:pPr lvl="1"/>
            <a:r>
              <a:rPr lang="en-US" dirty="0" smtClean="0">
                <a:cs typeface="FreesiaUPC" pitchFamily="34" charset="-34"/>
              </a:rPr>
              <a:t>(NO) </a:t>
            </a:r>
            <a:r>
              <a:rPr lang="th-TH" dirty="0" smtClean="0"/>
              <a:t>ไม่รับรองการค้นหาเส้นทางที่ดีที่สุด</a:t>
            </a:r>
          </a:p>
          <a:p>
            <a:r>
              <a:rPr lang="en-US" b="1" dirty="0" smtClean="0">
                <a:cs typeface="FreesiaUPC" pitchFamily="34" charset="-34"/>
              </a:rPr>
              <a:t>Time Complexity </a:t>
            </a:r>
            <a:r>
              <a:rPr lang="th-TH" dirty="0" smtClean="0"/>
              <a:t>ระยะเวลาที่ใช้ในการค้นหา</a:t>
            </a:r>
          </a:p>
          <a:p>
            <a:pPr lvl="1"/>
            <a:r>
              <a:rPr lang="en-US" dirty="0" smtClean="0">
                <a:cs typeface="FreesiaUPC" pitchFamily="34" charset="-34"/>
              </a:rPr>
              <a:t>O(</a:t>
            </a:r>
            <a:r>
              <a:rPr lang="en-US" dirty="0" err="1" smtClean="0">
                <a:cs typeface="FreesiaUPC" pitchFamily="34" charset="-34"/>
              </a:rPr>
              <a:t>b</a:t>
            </a:r>
            <a:r>
              <a:rPr lang="en-US" baseline="30000" dirty="0" err="1" smtClean="0">
                <a:cs typeface="FreesiaUPC" pitchFamily="34" charset="-34"/>
              </a:rPr>
              <a:t>m</a:t>
            </a:r>
            <a:r>
              <a:rPr lang="en-US" dirty="0" smtClean="0">
                <a:cs typeface="FreesiaUPC" pitchFamily="34" charset="-34"/>
              </a:rPr>
              <a:t>)    b</a:t>
            </a:r>
            <a:r>
              <a:rPr lang="th-TH" dirty="0" smtClean="0"/>
              <a:t> </a:t>
            </a:r>
            <a:r>
              <a:rPr lang="en-US" dirty="0" smtClean="0">
                <a:cs typeface="FreesiaUPC" pitchFamily="34" charset="-34"/>
              </a:rPr>
              <a:t>= </a:t>
            </a:r>
            <a:r>
              <a:rPr lang="th-TH" dirty="0" smtClean="0"/>
              <a:t>จำนวนกิ่งเฉลี่ยของ</a:t>
            </a:r>
            <a:r>
              <a:rPr lang="th-TH" dirty="0" err="1" smtClean="0"/>
              <a:t>โหนด</a:t>
            </a:r>
            <a:r>
              <a:rPr lang="en-US" dirty="0" smtClean="0">
                <a:cs typeface="FreesiaUPC" pitchFamily="34" charset="-34"/>
              </a:rPr>
              <a:t>, m = </a:t>
            </a:r>
            <a:r>
              <a:rPr lang="th-TH" dirty="0" smtClean="0"/>
              <a:t>ระดับลึกสุดของต้นไม้</a:t>
            </a:r>
          </a:p>
          <a:p>
            <a:r>
              <a:rPr lang="en-US" b="1" dirty="0" smtClean="0">
                <a:cs typeface="FreesiaUPC" pitchFamily="34" charset="-34"/>
              </a:rPr>
              <a:t>Space Complexity </a:t>
            </a:r>
            <a:r>
              <a:rPr lang="th-TH" dirty="0" smtClean="0"/>
              <a:t>พื้นที่หน่วยความจำที่ใช้ค้นหา</a:t>
            </a:r>
          </a:p>
          <a:p>
            <a:pPr lvl="1"/>
            <a:r>
              <a:rPr lang="en-US" dirty="0" smtClean="0">
                <a:cs typeface="FreesiaUPC" pitchFamily="34" charset="-34"/>
              </a:rPr>
              <a:t>O(</a:t>
            </a:r>
            <a:r>
              <a:rPr lang="en-US" dirty="0" err="1" smtClean="0">
                <a:cs typeface="FreesiaUPC" pitchFamily="34" charset="-34"/>
              </a:rPr>
              <a:t>bm</a:t>
            </a:r>
            <a:r>
              <a:rPr lang="en-US" dirty="0" smtClean="0">
                <a:cs typeface="FreesiaUPC" pitchFamily="34" charset="-34"/>
              </a:rPr>
              <a:t>)</a:t>
            </a:r>
            <a:endParaRPr lang="th-TH" dirty="0" smtClean="0"/>
          </a:p>
          <a:p>
            <a:endParaRPr lang="th-TH" dirty="0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4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5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6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7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8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9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h-TH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F587D1-9E26-41B0-B168-89683783242B}" type="slidenum">
              <a:rPr lang="th-TH" smtClean="0">
                <a:latin typeface="Arial" pitchFamily="34" charset="0"/>
              </a:rPr>
              <a:pPr/>
              <a:t>10</a:t>
            </a:fld>
            <a:endParaRPr lang="th-TH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5" name="Rounded Rectangle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50117-BE81-44AC-A737-16DE1FE2528F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0FCC2A-24B2-4EC3-821E-2E4049C8B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83A3C-FBA6-4A21-896C-1C10E52B9E7A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F6ABE-740E-4ECE-8983-F5F895794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930B2-DBD7-477E-BCE8-2F7EB255462F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4B187-E847-4C1E-B89C-B5640B206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543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685800"/>
            <a:ext cx="33147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9500" y="685800"/>
            <a:ext cx="33147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A2AFB-8E46-4DBC-BF69-725CC2CC3A60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D17C6-0973-46A2-BF68-14728553D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1F3CD-5CD9-4F58-ACD5-993EFED72402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28943-CB92-45AA-885F-084BA73AA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5" name="Rounded Rectangle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45B30-905C-4BAB-9E2A-C590AB984BC1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3E9B0-79E9-41A2-B363-02B7D8C0F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8E92C-19AD-4CE7-AE9F-E5A0B02AC957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40D9B-F3EF-4437-80A7-EC56B7ACF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F4B03-68AE-4466-9C44-7CFE485BE638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6101E-B886-4FF3-830F-567D7E23C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348B3-E5A2-4595-BB85-BC6C941F59B8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9E17D-22A4-42CB-BCC4-E540DFE46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7598-97F7-4004-B97A-B1AA90B9B56A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C4DAE-C479-4BF2-B574-79E7103CA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6" name="Rounded Rectangle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A59F1-0E7F-4C5B-A1E6-91F6F58928A9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2A6EE-F104-43A9-BEDA-A1CA0CE9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3BAE-0A23-45F9-B8E1-57324425858E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D8DEE-E594-4B80-B1F6-0EFBEF06CB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046CEA84-53BF-45F7-BD33-E60E4EFEDB96}" type="datetime1">
              <a:rPr lang="en-US"/>
              <a:pPr>
                <a:defRPr/>
              </a:pPr>
              <a:t>3/7/2013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F7655C8-5312-44F5-BA6D-DDD5A7DF7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3" r:id="rId2"/>
    <p:sldLayoutId id="2147483762" r:id="rId3"/>
    <p:sldLayoutId id="2147483754" r:id="rId4"/>
    <p:sldLayoutId id="2147483755" r:id="rId5"/>
    <p:sldLayoutId id="2147483756" r:id="rId6"/>
    <p:sldLayoutId id="2147483757" r:id="rId7"/>
    <p:sldLayoutId id="2147483763" r:id="rId8"/>
    <p:sldLayoutId id="2147483764" r:id="rId9"/>
    <p:sldLayoutId id="2147483758" r:id="rId10"/>
    <p:sldLayoutId id="2147483759" r:id="rId11"/>
    <p:sldLayoutId id="2147483760" r:id="rId12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47664" y="1556792"/>
            <a:ext cx="7666554" cy="1512887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Greedy Best-First Search (GBFS)</a:t>
            </a:r>
            <a:endParaRPr lang="th-TH" sz="5400" b="1" dirty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6148" name="Picture 12" descr="pants_dow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-27384"/>
            <a:ext cx="26871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2813" y="6188075"/>
            <a:ext cx="457200" cy="457200"/>
          </a:xfrm>
        </p:spPr>
        <p:txBody>
          <a:bodyPr/>
          <a:lstStyle/>
          <a:p>
            <a:pPr>
              <a:defRPr/>
            </a:pPr>
            <a:fld id="{FE1EA488-6ACE-4B7B-8701-08E8CA24A39F}" type="slidenum">
              <a:rPr lang="en-US" sz="2000" b="1" smtClean="0">
                <a:latin typeface="TH SarabunPSK" pitchFamily="34" charset="-34"/>
                <a:cs typeface="TH SarabunPSK" pitchFamily="34" charset="-34"/>
              </a:rPr>
              <a:pPr>
                <a:defRPr/>
              </a:pPr>
              <a:t>1</a:t>
            </a:fld>
            <a:endParaRPr lang="en-US" sz="2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79911" y="3070701"/>
            <a:ext cx="203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C00000"/>
                </a:solidFill>
                <a:effectLst>
                  <a:reflection blurRad="6350" stA="60000" endA="900" endPos="580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จัดทำโดย</a:t>
            </a:r>
            <a:endParaRPr lang="th-TH" sz="3600" b="1" dirty="0">
              <a:solidFill>
                <a:srgbClr val="C00000"/>
              </a:solidFill>
              <a:effectLst>
                <a:reflection blurRad="6350" stA="60000" endA="900" endPos="580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3645024"/>
            <a:ext cx="7704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th-TH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นาย</a:t>
            </a:r>
            <a:r>
              <a:rPr lang="th-TH" sz="32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ณัฐ</a:t>
            </a:r>
            <a:r>
              <a:rPr lang="th-TH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วุฒิ   ปลอดกระ</a:t>
            </a:r>
            <a:r>
              <a:rPr lang="th-TH" sz="3200" b="1" dirty="0" err="1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โทก</a:t>
            </a:r>
            <a:r>
              <a:rPr lang="th-TH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  รหัสนักศึกษา </a:t>
            </a:r>
            <a:r>
              <a:rPr lang="en-US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521733022009-1</a:t>
            </a:r>
            <a:endParaRPr lang="th-TH" sz="3200" b="1" dirty="0" smtClean="0">
              <a:solidFill>
                <a:srgbClr val="0000FF"/>
              </a:solidFill>
              <a:latin typeface="TH SarabunPSK" pitchFamily="34" charset="-34"/>
              <a:cs typeface="TH SarabunPSK" pitchFamily="34" charset="-34"/>
            </a:endParaRPr>
          </a:p>
          <a:p>
            <a:pPr marL="342900" indent="-342900" algn="l">
              <a:buAutoNum type="arabicPeriod"/>
            </a:pPr>
            <a:r>
              <a:rPr lang="th-TH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นายสหรัฐ     ศรีอำไพ         รหัสนักศึกษา </a:t>
            </a:r>
            <a:r>
              <a:rPr lang="en-US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521733022010-9</a:t>
            </a:r>
            <a:endParaRPr lang="th-TH" sz="3200" b="1" dirty="0" smtClean="0">
              <a:solidFill>
                <a:srgbClr val="0000FF"/>
              </a:solidFill>
              <a:latin typeface="TH SarabunPSK" pitchFamily="34" charset="-34"/>
              <a:cs typeface="TH SarabunPSK" pitchFamily="34" charset="-34"/>
            </a:endParaRPr>
          </a:p>
          <a:p>
            <a:pPr marL="342900" indent="-342900" algn="l">
              <a:buAutoNum type="arabicPeriod"/>
            </a:pPr>
            <a:r>
              <a:rPr lang="th-TH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นางสาวสุภาวดี  คางขุนทด   รหัสนักศึกษา </a:t>
            </a:r>
            <a:r>
              <a:rPr lang="en-US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521733022032-3</a:t>
            </a:r>
          </a:p>
          <a:p>
            <a:pPr marL="342900" indent="-342900"/>
            <a:r>
              <a:rPr lang="th-TH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สาขาวิศวกรรมคอมพิวเตอร์ </a:t>
            </a:r>
            <a:r>
              <a:rPr lang="en-US" sz="3200" b="1" dirty="0" smtClean="0">
                <a:solidFill>
                  <a:srgbClr val="0000FF"/>
                </a:solidFill>
                <a:latin typeface="TH SarabunPSK" pitchFamily="34" charset="-34"/>
                <a:cs typeface="TH SarabunPSK" pitchFamily="34" charset="-34"/>
              </a:rPr>
              <a:t>4/4</a:t>
            </a:r>
            <a:endParaRPr lang="th-TH" sz="3200" b="1" dirty="0">
              <a:solidFill>
                <a:srgbClr val="0000FF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19" y="5589240"/>
            <a:ext cx="203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>
                <a:solidFill>
                  <a:srgbClr val="C00000"/>
                </a:solidFill>
                <a:effectLst>
                  <a:reflection blurRad="6350" stA="60000" endA="900" endPos="580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เสนอ</a:t>
            </a:r>
            <a:endParaRPr lang="th-TH" sz="3600" b="1" dirty="0">
              <a:solidFill>
                <a:srgbClr val="C00000"/>
              </a:solidFill>
              <a:effectLst>
                <a:reflection blurRad="6350" stA="60000" endA="900" endPos="580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3" y="6093296"/>
            <a:ext cx="490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00FF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 SarabunPSK" pitchFamily="34" charset="-34"/>
                <a:cs typeface="TH SarabunPSK" pitchFamily="34" charset="-34"/>
              </a:rPr>
              <a:t>อาจารย์ธรรมกร ครองไตรภพ</a:t>
            </a:r>
            <a:endParaRPr lang="th-TH" sz="3200" b="1" dirty="0">
              <a:solidFill>
                <a:srgbClr val="0000FF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2" name="Picture 216" descr="tortise_and_h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0"/>
            <a:ext cx="1512094" cy="180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256583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88032" y="221739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ผลการรันโปรแกรม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196752"/>
            <a:ext cx="7542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ผลการรัน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ค้นหาเส้นทางจาก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Oradea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ไปยังเมือง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Bucharest</a:t>
            </a:r>
            <a:endParaRPr lang="th-TH" sz="32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1" name="Picture 2" descr="C:\Users\Noi\AppData\Local\Temp\SNAGHTMLde0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7" y="1928802"/>
            <a:ext cx="8429683" cy="421484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6" descr="tortise_and_ha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0"/>
            <a:ext cx="5538788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9388" y="1484313"/>
            <a:ext cx="2592387" cy="1470025"/>
          </a:xfrm>
        </p:spPr>
        <p:txBody>
          <a:bodyPr/>
          <a:lstStyle/>
          <a:p>
            <a:pPr eaLnBrk="1" hangingPunct="1"/>
            <a:r>
              <a:rPr b="1" dirty="0" smtClean="0">
                <a:solidFill>
                  <a:schemeClr val="bg1"/>
                </a:solidFill>
              </a:rPr>
              <a:t>The End</a:t>
            </a:r>
            <a:r>
              <a:rPr lang="th-TH" b="1" dirty="0" smtClean="0">
                <a:solidFill>
                  <a:schemeClr val="bg1"/>
                </a:solidFill>
              </a:rPr>
              <a:t/>
            </a:r>
            <a:br>
              <a:rPr lang="th-TH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Present…</a:t>
            </a:r>
            <a:endParaRPr b="1" dirty="0" smtClean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AFC28850-59FA-4815-B2E3-534006C2AC3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31808" cy="4913312"/>
          </a:xfrm>
        </p:spPr>
        <p:txBody>
          <a:bodyPr/>
          <a:lstStyle/>
          <a:p>
            <a:pPr algn="thaiDist">
              <a:buNone/>
            </a:pP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จากรูป ให้เขียนโปรแกรมแสดงขั้นตอนการค้นหาจากเมืองต่างๆ ไปยังเมือง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Bucharest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ด้วยวิธีการค้นหาแบบ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Greedy Best First Search</a:t>
            </a:r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9" name="Picture 5" descr="romania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815" y="2276872"/>
            <a:ext cx="8558665" cy="3744416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6064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โจทย์โปรแกรม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31808" cy="4913312"/>
          </a:xfrm>
        </p:spPr>
        <p:txBody>
          <a:bodyPr/>
          <a:lstStyle/>
          <a:p>
            <a:pPr algn="thaiDist">
              <a:buNone/>
            </a:pP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จากรูป ให้เขียนโปรแกรมแสดงขั้นตอนการค้นหาจากเมืองต่างๆ ไปยังเมือง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Bucharest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ด้วยวิธีการค้นหาแบบ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Greedy Best First Search</a:t>
            </a:r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9" name="Picture 5" descr="romania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815" y="2276872"/>
            <a:ext cx="8558665" cy="3744416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6064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โจทย์โปรแกรม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31808" cy="4913312"/>
          </a:xfrm>
        </p:spPr>
        <p:txBody>
          <a:bodyPr/>
          <a:lstStyle/>
          <a:p>
            <a:pPr algn="thaiDist">
              <a:buNone/>
            </a:pP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จากรูป ให้เขียนโปรแกรมแสดงขั้นตอนการค้นหาจากเมืองต่างๆ ไปยังเมือง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Bucharest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ด้วยวิธีการค้นหาแบบ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Greedy Best First Search</a:t>
            </a:r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9" name="Picture 5" descr="romania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3815" y="2276872"/>
            <a:ext cx="8558665" cy="3744416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6064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โจทย์โปรแกรม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31808" cy="4913312"/>
          </a:xfrm>
        </p:spPr>
        <p:txBody>
          <a:bodyPr/>
          <a:lstStyle/>
          <a:p>
            <a:pPr algn="thaiDist">
              <a:buNone/>
            </a:pP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จากรูป ให้เขียนโปรแกรมแสดงขั้นตอนการค้นหาจากเมืองต่างๆ ไปยังเมือง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Bucharest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ด้วยวิธีการค้นหาแบบ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Greedy Best First Search</a:t>
            </a:r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9" name="Picture 5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815" y="2276872"/>
            <a:ext cx="8558665" cy="3744416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6064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โจทย์โปรแกรม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31808" cy="4913312"/>
          </a:xfrm>
        </p:spPr>
        <p:txBody>
          <a:bodyPr/>
          <a:lstStyle/>
          <a:p>
            <a:pPr algn="thaiDist">
              <a:buNone/>
            </a:pPr>
            <a:r>
              <a:rPr lang="en-US" sz="2800" b="1" dirty="0" smtClean="0">
                <a:latin typeface="Angsana New" pitchFamily="18" charset="-34"/>
              </a:rPr>
              <a:t>	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Greedy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Best-First Search (GBFS)</a:t>
            </a:r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เป็นวิธีการเลือกเส้นที่ดีสุดก่อน เพื่อค้นหาเป้าหมายได้อย่างรวดเร็ว</a:t>
            </a:r>
          </a:p>
          <a:p>
            <a:pPr algn="thaiDist"/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โดยจะค้นหาเส้นทางที่สามารถมองเห็นก่อน และเลือกเส้นทางที่ใช้ทรัพยากรจากตำแหน่ง ณ จุดนั้นจนถึงเป้าหมายให้น้อยที่สุด</a:t>
            </a:r>
          </a:p>
          <a:p>
            <a:pPr algn="thaiDist"/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ดังนั้น ฟังก์ชัน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Evaluation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ที่ได้ จะใช้ค่า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Heuristic 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เพียงอย่างเดียว ทำให้สามารถเขียนอยู่ในรูปแบบสมการดังนี้</a:t>
            </a:r>
          </a:p>
          <a:p>
            <a:pPr lvl="1" algn="thaiDist"/>
            <a:r>
              <a:rPr lang="en-US" sz="2800" b="1" i="1" dirty="0" smtClean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f</a:t>
            </a:r>
            <a:r>
              <a:rPr lang="en-US" sz="2800" b="1" dirty="0" smtClean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(n) = </a:t>
            </a:r>
            <a:r>
              <a:rPr lang="en-US" sz="2800" b="1" i="1" dirty="0" smtClean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h</a:t>
            </a:r>
            <a:r>
              <a:rPr lang="en-US" sz="2800" b="1" dirty="0" smtClean="0">
                <a:solidFill>
                  <a:schemeClr val="hlink"/>
                </a:solidFill>
                <a:latin typeface="TH SarabunPSK" pitchFamily="34" charset="-34"/>
                <a:cs typeface="TH SarabunPSK" pitchFamily="34" charset="-34"/>
              </a:rPr>
              <a:t>(n)</a:t>
            </a:r>
          </a:p>
          <a:p>
            <a:pPr algn="thaiDist"/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การค้นหาจะพิจารณา</a:t>
            </a:r>
            <a:r>
              <a:rPr lang="th-TH" sz="2800" b="1" dirty="0" err="1" smtClean="0">
                <a:latin typeface="TH SarabunPSK" pitchFamily="34" charset="-34"/>
                <a:cs typeface="TH SarabunPSK" pitchFamily="34" charset="-34"/>
              </a:rPr>
              <a:t>โหนด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ที่มีค่า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Heuristic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น้อย จนกว่าจะพบเป้าหมายที่ต้องการหรือจนกว่าจะหา</a:t>
            </a:r>
            <a:r>
              <a:rPr lang="th-TH" sz="2800" b="1" dirty="0" err="1" smtClean="0">
                <a:latin typeface="TH SarabunPSK" pitchFamily="34" charset="-34"/>
                <a:cs typeface="TH SarabunPSK" pitchFamily="34" charset="-34"/>
              </a:rPr>
              <a:t>โหนด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ที่มีค่า 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Heuristic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 เท่ากับศูนย์ </a:t>
            </a:r>
          </a:p>
          <a:p>
            <a:pPr algn="thaiDist">
              <a:buNone/>
            </a:pPr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2800" b="1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260648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ทฤษฎีที่เกี่ยวข้อง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88032" y="260648"/>
            <a:ext cx="882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000" b="1" dirty="0" smtClean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คุณสมบัติของการค้นหาแบบ </a:t>
            </a:r>
            <a:r>
              <a:rPr lang="en-US" sz="4000" b="1" dirty="0" smtClean="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Greedy Best-First Search</a:t>
            </a:r>
            <a:endParaRPr lang="th-TH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graphicFrame>
        <p:nvGraphicFramePr>
          <p:cNvPr id="37" name="Group 36"/>
          <p:cNvGraphicFramePr>
            <a:graphicFrameLocks noGrp="1"/>
          </p:cNvGraphicFramePr>
          <p:nvPr>
            <p:ph sz="half" idx="2"/>
          </p:nvPr>
        </p:nvGraphicFramePr>
        <p:xfrm>
          <a:off x="395536" y="1628800"/>
          <a:ext cx="8424936" cy="39304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4256"/>
                <a:gridCol w="2088232"/>
                <a:gridCol w="4032448"/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คุณสมบัติ</a:t>
                      </a:r>
                      <a:endParaRPr kumimoji="0" lang="th-TH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ผลการประเมิน</a:t>
                      </a:r>
                      <a:endParaRPr kumimoji="0" lang="th-TH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3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หมายเหตุ</a:t>
                      </a:r>
                      <a:endParaRPr kumimoji="0" lang="th-TH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Completeness</a:t>
                      </a:r>
                      <a:endParaRPr kumimoji="0" lang="th-TH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No</a:t>
                      </a:r>
                      <a:endParaRPr kumimoji="0" lang="th-TH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มีโอกาสค้นหาเส้นที่ซ้ำซ้อนหรือติดลูปได้</a:t>
                      </a:r>
                      <a:endParaRPr kumimoji="0" lang="th-TH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Optimality</a:t>
                      </a:r>
                      <a:endParaRPr kumimoji="0" lang="th-TH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No</a:t>
                      </a:r>
                      <a:endParaRPr kumimoji="0" lang="th-TH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ถ้าฟังก์ชันไม่ดี อาจทำให้การค้นหาได้คำตอบที่ไม่ใช่คำตอบที่ดีที่สุด</a:t>
                      </a:r>
                      <a:endParaRPr kumimoji="0" lang="th-TH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927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Time Complexity</a:t>
                      </a:r>
                      <a:endParaRPr kumimoji="0" lang="th-TH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O(</a:t>
                      </a:r>
                      <a:r>
                        <a:rPr kumimoji="0" 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b</a:t>
                      </a:r>
                      <a:r>
                        <a:rPr kumimoji="0" lang="en-US" sz="2800" b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m</a:t>
                      </a: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
</a:t>
                      </a:r>
                      <a:endParaRPr kumimoji="0" lang="th-TH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ใช้เวลาน้อย เพราะไม่จำเป็นต้องกระจายทุกโหนด</a:t>
                      </a:r>
                      <a:endParaRPr kumimoji="0" lang="th-TH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Space complexity</a:t>
                      </a:r>
                      <a:endParaRPr kumimoji="0" lang="th-TH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O(</a:t>
                      </a:r>
                      <a:r>
                        <a:rPr kumimoji="0" 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bm</a:t>
                      </a: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)</a:t>
                      </a:r>
                      <a:endParaRPr kumimoji="0" lang="th-TH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thaiDi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th-TH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H SarabunPSK" pitchFamily="34" charset="-34"/>
                          <a:cs typeface="TH SarabunPSK" pitchFamily="34" charset="-34"/>
                        </a:rPr>
                        <a:t>ใช้หน่วยความจำน้อย</a:t>
                      </a:r>
                      <a:endParaRPr kumimoji="0" lang="th-TH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90000" marR="90000" marT="46800" marB="46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88032" y="260648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ตัวอย่างการค้นหาแบบ</a:t>
            </a:r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Greedy Best-First Search 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632825" cy="4911725"/>
          </a:xfrm>
        </p:spPr>
        <p:txBody>
          <a:bodyPr/>
          <a:lstStyle/>
          <a:p>
            <a:pPr algn="thaiDist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ตัวอย่างการค้นหาจากเมือง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Oradea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ไปยังเมือง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Bucharest</a:t>
            </a:r>
            <a:endParaRPr 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>
              <a:buNone/>
            </a:pPr>
            <a:endParaRPr lang="th-TH" sz="3200" b="1" dirty="0" smtClean="0">
              <a:solidFill>
                <a:schemeClr val="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สี่เหลี่ยมผืนผ้า 13">
            <a:hlinkClick r:id="rId3" action="ppaction://hlinksldjump"/>
          </p:cNvPr>
          <p:cNvSpPr/>
          <p:nvPr/>
        </p:nvSpPr>
        <p:spPr>
          <a:xfrm>
            <a:off x="3851920" y="2060848"/>
            <a:ext cx="1224136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Oradea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380</a:t>
            </a:r>
            <a:endParaRPr lang="th-TH" sz="2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5" name="สามเหลี่ยมหน้าจั่ว 14"/>
          <p:cNvSpPr/>
          <p:nvPr/>
        </p:nvSpPr>
        <p:spPr>
          <a:xfrm rot="5400000">
            <a:off x="3383868" y="2312876"/>
            <a:ext cx="432048" cy="3600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88032" y="260648"/>
            <a:ext cx="8820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ตัวอย่างการค้นหาแบบ</a:t>
            </a:r>
            <a:r>
              <a:rPr 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Greedy Best-First Search(</a:t>
            </a:r>
            <a:r>
              <a:rPr lang="th-TH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ต่อ</a:t>
            </a:r>
            <a:r>
              <a:rPr 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) </a:t>
            </a:r>
            <a:endParaRPr lang="th-TH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59800" cy="4941887"/>
          </a:xfrm>
        </p:spPr>
        <p:txBody>
          <a:bodyPr/>
          <a:lstStyle/>
          <a:p>
            <a:pPr algn="thaiDist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ตัวอย่างการค้นหาจากเมือง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Oradea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ไปยังเมือง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Bucharest</a:t>
            </a:r>
            <a:endParaRPr 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200" b="1" dirty="0" smtClean="0">
              <a:solidFill>
                <a:schemeClr val="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15">
            <a:hlinkClick r:id="rId3" action="ppaction://hlinksldjump"/>
          </p:cNvPr>
          <p:cNvSpPr/>
          <p:nvPr/>
        </p:nvSpPr>
        <p:spPr>
          <a:xfrm>
            <a:off x="3851920" y="2060848"/>
            <a:ext cx="1224136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Oradea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380</a:t>
            </a:r>
            <a:endParaRPr lang="th-TH" sz="2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สามเหลี่ยมหน้าจั่ว 16"/>
          <p:cNvSpPr/>
          <p:nvPr/>
        </p:nvSpPr>
        <p:spPr>
          <a:xfrm rot="5400000">
            <a:off x="4896036" y="3609020"/>
            <a:ext cx="432048" cy="3600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5364088" y="3429000"/>
            <a:ext cx="1224136" cy="864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Sibiu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253</a:t>
            </a: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2267744" y="3429000"/>
            <a:ext cx="122413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Zerind</a:t>
            </a:r>
            <a:endParaRPr lang="en-US" sz="28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374</a:t>
            </a:r>
            <a:endParaRPr lang="th-TH" sz="28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1" name="ตัวเชื่อมต่อตรง 20"/>
          <p:cNvCxnSpPr>
            <a:endCxn id="19" idx="0"/>
          </p:cNvCxnSpPr>
          <p:nvPr/>
        </p:nvCxnSpPr>
        <p:spPr>
          <a:xfrm flipH="1">
            <a:off x="2879812" y="2924944"/>
            <a:ext cx="972108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>
            <a:endCxn id="18" idx="0"/>
          </p:cNvCxnSpPr>
          <p:nvPr/>
        </p:nvCxnSpPr>
        <p:spPr>
          <a:xfrm>
            <a:off x="5076056" y="2924944"/>
            <a:ext cx="900100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88032" y="260648"/>
            <a:ext cx="8820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ตัวอย่างการค้นหาแบบ</a:t>
            </a:r>
            <a:r>
              <a:rPr 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Greedy Best-First Search(</a:t>
            </a:r>
            <a:r>
              <a:rPr lang="th-TH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ต่อ</a:t>
            </a:r>
            <a:r>
              <a:rPr 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) </a:t>
            </a:r>
            <a:endParaRPr lang="th-TH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59800" cy="4941887"/>
          </a:xfrm>
        </p:spPr>
        <p:txBody>
          <a:bodyPr/>
          <a:lstStyle/>
          <a:p>
            <a:pPr algn="thaiDist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ตัวอย่างการค้นหาจากเมือง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Oradea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ไปยังเมือง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Bucharest</a:t>
            </a:r>
            <a:endParaRPr 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200" b="1" dirty="0" smtClean="0">
              <a:solidFill>
                <a:schemeClr val="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15">
            <a:hlinkClick r:id="rId3" action="ppaction://hlinksldjump"/>
          </p:cNvPr>
          <p:cNvSpPr/>
          <p:nvPr/>
        </p:nvSpPr>
        <p:spPr>
          <a:xfrm>
            <a:off x="3851919" y="2060848"/>
            <a:ext cx="1020113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Oradea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380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สามเหลี่ยมหน้าจั่ว 16"/>
          <p:cNvSpPr/>
          <p:nvPr/>
        </p:nvSpPr>
        <p:spPr>
          <a:xfrm rot="5400000">
            <a:off x="5484103" y="4605131"/>
            <a:ext cx="288030" cy="24002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4992047" y="3140968"/>
            <a:ext cx="1020113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Sibiu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253</a:t>
            </a: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2771800" y="3140968"/>
            <a:ext cx="1020113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Zerind</a:t>
            </a:r>
            <a:endParaRPr lang="en-US" sz="2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374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1" name="ตัวเชื่อมต่อตรง 20"/>
          <p:cNvCxnSpPr/>
          <p:nvPr/>
        </p:nvCxnSpPr>
        <p:spPr>
          <a:xfrm flipH="1">
            <a:off x="3275856" y="2780928"/>
            <a:ext cx="642074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>
            <a:off x="4860032" y="2780928"/>
            <a:ext cx="648072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สี่เหลี่ยมผืนผ้า 22"/>
          <p:cNvSpPr/>
          <p:nvPr/>
        </p:nvSpPr>
        <p:spPr>
          <a:xfrm>
            <a:off x="7236296" y="4365104"/>
            <a:ext cx="1020113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Arad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366</a:t>
            </a: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5796136" y="4365104"/>
            <a:ext cx="1020113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Fagaras</a:t>
            </a:r>
            <a:endParaRPr lang="en-US" sz="2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176</a:t>
            </a: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4343975" y="4365104"/>
            <a:ext cx="1020113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Oradea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380</a:t>
            </a: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2903815" y="4365104"/>
            <a:ext cx="1020113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Rimnicu</a:t>
            </a:r>
            <a:endParaRPr lang="en-US" sz="2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193</a:t>
            </a:r>
          </a:p>
        </p:txBody>
      </p:sp>
      <p:cxnSp>
        <p:nvCxnSpPr>
          <p:cNvPr id="27" name="ตัวเชื่อมต่อตรง 26"/>
          <p:cNvCxnSpPr>
            <a:endCxn id="26" idx="0"/>
          </p:cNvCxnSpPr>
          <p:nvPr/>
        </p:nvCxnSpPr>
        <p:spPr>
          <a:xfrm flipH="1">
            <a:off x="3413872" y="3861048"/>
            <a:ext cx="1734192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ตัวเชื่อมต่อตรง 28"/>
          <p:cNvCxnSpPr>
            <a:endCxn id="25" idx="0"/>
          </p:cNvCxnSpPr>
          <p:nvPr/>
        </p:nvCxnSpPr>
        <p:spPr>
          <a:xfrm flipH="1">
            <a:off x="4854032" y="3861048"/>
            <a:ext cx="438048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ตรง 30"/>
          <p:cNvCxnSpPr>
            <a:endCxn id="24" idx="0"/>
          </p:cNvCxnSpPr>
          <p:nvPr/>
        </p:nvCxnSpPr>
        <p:spPr>
          <a:xfrm>
            <a:off x="5724128" y="3861048"/>
            <a:ext cx="582065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ตัวเชื่อมต่อตรง 32"/>
          <p:cNvCxnSpPr>
            <a:endCxn id="23" idx="0"/>
          </p:cNvCxnSpPr>
          <p:nvPr/>
        </p:nvCxnSpPr>
        <p:spPr>
          <a:xfrm>
            <a:off x="5940152" y="3861048"/>
            <a:ext cx="1806201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112567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88032" y="260648"/>
            <a:ext cx="8820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ตัวอย่างการค้นหาแบบ</a:t>
            </a:r>
            <a:r>
              <a:rPr 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Greedy Best-First Search(</a:t>
            </a:r>
            <a:r>
              <a:rPr lang="th-TH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ต่อ</a:t>
            </a:r>
            <a:r>
              <a:rPr lang="en-US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) </a:t>
            </a:r>
            <a:endParaRPr lang="th-TH" sz="4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59800" cy="4941887"/>
          </a:xfrm>
        </p:spPr>
        <p:txBody>
          <a:bodyPr/>
          <a:lstStyle/>
          <a:p>
            <a:pPr algn="thaiDist"/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ตัวอย่างการค้นหาจากเมือง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Oradea </a:t>
            </a:r>
            <a:r>
              <a:rPr lang="th-TH" sz="3200" b="1" dirty="0" smtClean="0">
                <a:latin typeface="TH SarabunPSK" pitchFamily="34" charset="-34"/>
                <a:cs typeface="TH SarabunPSK" pitchFamily="34" charset="-34"/>
              </a:rPr>
              <a:t>ไปยังเมือง </a:t>
            </a:r>
            <a:r>
              <a:rPr lang="en-US" sz="3200" b="1" dirty="0" smtClean="0">
                <a:latin typeface="TH SarabunPSK" pitchFamily="34" charset="-34"/>
                <a:cs typeface="TH SarabunPSK" pitchFamily="34" charset="-34"/>
              </a:rPr>
              <a:t>Bucharest</a:t>
            </a:r>
            <a:endParaRPr lang="th-TH" sz="3200" b="1" dirty="0" smtClean="0">
              <a:latin typeface="TH SarabunPSK" pitchFamily="34" charset="-34"/>
              <a:cs typeface="TH SarabunPSK" pitchFamily="34" charset="-34"/>
            </a:endParaRPr>
          </a:p>
          <a:p>
            <a:pPr algn="thaiDist"/>
            <a:endParaRPr lang="th-TH" sz="3200" b="1" dirty="0" smtClean="0">
              <a:solidFill>
                <a:schemeClr val="hlink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3851919" y="1844824"/>
            <a:ext cx="1020113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Oradea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380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" name="สามเหลี่ยมหน้าจั่ว 16"/>
          <p:cNvSpPr/>
          <p:nvPr/>
        </p:nvSpPr>
        <p:spPr>
          <a:xfrm rot="5400000">
            <a:off x="6348199" y="5613241"/>
            <a:ext cx="288030" cy="24002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สี่เหลี่ยมผืนผ้า 17"/>
          <p:cNvSpPr/>
          <p:nvPr/>
        </p:nvSpPr>
        <p:spPr>
          <a:xfrm>
            <a:off x="4992047" y="2924944"/>
            <a:ext cx="1020113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Sibiu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253</a:t>
            </a:r>
          </a:p>
        </p:txBody>
      </p:sp>
      <p:sp>
        <p:nvSpPr>
          <p:cNvPr id="19" name="สี่เหลี่ยมผืนผ้า 18"/>
          <p:cNvSpPr/>
          <p:nvPr/>
        </p:nvSpPr>
        <p:spPr>
          <a:xfrm>
            <a:off x="2771800" y="2924944"/>
            <a:ext cx="1020113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Zerind</a:t>
            </a:r>
            <a:endParaRPr lang="en-US" sz="2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374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1" name="ตัวเชื่อมต่อตรง 20"/>
          <p:cNvCxnSpPr/>
          <p:nvPr/>
        </p:nvCxnSpPr>
        <p:spPr>
          <a:xfrm flipH="1">
            <a:off x="3275856" y="2564904"/>
            <a:ext cx="642074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ตัวเชื่อมต่อตรง 21"/>
          <p:cNvCxnSpPr/>
          <p:nvPr/>
        </p:nvCxnSpPr>
        <p:spPr>
          <a:xfrm>
            <a:off x="4860032" y="2564904"/>
            <a:ext cx="648072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สี่เหลี่ยมผืนผ้า 22"/>
          <p:cNvSpPr/>
          <p:nvPr/>
        </p:nvSpPr>
        <p:spPr>
          <a:xfrm>
            <a:off x="7236296" y="4149080"/>
            <a:ext cx="1020113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Arad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366</a:t>
            </a:r>
          </a:p>
        </p:txBody>
      </p:sp>
      <p:sp>
        <p:nvSpPr>
          <p:cNvPr id="24" name="สี่เหลี่ยมผืนผ้า 23"/>
          <p:cNvSpPr/>
          <p:nvPr/>
        </p:nvSpPr>
        <p:spPr>
          <a:xfrm>
            <a:off x="5796136" y="4149080"/>
            <a:ext cx="1020113" cy="72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Fagaras</a:t>
            </a:r>
            <a:endParaRPr lang="en-US" sz="2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176</a:t>
            </a:r>
          </a:p>
        </p:txBody>
      </p:sp>
      <p:sp>
        <p:nvSpPr>
          <p:cNvPr id="25" name="สี่เหลี่ยมผืนผ้า 24"/>
          <p:cNvSpPr/>
          <p:nvPr/>
        </p:nvSpPr>
        <p:spPr>
          <a:xfrm>
            <a:off x="4343975" y="4149080"/>
            <a:ext cx="1020113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Oradea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380</a:t>
            </a:r>
          </a:p>
        </p:txBody>
      </p:sp>
      <p:sp>
        <p:nvSpPr>
          <p:cNvPr id="26" name="สี่เหลี่ยมผืนผ้า 25"/>
          <p:cNvSpPr/>
          <p:nvPr/>
        </p:nvSpPr>
        <p:spPr>
          <a:xfrm>
            <a:off x="2903815" y="4149080"/>
            <a:ext cx="1020113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Rimnicu</a:t>
            </a:r>
            <a:endParaRPr lang="en-US" sz="2400" b="1" dirty="0" smtClean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193</a:t>
            </a:r>
          </a:p>
        </p:txBody>
      </p:sp>
      <p:cxnSp>
        <p:nvCxnSpPr>
          <p:cNvPr id="27" name="ตัวเชื่อมต่อตรง 26"/>
          <p:cNvCxnSpPr>
            <a:endCxn id="26" idx="0"/>
          </p:cNvCxnSpPr>
          <p:nvPr/>
        </p:nvCxnSpPr>
        <p:spPr>
          <a:xfrm flipH="1">
            <a:off x="3413872" y="3645024"/>
            <a:ext cx="1734192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ตัวเชื่อมต่อตรง 28"/>
          <p:cNvCxnSpPr>
            <a:endCxn id="25" idx="0"/>
          </p:cNvCxnSpPr>
          <p:nvPr/>
        </p:nvCxnSpPr>
        <p:spPr>
          <a:xfrm flipH="1">
            <a:off x="4854032" y="3645024"/>
            <a:ext cx="438048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ตัวเชื่อมต่อตรง 30"/>
          <p:cNvCxnSpPr>
            <a:endCxn id="24" idx="0"/>
          </p:cNvCxnSpPr>
          <p:nvPr/>
        </p:nvCxnSpPr>
        <p:spPr>
          <a:xfrm>
            <a:off x="5724128" y="3645024"/>
            <a:ext cx="582065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ตัวเชื่อมต่อตรง 32"/>
          <p:cNvCxnSpPr>
            <a:endCxn id="23" idx="0"/>
          </p:cNvCxnSpPr>
          <p:nvPr/>
        </p:nvCxnSpPr>
        <p:spPr>
          <a:xfrm>
            <a:off x="5940152" y="3645024"/>
            <a:ext cx="1806201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สี่เหลี่ยมผืนผ้า 27"/>
          <p:cNvSpPr/>
          <p:nvPr/>
        </p:nvSpPr>
        <p:spPr>
          <a:xfrm>
            <a:off x="6660232" y="5373216"/>
            <a:ext cx="1152128" cy="72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Bucharest0</a:t>
            </a:r>
          </a:p>
        </p:txBody>
      </p:sp>
      <p:sp>
        <p:nvSpPr>
          <p:cNvPr id="30" name="สี่เหลี่ยมผืนผ้า 29"/>
          <p:cNvSpPr/>
          <p:nvPr/>
        </p:nvSpPr>
        <p:spPr>
          <a:xfrm>
            <a:off x="4860032" y="5373216"/>
            <a:ext cx="1020113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Sibiu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253</a:t>
            </a:r>
          </a:p>
        </p:txBody>
      </p:sp>
      <p:cxnSp>
        <p:nvCxnSpPr>
          <p:cNvPr id="32" name="ตัวเชื่อมต่อตรง 31"/>
          <p:cNvCxnSpPr>
            <a:endCxn id="28" idx="0"/>
          </p:cNvCxnSpPr>
          <p:nvPr/>
        </p:nvCxnSpPr>
        <p:spPr>
          <a:xfrm>
            <a:off x="6516216" y="4869160"/>
            <a:ext cx="720080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ตัวเชื่อมต่อตรง 33"/>
          <p:cNvCxnSpPr>
            <a:endCxn id="30" idx="0"/>
          </p:cNvCxnSpPr>
          <p:nvPr/>
        </p:nvCxnSpPr>
        <p:spPr>
          <a:xfrm flipH="1">
            <a:off x="5370089" y="4869160"/>
            <a:ext cx="714079" cy="5040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07413" y="6226175"/>
            <a:ext cx="457200" cy="457200"/>
          </a:xfrm>
        </p:spPr>
        <p:txBody>
          <a:bodyPr/>
          <a:lstStyle/>
          <a:p>
            <a:pPr>
              <a:defRPr/>
            </a:pPr>
            <a:fld id="{24558084-FF0A-427F-BC81-D763A83E2A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51520" y="1052737"/>
            <a:ext cx="8712968" cy="5616623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51520" y="188640"/>
            <a:ext cx="8712968" cy="86409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288032" y="221739"/>
            <a:ext cx="882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4800" b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H SarabunPSK" pitchFamily="34" charset="-34"/>
                <a:cs typeface="TH SarabunPSK" pitchFamily="34" charset="-34"/>
              </a:rPr>
              <a:t>โฟลว์ชาร์ต</a:t>
            </a:r>
            <a:endParaRPr lang="th-TH" sz="48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5957" y="1196752"/>
            <a:ext cx="3154195" cy="537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2073</TotalTime>
  <Words>446</Words>
  <Application>Microsoft Office PowerPoint</Application>
  <PresentationFormat>นำเสนอทางหน้าจอ (4:3)</PresentationFormat>
  <Paragraphs>134</Paragraphs>
  <Slides>14</Slides>
  <Notes>12</Notes>
  <HiddenSlides>3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14</vt:i4>
      </vt:variant>
    </vt:vector>
  </HeadingPairs>
  <TitlesOfParts>
    <vt:vector size="15" baseType="lpstr">
      <vt:lpstr>Equity</vt:lpstr>
      <vt:lpstr>Greedy Best-First Search (GBFS)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The End Present…</vt:lpstr>
      <vt:lpstr>ภาพนิ่ง 12</vt:lpstr>
      <vt:lpstr>ภาพนิ่ง 13</vt:lpstr>
      <vt:lpstr>ภาพนิ่ง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2</dc:title>
  <dc:creator>mooky</dc:creator>
  <cp:lastModifiedBy>tle</cp:lastModifiedBy>
  <cp:revision>246</cp:revision>
  <dcterms:created xsi:type="dcterms:W3CDTF">2011-06-10T17:03:00Z</dcterms:created>
  <dcterms:modified xsi:type="dcterms:W3CDTF">2013-03-07T11:18:44Z</dcterms:modified>
</cp:coreProperties>
</file>