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7"/>
  </p:notesMasterIdLst>
  <p:handoutMasterIdLst>
    <p:handoutMasterId r:id="rId8"/>
  </p:handoutMasterIdLst>
  <p:sldIdLst>
    <p:sldId id="303" r:id="rId2"/>
    <p:sldId id="331" r:id="rId3"/>
    <p:sldId id="332" r:id="rId4"/>
    <p:sldId id="333" r:id="rId5"/>
    <p:sldId id="326" r:id="rId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AEB"/>
    <a:srgbClr val="0953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ไม่มีลักษณะ ไม่มี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ไม่มีลักษณะ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ลักษณะสีปานกลาง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ลักษณะ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87227" autoAdjust="0"/>
  </p:normalViewPr>
  <p:slideViewPr>
    <p:cSldViewPr>
      <p:cViewPr>
        <p:scale>
          <a:sx n="70" d="100"/>
          <a:sy n="70" d="100"/>
        </p:scale>
        <p:origin x="-13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6B766-314A-4883-8883-A3F0D0019642}" type="datetimeFigureOut">
              <a:rPr lang="th-TH" smtClean="0"/>
              <a:pPr/>
              <a:t>08/03/56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8B516-6E69-4901-96EA-D35965C7D6B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16152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47168-1D0F-4B47-8A91-EBBFE9CCFBFF}" type="datetimeFigureOut">
              <a:rPr lang="th-TH" smtClean="0"/>
              <a:pPr/>
              <a:t>08/03/56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D1B8D-4928-49E9-92C9-F2551032903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83138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D1B8D-4928-49E9-92C9-F25510329032}" type="slidenum">
              <a:rPr lang="th-TH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99930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thaiDist"/>
            <a:r>
              <a:rPr lang="th-TH" sz="1800" dirty="0" smtClean="0">
                <a:latin typeface="Angsana New" pitchFamily="18" charset="-34"/>
              </a:rPr>
              <a:t>ฟังก์ชัน </a:t>
            </a:r>
            <a:r>
              <a:rPr lang="en-US" sz="1800" dirty="0" smtClean="0">
                <a:latin typeface="Angsana New" pitchFamily="18" charset="-34"/>
              </a:rPr>
              <a:t>Heuristic </a:t>
            </a:r>
            <a:r>
              <a:rPr lang="th-TH" sz="1800" dirty="0" smtClean="0">
                <a:latin typeface="Angsana New" pitchFamily="18" charset="-34"/>
              </a:rPr>
              <a:t>ที่นำมาใช้ในตัวอย่างนี้ คือ </a:t>
            </a:r>
            <a:r>
              <a:rPr lang="en-US" sz="1800" dirty="0" smtClean="0">
                <a:latin typeface="Angsana New" pitchFamily="18" charset="-34"/>
              </a:rPr>
              <a:t>h</a:t>
            </a:r>
            <a:r>
              <a:rPr lang="en-US" sz="1800" baseline="-25000" dirty="0" smtClean="0">
                <a:latin typeface="Angsana New" pitchFamily="18" charset="-34"/>
              </a:rPr>
              <a:t>1</a:t>
            </a:r>
            <a:r>
              <a:rPr lang="en-US" sz="1800" dirty="0" smtClean="0">
                <a:latin typeface="Angsana New" pitchFamily="18" charset="-34"/>
              </a:rPr>
              <a:t> </a:t>
            </a:r>
            <a:r>
              <a:rPr lang="th-TH" sz="1800" dirty="0" smtClean="0">
                <a:latin typeface="Angsana New" pitchFamily="18" charset="-34"/>
              </a:rPr>
              <a:t>(แทนจำนวนของแผ่นป้ายของสถานะปัจจุบันที่อยู่ผิดตำแหน่งจากสถานะเป้าหมาย)</a:t>
            </a:r>
          </a:p>
          <a:p>
            <a:pPr algn="thaiDist"/>
            <a:r>
              <a:rPr lang="th-TH" sz="1800" dirty="0" smtClean="0">
                <a:latin typeface="Angsana New" pitchFamily="18" charset="-34"/>
              </a:rPr>
              <a:t>ดังนั้น สถานะปัจจุบันมีค่า </a:t>
            </a:r>
            <a:r>
              <a:rPr lang="en-US" sz="1800" dirty="0" smtClean="0">
                <a:latin typeface="Angsana New" pitchFamily="18" charset="-34"/>
              </a:rPr>
              <a:t>Heuristic(h) </a:t>
            </a:r>
            <a:r>
              <a:rPr lang="th-TH" sz="1800" dirty="0" smtClean="0">
                <a:latin typeface="Angsana New" pitchFamily="18" charset="-34"/>
              </a:rPr>
              <a:t>เป็น </a:t>
            </a:r>
            <a:r>
              <a:rPr lang="en-US" sz="1800" dirty="0" smtClean="0">
                <a:latin typeface="Angsana New" pitchFamily="18" charset="-34"/>
              </a:rPr>
              <a:t>4 </a:t>
            </a:r>
            <a:r>
              <a:rPr lang="th-TH" sz="1800" dirty="0" smtClean="0">
                <a:latin typeface="Angsana New" pitchFamily="18" charset="-34"/>
              </a:rPr>
              <a:t>(ผิดตำแหน่งเป็นจำนวน </a:t>
            </a:r>
            <a:r>
              <a:rPr lang="en-US" sz="1800" dirty="0" smtClean="0">
                <a:latin typeface="Angsana New" pitchFamily="18" charset="-34"/>
              </a:rPr>
              <a:t>4 </a:t>
            </a:r>
            <a:r>
              <a:rPr lang="th-TH" sz="1800" dirty="0" smtClean="0">
                <a:latin typeface="Angsana New" pitchFamily="18" charset="-34"/>
              </a:rPr>
              <a:t>แผ่นป้าย)</a:t>
            </a:r>
          </a:p>
          <a:p>
            <a:pPr algn="thaiDist"/>
            <a:r>
              <a:rPr lang="th-TH" sz="1800" dirty="0" smtClean="0">
                <a:latin typeface="Angsana New" pitchFamily="18" charset="-34"/>
              </a:rPr>
              <a:t>ส่วนสถานะเป้าหมายมีค่า </a:t>
            </a:r>
            <a:r>
              <a:rPr lang="en-US" sz="1800" dirty="0" smtClean="0">
                <a:latin typeface="Angsana New" pitchFamily="18" charset="-34"/>
              </a:rPr>
              <a:t>Heuristic(h) </a:t>
            </a:r>
            <a:r>
              <a:rPr lang="th-TH" sz="1800" dirty="0" smtClean="0">
                <a:latin typeface="Angsana New" pitchFamily="18" charset="-34"/>
              </a:rPr>
              <a:t>เป็น  </a:t>
            </a:r>
            <a:r>
              <a:rPr lang="en-US" sz="1800" dirty="0" smtClean="0">
                <a:latin typeface="Angsana New" pitchFamily="18" charset="-34"/>
              </a:rPr>
              <a:t>0</a:t>
            </a:r>
            <a:r>
              <a:rPr lang="th-TH" sz="1800" dirty="0" smtClean="0">
                <a:latin typeface="Angsana New" pitchFamily="18" charset="-34"/>
              </a:rPr>
              <a:t> (ทุกป้ายอยู่ในตำแหน่งที่ต้องการ)</a:t>
            </a:r>
          </a:p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D1B8D-4928-49E9-92C9-F25510329032}" type="slidenum">
              <a:rPr lang="th-TH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78561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5D0A604-27C6-4D78-A03A-102446114431}" type="datetime1">
              <a:rPr lang="th-TH" smtClean="0"/>
              <a:pPr/>
              <a:t>08/03/56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สี่เหลี่ยมผืนผ้า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สี่เหลี่ยมผืนผ้า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สี่เหลี่ยมผืนผ้า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ตัวเชื่อมต่อตรง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ตัวเชื่อมต่อตรง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ตัวเชื่อมต่อตรง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ตัวเชื่อมต่อตรง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ตัวเชื่อมต่อตรง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ตัวเชื่อมต่อตรง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สี่เหลี่ยมผืนผ้า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วงรี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วงรี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วงรี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วงรี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วงรี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805EBA6-1D9E-48BE-87E6-D2F8C06CC5F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C63E-487A-4687-93AF-A61A706A4B85}" type="datetime1">
              <a:rPr lang="th-TH" smtClean="0"/>
              <a:pPr/>
              <a:t>08/03/56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EBA6-1D9E-48BE-87E6-D2F8C06CC5F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A2E-2B37-406F-AC42-5DB245FE7558}" type="datetime1">
              <a:rPr lang="th-TH" smtClean="0"/>
              <a:pPr/>
              <a:t>08/03/56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EBA6-1D9E-48BE-87E6-D2F8C06CC5F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8" name="ตัวยึดเนื้อหา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0BEF8AB-8E43-42D9-9C7B-F9CDAE3BE9FC}" type="datetime1">
              <a:rPr lang="th-TH" smtClean="0"/>
              <a:pPr/>
              <a:t>08/03/56</a:t>
            </a:fld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805EBA6-1D9E-48BE-87E6-D2F8C06CC5FF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ตัวยึดท้ายกระดา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E813F58-6A91-4D0A-8F6F-DD61DE5A99DB}" type="datetime1">
              <a:rPr lang="th-TH" smtClean="0"/>
              <a:pPr/>
              <a:t>08/03/56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สี่เหลี่ยมผืนผ้า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ตัวเชื่อมต่อตรง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ตัวเชื่อมต่อตรง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ตัวเชื่อมต่อตรง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ตัวเชื่อมต่อตรง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ตัวเชื่อมต่อตรง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สี่เหลี่ยมผืนผ้า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วงรี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วงรี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วงรี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วงรี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วงรี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ตัวเชื่อมต่อตรง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805EBA6-1D9E-48BE-87E6-D2F8C06CC5F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8292-3C3E-401A-BAD3-7E3CAB148484}" type="datetime1">
              <a:rPr lang="th-TH" smtClean="0"/>
              <a:pPr/>
              <a:t>08/03/56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EBA6-1D9E-48BE-87E6-D2F8C06CC5FF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2361-87FC-4FD3-8099-6ECD50FAC212}" type="datetime1">
              <a:rPr lang="th-TH" smtClean="0"/>
              <a:pPr/>
              <a:t>08/03/56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EBA6-1D9E-48BE-87E6-D2F8C06CC5FF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3" name="ตัวยึดเนื้อหา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2" name="ตัวยึดข้อความ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4" name="ตัวยึดข้อความ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6" name="ตัวยึดวันที่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7173914-0823-4456-A408-B06C90B55E4E}" type="datetime1">
              <a:rPr lang="th-TH" smtClean="0"/>
              <a:pPr/>
              <a:t>08/03/56</a:t>
            </a:fld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05EBA6-1D9E-48BE-87E6-D2F8C06CC5FF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66FB-799C-42ED-BE89-510117D5F2CA}" type="datetime1">
              <a:rPr lang="th-TH" smtClean="0"/>
              <a:pPr/>
              <a:t>08/03/56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EBA6-1D9E-48BE-87E6-D2F8C06CC5F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ตัวเชื่อมต่อตรง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8" name="ตัวเชื่อมต่อตรง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ตัวเชื่อมต่อตรง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ตัวเชื่อมต่อตรง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สี่เหลี่ยมผืนผ้า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ตัวเชื่อมต่อตรง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วงรี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ตัวยึดเนื้อหา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21" name="ตัวยึดวันที่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99740AF-1248-48C0-BFEB-2950CC223E5B}" type="datetime1">
              <a:rPr lang="th-TH" smtClean="0"/>
              <a:pPr/>
              <a:t>08/03/56</a:t>
            </a:fld>
            <a:endParaRPr lang="th-TH"/>
          </a:p>
        </p:txBody>
      </p:sp>
      <p:sp>
        <p:nvSpPr>
          <p:cNvPr id="22" name="ตัวยึดหมายเลขภาพนิ่ง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805EBA6-1D9E-48BE-87E6-D2F8C06CC5FF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23" name="ตัวยึดท้ายกระดา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ตัวเชื่อมต่อตรง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วงรี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0" name="ตัวเชื่อมต่อตรง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ตัวเชื่อมต่อตรง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ตัวเชื่อมต่อตรง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ตัวเชื่อมต่อตรง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ตัวยึดวันที่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FF78ABD-096E-4DF9-8CB9-DD94FECF120D}" type="datetime1">
              <a:rPr lang="th-TH" smtClean="0"/>
              <a:pPr/>
              <a:t>08/03/56</a:t>
            </a:fld>
            <a:endParaRPr lang="th-TH"/>
          </a:p>
        </p:txBody>
      </p:sp>
      <p:sp>
        <p:nvSpPr>
          <p:cNvPr id="18" name="ตัวยึดหมายเลขภาพนิ่ง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05EBA6-1D9E-48BE-87E6-D2F8C06CC5FF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21" name="ตัวยึดท้ายกระดา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ตัวเชื่อมต่อตรง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28A180-8B27-4A10-B61E-F85CDE036ED5}" type="datetime1">
              <a:rPr lang="th-TH" smtClean="0"/>
              <a:pPr/>
              <a:t>08/03/56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ตัวเชื่อมต่อตรง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ตัวเชื่อมต่อตรง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ตัวเชื่อมต่อตรง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วงรี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805EBA6-1D9E-48BE-87E6-D2F8C06CC5FF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/>
          <p:cNvSpPr/>
          <p:nvPr/>
        </p:nvSpPr>
        <p:spPr>
          <a:xfrm>
            <a:off x="3171772" y="2350621"/>
            <a:ext cx="214314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h-TH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ngsana New" pitchFamily="18" charset="-34"/>
                <a:cs typeface="Angsana New" pitchFamily="18" charset="-34"/>
              </a:rPr>
              <a:t>จัดทำโดย</a:t>
            </a:r>
            <a:endParaRPr lang="th-TH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683568" y="3132257"/>
            <a:ext cx="750095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h-TH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ngsana New" pitchFamily="18" charset="-34"/>
                <a:cs typeface="Angsana New" pitchFamily="18" charset="-34"/>
              </a:rPr>
              <a:t>นายทวี     พลเมืองศรี                  521733023404 – 3</a:t>
            </a:r>
            <a:endParaRPr lang="th-TH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885756" y="3566176"/>
            <a:ext cx="707236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h-TH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ngsana New" pitchFamily="18" charset="-34"/>
                <a:cs typeface="Angsana New" pitchFamily="18" charset="-34"/>
              </a:rPr>
              <a:t>นายวิทยา  </a:t>
            </a:r>
            <a:r>
              <a:rPr lang="th-TH" sz="32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ngsana New" pitchFamily="18" charset="-34"/>
                <a:cs typeface="Angsana New" pitchFamily="18" charset="-34"/>
              </a:rPr>
              <a:t>ผิน</a:t>
            </a:r>
            <a:r>
              <a:rPr lang="th-TH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ngsana New" pitchFamily="18" charset="-34"/>
                <a:cs typeface="Angsana New" pitchFamily="18" charset="-34"/>
              </a:rPr>
              <a:t>สู่                           521733023425 – 8</a:t>
            </a:r>
            <a:endParaRPr lang="th-TH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แทนหมายเลขภาพนิ่ง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05EBA6-1D9E-48BE-87E6-D2F8C06CC5FF}" type="slidenum">
              <a:rPr lang="th-TH" smtClean="0"/>
              <a:pPr/>
              <a:t>1</a:t>
            </a:fld>
            <a:endParaRPr lang="th-TH"/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899592" y="3996353"/>
            <a:ext cx="707236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h-TH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ngsana New" pitchFamily="18" charset="-34"/>
                <a:cs typeface="Angsana New" pitchFamily="18" charset="-34"/>
              </a:rPr>
              <a:t>นายอนิวรรตน์   รัตน์ประเสริฐ   521733023430 – 8</a:t>
            </a:r>
            <a:endParaRPr lang="th-TH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268276" y="880844"/>
            <a:ext cx="670367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solidFill>
                  <a:srgbClr val="050AEB"/>
                </a:solidFill>
                <a:latin typeface="Angsana New" pitchFamily="18" charset="-34"/>
              </a:rPr>
              <a:t>Hill-Climbing Search</a:t>
            </a:r>
            <a:endParaRPr lang="th-TH" sz="6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50AEB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15" name="ตัวเชื่อมต่อตรง 14"/>
          <p:cNvCxnSpPr/>
          <p:nvPr/>
        </p:nvCxnSpPr>
        <p:spPr>
          <a:xfrm>
            <a:off x="1979712" y="1772816"/>
            <a:ext cx="52565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มุมมน 7"/>
          <p:cNvSpPr/>
          <p:nvPr/>
        </p:nvSpPr>
        <p:spPr>
          <a:xfrm>
            <a:off x="1830498" y="329064"/>
            <a:ext cx="5400600" cy="72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ชื่อเรื่อง 3"/>
          <p:cNvSpPr txBox="1">
            <a:spLocks/>
          </p:cNvSpPr>
          <p:nvPr/>
        </p:nvSpPr>
        <p:spPr>
          <a:xfrm>
            <a:off x="1719364" y="332656"/>
            <a:ext cx="5622867" cy="72008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  <a:tabLst>
                <a:tab pos="270510" algn="l"/>
              </a:tabLst>
            </a:pPr>
            <a:r>
              <a:rPr lang="th-TH" sz="3600" b="1" dirty="0" smtClean="0">
                <a:solidFill>
                  <a:srgbClr val="050AEB"/>
                </a:solidFill>
                <a:latin typeface="Angsana New" pitchFamily="18" charset="-34"/>
                <a:cs typeface="Angsana New" pitchFamily="18" charset="-34"/>
              </a:rPr>
              <a:t>ทฤษฎี </a:t>
            </a:r>
            <a:r>
              <a:rPr lang="en-US" sz="3600" b="1" dirty="0" smtClean="0">
                <a:solidFill>
                  <a:srgbClr val="050AEB"/>
                </a:solidFill>
                <a:latin typeface="Angsana New" pitchFamily="18" charset="-34"/>
                <a:cs typeface="Angsana New" pitchFamily="18" charset="-34"/>
              </a:rPr>
              <a:t>HILL-CLIMBING SEARCH</a:t>
            </a:r>
            <a:endParaRPr lang="th-TH" sz="3600" dirty="0">
              <a:solidFill>
                <a:srgbClr val="050AE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395536" y="4523636"/>
            <a:ext cx="9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- 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จะ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ค้นหาโดยเลือกสถานะที่มีค่า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Heuristic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ที่ดีไปเรื่อยๆ จนกว่าจะพบสถานะเป้าหมายที่ต้องการ</a:t>
            </a:r>
          </a:p>
          <a:p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   เปรียบเสมือน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กับการปีนเขา นักปีนเขาจะเลือกหาเส้นทางเดินขึ้นไปจนกว่าจะพบยอดเขา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สูงสุด</a:t>
            </a:r>
          </a:p>
          <a:p>
            <a:r>
              <a:rPr lang="th-TH" sz="2400" dirty="0">
                <a:latin typeface="Angsana New" pitchFamily="18" charset="-34"/>
                <a:cs typeface="Angsana New" pitchFamily="18" charset="-34"/>
              </a:rPr>
              <a:t>- ข้อเสียวิธีนี้ คือ ห้ามเดินย้อนกลับไปสู่สถานะก่อนหน้า และห้ามเลือกเส้นทางสถานะที่มีค่า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Heuristic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แย่ลงกว่าเดิม</a:t>
            </a:r>
          </a:p>
        </p:txBody>
      </p:sp>
      <p:pic>
        <p:nvPicPr>
          <p:cNvPr id="17" name="ตัวแทนเนื้อหา 1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9712" y="1196752"/>
            <a:ext cx="5138897" cy="3240360"/>
          </a:xfrm>
        </p:spPr>
      </p:pic>
    </p:spTree>
    <p:extLst>
      <p:ext uri="{BB962C8B-B14F-4D97-AF65-F5344CB8AC3E}">
        <p14:creationId xmlns:p14="http://schemas.microsoft.com/office/powerpoint/2010/main" xmlns="" val="4084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ตัวแทนเนื้อหา 8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6512" y="1556792"/>
            <a:ext cx="3228572" cy="1438095"/>
          </a:xfrm>
        </p:spPr>
      </p:pic>
      <p:sp>
        <p:nvSpPr>
          <p:cNvPr id="10" name="สี่เหลี่ยมมุมมน 7"/>
          <p:cNvSpPr/>
          <p:nvPr/>
        </p:nvSpPr>
        <p:spPr>
          <a:xfrm>
            <a:off x="1830498" y="329064"/>
            <a:ext cx="5400600" cy="72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ชื่อเรื่อง 3"/>
          <p:cNvSpPr txBox="1">
            <a:spLocks/>
          </p:cNvSpPr>
          <p:nvPr/>
        </p:nvSpPr>
        <p:spPr>
          <a:xfrm>
            <a:off x="1719364" y="332656"/>
            <a:ext cx="5622867" cy="72008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  <a:tabLst>
                <a:tab pos="270510" algn="l"/>
              </a:tabLst>
            </a:pPr>
            <a:r>
              <a:rPr lang="th-TH" sz="3600" b="1" dirty="0" smtClean="0">
                <a:solidFill>
                  <a:srgbClr val="050AEB"/>
                </a:solidFill>
                <a:latin typeface="Angsana New" pitchFamily="18" charset="-34"/>
                <a:cs typeface="Angsana New" pitchFamily="18" charset="-34"/>
              </a:rPr>
              <a:t>ทฤษฎี </a:t>
            </a:r>
            <a:r>
              <a:rPr lang="en-US" sz="3600" b="1" dirty="0" smtClean="0">
                <a:solidFill>
                  <a:srgbClr val="050AEB"/>
                </a:solidFill>
                <a:latin typeface="Angsana New" pitchFamily="18" charset="-34"/>
                <a:cs typeface="Angsana New" pitchFamily="18" charset="-34"/>
              </a:rPr>
              <a:t>HILL-CLIMBING SEARCH</a:t>
            </a:r>
            <a:endParaRPr lang="th-TH" sz="3600" dirty="0">
              <a:solidFill>
                <a:srgbClr val="050AEB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4605" y="3573016"/>
            <a:ext cx="5952381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07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805EBA6-1D9E-48BE-87E6-D2F8C06CC5FF}" type="slidenum">
              <a:rPr lang="th-TH" smtClean="0"/>
              <a:pPr/>
              <a:t>4</a:t>
            </a:fld>
            <a:endParaRPr lang="th-TH"/>
          </a:p>
        </p:txBody>
      </p:sp>
      <p:sp>
        <p:nvSpPr>
          <p:cNvPr id="5" name="สี่เหลี่ยมมุมมน 7"/>
          <p:cNvSpPr/>
          <p:nvPr/>
        </p:nvSpPr>
        <p:spPr>
          <a:xfrm>
            <a:off x="3015278" y="137152"/>
            <a:ext cx="298548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 smtClean="0">
                <a:solidFill>
                  <a:srgbClr val="050AEB"/>
                </a:solidFill>
                <a:latin typeface="Angsana New" pitchFamily="18" charset="-34"/>
                <a:cs typeface="Angsana New" pitchFamily="18" charset="-34"/>
              </a:rPr>
              <a:t>โฟลว์ชาร์ตโปรแกรม</a:t>
            </a:r>
            <a:endParaRPr lang="en-US" sz="3200" dirty="0">
              <a:solidFill>
                <a:srgbClr val="050AE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428760" y="1071546"/>
          <a:ext cx="6215074" cy="5786454"/>
        </p:xfrm>
        <a:graphic>
          <a:graphicData uri="http://schemas.openxmlformats.org/presentationml/2006/ole">
            <p:oleObj spid="_x0000_s1025" name="Visio" r:id="rId3" imgW="6116590" imgH="9599108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มุมมน 7"/>
          <p:cNvSpPr/>
          <p:nvPr/>
        </p:nvSpPr>
        <p:spPr>
          <a:xfrm>
            <a:off x="3131840" y="476672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2231740" y="598458"/>
            <a:ext cx="4608512" cy="576064"/>
          </a:xfrm>
        </p:spPr>
        <p:txBody>
          <a:bodyPr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  <a:tabLst>
                <a:tab pos="270510" algn="l"/>
              </a:tabLst>
            </a:pPr>
            <a:r>
              <a:rPr lang="th-TH" sz="3600" b="1" dirty="0" smtClean="0">
                <a:solidFill>
                  <a:srgbClr val="050AEB"/>
                </a:solidFill>
                <a:latin typeface="Andalus" pitchFamily="18" charset="-78"/>
                <a:cs typeface="Angsana New" pitchFamily="18" charset="-34"/>
              </a:rPr>
              <a:t>ผลการรันโปรแกรม</a:t>
            </a:r>
            <a:endParaRPr lang="th-TH" sz="3600" dirty="0">
              <a:solidFill>
                <a:srgbClr val="050AEB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แทนหมายเลขภาพนิ่ง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805EBA6-1D9E-48BE-87E6-D2F8C06CC5FF}" type="slidenum">
              <a:rPr lang="th-TH" smtClean="0"/>
              <a:pPr/>
              <a:t>5</a:t>
            </a:fld>
            <a:endParaRPr lang="th-TH"/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464" y="1962820"/>
            <a:ext cx="1835804" cy="1754212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591" y="1952468"/>
            <a:ext cx="1846636" cy="1764564"/>
          </a:xfrm>
          <a:prstGeom prst="rect">
            <a:avLst/>
          </a:prstGeom>
        </p:spPr>
      </p:pic>
      <p:pic>
        <p:nvPicPr>
          <p:cNvPr id="11" name="รูปภาพ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1680" y="1952468"/>
            <a:ext cx="1835804" cy="1754212"/>
          </a:xfrm>
          <a:prstGeom prst="rect">
            <a:avLst/>
          </a:prstGeom>
        </p:spPr>
      </p:pic>
      <p:pic>
        <p:nvPicPr>
          <p:cNvPr id="12" name="รูปภาพ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10573" y="1952468"/>
            <a:ext cx="1835803" cy="1754212"/>
          </a:xfrm>
          <a:prstGeom prst="rect">
            <a:avLst/>
          </a:prstGeom>
        </p:spPr>
      </p:pic>
      <p:pic>
        <p:nvPicPr>
          <p:cNvPr id="13" name="รูปภาพ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152" y="4182220"/>
            <a:ext cx="1823115" cy="1742088"/>
          </a:xfrm>
          <a:prstGeom prst="rect">
            <a:avLst/>
          </a:prstGeom>
        </p:spPr>
      </p:pic>
      <p:pic>
        <p:nvPicPr>
          <p:cNvPr id="14" name="รูปภาพ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591" y="4159745"/>
            <a:ext cx="1846636" cy="1764563"/>
          </a:xfrm>
          <a:prstGeom prst="rect">
            <a:avLst/>
          </a:prstGeom>
        </p:spPr>
      </p:pic>
      <p:pic>
        <p:nvPicPr>
          <p:cNvPr id="15" name="รูปภาพ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1680" y="4184717"/>
            <a:ext cx="1846636" cy="176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112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ฉลียง">
  <a:themeElements>
    <a:clrScheme name="เฉลียง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เฉลียง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เฉลียง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3469</TotalTime>
  <Words>169</Words>
  <Application>Microsoft Office PowerPoint</Application>
  <PresentationFormat>นำเสนอทางหน้าจอ (4:3)</PresentationFormat>
  <Paragraphs>20</Paragraphs>
  <Slides>5</Slides>
  <Notes>2</Notes>
  <HiddenSlides>0</HiddenSlides>
  <MMClips>0</MMClips>
  <ScaleCrop>false</ScaleCrop>
  <HeadingPairs>
    <vt:vector size="6" baseType="variant">
      <vt:variant>
        <vt:lpstr>ชุดรูปแบบ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ชื่อเรื่องภาพนิ่ง</vt:lpstr>
      </vt:variant>
      <vt:variant>
        <vt:i4>5</vt:i4>
      </vt:variant>
    </vt:vector>
  </HeadingPairs>
  <TitlesOfParts>
    <vt:vector size="7" baseType="lpstr">
      <vt:lpstr>เฉลียง</vt:lpstr>
      <vt:lpstr>Microsoft Office Visio Drawing</vt:lpstr>
      <vt:lpstr>ภาพนิ่ง 1</vt:lpstr>
      <vt:lpstr>ภาพนิ่ง 2</vt:lpstr>
      <vt:lpstr>ภาพนิ่ง 3</vt:lpstr>
      <vt:lpstr>ภาพนิ่ง 4</vt:lpstr>
      <vt:lpstr>ผลการรันโปรแกรม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รกยกผ้าผู้ป่วยในโรงพยาบาล</dc:title>
  <dc:creator>Windows User</dc:creator>
  <cp:lastModifiedBy>naruto</cp:lastModifiedBy>
  <cp:revision>580</cp:revision>
  <dcterms:created xsi:type="dcterms:W3CDTF">2011-08-08T15:37:52Z</dcterms:created>
  <dcterms:modified xsi:type="dcterms:W3CDTF">2013-03-08T04:08:28Z</dcterms:modified>
</cp:coreProperties>
</file>