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264" r:id="rId6"/>
    <p:sldId id="275" r:id="rId7"/>
    <p:sldId id="265" r:id="rId8"/>
    <p:sldId id="274" r:id="rId9"/>
    <p:sldId id="270" r:id="rId10"/>
    <p:sldId id="280" r:id="rId11"/>
    <p:sldId id="301" r:id="rId12"/>
    <p:sldId id="302" r:id="rId13"/>
    <p:sldId id="312" r:id="rId14"/>
    <p:sldId id="316" r:id="rId15"/>
    <p:sldId id="313" r:id="rId16"/>
    <p:sldId id="314" r:id="rId17"/>
    <p:sldId id="315" r:id="rId18"/>
    <p:sldId id="318" r:id="rId19"/>
    <p:sldId id="303" r:id="rId20"/>
    <p:sldId id="304" r:id="rId21"/>
    <p:sldId id="305" r:id="rId22"/>
    <p:sldId id="306" r:id="rId23"/>
    <p:sldId id="307" r:id="rId24"/>
    <p:sldId id="308" r:id="rId25"/>
    <p:sldId id="317" r:id="rId26"/>
    <p:sldId id="309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56648" autoAdjust="0"/>
  </p:normalViewPr>
  <p:slideViewPr>
    <p:cSldViewPr>
      <p:cViewPr>
        <p:scale>
          <a:sx n="93" d="100"/>
          <a:sy n="93" d="100"/>
        </p:scale>
        <p:origin x="732" y="6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จากสภาวะวิกฤตทางพลังงานในปัจจุบัน พลังงานคือสิ่งที่จะอยู่ควบคู่กับเราไปตลอด มองไปรอบ ๆ ตัว ล้วนแล้วมีความต้องการใช้พลังงานแทบทั้งสิ้น และพลังงานที่เรากำลังจะกล่าวถึงคือพลังงานคู่ชีวิตที่คนยุคนี้จะขาดไปไม่ได้เลยสำหรับ “พลังงานไฟฟ้า” แต่กว่าจะได้มาซึ่ง</a:t>
            </a:r>
            <a:r>
              <a:rPr lang="th-TH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พลังงานไฟฟ้า เรา</a:t>
            </a:r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จะต้องสูญเสียทรัพยากรมากมาย ไม่ว่าจะทรัพยากรธรรมชาติหรือไม่ธรรมชาติ แถมมันยังส่งผลต่อการทำลายธรรมชาติอีกด้วย เพราะในปัจจุบันนี้การได้มาซึ่งพลังงานไฟฟ้านั้นหลัก ๆ แล้วก็มาจากการพึ่งพาทรัพยากรธรรมชาติเกือบจะทั้งหมด ไม่ว่าจะน้ำมัน ก๊าซธรรมชาติ ถ่านหิน น้ำ ส่วนพลังงานสะอาดอย่างเช่น ลม แสงแดด ความร้อนใต้พิภพก็มีการใช้อยู่บ้างแต่ก็ยังเป็นจำนวนน้อย เราจึงจำเป็นต้องให้ความสนใจในเรื่องของพลังงานให้มากกว่าที่เป็นอยู่ทุกวันนี้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จากปัญหาดังกล่าวข้างต้น ผู้จัดทำจึงมีแนวคิดที่จะประดิษฐ์เครื่องผลิตพลังงานไฟฟ้าจากจักรยานออกกำลังกาย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เพื่อใช้ในการเปลี่ยนพลังงานจากร่างกายไปสู่พลังงานไฟฟ้า และที่สำคัญยังเป็นการออกกำลังกายไปในตัวอีกด้วย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4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จากกรอบแนวคิดในการทำงานของระบบ เริ่มจากส่วนของผู้ใช้ที่เปรียบเสมือนเป็น</a:t>
            </a:r>
            <a:r>
              <a:rPr lang="th-TH" dirty="0" err="1"/>
              <a:t>อินพุท</a:t>
            </a:r>
            <a:r>
              <a:rPr lang="th-TH" dirty="0"/>
              <a:t>ของงาน สมัครสมาชิกและเข้าสู่ระบบ จากนั้นผู้ใช้ปั่นจักรยาน เพื่อที่จะให้ขับเครื่องกำเนิดไฟฟ้า </a:t>
            </a:r>
          </a:p>
          <a:p>
            <a:r>
              <a:rPr lang="th-TH" dirty="0"/>
              <a:t>ในส่วนของจักรยานออกกำลังกายนั้น จะมีส่วนประกอบแยกออกมาอีกคือ ส่วนของการแสดงผล ทางจอ </a:t>
            </a:r>
            <a:r>
              <a:rPr lang="en-US" dirty="0"/>
              <a:t>LCD </a:t>
            </a:r>
            <a:r>
              <a:rPr lang="th-TH" dirty="0"/>
              <a:t>และ </a:t>
            </a:r>
            <a:r>
              <a:rPr lang="en-US" dirty="0"/>
              <a:t>Web Application</a:t>
            </a:r>
          </a:p>
          <a:p>
            <a:r>
              <a:rPr lang="th-TH" dirty="0"/>
              <a:t>โดยเก็บข้อมูลของผู้ใช้ลง </a:t>
            </a:r>
            <a:r>
              <a:rPr lang="en-US" dirty="0" err="1"/>
              <a:t>databate</a:t>
            </a:r>
            <a:r>
              <a:rPr lang="en-US" dirty="0"/>
              <a:t> </a:t>
            </a:r>
            <a:r>
              <a:rPr lang="th-TH" dirty="0"/>
              <a:t>และนำพลังงานที่ได้ไปชาร์จ</a:t>
            </a:r>
            <a:r>
              <a:rPr lang="th-TH" dirty="0" err="1"/>
              <a:t>แบตเตอรี</a:t>
            </a:r>
            <a:r>
              <a:rPr lang="th-TH" dirty="0"/>
              <a:t> แล้วจึงนำพลังงานจาก</a:t>
            </a:r>
            <a:r>
              <a:rPr lang="th-TH" dirty="0" err="1"/>
              <a:t>แบตเตอรี</a:t>
            </a:r>
            <a:r>
              <a:rPr lang="th-TH" dirty="0"/>
              <a:t>ไปใช้งาน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th-TH" dirty="0"/>
              <a:t>ค่าเฉลี่ย  </a:t>
            </a:r>
            <a:r>
              <a:rPr lang="en-US" dirty="0"/>
              <a:t>,  Major </a:t>
            </a:r>
            <a:r>
              <a:rPr lang="th-TH" dirty="0"/>
              <a:t>สาขา </a:t>
            </a:r>
            <a:r>
              <a:rPr lang="en-US" dirty="0"/>
              <a:t>, member </a:t>
            </a:r>
            <a:r>
              <a:rPr lang="th-TH" dirty="0"/>
              <a:t>ข้อมูลผู้ใช้</a:t>
            </a:r>
            <a:r>
              <a:rPr lang="en-US" dirty="0"/>
              <a:t>(</a:t>
            </a:r>
            <a:r>
              <a:rPr lang="th-TH" dirty="0"/>
              <a:t>สมาชิก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/>
              <a:t>, pressure </a:t>
            </a:r>
            <a:r>
              <a:rPr lang="th-TH" dirty="0"/>
              <a:t>แรงดัน </a:t>
            </a:r>
            <a:r>
              <a:rPr lang="en-US" dirty="0"/>
              <a:t>, title </a:t>
            </a:r>
            <a:r>
              <a:rPr lang="th-TH" dirty="0"/>
              <a:t>คำนำหน้า </a:t>
            </a:r>
            <a:r>
              <a:rPr lang="en-US" dirty="0"/>
              <a:t>, electric power </a:t>
            </a:r>
            <a:r>
              <a:rPr lang="th-TH" dirty="0"/>
              <a:t>กำลังไฟฟ้า</a:t>
            </a:r>
          </a:p>
          <a:p>
            <a:r>
              <a:rPr lang="en-US" dirty="0"/>
              <a:t>Current </a:t>
            </a:r>
            <a:r>
              <a:rPr lang="th-TH" dirty="0"/>
              <a:t>กระแส </a:t>
            </a:r>
            <a:r>
              <a:rPr lang="en-US" dirty="0"/>
              <a:t>, metabolic rate </a:t>
            </a:r>
            <a:r>
              <a:rPr lang="th-TH" dirty="0"/>
              <a:t>อัตราการเผาผลาญ </a:t>
            </a:r>
            <a:r>
              <a:rPr lang="en-US" dirty="0"/>
              <a:t>, </a:t>
            </a:r>
            <a:r>
              <a:rPr lang="en-US" dirty="0" err="1"/>
              <a:t>speedround</a:t>
            </a:r>
            <a:r>
              <a:rPr lang="en-US" dirty="0"/>
              <a:t> </a:t>
            </a:r>
            <a:r>
              <a:rPr lang="th-TH" dirty="0"/>
              <a:t>ความเร็วรอบ </a:t>
            </a:r>
            <a:r>
              <a:rPr lang="en-US" dirty="0"/>
              <a:t>, faculty </a:t>
            </a:r>
            <a:r>
              <a:rPr lang="th-TH" dirty="0"/>
              <a:t>คณะ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1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D801DE-934A-4F88-9BF4-6716F24C6DEE}"/>
              </a:ext>
            </a:extLst>
          </p:cNvPr>
          <p:cNvSpPr/>
          <p:nvPr/>
        </p:nvSpPr>
        <p:spPr>
          <a:xfrm>
            <a:off x="2348473" y="555526"/>
            <a:ext cx="4447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เครื่องผลิตพลังงานไฟฟ้าจากจักรยานออกกำลังกาย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E16F9-6544-449C-B22A-CD6D04C776B2}"/>
              </a:ext>
            </a:extLst>
          </p:cNvPr>
          <p:cNvSpPr/>
          <p:nvPr/>
        </p:nvSpPr>
        <p:spPr>
          <a:xfrm>
            <a:off x="2943188" y="1131590"/>
            <a:ext cx="3257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Power Generator From Exercise Bike)</a:t>
            </a:r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0AFD3-7A4B-4D32-94FD-A854B0F6F5EF}"/>
              </a:ext>
            </a:extLst>
          </p:cNvPr>
          <p:cNvSpPr/>
          <p:nvPr/>
        </p:nvSpPr>
        <p:spPr>
          <a:xfrm>
            <a:off x="2285998" y="176514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</a:t>
            </a:r>
          </a:p>
          <a:p>
            <a:pPr marL="457200" indent="-457200" algn="thaiDist">
              <a:buAutoNum type="arabicPeriod"/>
            </a:pP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กนกวรรณ  สียา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รหัส  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59172110035-9</a:t>
            </a:r>
          </a:p>
          <a:p>
            <a:pPr marL="457200" indent="-457200" algn="thaiDist">
              <a:buAutoNum type="arabicPeriod"/>
            </a:pP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ฉันทวุฒิ 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รวมใหม่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รหัส  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59172110593-1</a:t>
            </a:r>
            <a:endParaRPr lang="th-TH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</a:t>
            </a:r>
          </a:p>
          <a:p>
            <a:pPr lvl="1"/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   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อาจารย์ที่ปรึกษา 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1.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อาจารย์ชิติสรรค์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วิชิ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โต</a:t>
            </a:r>
          </a:p>
          <a:p>
            <a:pPr lvl="1"/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อาจารย์ประกาย    นาดี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BB038-350A-4318-854A-758DA8443DEB}"/>
              </a:ext>
            </a:extLst>
          </p:cNvPr>
          <p:cNvSpPr/>
          <p:nvPr/>
        </p:nvSpPr>
        <p:spPr>
          <a:xfrm>
            <a:off x="2115009" y="4221289"/>
            <a:ext cx="491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สาขาวิศวกรรมคอมพิวเตอร์ คณะวิศวกรรมศาสตร์และสถาปัตยกรรมศาสตร์</a:t>
            </a:r>
          </a:p>
          <a:p>
            <a:pPr algn="ctr"/>
            <a:r>
              <a:rPr lang="th-TH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มหาวิทยาลัยเทคโนโลยีราชมงคลอีสาน นครราชสีมา</a:t>
            </a:r>
          </a:p>
        </p:txBody>
      </p:sp>
      <p:pic>
        <p:nvPicPr>
          <p:cNvPr id="18" name="รูปภาพ 1">
            <a:extLst>
              <a:ext uri="{FF2B5EF4-FFF2-40B4-BE49-F238E27FC236}">
                <a16:creationId xmlns:a16="http://schemas.microsoft.com/office/drawing/2014/main" id="{C3540F4A-DC4D-407A-AF65-6AFA66E2DF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45266"/>
            <a:ext cx="933850" cy="1506404"/>
          </a:xfrm>
          <a:prstGeom prst="rect">
            <a:avLst/>
          </a:prstGeom>
        </p:spPr>
      </p:pic>
      <p:sp>
        <p:nvSpPr>
          <p:cNvPr id="19" name="ตัวแทนหมายเลขสไลด์ 4">
            <a:extLst>
              <a:ext uri="{FF2B5EF4-FFF2-40B4-BE49-F238E27FC236}">
                <a16:creationId xmlns:a16="http://schemas.microsoft.com/office/drawing/2014/main" id="{C60645D7-101D-44AB-9F3E-AFD9D8083700}"/>
              </a:ext>
            </a:extLst>
          </p:cNvPr>
          <p:cNvSpPr txBox="1">
            <a:spLocks/>
          </p:cNvSpPr>
          <p:nvPr/>
        </p:nvSpPr>
        <p:spPr>
          <a:xfrm>
            <a:off x="8604448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D1D99-2CE4-4F82-8FC3-79B75D03EF28}"/>
              </a:ext>
            </a:extLst>
          </p:cNvPr>
          <p:cNvSpPr/>
          <p:nvPr/>
        </p:nvSpPr>
        <p:spPr>
          <a:xfrm>
            <a:off x="467544" y="339502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Flow Chart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39C827B3-5190-42F9-A0C0-B83FCB114DF8}"/>
              </a:ext>
            </a:extLst>
          </p:cNvPr>
          <p:cNvSpPr txBox="1">
            <a:spLocks/>
          </p:cNvSpPr>
          <p:nvPr/>
        </p:nvSpPr>
        <p:spPr>
          <a:xfrm>
            <a:off x="8676456" y="4803998"/>
            <a:ext cx="2421712" cy="12158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10</a:t>
            </a:fld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676EF1-B7C4-432E-BBAD-2B4B6843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35" y="0"/>
            <a:ext cx="30861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95958D-BF2D-41E0-AA9D-19B480F3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40" y="0"/>
            <a:ext cx="4028119" cy="514350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C1EED0E-2482-48E7-92F5-D13744D3178C}"/>
              </a:ext>
            </a:extLst>
          </p:cNvPr>
          <p:cNvSpPr txBox="1">
            <a:spLocks/>
          </p:cNvSpPr>
          <p:nvPr/>
        </p:nvSpPr>
        <p:spPr>
          <a:xfrm>
            <a:off x="152400" y="2758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ตัวแทนหมายเลขสไลด์ 4">
            <a:extLst>
              <a:ext uri="{FF2B5EF4-FFF2-40B4-BE49-F238E27FC236}">
                <a16:creationId xmlns:a16="http://schemas.microsoft.com/office/drawing/2014/main" id="{AE10EDA0-8E37-4C68-86D6-06900F80F868}"/>
              </a:ext>
            </a:extLst>
          </p:cNvPr>
          <p:cNvSpPr txBox="1">
            <a:spLocks/>
          </p:cNvSpPr>
          <p:nvPr/>
        </p:nvSpPr>
        <p:spPr>
          <a:xfrm>
            <a:off x="8676456" y="4803998"/>
            <a:ext cx="2421712" cy="12158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00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E5E01E-2C78-4DCB-9A3D-2973EE12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4" y="4566"/>
            <a:ext cx="9144000" cy="5138933"/>
          </a:xfrm>
          <a:prstGeom prst="rect">
            <a:avLst/>
          </a:prstGeom>
        </p:spPr>
      </p:pic>
      <p:sp>
        <p:nvSpPr>
          <p:cNvPr id="9" name="ตัวแทนหมายเลขสไลด์ 4">
            <a:extLst>
              <a:ext uri="{FF2B5EF4-FFF2-40B4-BE49-F238E27FC236}">
                <a16:creationId xmlns:a16="http://schemas.microsoft.com/office/drawing/2014/main" id="{FFF9EDED-1EB5-4032-8A1B-CFB0483F1BD8}"/>
              </a:ext>
            </a:extLst>
          </p:cNvPr>
          <p:cNvSpPr txBox="1">
            <a:spLocks/>
          </p:cNvSpPr>
          <p:nvPr/>
        </p:nvSpPr>
        <p:spPr>
          <a:xfrm>
            <a:off x="8676456" y="4803998"/>
            <a:ext cx="2421712" cy="12158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42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FC991-9652-456E-B910-D0C47A1E6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F731A-2ADB-4691-9C98-91725CD31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7BE725-E0EE-44D4-9BF1-1DF899F4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1"/>
            <a:ext cx="9144000" cy="51434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23F46D-8E03-48CD-A87E-0F9B4BA05434}"/>
              </a:ext>
            </a:extLst>
          </p:cNvPr>
          <p:cNvSpPr/>
          <p:nvPr/>
        </p:nvSpPr>
        <p:spPr>
          <a:xfrm>
            <a:off x="8702854" y="475939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9859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E063F-C84A-40AA-8422-56979307C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1EDB-A008-44AD-BCF9-F206583300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9225E-CEAB-429B-88F2-C1F636ED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0A38F9E3-EFD3-4A57-8EBC-FF18A353DE4A}"/>
              </a:ext>
            </a:extLst>
          </p:cNvPr>
          <p:cNvSpPr txBox="1">
            <a:spLocks/>
          </p:cNvSpPr>
          <p:nvPr/>
        </p:nvSpPr>
        <p:spPr>
          <a:xfrm>
            <a:off x="8676456" y="4803998"/>
            <a:ext cx="2421712" cy="12158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835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FCEBA6-5632-45B6-A46A-C6FA9A22C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ADB39-1B61-44CD-AE27-A82A53DD02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DD9C1-E13A-4298-B63D-3A0734D90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95A822E8-5228-4DEE-B2D2-B06E458B0382}"/>
              </a:ext>
            </a:extLst>
          </p:cNvPr>
          <p:cNvSpPr txBox="1">
            <a:spLocks/>
          </p:cNvSpPr>
          <p:nvPr/>
        </p:nvSpPr>
        <p:spPr>
          <a:xfrm>
            <a:off x="8676456" y="4803998"/>
            <a:ext cx="2421712" cy="12158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892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62A2E-1AA0-4BA4-8ED4-7B36AFAA2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24C5-F333-4927-BCC3-D73A0111E8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E59FC8-859B-490A-AB0E-D0EF51D4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650CEB06-555C-42E8-97F7-F28BDE80B52E}"/>
              </a:ext>
            </a:extLst>
          </p:cNvPr>
          <p:cNvSpPr txBox="1">
            <a:spLocks/>
          </p:cNvSpPr>
          <p:nvPr/>
        </p:nvSpPr>
        <p:spPr>
          <a:xfrm>
            <a:off x="8676456" y="4803998"/>
            <a:ext cx="2421712" cy="12158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623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52046-9138-466B-A4DA-2F655DE96B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27534"/>
            <a:ext cx="2304256" cy="2634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E4AE54-EFC8-47A3-A5A7-6DE61210831E}"/>
              </a:ext>
            </a:extLst>
          </p:cNvPr>
          <p:cNvSpPr txBox="1">
            <a:spLocks/>
          </p:cNvSpPr>
          <p:nvPr/>
        </p:nvSpPr>
        <p:spPr>
          <a:xfrm>
            <a:off x="1259632" y="393990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b="1">
                <a:latin typeface="TH SarabunPSK" panose="020B0500040200020003" pitchFamily="34" charset="-34"/>
                <a:cs typeface="TH SarabunPSK" panose="020B0500040200020003" pitchFamily="34" charset="-34"/>
              </a:rPr>
              <a:t>ทำโครงเครื่องเครื่องผลิตพลังงานไฟฟ้าจากการออกกำลังกาย</a:t>
            </a:r>
            <a:endParaRPr lang="en-US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516C9E9F-7749-4EE9-8174-8BDB6B3DC799}"/>
              </a:ext>
            </a:extLst>
          </p:cNvPr>
          <p:cNvSpPr txBox="1">
            <a:spLocks/>
          </p:cNvSpPr>
          <p:nvPr/>
        </p:nvSpPr>
        <p:spPr>
          <a:xfrm>
            <a:off x="8676456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7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3BF4C7-B23C-4E77-8319-C659FD5F5A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3518"/>
            <a:ext cx="2448272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F54885-3BC5-43E9-9785-9226B0075E2F}"/>
              </a:ext>
            </a:extLst>
          </p:cNvPr>
          <p:cNvSpPr txBox="1">
            <a:spLocks/>
          </p:cNvSpPr>
          <p:nvPr/>
        </p:nvSpPr>
        <p:spPr>
          <a:xfrm>
            <a:off x="1143000" y="3867894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b="1">
                <a:latin typeface="TH SarabunPSK" panose="020B0500040200020003" pitchFamily="34" charset="-34"/>
                <a:cs typeface="TH SarabunPSK" panose="020B0500040200020003" pitchFamily="34" charset="-34"/>
              </a:rPr>
              <a:t>นำตัวปั่นไฟมาติดไว้กับโครงเครื่องผลิตพลังงานไฟฟ้าจากการออกกำลังกาย</a:t>
            </a:r>
            <a:endParaRPr lang="en-US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F79EC7D7-BC55-4D40-818F-91B371F37395}"/>
              </a:ext>
            </a:extLst>
          </p:cNvPr>
          <p:cNvSpPr txBox="1">
            <a:spLocks/>
          </p:cNvSpPr>
          <p:nvPr/>
        </p:nvSpPr>
        <p:spPr>
          <a:xfrm>
            <a:off x="8753995" y="4876006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42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88B4CE-07D8-4089-9B09-AB640B4C1C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7574"/>
            <a:ext cx="2254486" cy="1984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4A2BB-9A82-4409-9AA2-AB55CB8DE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43558"/>
            <a:ext cx="1441450" cy="2437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7F6328-F6F0-4BE2-AC19-3D45A0F0B63E}"/>
              </a:ext>
            </a:extLst>
          </p:cNvPr>
          <p:cNvSpPr txBox="1">
            <a:spLocks/>
          </p:cNvSpPr>
          <p:nvPr/>
        </p:nvSpPr>
        <p:spPr>
          <a:xfrm>
            <a:off x="1259632" y="357986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วงจร</a:t>
            </a:r>
            <a:r>
              <a:rPr lang="th-TH" sz="1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เร็ก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ติไฟ</a:t>
            </a:r>
            <a:r>
              <a:rPr lang="th-TH" sz="1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ร์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(Rectifier)</a:t>
            </a:r>
          </a:p>
        </p:txBody>
      </p:sp>
      <p:sp>
        <p:nvSpPr>
          <p:cNvPr id="7" name="ตัวแทนหมายเลขสไลด์ 4">
            <a:extLst>
              <a:ext uri="{FF2B5EF4-FFF2-40B4-BE49-F238E27FC236}">
                <a16:creationId xmlns:a16="http://schemas.microsoft.com/office/drawing/2014/main" id="{59769333-55A3-4E06-992A-E4379AED6D54}"/>
              </a:ext>
            </a:extLst>
          </p:cNvPr>
          <p:cNvSpPr txBox="1">
            <a:spLocks/>
          </p:cNvSpPr>
          <p:nvPr/>
        </p:nvSpPr>
        <p:spPr>
          <a:xfrm>
            <a:off x="8604448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19</a:t>
            </a:fld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212DCE-65A8-4A0E-A5F1-E9B3A09831C8}"/>
              </a:ext>
            </a:extLst>
          </p:cNvPr>
          <p:cNvSpPr/>
          <p:nvPr/>
        </p:nvSpPr>
        <p:spPr>
          <a:xfrm>
            <a:off x="2068960" y="3705173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วงจร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เร็ก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ติไฟ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หรือเรียกเป็นภาษาไทยว่า วงจรเรียงกระแส วงจรนี้จะ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ทํ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าหน้าที่แปลงไฟฟ้ากระแสสลับให้เป็นไฟฟ้ากระแสตรง โดยจะใช้ไดโอดเป็นอุปกรณ์หลักของวงจร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19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5631" y="659609"/>
            <a:ext cx="6552728" cy="655228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6391" y="761190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96788" y="1456883"/>
            <a:ext cx="6552728" cy="619264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6788" y="2170351"/>
            <a:ext cx="6552728" cy="672345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5631" y="3006346"/>
            <a:ext cx="6552728" cy="576064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477548" y="152570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452396" y="225033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452396" y="303722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2CC10AA1-F5C6-4A6F-8F02-B20F234461F2}"/>
              </a:ext>
            </a:extLst>
          </p:cNvPr>
          <p:cNvSpPr txBox="1">
            <a:spLocks/>
          </p:cNvSpPr>
          <p:nvPr/>
        </p:nvSpPr>
        <p:spPr>
          <a:xfrm>
            <a:off x="1426341" y="254898"/>
            <a:ext cx="6291318" cy="43204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หัวข้อการนำเสนอ</a:t>
            </a:r>
            <a:endParaRPr lang="en-US" sz="2700" dirty="0">
              <a:cs typeface="Arial" pitchFamily="34" charset="0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9D50E9D8-DDAD-4D51-85B3-4B58B7231093}"/>
              </a:ext>
            </a:extLst>
          </p:cNvPr>
          <p:cNvSpPr txBox="1"/>
          <p:nvPr/>
        </p:nvSpPr>
        <p:spPr bwMode="auto">
          <a:xfrm>
            <a:off x="3213695" y="820605"/>
            <a:ext cx="4303934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ความเป็นมาของปริญญานิพนธ์และความสำคัญของปัญหา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90F33B-1C91-47A2-A072-FCC553E29439}"/>
              </a:ext>
            </a:extLst>
          </p:cNvPr>
          <p:cNvGrpSpPr/>
          <p:nvPr/>
        </p:nvGrpSpPr>
        <p:grpSpPr>
          <a:xfrm>
            <a:off x="2191533" y="3668135"/>
            <a:ext cx="6552728" cy="655228"/>
            <a:chOff x="1151472" y="3187501"/>
            <a:chExt cx="6552728" cy="914400"/>
          </a:xfrm>
        </p:grpSpPr>
        <p:sp>
          <p:nvSpPr>
            <p:cNvPr id="44" name="Pentagon 4">
              <a:extLst>
                <a:ext uri="{FF2B5EF4-FFF2-40B4-BE49-F238E27FC236}">
                  <a16:creationId xmlns:a16="http://schemas.microsoft.com/office/drawing/2014/main" id="{804D122F-899C-49A7-9726-3CA5538096A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Pentagon 5">
              <a:extLst>
                <a:ext uri="{FF2B5EF4-FFF2-40B4-BE49-F238E27FC236}">
                  <a16:creationId xmlns:a16="http://schemas.microsoft.com/office/drawing/2014/main" id="{CEADBC19-9141-40CF-8201-070A6670E77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08FAF9BB-212A-4362-9A78-7498382D3FC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A7A6A0-4594-4258-B659-63AED74B5DD1}"/>
              </a:ext>
            </a:extLst>
          </p:cNvPr>
          <p:cNvGrpSpPr/>
          <p:nvPr/>
        </p:nvGrpSpPr>
        <p:grpSpPr>
          <a:xfrm>
            <a:off x="2199279" y="4402976"/>
            <a:ext cx="6552728" cy="619264"/>
            <a:chOff x="1151472" y="3187501"/>
            <a:chExt cx="6552728" cy="914400"/>
          </a:xfrm>
        </p:grpSpPr>
        <p:sp>
          <p:nvSpPr>
            <p:cNvPr id="48" name="Pentagon 12">
              <a:extLst>
                <a:ext uri="{FF2B5EF4-FFF2-40B4-BE49-F238E27FC236}">
                  <a16:creationId xmlns:a16="http://schemas.microsoft.com/office/drawing/2014/main" id="{5168C4D5-D2F0-48EE-A8E8-28A978C9D205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Pentagon 13">
              <a:extLst>
                <a:ext uri="{FF2B5EF4-FFF2-40B4-BE49-F238E27FC236}">
                  <a16:creationId xmlns:a16="http://schemas.microsoft.com/office/drawing/2014/main" id="{AC68612C-6E3A-422E-BE09-AE92C27CD56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085F2468-FAAF-4D15-A332-352E90FF43E0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39">
            <a:extLst>
              <a:ext uri="{FF2B5EF4-FFF2-40B4-BE49-F238E27FC236}">
                <a16:creationId xmlns:a16="http://schemas.microsoft.com/office/drawing/2014/main" id="{42539196-2C6E-41D9-A2C1-D7295F5CA132}"/>
              </a:ext>
            </a:extLst>
          </p:cNvPr>
          <p:cNvSpPr/>
          <p:nvPr/>
        </p:nvSpPr>
        <p:spPr>
          <a:xfrm>
            <a:off x="2465247" y="3737785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직사각형 39">
            <a:extLst>
              <a:ext uri="{FF2B5EF4-FFF2-40B4-BE49-F238E27FC236}">
                <a16:creationId xmlns:a16="http://schemas.microsoft.com/office/drawing/2014/main" id="{3961C6EF-6B38-4254-A20B-ABB103CE81C5}"/>
              </a:ext>
            </a:extLst>
          </p:cNvPr>
          <p:cNvSpPr/>
          <p:nvPr/>
        </p:nvSpPr>
        <p:spPr>
          <a:xfrm>
            <a:off x="2465247" y="4440494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4" name="TextBox 12">
            <a:extLst>
              <a:ext uri="{FF2B5EF4-FFF2-40B4-BE49-F238E27FC236}">
                <a16:creationId xmlns:a16="http://schemas.microsoft.com/office/drawing/2014/main" id="{4C6A4C21-C6F1-4D75-8EAE-5DCC4B6A413B}"/>
              </a:ext>
            </a:extLst>
          </p:cNvPr>
          <p:cNvSpPr txBox="1"/>
          <p:nvPr/>
        </p:nvSpPr>
        <p:spPr bwMode="auto">
          <a:xfrm>
            <a:off x="3213695" y="1550833"/>
            <a:ext cx="4303934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วัตถุประสงค์ของปริญญานิพนธ์</a:t>
            </a: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2FCAB58D-267E-40FB-86EB-054C312F7E56}"/>
              </a:ext>
            </a:extLst>
          </p:cNvPr>
          <p:cNvSpPr txBox="1"/>
          <p:nvPr/>
        </p:nvSpPr>
        <p:spPr bwMode="auto">
          <a:xfrm>
            <a:off x="3213695" y="2338817"/>
            <a:ext cx="4303934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ขอบเขตปริญญานิพนธ์</a:t>
            </a: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E8E7C082-A0F2-41BC-89EA-621098E515C6}"/>
              </a:ext>
            </a:extLst>
          </p:cNvPr>
          <p:cNvSpPr txBox="1"/>
          <p:nvPr/>
        </p:nvSpPr>
        <p:spPr bwMode="auto">
          <a:xfrm>
            <a:off x="3213695" y="3104963"/>
            <a:ext cx="4303934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F8647493-3245-4053-A3DC-2415BAD2FC94}"/>
              </a:ext>
            </a:extLst>
          </p:cNvPr>
          <p:cNvSpPr txBox="1"/>
          <p:nvPr/>
        </p:nvSpPr>
        <p:spPr bwMode="auto">
          <a:xfrm>
            <a:off x="3213695" y="3829592"/>
            <a:ext cx="410112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ทฤษฎีที่เกี่ยวข้อง</a:t>
            </a:r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27A404B5-6BE5-4E08-9A88-29D341E8C8E8}"/>
              </a:ext>
            </a:extLst>
          </p:cNvPr>
          <p:cNvSpPr txBox="1"/>
          <p:nvPr/>
        </p:nvSpPr>
        <p:spPr bwMode="auto">
          <a:xfrm>
            <a:off x="3215237" y="4552245"/>
            <a:ext cx="4303934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ขั้นตอนการดำเนินงาน</a:t>
            </a:r>
          </a:p>
        </p:txBody>
      </p:sp>
      <p:sp>
        <p:nvSpPr>
          <p:cNvPr id="59" name="ตัวแทนหมายเลขสไลด์ 4">
            <a:extLst>
              <a:ext uri="{FF2B5EF4-FFF2-40B4-BE49-F238E27FC236}">
                <a16:creationId xmlns:a16="http://schemas.microsoft.com/office/drawing/2014/main" id="{502BD944-EC46-4EC9-8177-839A7D954281}"/>
              </a:ext>
            </a:extLst>
          </p:cNvPr>
          <p:cNvSpPr txBox="1">
            <a:spLocks/>
          </p:cNvSpPr>
          <p:nvPr/>
        </p:nvSpPr>
        <p:spPr>
          <a:xfrm>
            <a:off x="8698159" y="4712607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31006-BE83-479E-B4F4-6F23C462CAD9}"/>
              </a:ext>
            </a:extLst>
          </p:cNvPr>
          <p:cNvSpPr/>
          <p:nvPr/>
        </p:nvSpPr>
        <p:spPr>
          <a:xfrm>
            <a:off x="179512" y="267494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วงจรแบ่งแรงดันประกอบด้วยความต้านทาน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R1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R2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ต่ออนุกรมคร่อมแหล่งจ่ายไฟ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Vs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แรงดันจากแหล่งจ่ายถูกแบ่งระหว่างความต้านทานทั้งสอง ให้แรงดัน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 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ซึ่งก็คือแรงดันคร่อม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R2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ค่าที่ได้ขึ้นอยู่กับขนาดค่า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R2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R1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4C4DD-F044-4479-945F-5F01B81A13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65554"/>
            <a:ext cx="1696590" cy="1959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D949D-D232-41E4-A958-EF7EF10A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12" y="1340566"/>
            <a:ext cx="155257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28347-C663-4737-BF42-84630AE8E9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012160" y="1367403"/>
            <a:ext cx="1772082" cy="178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DD930D-3AB7-460D-AAD1-9F0F755B7AFF}"/>
              </a:ext>
            </a:extLst>
          </p:cNvPr>
          <p:cNvSpPr txBox="1">
            <a:spLocks/>
          </p:cNvSpPr>
          <p:nvPr/>
        </p:nvSpPr>
        <p:spPr>
          <a:xfrm>
            <a:off x="1187624" y="377794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b="1">
                <a:latin typeface="TH SarabunPSK" panose="020B0500040200020003" pitchFamily="34" charset="-34"/>
                <a:cs typeface="TH SarabunPSK" panose="020B0500040200020003" pitchFamily="34" charset="-34"/>
              </a:rPr>
              <a:t>วงจรแบ่งแรงดัน</a:t>
            </a:r>
            <a:endParaRPr lang="en-US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ตัวแทนหมายเลขสไลด์ 4">
            <a:extLst>
              <a:ext uri="{FF2B5EF4-FFF2-40B4-BE49-F238E27FC236}">
                <a16:creationId xmlns:a16="http://schemas.microsoft.com/office/drawing/2014/main" id="{567F2BCE-005C-4234-80E1-155E0A84A6FB}"/>
              </a:ext>
            </a:extLst>
          </p:cNvPr>
          <p:cNvSpPr txBox="1">
            <a:spLocks/>
          </p:cNvSpPr>
          <p:nvPr/>
        </p:nvSpPr>
        <p:spPr>
          <a:xfrm>
            <a:off x="8604448" y="4805100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4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4D71CB-EDD9-475F-8D2C-58A8573B1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55526"/>
            <a:ext cx="2367288" cy="31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98E70-9AB2-4D7E-AC0D-E2BCE0C6E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55526"/>
            <a:ext cx="2367288" cy="31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4AF320-9225-4C08-95CA-966F9A0DFC78}"/>
              </a:ext>
            </a:extLst>
          </p:cNvPr>
          <p:cNvSpPr txBox="1">
            <a:spLocks/>
          </p:cNvSpPr>
          <p:nvPr/>
        </p:nvSpPr>
        <p:spPr>
          <a:xfrm>
            <a:off x="1143000" y="42999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b="1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เตรียมพร้อมเพื่อทำการทดลอง</a:t>
            </a:r>
            <a:endParaRPr lang="en-US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ตัวแทนหมายเลขสไลด์ 4">
            <a:extLst>
              <a:ext uri="{FF2B5EF4-FFF2-40B4-BE49-F238E27FC236}">
                <a16:creationId xmlns:a16="http://schemas.microsoft.com/office/drawing/2014/main" id="{F393FBF0-6176-4590-AE79-33115B8138D9}"/>
              </a:ext>
            </a:extLst>
          </p:cNvPr>
          <p:cNvSpPr txBox="1">
            <a:spLocks/>
          </p:cNvSpPr>
          <p:nvPr/>
        </p:nvSpPr>
        <p:spPr>
          <a:xfrm>
            <a:off x="8753995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223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E8333-B3F8-4BCD-9400-A6F2EEF508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71550"/>
            <a:ext cx="3888432" cy="2592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E18395-89E1-4133-BC39-155A1DBB9575}"/>
              </a:ext>
            </a:extLst>
          </p:cNvPr>
          <p:cNvSpPr txBox="1">
            <a:spLocks/>
          </p:cNvSpPr>
          <p:nvPr/>
        </p:nvSpPr>
        <p:spPr>
          <a:xfrm>
            <a:off x="1359024" y="393990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ทดลองปั่นเครื่องออกกำลังกายแล้วชาร์จ</a:t>
            </a:r>
            <a:r>
              <a:rPr lang="th-TH" sz="1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แบต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โทรศัพท์มือถือ</a:t>
            </a:r>
            <a:endParaRPr lang="en-US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F69C3141-F567-42B2-897D-8C73E6529272}"/>
              </a:ext>
            </a:extLst>
          </p:cNvPr>
          <p:cNvSpPr txBox="1">
            <a:spLocks/>
          </p:cNvSpPr>
          <p:nvPr/>
        </p:nvSpPr>
        <p:spPr>
          <a:xfrm>
            <a:off x="8676456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35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A0E748-03D1-45E6-8EE4-313F671B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80062"/>
          </a:xfrm>
          <a:prstGeom prst="rect">
            <a:avLst/>
          </a:prstGeom>
        </p:spPr>
      </p:pic>
      <p:sp>
        <p:nvSpPr>
          <p:cNvPr id="6" name="ตัวแทนหมายเลขสไลด์ 4">
            <a:extLst>
              <a:ext uri="{FF2B5EF4-FFF2-40B4-BE49-F238E27FC236}">
                <a16:creationId xmlns:a16="http://schemas.microsoft.com/office/drawing/2014/main" id="{6EBAF012-A24C-4916-A49F-2D1F7087A130}"/>
              </a:ext>
            </a:extLst>
          </p:cNvPr>
          <p:cNvSpPr txBox="1">
            <a:spLocks/>
          </p:cNvSpPr>
          <p:nvPr/>
        </p:nvSpPr>
        <p:spPr>
          <a:xfrm>
            <a:off x="8676456" y="4876006"/>
            <a:ext cx="2421712" cy="12158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840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67C64C-E921-416C-951A-196E365AA896}"/>
              </a:ext>
            </a:extLst>
          </p:cNvPr>
          <p:cNvSpPr txBox="1">
            <a:spLocks/>
          </p:cNvSpPr>
          <p:nvPr/>
        </p:nvSpPr>
        <p:spPr>
          <a:xfrm>
            <a:off x="107504" y="576187"/>
            <a:ext cx="685800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ตารางที่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3.1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ทดสอบการวัดแรงดันและกระแส ขณะที่ชาร์จโทรศัพท์และ</a:t>
            </a:r>
            <a:r>
              <a:rPr lang="th-TH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แบต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สำรอง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4FAD7-FB64-4D01-9D51-B565E8B9D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90111"/>
              </p:ext>
            </p:extLst>
          </p:nvPr>
        </p:nvGraphicFramePr>
        <p:xfrm>
          <a:off x="1938020" y="1059582"/>
          <a:ext cx="5267960" cy="3291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812">
                  <a:extLst>
                    <a:ext uri="{9D8B030D-6E8A-4147-A177-3AD203B41FA5}">
                      <a16:colId xmlns:a16="http://schemas.microsoft.com/office/drawing/2014/main" val="2962848300"/>
                    </a:ext>
                  </a:extLst>
                </a:gridCol>
                <a:gridCol w="1275313">
                  <a:extLst>
                    <a:ext uri="{9D8B030D-6E8A-4147-A177-3AD203B41FA5}">
                      <a16:colId xmlns:a16="http://schemas.microsoft.com/office/drawing/2014/main" val="23680906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06458607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71447330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จำนวน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รอบ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 Load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Fix Load 5V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47048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12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0.15 A</a:t>
                      </a:r>
                      <a:endParaRPr lang="en-US" sz="1400" b="1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196803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0.49 A</a:t>
                      </a:r>
                      <a:endParaRPr lang="en-US" sz="1400" b="1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867660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18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0.60 A</a:t>
                      </a:r>
                      <a:endParaRPr lang="en-US" sz="1400" b="1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59037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 V</a:t>
                      </a:r>
                      <a:endParaRPr lang="en-US" sz="1400" b="1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34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1.03 A</a:t>
                      </a:r>
                      <a:endParaRPr lang="en-US" sz="1400" b="1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52847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52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52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1.15 A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019338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62 V</a:t>
                      </a:r>
                      <a:endParaRPr lang="en-US" sz="1400" b="1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59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1.27 A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161611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350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69 V</a:t>
                      </a:r>
                      <a:endParaRPr lang="en-US" sz="1400" b="1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69 V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1.97 A</a:t>
                      </a:r>
                      <a:endParaRPr lang="en-US" sz="1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086294"/>
                  </a:ext>
                </a:extLst>
              </a:tr>
            </a:tbl>
          </a:graphicData>
        </a:graphic>
      </p:graphicFrame>
      <p:sp>
        <p:nvSpPr>
          <p:cNvPr id="7" name="ตัวแทนหมายเลขสไลด์ 4">
            <a:extLst>
              <a:ext uri="{FF2B5EF4-FFF2-40B4-BE49-F238E27FC236}">
                <a16:creationId xmlns:a16="http://schemas.microsoft.com/office/drawing/2014/main" id="{412B9336-A438-49CE-9520-3C7C66B0AA46}"/>
              </a:ext>
            </a:extLst>
          </p:cNvPr>
          <p:cNvSpPr txBox="1">
            <a:spLocks/>
          </p:cNvSpPr>
          <p:nvPr/>
        </p:nvSpPr>
        <p:spPr>
          <a:xfrm>
            <a:off x="8753995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731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5E2B0A-11E8-451B-8A62-D3AE137DB367}"/>
              </a:ext>
            </a:extLst>
          </p:cNvPr>
          <p:cNvSpPr/>
          <p:nvPr/>
        </p:nvSpPr>
        <p:spPr>
          <a:xfrm>
            <a:off x="1187624" y="411510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ความเป็นมาของปริญญานิพนธ์และความสำคัญของปัญหา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3C577B-1284-4126-9BCE-7904C771A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3" y="1183423"/>
            <a:ext cx="2880160" cy="2124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7E7BA-5567-46C7-9CE7-D15601552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489052"/>
            <a:ext cx="2103230" cy="2925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6C087-D1A0-4FBA-999D-FF93A6B4B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40" y="2571750"/>
            <a:ext cx="1686260" cy="1686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ตัวแทนหมายเลขสไลด์ 4">
            <a:extLst>
              <a:ext uri="{FF2B5EF4-FFF2-40B4-BE49-F238E27FC236}">
                <a16:creationId xmlns:a16="http://schemas.microsoft.com/office/drawing/2014/main" id="{EC095E80-C8B8-4EAE-8BF0-BC29E41527BF}"/>
              </a:ext>
            </a:extLst>
          </p:cNvPr>
          <p:cNvSpPr txBox="1">
            <a:spLocks/>
          </p:cNvSpPr>
          <p:nvPr/>
        </p:nvSpPr>
        <p:spPr>
          <a:xfrm>
            <a:off x="8753995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58D4FE-99D4-4863-A54F-762BE731FC15}"/>
              </a:ext>
            </a:extLst>
          </p:cNvPr>
          <p:cNvSpPr/>
          <p:nvPr/>
        </p:nvSpPr>
        <p:spPr>
          <a:xfrm>
            <a:off x="859853" y="465068"/>
            <a:ext cx="366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วัตถุประสงค์ของปริญญานิพนธ์</a:t>
            </a:r>
            <a:endParaRPr lang="en-US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3336-A2AC-4EA7-B91F-A7CBD9403D78}"/>
              </a:ext>
            </a:extLst>
          </p:cNvPr>
          <p:cNvSpPr/>
          <p:nvPr/>
        </p:nvSpPr>
        <p:spPr>
          <a:xfrm>
            <a:off x="2575545" y="1361087"/>
            <a:ext cx="6009208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เพื่อประดิษฐ์จักรยานที่ผลิตกระแสไฟฟ้าได้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เพื่อนำพลังงานไฟฟ้าที่ได้จากจักรยานออกกำลังกายไปใช้งาน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8" name="ตัวแทนหมายเลขสไลด์ 4">
            <a:extLst>
              <a:ext uri="{FF2B5EF4-FFF2-40B4-BE49-F238E27FC236}">
                <a16:creationId xmlns:a16="http://schemas.microsoft.com/office/drawing/2014/main" id="{AF80992B-5BA1-417A-BF27-80CC7890B4D6}"/>
              </a:ext>
            </a:extLst>
          </p:cNvPr>
          <p:cNvSpPr txBox="1">
            <a:spLocks/>
          </p:cNvSpPr>
          <p:nvPr/>
        </p:nvSpPr>
        <p:spPr>
          <a:xfrm>
            <a:off x="8753995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6655" y="855863"/>
            <a:ext cx="882008" cy="606143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62536" y="857837"/>
            <a:ext cx="7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83399" y="1381757"/>
            <a:ext cx="905264" cy="566397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40818" y="1403747"/>
            <a:ext cx="73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83397" y="1946309"/>
            <a:ext cx="905264" cy="681974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3632" y="1971012"/>
            <a:ext cx="724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68391" y="2609971"/>
            <a:ext cx="919170" cy="676502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24976" y="2636209"/>
            <a:ext cx="7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F811F8-8B4D-4EBA-BACB-0654301CC685}"/>
              </a:ext>
            </a:extLst>
          </p:cNvPr>
          <p:cNvSpPr/>
          <p:nvPr/>
        </p:nvSpPr>
        <p:spPr>
          <a:xfrm>
            <a:off x="755576" y="405244"/>
            <a:ext cx="242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ขอบเขตปริญญานิพนธ์</a:t>
            </a:r>
            <a:endParaRPr lang="en-US" sz="2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7A937B-A38A-4B57-9592-918FF68817DE}"/>
              </a:ext>
            </a:extLst>
          </p:cNvPr>
          <p:cNvGrpSpPr/>
          <p:nvPr/>
        </p:nvGrpSpPr>
        <p:grpSpPr>
          <a:xfrm>
            <a:off x="973604" y="3255370"/>
            <a:ext cx="919170" cy="705863"/>
            <a:chOff x="2391994" y="1635646"/>
            <a:chExt cx="805454" cy="15840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FB3044-C9B1-41A2-811C-5A542F78CE68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9611FFC-AF67-45E0-936B-10FB95980CEB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93372E5-218B-4453-BACC-0F28221F94DD}"/>
              </a:ext>
            </a:extLst>
          </p:cNvPr>
          <p:cNvSpPr txBox="1"/>
          <p:nvPr/>
        </p:nvSpPr>
        <p:spPr>
          <a:xfrm>
            <a:off x="1113632" y="3349110"/>
            <a:ext cx="7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2EC4CA-BA21-4974-A54F-F9A96C69F44B}"/>
              </a:ext>
            </a:extLst>
          </p:cNvPr>
          <p:cNvSpPr/>
          <p:nvPr/>
        </p:nvSpPr>
        <p:spPr>
          <a:xfrm>
            <a:off x="1524798" y="850204"/>
            <a:ext cx="391325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ชุดประจุ</a:t>
            </a:r>
            <a:r>
              <a:rPr lang="th-TH" sz="2400" dirty="0" err="1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แบตเตอรี</a:t>
            </a: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โทรศัพท์ขนาด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5V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2A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7BBC7E-2547-435F-B865-2A028EE72DAD}"/>
              </a:ext>
            </a:extLst>
          </p:cNvPr>
          <p:cNvSpPr/>
          <p:nvPr/>
        </p:nvSpPr>
        <p:spPr>
          <a:xfrm>
            <a:off x="1974919" y="1395684"/>
            <a:ext cx="4136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ea typeface="Calibri" panose="020F0502020204030204" pitchFamily="34" charset="0"/>
                <a:cs typeface="TH SarabunPSK" panose="020B0500040200020003" pitchFamily="34" charset="-34"/>
              </a:rPr>
              <a:t>สร้างชุดโครงสร้างจักรยาน เพื่อผลิตพลังงานไฟฟ้า</a:t>
            </a:r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84D995-986F-424D-9C60-6CB9A9D9BD4B}"/>
              </a:ext>
            </a:extLst>
          </p:cNvPr>
          <p:cNvSpPr/>
          <p:nvPr/>
        </p:nvSpPr>
        <p:spPr>
          <a:xfrm>
            <a:off x="1541095" y="1946309"/>
            <a:ext cx="5259773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มีการสร้างบัญชีผู้ใช้เพื่อล็อกอินเข้าใช้งานเว็บแอปพลิเคชัน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E6F279-43B8-4F2E-A4F2-0B703ADBF5E5}"/>
              </a:ext>
            </a:extLst>
          </p:cNvPr>
          <p:cNvSpPr/>
          <p:nvPr/>
        </p:nvSpPr>
        <p:spPr>
          <a:xfrm>
            <a:off x="1943900" y="2516510"/>
            <a:ext cx="720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มีระบบจัดเก็บข้อมูลผู้ใช้งาน ได้แก่ เวลาที่ใช้ในการปั่น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วัน/เดือน/ปี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กระแส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แรงดัน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กำลังงานไฟฟ้า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ความเร็วรอบ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อัตราการเผาผลาญ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ส่วนสูง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น้ำหนัก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BMI</a:t>
            </a: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F1DEDA-EDE6-486D-B26F-805562CF4017}"/>
              </a:ext>
            </a:extLst>
          </p:cNvPr>
          <p:cNvSpPr/>
          <p:nvPr/>
        </p:nvSpPr>
        <p:spPr>
          <a:xfrm>
            <a:off x="1980433" y="3356190"/>
            <a:ext cx="499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ea typeface="Calibri" panose="020F0502020204030204" pitchFamily="34" charset="0"/>
                <a:cs typeface="TH SarabunPSK" panose="020B0500040200020003" pitchFamily="34" charset="-34"/>
              </a:rPr>
              <a:t>แสดงผลการปั่นจักรยานของผู้ใช้งานผ่าน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</a:rPr>
              <a:t> Web Application</a:t>
            </a:r>
            <a:endParaRPr lang="en-US" sz="2400" dirty="0"/>
          </a:p>
        </p:txBody>
      </p:sp>
      <p:sp>
        <p:nvSpPr>
          <p:cNvPr id="46" name="ตัวแทนหมายเลขสไลด์ 4">
            <a:extLst>
              <a:ext uri="{FF2B5EF4-FFF2-40B4-BE49-F238E27FC236}">
                <a16:creationId xmlns:a16="http://schemas.microsoft.com/office/drawing/2014/main" id="{34FEC53E-1563-4145-B10C-3C34F8E68B2F}"/>
              </a:ext>
            </a:extLst>
          </p:cNvPr>
          <p:cNvSpPr txBox="1">
            <a:spLocks/>
          </p:cNvSpPr>
          <p:nvPr/>
        </p:nvSpPr>
        <p:spPr>
          <a:xfrm>
            <a:off x="8753995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5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D06349-3302-4580-BD85-BB1C88E062E4}"/>
              </a:ext>
            </a:extLst>
          </p:cNvPr>
          <p:cNvSpPr/>
          <p:nvPr/>
        </p:nvSpPr>
        <p:spPr>
          <a:xfrm>
            <a:off x="1524798" y="3879239"/>
            <a:ext cx="6726521" cy="882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มีการคำนวณค่าการเผาผลาญพลังงาน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Basal Metabolic Rate (BMR)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และ </a:t>
            </a:r>
            <a:endParaRPr lang="en-US" sz="24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457200">
              <a:lnSpc>
                <a:spcPct val="107000"/>
              </a:lnSpc>
            </a:pP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ค่าดัชนีมวลกาย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(BMI)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เพื่อการออกกำลังกายให้ได้ผลดีมากยิ่งขึ้น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3BF42C-BDED-4244-BCE4-827664BBDEB5}"/>
              </a:ext>
            </a:extLst>
          </p:cNvPr>
          <p:cNvGrpSpPr/>
          <p:nvPr/>
        </p:nvGrpSpPr>
        <p:grpSpPr>
          <a:xfrm>
            <a:off x="983398" y="4001289"/>
            <a:ext cx="905264" cy="681974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48B581-264A-4A8A-A9C8-E908605D1DDD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DB153E7-6BFC-4732-99AA-9107B78360A7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3FF0CF0-209C-4CE1-8EB9-3CE886772A7B}"/>
              </a:ext>
            </a:extLst>
          </p:cNvPr>
          <p:cNvSpPr txBox="1"/>
          <p:nvPr/>
        </p:nvSpPr>
        <p:spPr>
          <a:xfrm>
            <a:off x="1093097" y="4041626"/>
            <a:ext cx="70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45610" y="19557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7504" y="300205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475" y="39779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922" y="4024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6830" y="29698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C46C08-FA0B-40E7-BB4A-67FD933AEF19}"/>
              </a:ext>
            </a:extLst>
          </p:cNvPr>
          <p:cNvSpPr/>
          <p:nvPr/>
        </p:nvSpPr>
        <p:spPr>
          <a:xfrm>
            <a:off x="791697" y="483518"/>
            <a:ext cx="2355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  <a:endParaRPr lang="en-US" sz="2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2EE171-814F-47D9-8C25-FAABBCFCCF60}"/>
              </a:ext>
            </a:extLst>
          </p:cNvPr>
          <p:cNvSpPr/>
          <p:nvPr/>
        </p:nvSpPr>
        <p:spPr>
          <a:xfrm>
            <a:off x="4489510" y="1579091"/>
            <a:ext cx="338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ea typeface="Calibri" panose="020F0502020204030204" pitchFamily="34" charset="0"/>
                <a:cs typeface="TH SarabunPSK" panose="020B0500040200020003" pitchFamily="34" charset="-34"/>
              </a:rPr>
              <a:t>ได้สิ่งประดิษฐ์จักรยานออกกำลังกายที่ผลิตไฟฟ้า</a:t>
            </a:r>
            <a:endParaRPr lang="en-US" sz="2000" dirty="0"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r>
              <a:rPr lang="th-TH" sz="2000" dirty="0">
                <a:ea typeface="Calibri" panose="020F0502020204030204" pitchFamily="34" charset="0"/>
                <a:cs typeface="TH SarabunPSK" panose="020B0500040200020003" pitchFamily="34" charset="-34"/>
              </a:rPr>
              <a:t>ที่สามารถใช้งานได้จริง</a:t>
            </a: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07F938-3849-48B2-84D4-848B1F1C0E9E}"/>
              </a:ext>
            </a:extLst>
          </p:cNvPr>
          <p:cNvSpPr/>
          <p:nvPr/>
        </p:nvSpPr>
        <p:spPr>
          <a:xfrm>
            <a:off x="6327203" y="2659830"/>
            <a:ext cx="2746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ea typeface="Calibri" panose="020F0502020204030204" pitchFamily="34" charset="0"/>
                <a:cs typeface="TH SarabunPSK" panose="020B0500040200020003" pitchFamily="34" charset="-34"/>
              </a:rPr>
              <a:t>ได้รู้จักการทำงานและการผลิตพลังงาน</a:t>
            </a:r>
          </a:p>
          <a:p>
            <a:r>
              <a:rPr lang="th-TH" sz="2000" dirty="0">
                <a:ea typeface="Calibri" panose="020F0502020204030204" pitchFamily="34" charset="0"/>
                <a:cs typeface="TH SarabunPSK" panose="020B0500040200020003" pitchFamily="34" charset="-34"/>
              </a:rPr>
              <a:t>ไฟฟ้าของเครื่องกำเนิดไฟฟ้า</a:t>
            </a:r>
            <a:endParaRPr 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C2BDF1-C95D-4DBD-B2A4-B0AB435922CD}"/>
              </a:ext>
            </a:extLst>
          </p:cNvPr>
          <p:cNvSpPr/>
          <p:nvPr/>
        </p:nvSpPr>
        <p:spPr>
          <a:xfrm>
            <a:off x="5784481" y="3742117"/>
            <a:ext cx="3289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ea typeface="Calibri" panose="020F0502020204030204" pitchFamily="34" charset="0"/>
                <a:cs typeface="TH SarabunPSK" panose="020B0500040200020003" pitchFamily="34" charset="-34"/>
              </a:rPr>
              <a:t>เป็นอีกทางเลือกหนึ่งในการแก้ไขปัญหา</a:t>
            </a:r>
          </a:p>
          <a:p>
            <a:r>
              <a:rPr lang="th-TH" sz="2000" dirty="0">
                <a:ea typeface="Calibri" panose="020F0502020204030204" pitchFamily="34" charset="0"/>
                <a:cs typeface="TH SarabunPSK" panose="020B0500040200020003" pitchFamily="34" charset="-34"/>
              </a:rPr>
              <a:t>เรื่องสุขภาพ และได้ใช้เวลาว่างให้เกิดประโยชน์</a:t>
            </a:r>
            <a:endParaRPr 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B2DA21-8CDB-4FC1-B8EC-52D3EC31658E}"/>
              </a:ext>
            </a:extLst>
          </p:cNvPr>
          <p:cNvSpPr/>
          <p:nvPr/>
        </p:nvSpPr>
        <p:spPr>
          <a:xfrm>
            <a:off x="-58716" y="3672108"/>
            <a:ext cx="3586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สามารถนำไปใช้เพื่อลดมลพิษในสิ่งแวดล้อม 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และเพื่อสุขภาพของผู้ใช้</a:t>
            </a:r>
            <a:endParaRPr lang="en-US" sz="1600" dirty="0">
              <a:effectLst/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99431F-1117-4D1F-BD16-F98551149656}"/>
              </a:ext>
            </a:extLst>
          </p:cNvPr>
          <p:cNvSpPr/>
          <p:nvPr/>
        </p:nvSpPr>
        <p:spPr>
          <a:xfrm>
            <a:off x="716658" y="2045254"/>
            <a:ext cx="28200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เป็นเครื่องออกกำลังกายที่สามารถนำมา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ใช้งานได้กับผู้ใช้ทุกเพศทุกวัย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เพื่อผลิตพลังงานไฟฟ้า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และออกกำลังกาย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4" name="ตัวแทนหมายเลขสไลด์ 4">
            <a:extLst>
              <a:ext uri="{FF2B5EF4-FFF2-40B4-BE49-F238E27FC236}">
                <a16:creationId xmlns:a16="http://schemas.microsoft.com/office/drawing/2014/main" id="{95F213BC-6816-4965-8D26-1D48D47FB961}"/>
              </a:ext>
            </a:extLst>
          </p:cNvPr>
          <p:cNvSpPr txBox="1">
            <a:spLocks/>
          </p:cNvSpPr>
          <p:nvPr/>
        </p:nvSpPr>
        <p:spPr>
          <a:xfrm>
            <a:off x="8820472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C8F8E2-9640-4566-B421-A9715B3D33EB}"/>
              </a:ext>
            </a:extLst>
          </p:cNvPr>
          <p:cNvSpPr/>
          <p:nvPr/>
        </p:nvSpPr>
        <p:spPr>
          <a:xfrm>
            <a:off x="3883350" y="199568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ทฤษฎีที่เกี่ยวข้อง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8261F-29A8-48A7-BF97-71241C0AB170}"/>
              </a:ext>
            </a:extLst>
          </p:cNvPr>
          <p:cNvSpPr/>
          <p:nvPr/>
        </p:nvSpPr>
        <p:spPr>
          <a:xfrm>
            <a:off x="971600" y="699542"/>
            <a:ext cx="2943434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 </a:t>
            </a:r>
            <a:r>
              <a:rPr lang="th-TH" sz="20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หลักการพื้นฐานของเครื่องกำเนิดไฟฟ้า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AFEE04-5BEE-4412-9E1F-47E7BE7B07EF}"/>
              </a:ext>
            </a:extLst>
          </p:cNvPr>
          <p:cNvSpPr/>
          <p:nvPr/>
        </p:nvSpPr>
        <p:spPr>
          <a:xfrm>
            <a:off x="6012160" y="782832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</a:t>
            </a:r>
            <a:r>
              <a:rPr lang="th-TH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ทฤษฎีการวัดพลังงาน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B17218-0272-458D-94F9-3B996EBD6A00}"/>
              </a:ext>
            </a:extLst>
          </p:cNvPr>
          <p:cNvSpPr/>
          <p:nvPr/>
        </p:nvSpPr>
        <p:spPr>
          <a:xfrm>
            <a:off x="6300192" y="1895561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</a:t>
            </a:r>
            <a:r>
              <a:rPr lang="th-TH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 ทฤษฎีการเก็บข้อมูล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ED2454-A9FE-4EAB-979B-9374790BF094}"/>
              </a:ext>
            </a:extLst>
          </p:cNvPr>
          <p:cNvSpPr/>
          <p:nvPr/>
        </p:nvSpPr>
        <p:spPr>
          <a:xfrm>
            <a:off x="6012160" y="3219822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</a:t>
            </a:r>
            <a:r>
              <a:rPr lang="th-TH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ไมโครคอนโทรลเลอร์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30926-1E3A-4A87-814F-E2F23A046960}"/>
              </a:ext>
            </a:extLst>
          </p:cNvPr>
          <p:cNvSpPr/>
          <p:nvPr/>
        </p:nvSpPr>
        <p:spPr>
          <a:xfrm>
            <a:off x="4245629" y="4083918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5.</a:t>
            </a:r>
            <a:r>
              <a:rPr lang="th-TH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 เซนเซอร์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DC1C0-8E55-4278-93D9-499AC0D3498C}"/>
              </a:ext>
            </a:extLst>
          </p:cNvPr>
          <p:cNvSpPr/>
          <p:nvPr/>
        </p:nvSpPr>
        <p:spPr>
          <a:xfrm>
            <a:off x="2195736" y="3507854"/>
            <a:ext cx="1072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6.</a:t>
            </a:r>
            <a:r>
              <a:rPr lang="th-TH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</a:t>
            </a:r>
            <a:r>
              <a:rPr lang="th-TH" sz="2000" dirty="0" err="1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แบตเตอรี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05BFB-F636-49C8-9AB5-E92652EF6C1E}"/>
              </a:ext>
            </a:extLst>
          </p:cNvPr>
          <p:cNvSpPr/>
          <p:nvPr/>
        </p:nvSpPr>
        <p:spPr>
          <a:xfrm>
            <a:off x="1043608" y="2787774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7. </a:t>
            </a:r>
            <a:r>
              <a:rPr lang="th-TH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เว็บแอปพลิชัน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CD8DA9-8D91-4842-82EA-E2BA133B50A1}"/>
              </a:ext>
            </a:extLst>
          </p:cNvPr>
          <p:cNvSpPr/>
          <p:nvPr/>
        </p:nvSpPr>
        <p:spPr>
          <a:xfrm>
            <a:off x="1043608" y="1726284"/>
            <a:ext cx="1346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8.</a:t>
            </a:r>
            <a:r>
              <a:rPr lang="th-TH" sz="2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เว็บเซิร์ฟเวอร์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ตัวแทนหมายเลขสไลด์ 4">
            <a:extLst>
              <a:ext uri="{FF2B5EF4-FFF2-40B4-BE49-F238E27FC236}">
                <a16:creationId xmlns:a16="http://schemas.microsoft.com/office/drawing/2014/main" id="{BB07CDC6-CA08-41D9-AD2D-54A80DB6E884}"/>
              </a:ext>
            </a:extLst>
          </p:cNvPr>
          <p:cNvSpPr txBox="1">
            <a:spLocks/>
          </p:cNvSpPr>
          <p:nvPr/>
        </p:nvSpPr>
        <p:spPr>
          <a:xfrm>
            <a:off x="8676456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D45029B-D5B0-4034-B964-133F4439B5DA}"/>
              </a:ext>
            </a:extLst>
          </p:cNvPr>
          <p:cNvSpPr/>
          <p:nvPr/>
        </p:nvSpPr>
        <p:spPr>
          <a:xfrm>
            <a:off x="683568" y="411510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ขั้นตอนการดำเนินงาน</a:t>
            </a:r>
            <a:endParaRPr lang="en-US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528180-25D7-46C0-9A4C-B15EFA9C7102}"/>
              </a:ext>
            </a:extLst>
          </p:cNvPr>
          <p:cNvGrpSpPr/>
          <p:nvPr/>
        </p:nvGrpSpPr>
        <p:grpSpPr>
          <a:xfrm>
            <a:off x="2627784" y="1275606"/>
            <a:ext cx="3749822" cy="3421699"/>
            <a:chOff x="0" y="-19050"/>
            <a:chExt cx="3314700" cy="3068832"/>
          </a:xfrm>
        </p:grpSpPr>
        <p:sp>
          <p:nvSpPr>
            <p:cNvPr id="35" name="Flowchart: Terminator 34">
              <a:extLst>
                <a:ext uri="{FF2B5EF4-FFF2-40B4-BE49-F238E27FC236}">
                  <a16:creationId xmlns:a16="http://schemas.microsoft.com/office/drawing/2014/main" id="{C0B614C6-3D29-426A-AA2F-385349CB5B9F}"/>
                </a:ext>
              </a:extLst>
            </p:cNvPr>
            <p:cNvSpPr/>
            <p:nvPr/>
          </p:nvSpPr>
          <p:spPr>
            <a:xfrm>
              <a:off x="1032510" y="-19050"/>
              <a:ext cx="1333500" cy="457200"/>
            </a:xfrm>
            <a:prstGeom prst="flowChartTerminator">
              <a:avLst/>
            </a:prstGeom>
            <a:solidFill>
              <a:srgbClr val="F1E6D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>
                  <a:effectLst/>
                  <a:ea typeface="Calibri" panose="020F0502020204030204" pitchFamily="34" charset="0"/>
                  <a:cs typeface="TH SarabunPSK" panose="020B0500040200020003" pitchFamily="34" charset="-34"/>
                </a:rPr>
                <a:t>เริ่มต้น</a:t>
              </a:r>
              <a:endParaRPr lang="en-US" sz="20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E51C2DFA-99FC-456C-AE1E-C365F2C8BDEB}"/>
                </a:ext>
              </a:extLst>
            </p:cNvPr>
            <p:cNvSpPr/>
            <p:nvPr/>
          </p:nvSpPr>
          <p:spPr>
            <a:xfrm>
              <a:off x="0" y="609600"/>
              <a:ext cx="3314700" cy="426720"/>
            </a:xfrm>
            <a:prstGeom prst="flowChartProcess">
              <a:avLst/>
            </a:prstGeom>
            <a:solidFill>
              <a:srgbClr val="F1E6D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th-TH" sz="1600" dirty="0">
                <a:effectLst/>
                <a:ea typeface="Calibri" panose="020F0502020204030204" pitchFamily="34" charset="0"/>
                <a:cs typeface="TH SarabunPSK" panose="020B0500040200020003" pitchFamily="34" charset="-34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TH SarabunPSK" panose="020B0500040200020003" pitchFamily="34" charset="-34"/>
                </a:rPr>
                <a:t>ออกแบบการทำงาน</a:t>
              </a:r>
              <a:endPara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TH SarabunPSK" panose="020B0500040200020003" pitchFamily="34" charset="-34"/>
                  <a:ea typeface="Calibri" panose="020F0502020204030204" pitchFamily="34" charset="0"/>
                  <a:cs typeface="Cordia New" panose="020B0304020202020204" pitchFamily="34" charset="-34"/>
                </a:rPr>
                <a:t> </a:t>
              </a:r>
              <a:endParaRPr lang="en-US" sz="20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B5A09F1B-F591-4ECA-8A50-619DDF99D6D3}"/>
                </a:ext>
              </a:extLst>
            </p:cNvPr>
            <p:cNvSpPr/>
            <p:nvPr/>
          </p:nvSpPr>
          <p:spPr>
            <a:xfrm>
              <a:off x="0" y="1199229"/>
              <a:ext cx="3314700" cy="400971"/>
            </a:xfrm>
            <a:prstGeom prst="flowChartProcess">
              <a:avLst/>
            </a:prstGeom>
            <a:solidFill>
              <a:srgbClr val="F1E6D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>
                  <a:effectLst/>
                  <a:ea typeface="Calibri" panose="020F0502020204030204" pitchFamily="34" charset="0"/>
                  <a:cs typeface="TH SarabunPSK" panose="020B0500040200020003" pitchFamily="34" charset="-34"/>
                </a:rPr>
                <a:t>ออกแบบในส่วนติดต่อกับผู้ใช้</a:t>
              </a:r>
              <a:endParaRPr lang="en-US" sz="20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A2562351-FDE0-45AB-93A8-AC6556C26E31}"/>
                </a:ext>
              </a:extLst>
            </p:cNvPr>
            <p:cNvSpPr/>
            <p:nvPr/>
          </p:nvSpPr>
          <p:spPr>
            <a:xfrm>
              <a:off x="0" y="1803620"/>
              <a:ext cx="3314700" cy="640080"/>
            </a:xfrm>
            <a:prstGeom prst="flowChartProcess">
              <a:avLst/>
            </a:prstGeom>
            <a:solidFill>
              <a:srgbClr val="F1E6D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>
                  <a:effectLst/>
                  <a:ea typeface="Calibri" panose="020F0502020204030204" pitchFamily="34" charset="0"/>
                  <a:cs typeface="TH SarabunPSK" panose="020B0500040200020003" pitchFamily="34" charset="-34"/>
                </a:rPr>
                <a:t>ทดสอบการทำงานของเครื่องผลิตพลังงานไฟฟ้าจากจักรยานออกกำลังกาย</a:t>
              </a:r>
              <a:endParaRPr lang="en-US" sz="20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196237FC-34BD-44C3-918F-E373D97E2DDA}"/>
                </a:ext>
              </a:extLst>
            </p:cNvPr>
            <p:cNvSpPr/>
            <p:nvPr/>
          </p:nvSpPr>
          <p:spPr>
            <a:xfrm>
              <a:off x="1070609" y="2674455"/>
              <a:ext cx="1295401" cy="375327"/>
            </a:xfrm>
            <a:prstGeom prst="flowChartTerminator">
              <a:avLst/>
            </a:prstGeom>
            <a:solidFill>
              <a:srgbClr val="F1E6D5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>
                  <a:effectLst/>
                  <a:ea typeface="Calibri" panose="020F0502020204030204" pitchFamily="34" charset="0"/>
                  <a:cs typeface="TH SarabunPSK" panose="020B0500040200020003" pitchFamily="34" charset="-34"/>
                </a:rPr>
                <a:t>สิ้นสุด</a:t>
              </a:r>
              <a:endParaRPr lang="en-US" sz="20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7277A3-263B-4EC0-B80C-C9E9007D8521}"/>
                </a:ext>
              </a:extLst>
            </p:cNvPr>
            <p:cNvCxnSpPr/>
            <p:nvPr/>
          </p:nvCxnSpPr>
          <p:spPr>
            <a:xfrm>
              <a:off x="1722120" y="457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83A491-9EC9-48C3-9B1F-19C1D0EFE0CD}"/>
                </a:ext>
              </a:extLst>
            </p:cNvPr>
            <p:cNvCxnSpPr/>
            <p:nvPr/>
          </p:nvCxnSpPr>
          <p:spPr>
            <a:xfrm>
              <a:off x="1722120" y="1036320"/>
              <a:ext cx="0" cy="1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81A96AA-E00C-43D5-9710-817C09E1F31C}"/>
                </a:ext>
              </a:extLst>
            </p:cNvPr>
            <p:cNvCxnSpPr>
              <a:cxnSpLocks/>
            </p:cNvCxnSpPr>
            <p:nvPr/>
          </p:nvCxnSpPr>
          <p:spPr>
            <a:xfrm>
              <a:off x="1722120" y="1600200"/>
              <a:ext cx="0" cy="203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ตัวแทนหมายเลขสไลด์ 4">
            <a:extLst>
              <a:ext uri="{FF2B5EF4-FFF2-40B4-BE49-F238E27FC236}">
                <a16:creationId xmlns:a16="http://schemas.microsoft.com/office/drawing/2014/main" id="{756F2B1D-45F0-4B4F-8AE8-78FF5F1CBA39}"/>
              </a:ext>
            </a:extLst>
          </p:cNvPr>
          <p:cNvSpPr txBox="1">
            <a:spLocks/>
          </p:cNvSpPr>
          <p:nvPr/>
        </p:nvSpPr>
        <p:spPr>
          <a:xfrm>
            <a:off x="8753995" y="4778375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8</a:t>
            </a:fld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6602E-975B-4D13-85C7-74B0A6EF081A}"/>
              </a:ext>
            </a:extLst>
          </p:cNvPr>
          <p:cNvCxnSpPr>
            <a:cxnSpLocks/>
          </p:cNvCxnSpPr>
          <p:nvPr/>
        </p:nvCxnSpPr>
        <p:spPr>
          <a:xfrm>
            <a:off x="4572000" y="4021533"/>
            <a:ext cx="0" cy="22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47397-CB48-4AE6-B881-58DA7E7EFEB6}"/>
              </a:ext>
            </a:extLst>
          </p:cNvPr>
          <p:cNvSpPr/>
          <p:nvPr/>
        </p:nvSpPr>
        <p:spPr>
          <a:xfrm>
            <a:off x="611560" y="339502"/>
            <a:ext cx="6912768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6000"/>
              </a:lnSpc>
            </a:pPr>
            <a:r>
              <a:rPr lang="th-TH" sz="20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การออกแบบโครงสร้างการทำงานของเครื่องผลิตพลังงานไฟฟ้าจากการออกกำลังกาย</a:t>
            </a:r>
            <a:endParaRPr lang="en-US" sz="1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EDCFA-DE63-472B-A269-5D526AC9FDD5}"/>
              </a:ext>
            </a:extLst>
          </p:cNvPr>
          <p:cNvSpPr/>
          <p:nvPr/>
        </p:nvSpPr>
        <p:spPr>
          <a:xfrm>
            <a:off x="3275856" y="4385422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  <a:t>ส่วนประกอบการทำงานของระบบ</a:t>
            </a:r>
            <a:endParaRPr lang="en-US" b="1" dirty="0"/>
          </a:p>
        </p:txBody>
      </p:sp>
      <p:sp>
        <p:nvSpPr>
          <p:cNvPr id="7" name="ตัวแทนหมายเลขสไลด์ 4">
            <a:extLst>
              <a:ext uri="{FF2B5EF4-FFF2-40B4-BE49-F238E27FC236}">
                <a16:creationId xmlns:a16="http://schemas.microsoft.com/office/drawing/2014/main" id="{8835BBF0-5896-4C35-8487-960C0377EBB4}"/>
              </a:ext>
            </a:extLst>
          </p:cNvPr>
          <p:cNvSpPr txBox="1">
            <a:spLocks/>
          </p:cNvSpPr>
          <p:nvPr/>
        </p:nvSpPr>
        <p:spPr>
          <a:xfrm>
            <a:off x="8753995" y="4794214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1400" smtClean="0"/>
              <a:pPr/>
              <a:t>9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F9F7-6057-44C6-A009-1553FCD1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674052"/>
            <a:ext cx="6696223" cy="37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49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931</Words>
  <Application>Microsoft Office PowerPoint</Application>
  <PresentationFormat>On-screen Show (16:9)</PresentationFormat>
  <Paragraphs>156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TH SarabunPSK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Kanokwan Seeya</cp:lastModifiedBy>
  <cp:revision>119</cp:revision>
  <dcterms:created xsi:type="dcterms:W3CDTF">2016-12-05T23:26:54Z</dcterms:created>
  <dcterms:modified xsi:type="dcterms:W3CDTF">2019-09-05T07:43:16Z</dcterms:modified>
</cp:coreProperties>
</file>