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4" r:id="rId5"/>
    <p:sldId id="265" r:id="rId6"/>
    <p:sldId id="263" r:id="rId7"/>
    <p:sldId id="266" r:id="rId8"/>
    <p:sldId id="267" r:id="rId9"/>
    <p:sldId id="262" r:id="rId10"/>
    <p:sldId id="270" r:id="rId11"/>
    <p:sldId id="272" r:id="rId12"/>
    <p:sldId id="261" r:id="rId13"/>
    <p:sldId id="275" r:id="rId14"/>
    <p:sldId id="276" r:id="rId15"/>
    <p:sldId id="279" r:id="rId16"/>
    <p:sldId id="260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2" autoAdjust="0"/>
    <p:restoredTop sz="94620" autoAdjust="0"/>
  </p:normalViewPr>
  <p:slideViewPr>
    <p:cSldViewPr snapToGrid="0" showGuides="1">
      <p:cViewPr>
        <p:scale>
          <a:sx n="75" d="100"/>
          <a:sy n="75" d="100"/>
        </p:scale>
        <p:origin x="-378" y="3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30692-15E6-421D-BAB9-926CF1DDA8FE}" type="datetimeFigureOut">
              <a:rPr lang="zh-CN" altLang="en-US" smtClean="0"/>
              <a:pPr/>
              <a:t>2020-04-19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E35B5-E6C3-4926-AA38-F6C1BC65F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25099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E35B5-E6C3-4926-AA38-F6C1BC65FE6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0670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E35B5-E6C3-4926-AA38-F6C1BC65FE6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4424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E35B5-E6C3-4926-AA38-F6C1BC65FE6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4395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E35B5-E6C3-4926-AA38-F6C1BC65FE6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68439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E35B5-E6C3-4926-AA38-F6C1BC65FE6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86750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E35B5-E6C3-4926-AA38-F6C1BC65FE6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50137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E35B5-E6C3-4926-AA38-F6C1BC65FE6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6388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E35B5-E6C3-4926-AA38-F6C1BC65FE6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066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E35B5-E6C3-4926-AA38-F6C1BC65FE6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1948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E35B5-E6C3-4926-AA38-F6C1BC65FE6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21707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E35B5-E6C3-4926-AA38-F6C1BC65FE6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46249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E35B5-E6C3-4926-AA38-F6C1BC65FE6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75621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E35B5-E6C3-4926-AA38-F6C1BC65FE6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4281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E35B5-E6C3-4926-AA38-F6C1BC65FE6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83153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E35B5-E6C3-4926-AA38-F6C1BC65FE6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6770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E35B5-E6C3-4926-AA38-F6C1BC65FE6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6678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2075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13872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6795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3212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>
            <a:spLocks noGrp="1"/>
          </p:cNvSpPr>
          <p:nvPr>
            <p:ph type="pic" sz="quarter" idx="10"/>
          </p:nvPr>
        </p:nvSpPr>
        <p:spPr>
          <a:xfrm>
            <a:off x="3960475" y="2245680"/>
            <a:ext cx="4271050" cy="2700705"/>
          </a:xfrm>
          <a:custGeom>
            <a:avLst/>
            <a:gdLst>
              <a:gd name="connsiteX0" fmla="*/ 0 w 4271050"/>
              <a:gd name="connsiteY0" fmla="*/ 0 h 2700705"/>
              <a:gd name="connsiteX1" fmla="*/ 4271050 w 4271050"/>
              <a:gd name="connsiteY1" fmla="*/ 0 h 2700705"/>
              <a:gd name="connsiteX2" fmla="*/ 4271050 w 4271050"/>
              <a:gd name="connsiteY2" fmla="*/ 2700705 h 2700705"/>
              <a:gd name="connsiteX3" fmla="*/ 0 w 4271050"/>
              <a:gd name="connsiteY3" fmla="*/ 2700705 h 270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1050" h="2700705">
                <a:moveTo>
                  <a:pt x="0" y="0"/>
                </a:moveTo>
                <a:lnTo>
                  <a:pt x="4271050" y="0"/>
                </a:lnTo>
                <a:lnTo>
                  <a:pt x="4271050" y="2700705"/>
                </a:lnTo>
                <a:lnTo>
                  <a:pt x="0" y="27007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794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>
            <a:spLocks noGrp="1"/>
          </p:cNvSpPr>
          <p:nvPr>
            <p:ph type="pic" sz="quarter" idx="10"/>
          </p:nvPr>
        </p:nvSpPr>
        <p:spPr>
          <a:xfrm>
            <a:off x="2571750" y="2600325"/>
            <a:ext cx="1657350" cy="1657350"/>
          </a:xfrm>
          <a:custGeom>
            <a:avLst/>
            <a:gdLst>
              <a:gd name="connsiteX0" fmla="*/ 828675 w 1657350"/>
              <a:gd name="connsiteY0" fmla="*/ 0 h 1657350"/>
              <a:gd name="connsiteX1" fmla="*/ 1657350 w 1657350"/>
              <a:gd name="connsiteY1" fmla="*/ 828675 h 1657350"/>
              <a:gd name="connsiteX2" fmla="*/ 828675 w 1657350"/>
              <a:gd name="connsiteY2" fmla="*/ 1657350 h 1657350"/>
              <a:gd name="connsiteX3" fmla="*/ 0 w 1657350"/>
              <a:gd name="connsiteY3" fmla="*/ 828675 h 1657350"/>
              <a:gd name="connsiteX4" fmla="*/ 828675 w 1657350"/>
              <a:gd name="connsiteY4" fmla="*/ 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7350" h="1657350"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任意多边形: 形状 10"/>
          <p:cNvSpPr>
            <a:spLocks noGrp="1"/>
          </p:cNvSpPr>
          <p:nvPr>
            <p:ph type="pic" sz="quarter" idx="11"/>
          </p:nvPr>
        </p:nvSpPr>
        <p:spPr>
          <a:xfrm>
            <a:off x="5010150" y="2343150"/>
            <a:ext cx="2171700" cy="2171700"/>
          </a:xfrm>
          <a:custGeom>
            <a:avLst/>
            <a:gdLst>
              <a:gd name="connsiteX0" fmla="*/ 1085850 w 2171700"/>
              <a:gd name="connsiteY0" fmla="*/ 0 h 2171700"/>
              <a:gd name="connsiteX1" fmla="*/ 2171700 w 2171700"/>
              <a:gd name="connsiteY1" fmla="*/ 1085850 h 2171700"/>
              <a:gd name="connsiteX2" fmla="*/ 1085850 w 2171700"/>
              <a:gd name="connsiteY2" fmla="*/ 2171700 h 2171700"/>
              <a:gd name="connsiteX3" fmla="*/ 0 w 2171700"/>
              <a:gd name="connsiteY3" fmla="*/ 1085850 h 2171700"/>
              <a:gd name="connsiteX4" fmla="*/ 1085850 w 2171700"/>
              <a:gd name="connsiteY4" fmla="*/ 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700" h="2171700">
                <a:moveTo>
                  <a:pt x="1085850" y="0"/>
                </a:moveTo>
                <a:cubicBezTo>
                  <a:pt x="1685548" y="0"/>
                  <a:pt x="2171700" y="486152"/>
                  <a:pt x="2171700" y="1085850"/>
                </a:cubicBezTo>
                <a:cubicBezTo>
                  <a:pt x="2171700" y="1685548"/>
                  <a:pt x="1685548" y="2171700"/>
                  <a:pt x="1085850" y="2171700"/>
                </a:cubicBezTo>
                <a:cubicBezTo>
                  <a:pt x="486152" y="2171700"/>
                  <a:pt x="0" y="1685548"/>
                  <a:pt x="0" y="1085850"/>
                </a:cubicBezTo>
                <a:cubicBezTo>
                  <a:pt x="0" y="486152"/>
                  <a:pt x="486152" y="0"/>
                  <a:pt x="10858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: 形状 11"/>
          <p:cNvSpPr>
            <a:spLocks noGrp="1"/>
          </p:cNvSpPr>
          <p:nvPr>
            <p:ph type="pic" sz="quarter" idx="12"/>
          </p:nvPr>
        </p:nvSpPr>
        <p:spPr>
          <a:xfrm>
            <a:off x="7962900" y="2600325"/>
            <a:ext cx="1657350" cy="1657350"/>
          </a:xfrm>
          <a:custGeom>
            <a:avLst/>
            <a:gdLst>
              <a:gd name="connsiteX0" fmla="*/ 828675 w 1657350"/>
              <a:gd name="connsiteY0" fmla="*/ 0 h 1657350"/>
              <a:gd name="connsiteX1" fmla="*/ 1657350 w 1657350"/>
              <a:gd name="connsiteY1" fmla="*/ 828675 h 1657350"/>
              <a:gd name="connsiteX2" fmla="*/ 828675 w 1657350"/>
              <a:gd name="connsiteY2" fmla="*/ 1657350 h 1657350"/>
              <a:gd name="connsiteX3" fmla="*/ 0 w 1657350"/>
              <a:gd name="connsiteY3" fmla="*/ 828675 h 1657350"/>
              <a:gd name="connsiteX4" fmla="*/ 828675 w 1657350"/>
              <a:gd name="connsiteY4" fmla="*/ 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7350" h="1657350"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8960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6768664" y="601642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schemeClr val="bg1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schemeClr val="bg1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schemeClr val="bg1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schemeClr val="bg1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schemeClr val="bg1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schemeClr val="bg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schemeClr val="bg1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schemeClr val="bg1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schemeClr val="bg1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schemeClr val="bg1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schemeClr val="bg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schemeClr val="bg1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schemeClr val="bg1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schemeClr val="bg1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schemeClr val="bg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schemeClr val="bg1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schemeClr val="bg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schemeClr val="bg1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schemeClr val="bg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schemeClr val="bg1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schemeClr val="bg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schemeClr val="bg1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10" name="任意多边形: 形状 9"/>
          <p:cNvSpPr>
            <a:spLocks noGrp="1"/>
          </p:cNvSpPr>
          <p:nvPr>
            <p:ph type="pic" sz="quarter" idx="10"/>
          </p:nvPr>
        </p:nvSpPr>
        <p:spPr>
          <a:xfrm>
            <a:off x="2571750" y="2600325"/>
            <a:ext cx="1657350" cy="1657350"/>
          </a:xfrm>
          <a:custGeom>
            <a:avLst/>
            <a:gdLst>
              <a:gd name="connsiteX0" fmla="*/ 828675 w 1657350"/>
              <a:gd name="connsiteY0" fmla="*/ 0 h 1657350"/>
              <a:gd name="connsiteX1" fmla="*/ 1657350 w 1657350"/>
              <a:gd name="connsiteY1" fmla="*/ 828675 h 1657350"/>
              <a:gd name="connsiteX2" fmla="*/ 828675 w 1657350"/>
              <a:gd name="connsiteY2" fmla="*/ 1657350 h 1657350"/>
              <a:gd name="connsiteX3" fmla="*/ 0 w 1657350"/>
              <a:gd name="connsiteY3" fmla="*/ 828675 h 1657350"/>
              <a:gd name="connsiteX4" fmla="*/ 828675 w 1657350"/>
              <a:gd name="connsiteY4" fmla="*/ 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7350" h="1657350"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任意多边形: 形状 10"/>
          <p:cNvSpPr>
            <a:spLocks noGrp="1"/>
          </p:cNvSpPr>
          <p:nvPr>
            <p:ph type="pic" sz="quarter" idx="11"/>
          </p:nvPr>
        </p:nvSpPr>
        <p:spPr>
          <a:xfrm>
            <a:off x="5010150" y="2343150"/>
            <a:ext cx="2171700" cy="2171700"/>
          </a:xfrm>
          <a:custGeom>
            <a:avLst/>
            <a:gdLst>
              <a:gd name="connsiteX0" fmla="*/ 1085850 w 2171700"/>
              <a:gd name="connsiteY0" fmla="*/ 0 h 2171700"/>
              <a:gd name="connsiteX1" fmla="*/ 2171700 w 2171700"/>
              <a:gd name="connsiteY1" fmla="*/ 1085850 h 2171700"/>
              <a:gd name="connsiteX2" fmla="*/ 1085850 w 2171700"/>
              <a:gd name="connsiteY2" fmla="*/ 2171700 h 2171700"/>
              <a:gd name="connsiteX3" fmla="*/ 0 w 2171700"/>
              <a:gd name="connsiteY3" fmla="*/ 1085850 h 2171700"/>
              <a:gd name="connsiteX4" fmla="*/ 1085850 w 2171700"/>
              <a:gd name="connsiteY4" fmla="*/ 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700" h="2171700">
                <a:moveTo>
                  <a:pt x="1085850" y="0"/>
                </a:moveTo>
                <a:cubicBezTo>
                  <a:pt x="1685548" y="0"/>
                  <a:pt x="2171700" y="486152"/>
                  <a:pt x="2171700" y="1085850"/>
                </a:cubicBezTo>
                <a:cubicBezTo>
                  <a:pt x="2171700" y="1685548"/>
                  <a:pt x="1685548" y="2171700"/>
                  <a:pt x="1085850" y="2171700"/>
                </a:cubicBezTo>
                <a:cubicBezTo>
                  <a:pt x="486152" y="2171700"/>
                  <a:pt x="0" y="1685548"/>
                  <a:pt x="0" y="1085850"/>
                </a:cubicBezTo>
                <a:cubicBezTo>
                  <a:pt x="0" y="486152"/>
                  <a:pt x="486152" y="0"/>
                  <a:pt x="10858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: 形状 11"/>
          <p:cNvSpPr>
            <a:spLocks noGrp="1"/>
          </p:cNvSpPr>
          <p:nvPr>
            <p:ph type="pic" sz="quarter" idx="12"/>
          </p:nvPr>
        </p:nvSpPr>
        <p:spPr>
          <a:xfrm>
            <a:off x="7962900" y="2600325"/>
            <a:ext cx="1657350" cy="1657350"/>
          </a:xfrm>
          <a:custGeom>
            <a:avLst/>
            <a:gdLst>
              <a:gd name="connsiteX0" fmla="*/ 828675 w 1657350"/>
              <a:gd name="connsiteY0" fmla="*/ 0 h 1657350"/>
              <a:gd name="connsiteX1" fmla="*/ 1657350 w 1657350"/>
              <a:gd name="connsiteY1" fmla="*/ 828675 h 1657350"/>
              <a:gd name="connsiteX2" fmla="*/ 828675 w 1657350"/>
              <a:gd name="connsiteY2" fmla="*/ 1657350 h 1657350"/>
              <a:gd name="connsiteX3" fmla="*/ 0 w 1657350"/>
              <a:gd name="connsiteY3" fmla="*/ 828675 h 1657350"/>
              <a:gd name="connsiteX4" fmla="*/ 828675 w 1657350"/>
              <a:gd name="connsiteY4" fmla="*/ 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7350" h="1657350"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5924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>
            <a:spLocks noGrp="1"/>
          </p:cNvSpPr>
          <p:nvPr>
            <p:ph type="pic" sz="quarter" idx="10"/>
          </p:nvPr>
        </p:nvSpPr>
        <p:spPr>
          <a:xfrm>
            <a:off x="5105723" y="2604095"/>
            <a:ext cx="1980556" cy="1980552"/>
          </a:xfrm>
          <a:custGeom>
            <a:avLst/>
            <a:gdLst>
              <a:gd name="connsiteX0" fmla="*/ 990278 w 1980556"/>
              <a:gd name="connsiteY0" fmla="*/ 0 h 1980552"/>
              <a:gd name="connsiteX1" fmla="*/ 1980556 w 1980556"/>
              <a:gd name="connsiteY1" fmla="*/ 990276 h 1980552"/>
              <a:gd name="connsiteX2" fmla="*/ 990278 w 1980556"/>
              <a:gd name="connsiteY2" fmla="*/ 1980552 h 1980552"/>
              <a:gd name="connsiteX3" fmla="*/ 0 w 1980556"/>
              <a:gd name="connsiteY3" fmla="*/ 990276 h 1980552"/>
              <a:gd name="connsiteX4" fmla="*/ 990278 w 1980556"/>
              <a:gd name="connsiteY4" fmla="*/ 0 h 198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0556" h="1980552">
                <a:moveTo>
                  <a:pt x="990278" y="0"/>
                </a:moveTo>
                <a:cubicBezTo>
                  <a:pt x="1537193" y="0"/>
                  <a:pt x="1980556" y="443362"/>
                  <a:pt x="1980556" y="990276"/>
                </a:cubicBezTo>
                <a:cubicBezTo>
                  <a:pt x="1980556" y="1537190"/>
                  <a:pt x="1537193" y="1980552"/>
                  <a:pt x="990278" y="1980552"/>
                </a:cubicBezTo>
                <a:cubicBezTo>
                  <a:pt x="443363" y="1980552"/>
                  <a:pt x="0" y="1537190"/>
                  <a:pt x="0" y="990276"/>
                </a:cubicBezTo>
                <a:cubicBezTo>
                  <a:pt x="0" y="443362"/>
                  <a:pt x="443363" y="0"/>
                  <a:pt x="99027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3982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3514725" y="2171698"/>
            <a:ext cx="2581276" cy="3076576"/>
          </a:xfrm>
          <a:custGeom>
            <a:avLst/>
            <a:gdLst>
              <a:gd name="connsiteX0" fmla="*/ 1538288 w 2581276"/>
              <a:gd name="connsiteY0" fmla="*/ 0 h 3076576"/>
              <a:gd name="connsiteX1" fmla="*/ 2516782 w 2581276"/>
              <a:gd name="connsiteY1" fmla="*/ 351270 h 3076576"/>
              <a:gd name="connsiteX2" fmla="*/ 2581276 w 2581276"/>
              <a:gd name="connsiteY2" fmla="*/ 409886 h 3076576"/>
              <a:gd name="connsiteX3" fmla="*/ 2536529 w 2581276"/>
              <a:gd name="connsiteY3" fmla="*/ 450554 h 3076576"/>
              <a:gd name="connsiteX4" fmla="*/ 2085975 w 2581276"/>
              <a:gd name="connsiteY4" fmla="*/ 1538288 h 3076576"/>
              <a:gd name="connsiteX5" fmla="*/ 2536529 w 2581276"/>
              <a:gd name="connsiteY5" fmla="*/ 2626022 h 3076576"/>
              <a:gd name="connsiteX6" fmla="*/ 2581276 w 2581276"/>
              <a:gd name="connsiteY6" fmla="*/ 2666691 h 3076576"/>
              <a:gd name="connsiteX7" fmla="*/ 2516782 w 2581276"/>
              <a:gd name="connsiteY7" fmla="*/ 2725306 h 3076576"/>
              <a:gd name="connsiteX8" fmla="*/ 1538288 w 2581276"/>
              <a:gd name="connsiteY8" fmla="*/ 3076576 h 3076576"/>
              <a:gd name="connsiteX9" fmla="*/ 0 w 2581276"/>
              <a:gd name="connsiteY9" fmla="*/ 1538288 h 3076576"/>
              <a:gd name="connsiteX10" fmla="*/ 1538288 w 2581276"/>
              <a:gd name="connsiteY10" fmla="*/ 0 h 307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1276" h="3076576">
                <a:moveTo>
                  <a:pt x="1538288" y="0"/>
                </a:moveTo>
                <a:cubicBezTo>
                  <a:pt x="1909976" y="0"/>
                  <a:pt x="2250875" y="131824"/>
                  <a:pt x="2516782" y="351270"/>
                </a:cubicBezTo>
                <a:lnTo>
                  <a:pt x="2581276" y="409886"/>
                </a:lnTo>
                <a:lnTo>
                  <a:pt x="2536529" y="450554"/>
                </a:lnTo>
                <a:cubicBezTo>
                  <a:pt x="2258154" y="728930"/>
                  <a:pt x="2085975" y="1113502"/>
                  <a:pt x="2085975" y="1538288"/>
                </a:cubicBezTo>
                <a:cubicBezTo>
                  <a:pt x="2085975" y="1963075"/>
                  <a:pt x="2258154" y="2347647"/>
                  <a:pt x="2536529" y="2626022"/>
                </a:cubicBezTo>
                <a:lnTo>
                  <a:pt x="2581276" y="2666691"/>
                </a:lnTo>
                <a:lnTo>
                  <a:pt x="2516782" y="2725306"/>
                </a:lnTo>
                <a:cubicBezTo>
                  <a:pt x="2250875" y="2944752"/>
                  <a:pt x="1909976" y="3076576"/>
                  <a:pt x="1538288" y="3076576"/>
                </a:cubicBezTo>
                <a:cubicBezTo>
                  <a:pt x="688715" y="3076576"/>
                  <a:pt x="0" y="2387861"/>
                  <a:pt x="0" y="1538288"/>
                </a:cubicBezTo>
                <a:cubicBezTo>
                  <a:pt x="0" y="688715"/>
                  <a:pt x="688715" y="0"/>
                  <a:pt x="15382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任意多边形: 形状 7"/>
          <p:cNvSpPr>
            <a:spLocks noGrp="1"/>
          </p:cNvSpPr>
          <p:nvPr>
            <p:ph type="pic" sz="quarter" idx="11"/>
          </p:nvPr>
        </p:nvSpPr>
        <p:spPr>
          <a:xfrm>
            <a:off x="6096001" y="2171698"/>
            <a:ext cx="2581275" cy="3076576"/>
          </a:xfrm>
          <a:custGeom>
            <a:avLst/>
            <a:gdLst>
              <a:gd name="connsiteX0" fmla="*/ 1042987 w 2581275"/>
              <a:gd name="connsiteY0" fmla="*/ 0 h 3076576"/>
              <a:gd name="connsiteX1" fmla="*/ 2581275 w 2581275"/>
              <a:gd name="connsiteY1" fmla="*/ 1538288 h 3076576"/>
              <a:gd name="connsiteX2" fmla="*/ 1042987 w 2581275"/>
              <a:gd name="connsiteY2" fmla="*/ 3076576 h 3076576"/>
              <a:gd name="connsiteX3" fmla="*/ 64493 w 2581275"/>
              <a:gd name="connsiteY3" fmla="*/ 2725306 h 3076576"/>
              <a:gd name="connsiteX4" fmla="*/ 0 w 2581275"/>
              <a:gd name="connsiteY4" fmla="*/ 2666691 h 3076576"/>
              <a:gd name="connsiteX5" fmla="*/ 44746 w 2581275"/>
              <a:gd name="connsiteY5" fmla="*/ 2626022 h 3076576"/>
              <a:gd name="connsiteX6" fmla="*/ 495300 w 2581275"/>
              <a:gd name="connsiteY6" fmla="*/ 1538288 h 3076576"/>
              <a:gd name="connsiteX7" fmla="*/ 44746 w 2581275"/>
              <a:gd name="connsiteY7" fmla="*/ 450554 h 3076576"/>
              <a:gd name="connsiteX8" fmla="*/ 0 w 2581275"/>
              <a:gd name="connsiteY8" fmla="*/ 409886 h 3076576"/>
              <a:gd name="connsiteX9" fmla="*/ 64493 w 2581275"/>
              <a:gd name="connsiteY9" fmla="*/ 351270 h 3076576"/>
              <a:gd name="connsiteX10" fmla="*/ 1042987 w 2581275"/>
              <a:gd name="connsiteY10" fmla="*/ 0 h 307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1275" h="3076576">
                <a:moveTo>
                  <a:pt x="1042987" y="0"/>
                </a:moveTo>
                <a:cubicBezTo>
                  <a:pt x="1892560" y="0"/>
                  <a:pt x="2581275" y="688715"/>
                  <a:pt x="2581275" y="1538288"/>
                </a:cubicBezTo>
                <a:cubicBezTo>
                  <a:pt x="2581275" y="2387861"/>
                  <a:pt x="1892560" y="3076576"/>
                  <a:pt x="1042987" y="3076576"/>
                </a:cubicBezTo>
                <a:cubicBezTo>
                  <a:pt x="671299" y="3076576"/>
                  <a:pt x="330400" y="2944752"/>
                  <a:pt x="64493" y="2725306"/>
                </a:cubicBezTo>
                <a:lnTo>
                  <a:pt x="0" y="2666691"/>
                </a:lnTo>
                <a:lnTo>
                  <a:pt x="44746" y="2626022"/>
                </a:lnTo>
                <a:cubicBezTo>
                  <a:pt x="323121" y="2347647"/>
                  <a:pt x="495300" y="1963075"/>
                  <a:pt x="495300" y="1538288"/>
                </a:cubicBezTo>
                <a:cubicBezTo>
                  <a:pt x="495300" y="1113502"/>
                  <a:pt x="323121" y="728930"/>
                  <a:pt x="44746" y="450554"/>
                </a:cubicBezTo>
                <a:lnTo>
                  <a:pt x="0" y="409886"/>
                </a:lnTo>
                <a:lnTo>
                  <a:pt x="64493" y="351270"/>
                </a:lnTo>
                <a:cubicBezTo>
                  <a:pt x="330400" y="131824"/>
                  <a:pt x="671299" y="0"/>
                  <a:pt x="104298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7941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>
            <a:spLocks noGrp="1"/>
          </p:cNvSpPr>
          <p:nvPr>
            <p:ph type="pic" sz="quarter" idx="10"/>
          </p:nvPr>
        </p:nvSpPr>
        <p:spPr>
          <a:xfrm>
            <a:off x="2570557" y="3136900"/>
            <a:ext cx="1343026" cy="1343026"/>
          </a:xfrm>
          <a:custGeom>
            <a:avLst/>
            <a:gdLst>
              <a:gd name="connsiteX0" fmla="*/ 0 w 1343026"/>
              <a:gd name="connsiteY0" fmla="*/ 0 h 1343026"/>
              <a:gd name="connsiteX1" fmla="*/ 1343026 w 1343026"/>
              <a:gd name="connsiteY1" fmla="*/ 0 h 1343026"/>
              <a:gd name="connsiteX2" fmla="*/ 1343026 w 1343026"/>
              <a:gd name="connsiteY2" fmla="*/ 1343026 h 1343026"/>
              <a:gd name="connsiteX3" fmla="*/ 0 w 1343026"/>
              <a:gd name="connsiteY3" fmla="*/ 1343026 h 1343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026" h="1343026">
                <a:moveTo>
                  <a:pt x="0" y="0"/>
                </a:moveTo>
                <a:lnTo>
                  <a:pt x="1343026" y="0"/>
                </a:lnTo>
                <a:lnTo>
                  <a:pt x="1343026" y="1343026"/>
                </a:lnTo>
                <a:lnTo>
                  <a:pt x="0" y="13430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/>
          <p:cNvSpPr>
            <a:spLocks noGrp="1"/>
          </p:cNvSpPr>
          <p:nvPr>
            <p:ph type="pic" sz="quarter" idx="11"/>
          </p:nvPr>
        </p:nvSpPr>
        <p:spPr>
          <a:xfrm>
            <a:off x="4473177" y="3136900"/>
            <a:ext cx="1343026" cy="1343026"/>
          </a:xfrm>
          <a:custGeom>
            <a:avLst/>
            <a:gdLst>
              <a:gd name="connsiteX0" fmla="*/ 0 w 1343026"/>
              <a:gd name="connsiteY0" fmla="*/ 0 h 1343026"/>
              <a:gd name="connsiteX1" fmla="*/ 1343026 w 1343026"/>
              <a:gd name="connsiteY1" fmla="*/ 0 h 1343026"/>
              <a:gd name="connsiteX2" fmla="*/ 1343026 w 1343026"/>
              <a:gd name="connsiteY2" fmla="*/ 1343026 h 1343026"/>
              <a:gd name="connsiteX3" fmla="*/ 0 w 1343026"/>
              <a:gd name="connsiteY3" fmla="*/ 1343026 h 1343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026" h="1343026">
                <a:moveTo>
                  <a:pt x="0" y="0"/>
                </a:moveTo>
                <a:lnTo>
                  <a:pt x="1343026" y="0"/>
                </a:lnTo>
                <a:lnTo>
                  <a:pt x="1343026" y="1343026"/>
                </a:lnTo>
                <a:lnTo>
                  <a:pt x="0" y="13430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2"/>
          </p:nvPr>
        </p:nvSpPr>
        <p:spPr>
          <a:xfrm>
            <a:off x="6375797" y="3136900"/>
            <a:ext cx="1343026" cy="1343026"/>
          </a:xfrm>
          <a:custGeom>
            <a:avLst/>
            <a:gdLst>
              <a:gd name="connsiteX0" fmla="*/ 0 w 1343026"/>
              <a:gd name="connsiteY0" fmla="*/ 0 h 1343026"/>
              <a:gd name="connsiteX1" fmla="*/ 1343026 w 1343026"/>
              <a:gd name="connsiteY1" fmla="*/ 0 h 1343026"/>
              <a:gd name="connsiteX2" fmla="*/ 1343026 w 1343026"/>
              <a:gd name="connsiteY2" fmla="*/ 1343026 h 1343026"/>
              <a:gd name="connsiteX3" fmla="*/ 0 w 1343026"/>
              <a:gd name="connsiteY3" fmla="*/ 1343026 h 1343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026" h="1343026">
                <a:moveTo>
                  <a:pt x="0" y="0"/>
                </a:moveTo>
                <a:lnTo>
                  <a:pt x="1343026" y="0"/>
                </a:lnTo>
                <a:lnTo>
                  <a:pt x="1343026" y="1343026"/>
                </a:lnTo>
                <a:lnTo>
                  <a:pt x="0" y="13430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3"/>
          </p:nvPr>
        </p:nvSpPr>
        <p:spPr>
          <a:xfrm>
            <a:off x="8278417" y="3136900"/>
            <a:ext cx="1343026" cy="1343026"/>
          </a:xfrm>
          <a:custGeom>
            <a:avLst/>
            <a:gdLst>
              <a:gd name="connsiteX0" fmla="*/ 0 w 1343026"/>
              <a:gd name="connsiteY0" fmla="*/ 0 h 1343026"/>
              <a:gd name="connsiteX1" fmla="*/ 1343026 w 1343026"/>
              <a:gd name="connsiteY1" fmla="*/ 0 h 1343026"/>
              <a:gd name="connsiteX2" fmla="*/ 1343026 w 1343026"/>
              <a:gd name="connsiteY2" fmla="*/ 1343026 h 1343026"/>
              <a:gd name="connsiteX3" fmla="*/ 0 w 1343026"/>
              <a:gd name="connsiteY3" fmla="*/ 1343026 h 1343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026" h="1343026">
                <a:moveTo>
                  <a:pt x="0" y="0"/>
                </a:moveTo>
                <a:lnTo>
                  <a:pt x="1343026" y="0"/>
                </a:lnTo>
                <a:lnTo>
                  <a:pt x="1343026" y="1343026"/>
                </a:lnTo>
                <a:lnTo>
                  <a:pt x="0" y="13430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6606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2" cstate="screen">
            <a:grayscl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3"/>
          <p:cNvSpPr/>
          <p:nvPr userDrawn="1"/>
        </p:nvSpPr>
        <p:spPr>
          <a:xfrm>
            <a:off x="0" y="685800"/>
            <a:ext cx="1693477" cy="5486400"/>
          </a:xfrm>
          <a:custGeom>
            <a:avLst/>
            <a:gdLst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705100 w 2705100"/>
              <a:gd name="connsiteY2" fmla="*/ 5486400 h 5486400"/>
              <a:gd name="connsiteX3" fmla="*/ 0 w 2705100"/>
              <a:gd name="connsiteY3" fmla="*/ 5486400 h 5486400"/>
              <a:gd name="connsiteX4" fmla="*/ 0 w 2705100"/>
              <a:gd name="connsiteY4" fmla="*/ 0 h 5486400"/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705100 w 2705100"/>
              <a:gd name="connsiteY2" fmla="*/ 5486400 h 5486400"/>
              <a:gd name="connsiteX3" fmla="*/ 0 w 2705100"/>
              <a:gd name="connsiteY3" fmla="*/ 5486400 h 5486400"/>
              <a:gd name="connsiteX4" fmla="*/ 0 w 2705100"/>
              <a:gd name="connsiteY4" fmla="*/ 1892300 h 5486400"/>
              <a:gd name="connsiteX5" fmla="*/ 0 w 2705100"/>
              <a:gd name="connsiteY5" fmla="*/ 0 h 5486400"/>
              <a:gd name="connsiteX0" fmla="*/ 0 w 2705100"/>
              <a:gd name="connsiteY0" fmla="*/ 1892300 h 5486400"/>
              <a:gd name="connsiteX1" fmla="*/ 0 w 2705100"/>
              <a:gd name="connsiteY1" fmla="*/ 0 h 5486400"/>
              <a:gd name="connsiteX2" fmla="*/ 2705100 w 2705100"/>
              <a:gd name="connsiteY2" fmla="*/ 0 h 5486400"/>
              <a:gd name="connsiteX3" fmla="*/ 2705100 w 2705100"/>
              <a:gd name="connsiteY3" fmla="*/ 5486400 h 5486400"/>
              <a:gd name="connsiteX4" fmla="*/ 0 w 2705100"/>
              <a:gd name="connsiteY4" fmla="*/ 5486400 h 5486400"/>
              <a:gd name="connsiteX5" fmla="*/ 91440 w 2705100"/>
              <a:gd name="connsiteY5" fmla="*/ 1983740 h 5486400"/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705100 w 2705100"/>
              <a:gd name="connsiteY2" fmla="*/ 5486400 h 5486400"/>
              <a:gd name="connsiteX3" fmla="*/ 0 w 2705100"/>
              <a:gd name="connsiteY3" fmla="*/ 5486400 h 5486400"/>
              <a:gd name="connsiteX4" fmla="*/ 91440 w 2705100"/>
              <a:gd name="connsiteY4" fmla="*/ 1983740 h 5486400"/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705100 w 2705100"/>
              <a:gd name="connsiteY2" fmla="*/ 5486400 h 5486400"/>
              <a:gd name="connsiteX3" fmla="*/ 0 w 2705100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5100" h="5486400">
                <a:moveTo>
                  <a:pt x="0" y="0"/>
                </a:moveTo>
                <a:lnTo>
                  <a:pt x="2705100" y="0"/>
                </a:lnTo>
                <a:lnTo>
                  <a:pt x="2705100" y="5486400"/>
                </a:lnTo>
                <a:lnTo>
                  <a:pt x="0" y="5486400"/>
                </a:ln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0" dist="127000" dir="5400000" algn="ctr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5"/>
          <p:cNvSpPr/>
          <p:nvPr userDrawn="1"/>
        </p:nvSpPr>
        <p:spPr>
          <a:xfrm>
            <a:off x="10498522" y="685800"/>
            <a:ext cx="1693477" cy="5486400"/>
          </a:xfrm>
          <a:custGeom>
            <a:avLst/>
            <a:gdLst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705100 w 2705100"/>
              <a:gd name="connsiteY2" fmla="*/ 5486400 h 5486400"/>
              <a:gd name="connsiteX3" fmla="*/ 0 w 2705100"/>
              <a:gd name="connsiteY3" fmla="*/ 5486400 h 5486400"/>
              <a:gd name="connsiteX4" fmla="*/ 0 w 2705100"/>
              <a:gd name="connsiteY4" fmla="*/ 0 h 5486400"/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692400 w 2705100"/>
              <a:gd name="connsiteY2" fmla="*/ 2324100 h 5486400"/>
              <a:gd name="connsiteX3" fmla="*/ 2705100 w 2705100"/>
              <a:gd name="connsiteY3" fmla="*/ 5486400 h 5486400"/>
              <a:gd name="connsiteX4" fmla="*/ 0 w 2705100"/>
              <a:gd name="connsiteY4" fmla="*/ 5486400 h 5486400"/>
              <a:gd name="connsiteX5" fmla="*/ 0 w 2705100"/>
              <a:gd name="connsiteY5" fmla="*/ 0 h 5486400"/>
              <a:gd name="connsiteX0" fmla="*/ 2692400 w 2783840"/>
              <a:gd name="connsiteY0" fmla="*/ 2324100 h 5486400"/>
              <a:gd name="connsiteX1" fmla="*/ 2705100 w 2783840"/>
              <a:gd name="connsiteY1" fmla="*/ 5486400 h 5486400"/>
              <a:gd name="connsiteX2" fmla="*/ 0 w 2783840"/>
              <a:gd name="connsiteY2" fmla="*/ 5486400 h 5486400"/>
              <a:gd name="connsiteX3" fmla="*/ 0 w 2783840"/>
              <a:gd name="connsiteY3" fmla="*/ 0 h 5486400"/>
              <a:gd name="connsiteX4" fmla="*/ 2705100 w 2783840"/>
              <a:gd name="connsiteY4" fmla="*/ 0 h 5486400"/>
              <a:gd name="connsiteX5" fmla="*/ 2783840 w 2783840"/>
              <a:gd name="connsiteY5" fmla="*/ 2415540 h 5486400"/>
              <a:gd name="connsiteX0" fmla="*/ 2692400 w 2705100"/>
              <a:gd name="connsiteY0" fmla="*/ 2324100 h 5486400"/>
              <a:gd name="connsiteX1" fmla="*/ 2705100 w 2705100"/>
              <a:gd name="connsiteY1" fmla="*/ 5486400 h 5486400"/>
              <a:gd name="connsiteX2" fmla="*/ 0 w 2705100"/>
              <a:gd name="connsiteY2" fmla="*/ 5486400 h 5486400"/>
              <a:gd name="connsiteX3" fmla="*/ 0 w 2705100"/>
              <a:gd name="connsiteY3" fmla="*/ 0 h 5486400"/>
              <a:gd name="connsiteX4" fmla="*/ 2705100 w 2705100"/>
              <a:gd name="connsiteY4" fmla="*/ 0 h 5486400"/>
              <a:gd name="connsiteX0" fmla="*/ 2705100 w 2705100"/>
              <a:gd name="connsiteY0" fmla="*/ 5486400 h 5486400"/>
              <a:gd name="connsiteX1" fmla="*/ 0 w 2705100"/>
              <a:gd name="connsiteY1" fmla="*/ 5486400 h 5486400"/>
              <a:gd name="connsiteX2" fmla="*/ 0 w 2705100"/>
              <a:gd name="connsiteY2" fmla="*/ 0 h 5486400"/>
              <a:gd name="connsiteX3" fmla="*/ 2705100 w 2705100"/>
              <a:gd name="connsiteY3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5100" h="5486400">
                <a:moveTo>
                  <a:pt x="2705100" y="5486400"/>
                </a:moveTo>
                <a:lnTo>
                  <a:pt x="0" y="5486400"/>
                </a:lnTo>
                <a:lnTo>
                  <a:pt x="0" y="0"/>
                </a:lnTo>
                <a:lnTo>
                  <a:pt x="2705100" y="0"/>
                </a:ln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0" dist="127000" dir="5400000" algn="ctr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204686" y="899886"/>
            <a:ext cx="9782628" cy="53993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75000"/>
              </a:schemeClr>
            </a:solidFill>
          </a:ln>
          <a:effectLst>
            <a:outerShdw blurRad="558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904422" y="3143250"/>
            <a:ext cx="571500" cy="571500"/>
            <a:chOff x="2419350" y="3143250"/>
            <a:chExt cx="571500" cy="571500"/>
          </a:xfrm>
        </p:grpSpPr>
        <p:sp>
          <p:nvSpPr>
            <p:cNvPr id="13" name="矩形 3"/>
            <p:cNvSpPr/>
            <p:nvPr/>
          </p:nvSpPr>
          <p:spPr>
            <a:xfrm>
              <a:off x="2419350" y="3143250"/>
              <a:ext cx="571500" cy="5715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  <a:effectLst>
              <a:outerShdw blurRad="635000" dist="127000" dir="5400000" algn="ctr" rotWithShape="0">
                <a:prstClr val="black">
                  <a:alpha val="6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箭头: V 形 13"/>
            <p:cNvSpPr/>
            <p:nvPr/>
          </p:nvSpPr>
          <p:spPr>
            <a:xfrm rot="10800000">
              <a:off x="2609711" y="3346769"/>
              <a:ext cx="190778" cy="164464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 flipH="1">
            <a:off x="10726054" y="3143250"/>
            <a:ext cx="571500" cy="571500"/>
            <a:chOff x="2419350" y="3143250"/>
            <a:chExt cx="571500" cy="571500"/>
          </a:xfrm>
        </p:grpSpPr>
        <p:sp>
          <p:nvSpPr>
            <p:cNvPr id="16" name="矩形 3"/>
            <p:cNvSpPr/>
            <p:nvPr/>
          </p:nvSpPr>
          <p:spPr>
            <a:xfrm>
              <a:off x="2419350" y="3143250"/>
              <a:ext cx="571500" cy="5715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  <a:effectLst>
              <a:outerShdw blurRad="635000" dist="127000" dir="5400000" algn="ctr" rotWithShape="0">
                <a:prstClr val="black">
                  <a:alpha val="6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箭头: V 形 16"/>
            <p:cNvSpPr/>
            <p:nvPr/>
          </p:nvSpPr>
          <p:spPr>
            <a:xfrm flipH="1">
              <a:off x="2609711" y="3346769"/>
              <a:ext cx="190778" cy="164464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2862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61" r:id="rId4"/>
    <p:sldLayoutId id="2147483660" r:id="rId5"/>
    <p:sldLayoutId id="2147483662" r:id="rId6"/>
    <p:sldLayoutId id="2147483659" r:id="rId7"/>
    <p:sldLayoutId id="2147483658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46514" y="1574800"/>
            <a:ext cx="8098972" cy="317137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75000"/>
              </a:schemeClr>
            </a:solidFill>
          </a:ln>
          <a:effectLst>
            <a:outerShdw blurRad="558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420918" y="2287578"/>
            <a:ext cx="7360964" cy="1339267"/>
          </a:xfrm>
          <a:custGeom>
            <a:avLst/>
            <a:gdLst/>
            <a:ahLst/>
            <a:cxnLst/>
            <a:rect l="l" t="t" r="r" b="b"/>
            <a:pathLst>
              <a:path w="7360964" h="1339267">
                <a:moveTo>
                  <a:pt x="6833816" y="998186"/>
                </a:moveTo>
                <a:lnTo>
                  <a:pt x="6952766" y="998186"/>
                </a:lnTo>
                <a:lnTo>
                  <a:pt x="6952766" y="1234009"/>
                </a:lnTo>
                <a:lnTo>
                  <a:pt x="7242014" y="1234009"/>
                </a:lnTo>
                <a:lnTo>
                  <a:pt x="7242014" y="998186"/>
                </a:lnTo>
                <a:lnTo>
                  <a:pt x="7360964" y="998186"/>
                </a:lnTo>
                <a:lnTo>
                  <a:pt x="7360964" y="1244278"/>
                </a:lnTo>
                <a:cubicBezTo>
                  <a:pt x="7360964" y="1272233"/>
                  <a:pt x="7352264" y="1295053"/>
                  <a:pt x="7334864" y="1312739"/>
                </a:cubicBezTo>
                <a:cubicBezTo>
                  <a:pt x="7317464" y="1330424"/>
                  <a:pt x="7294786" y="1339267"/>
                  <a:pt x="7266831" y="1339267"/>
                </a:cubicBezTo>
                <a:lnTo>
                  <a:pt x="6929660" y="1339267"/>
                </a:lnTo>
                <a:cubicBezTo>
                  <a:pt x="6901706" y="1339267"/>
                  <a:pt x="6878743" y="1330424"/>
                  <a:pt x="6860772" y="1312739"/>
                </a:cubicBezTo>
                <a:cubicBezTo>
                  <a:pt x="6842801" y="1295053"/>
                  <a:pt x="6833816" y="1272233"/>
                  <a:pt x="6833816" y="1244278"/>
                </a:cubicBezTo>
                <a:close/>
                <a:moveTo>
                  <a:pt x="5795591" y="998186"/>
                </a:moveTo>
                <a:lnTo>
                  <a:pt x="5914542" y="998186"/>
                </a:lnTo>
                <a:lnTo>
                  <a:pt x="5914542" y="1234009"/>
                </a:lnTo>
                <a:lnTo>
                  <a:pt x="6203789" y="1234009"/>
                </a:lnTo>
                <a:lnTo>
                  <a:pt x="6203789" y="998186"/>
                </a:lnTo>
                <a:lnTo>
                  <a:pt x="6322740" y="998186"/>
                </a:lnTo>
                <a:lnTo>
                  <a:pt x="6322740" y="1244278"/>
                </a:lnTo>
                <a:cubicBezTo>
                  <a:pt x="6322740" y="1272233"/>
                  <a:pt x="6314040" y="1295053"/>
                  <a:pt x="6296639" y="1312739"/>
                </a:cubicBezTo>
                <a:cubicBezTo>
                  <a:pt x="6279239" y="1330424"/>
                  <a:pt x="6256561" y="1339267"/>
                  <a:pt x="6228606" y="1339267"/>
                </a:cubicBezTo>
                <a:lnTo>
                  <a:pt x="5891436" y="1339267"/>
                </a:lnTo>
                <a:cubicBezTo>
                  <a:pt x="5863481" y="1339267"/>
                  <a:pt x="5840518" y="1330424"/>
                  <a:pt x="5822547" y="1312739"/>
                </a:cubicBezTo>
                <a:cubicBezTo>
                  <a:pt x="5804576" y="1295053"/>
                  <a:pt x="5795591" y="1272233"/>
                  <a:pt x="5795591" y="1244278"/>
                </a:cubicBezTo>
                <a:close/>
                <a:moveTo>
                  <a:pt x="4876800" y="998186"/>
                </a:moveTo>
                <a:lnTo>
                  <a:pt x="4995751" y="998186"/>
                </a:lnTo>
                <a:lnTo>
                  <a:pt x="4995751" y="1234009"/>
                </a:lnTo>
                <a:lnTo>
                  <a:pt x="5316662" y="1234009"/>
                </a:lnTo>
                <a:lnTo>
                  <a:pt x="5316662" y="1339267"/>
                </a:lnTo>
                <a:lnTo>
                  <a:pt x="4876800" y="1339267"/>
                </a:lnTo>
                <a:close/>
                <a:moveTo>
                  <a:pt x="4155946" y="998186"/>
                </a:moveTo>
                <a:lnTo>
                  <a:pt x="4361967" y="998186"/>
                </a:lnTo>
                <a:lnTo>
                  <a:pt x="4361967" y="1339267"/>
                </a:lnTo>
                <a:lnTo>
                  <a:pt x="4279814" y="1339267"/>
                </a:lnTo>
                <a:close/>
                <a:moveTo>
                  <a:pt x="3810000" y="998186"/>
                </a:moveTo>
                <a:lnTo>
                  <a:pt x="3922105" y="998186"/>
                </a:lnTo>
                <a:lnTo>
                  <a:pt x="3922105" y="1339267"/>
                </a:lnTo>
                <a:lnTo>
                  <a:pt x="3810000" y="1339267"/>
                </a:lnTo>
                <a:close/>
                <a:moveTo>
                  <a:pt x="3169146" y="998186"/>
                </a:moveTo>
                <a:lnTo>
                  <a:pt x="3288097" y="998186"/>
                </a:lnTo>
                <a:lnTo>
                  <a:pt x="3288097" y="1339267"/>
                </a:lnTo>
                <a:lnTo>
                  <a:pt x="3169146" y="1339267"/>
                </a:lnTo>
                <a:close/>
                <a:moveTo>
                  <a:pt x="2118941" y="998186"/>
                </a:moveTo>
                <a:lnTo>
                  <a:pt x="2237892" y="998186"/>
                </a:lnTo>
                <a:lnTo>
                  <a:pt x="2237892" y="1234009"/>
                </a:lnTo>
                <a:lnTo>
                  <a:pt x="2527139" y="1234009"/>
                </a:lnTo>
                <a:lnTo>
                  <a:pt x="2527139" y="998186"/>
                </a:lnTo>
                <a:lnTo>
                  <a:pt x="2646090" y="998186"/>
                </a:lnTo>
                <a:lnTo>
                  <a:pt x="2646090" y="1244278"/>
                </a:lnTo>
                <a:cubicBezTo>
                  <a:pt x="2646090" y="1272233"/>
                  <a:pt x="2637390" y="1295053"/>
                  <a:pt x="2619989" y="1312739"/>
                </a:cubicBezTo>
                <a:cubicBezTo>
                  <a:pt x="2602589" y="1330424"/>
                  <a:pt x="2579911" y="1339267"/>
                  <a:pt x="2551956" y="1339267"/>
                </a:cubicBezTo>
                <a:lnTo>
                  <a:pt x="2214786" y="1339267"/>
                </a:lnTo>
                <a:cubicBezTo>
                  <a:pt x="2186831" y="1339267"/>
                  <a:pt x="2163868" y="1330424"/>
                  <a:pt x="2145897" y="1312739"/>
                </a:cubicBezTo>
                <a:cubicBezTo>
                  <a:pt x="2127926" y="1295053"/>
                  <a:pt x="2118941" y="1272233"/>
                  <a:pt x="2118941" y="1244278"/>
                </a:cubicBezTo>
                <a:close/>
                <a:moveTo>
                  <a:pt x="1047751" y="998186"/>
                </a:moveTo>
                <a:lnTo>
                  <a:pt x="1166702" y="998186"/>
                </a:lnTo>
                <a:lnTo>
                  <a:pt x="1166702" y="1234009"/>
                </a:lnTo>
                <a:lnTo>
                  <a:pt x="1484189" y="1234009"/>
                </a:lnTo>
                <a:lnTo>
                  <a:pt x="1484189" y="998186"/>
                </a:lnTo>
                <a:lnTo>
                  <a:pt x="1603140" y="998186"/>
                </a:lnTo>
                <a:lnTo>
                  <a:pt x="1603140" y="1244278"/>
                </a:lnTo>
                <a:cubicBezTo>
                  <a:pt x="1603140" y="1272233"/>
                  <a:pt x="1594154" y="1295053"/>
                  <a:pt x="1576183" y="1312739"/>
                </a:cubicBezTo>
                <a:cubicBezTo>
                  <a:pt x="1558212" y="1330424"/>
                  <a:pt x="1535250" y="1339267"/>
                  <a:pt x="1507295" y="1339267"/>
                </a:cubicBezTo>
                <a:lnTo>
                  <a:pt x="1142740" y="1339267"/>
                </a:lnTo>
                <a:cubicBezTo>
                  <a:pt x="1114785" y="1339267"/>
                  <a:pt x="1091965" y="1330424"/>
                  <a:pt x="1074279" y="1312739"/>
                </a:cubicBezTo>
                <a:cubicBezTo>
                  <a:pt x="1056594" y="1295053"/>
                  <a:pt x="1047751" y="1272233"/>
                  <a:pt x="1047751" y="1244278"/>
                </a:cubicBezTo>
                <a:close/>
                <a:moveTo>
                  <a:pt x="0" y="998186"/>
                </a:moveTo>
                <a:lnTo>
                  <a:pt x="118952" y="998186"/>
                </a:lnTo>
                <a:lnTo>
                  <a:pt x="118952" y="1234009"/>
                </a:lnTo>
                <a:lnTo>
                  <a:pt x="416756" y="1234009"/>
                </a:lnTo>
                <a:lnTo>
                  <a:pt x="416756" y="998186"/>
                </a:lnTo>
                <a:lnTo>
                  <a:pt x="536563" y="998186"/>
                </a:lnTo>
                <a:lnTo>
                  <a:pt x="536563" y="1244278"/>
                </a:lnTo>
                <a:cubicBezTo>
                  <a:pt x="536563" y="1272233"/>
                  <a:pt x="527720" y="1295053"/>
                  <a:pt x="510034" y="1312739"/>
                </a:cubicBezTo>
                <a:cubicBezTo>
                  <a:pt x="492349" y="1330424"/>
                  <a:pt x="469529" y="1339267"/>
                  <a:pt x="441574" y="1339267"/>
                </a:cubicBezTo>
                <a:lnTo>
                  <a:pt x="0" y="1339267"/>
                </a:lnTo>
                <a:close/>
                <a:moveTo>
                  <a:pt x="6929660" y="0"/>
                </a:moveTo>
                <a:lnTo>
                  <a:pt x="7266831" y="0"/>
                </a:lnTo>
                <a:cubicBezTo>
                  <a:pt x="7294786" y="0"/>
                  <a:pt x="7317464" y="8843"/>
                  <a:pt x="7334864" y="26529"/>
                </a:cubicBezTo>
                <a:cubicBezTo>
                  <a:pt x="7352264" y="44214"/>
                  <a:pt x="7360964" y="67035"/>
                  <a:pt x="7360964" y="94990"/>
                </a:cubicBezTo>
                <a:lnTo>
                  <a:pt x="7360964" y="366959"/>
                </a:lnTo>
                <a:lnTo>
                  <a:pt x="7242014" y="366959"/>
                </a:lnTo>
                <a:lnTo>
                  <a:pt x="7242014" y="105259"/>
                </a:lnTo>
                <a:lnTo>
                  <a:pt x="6952766" y="105259"/>
                </a:lnTo>
                <a:lnTo>
                  <a:pt x="6952766" y="366959"/>
                </a:lnTo>
                <a:lnTo>
                  <a:pt x="6834078" y="366959"/>
                </a:lnTo>
                <a:lnTo>
                  <a:pt x="6833816" y="366266"/>
                </a:lnTo>
                <a:lnTo>
                  <a:pt x="6833816" y="94990"/>
                </a:lnTo>
                <a:cubicBezTo>
                  <a:pt x="6833816" y="67035"/>
                  <a:pt x="6842801" y="44214"/>
                  <a:pt x="6860772" y="26529"/>
                </a:cubicBezTo>
                <a:cubicBezTo>
                  <a:pt x="6878743" y="8843"/>
                  <a:pt x="6901706" y="0"/>
                  <a:pt x="6929660" y="0"/>
                </a:cubicBezTo>
                <a:close/>
                <a:moveTo>
                  <a:pt x="5891436" y="0"/>
                </a:moveTo>
                <a:lnTo>
                  <a:pt x="6228606" y="0"/>
                </a:lnTo>
                <a:cubicBezTo>
                  <a:pt x="6256561" y="0"/>
                  <a:pt x="6279239" y="8843"/>
                  <a:pt x="6296639" y="26529"/>
                </a:cubicBezTo>
                <a:cubicBezTo>
                  <a:pt x="6314040" y="44214"/>
                  <a:pt x="6322740" y="67035"/>
                  <a:pt x="6322740" y="94990"/>
                </a:cubicBezTo>
                <a:lnTo>
                  <a:pt x="6322740" y="366959"/>
                </a:lnTo>
                <a:lnTo>
                  <a:pt x="6203789" y="366959"/>
                </a:lnTo>
                <a:lnTo>
                  <a:pt x="6203789" y="105259"/>
                </a:lnTo>
                <a:lnTo>
                  <a:pt x="5914542" y="105259"/>
                </a:lnTo>
                <a:lnTo>
                  <a:pt x="5914542" y="366959"/>
                </a:lnTo>
                <a:lnTo>
                  <a:pt x="5795853" y="366959"/>
                </a:lnTo>
                <a:lnTo>
                  <a:pt x="5795591" y="366266"/>
                </a:lnTo>
                <a:lnTo>
                  <a:pt x="5795591" y="94990"/>
                </a:lnTo>
                <a:cubicBezTo>
                  <a:pt x="5795591" y="67035"/>
                  <a:pt x="5804576" y="44214"/>
                  <a:pt x="5822547" y="26529"/>
                </a:cubicBezTo>
                <a:cubicBezTo>
                  <a:pt x="5840518" y="8843"/>
                  <a:pt x="5863481" y="0"/>
                  <a:pt x="5891436" y="0"/>
                </a:cubicBezTo>
                <a:close/>
                <a:moveTo>
                  <a:pt x="4876800" y="0"/>
                </a:moveTo>
                <a:lnTo>
                  <a:pt x="5311527" y="0"/>
                </a:lnTo>
                <a:lnTo>
                  <a:pt x="5311527" y="105259"/>
                </a:lnTo>
                <a:lnTo>
                  <a:pt x="4995751" y="105259"/>
                </a:lnTo>
                <a:lnTo>
                  <a:pt x="4995751" y="366959"/>
                </a:lnTo>
                <a:lnTo>
                  <a:pt x="4876800" y="366959"/>
                </a:lnTo>
                <a:close/>
                <a:moveTo>
                  <a:pt x="4249862" y="0"/>
                </a:moveTo>
                <a:lnTo>
                  <a:pt x="4361967" y="0"/>
                </a:lnTo>
                <a:lnTo>
                  <a:pt x="4361967" y="366959"/>
                </a:lnTo>
                <a:lnTo>
                  <a:pt x="4249862" y="366959"/>
                </a:lnTo>
                <a:close/>
                <a:moveTo>
                  <a:pt x="3810000" y="0"/>
                </a:moveTo>
                <a:lnTo>
                  <a:pt x="3899000" y="0"/>
                </a:lnTo>
                <a:lnTo>
                  <a:pt x="4032027" y="366959"/>
                </a:lnTo>
                <a:lnTo>
                  <a:pt x="3926708" y="366959"/>
                </a:lnTo>
                <a:lnTo>
                  <a:pt x="3922105" y="354285"/>
                </a:lnTo>
                <a:lnTo>
                  <a:pt x="3922105" y="366959"/>
                </a:lnTo>
                <a:lnTo>
                  <a:pt x="3810000" y="366959"/>
                </a:lnTo>
                <a:close/>
                <a:moveTo>
                  <a:pt x="3169146" y="0"/>
                </a:moveTo>
                <a:lnTo>
                  <a:pt x="3288097" y="0"/>
                </a:lnTo>
                <a:lnTo>
                  <a:pt x="3288097" y="366959"/>
                </a:lnTo>
                <a:lnTo>
                  <a:pt x="3169146" y="366959"/>
                </a:lnTo>
                <a:close/>
                <a:moveTo>
                  <a:pt x="2214786" y="0"/>
                </a:moveTo>
                <a:lnTo>
                  <a:pt x="2551956" y="0"/>
                </a:lnTo>
                <a:cubicBezTo>
                  <a:pt x="2579911" y="0"/>
                  <a:pt x="2602589" y="8843"/>
                  <a:pt x="2619989" y="26529"/>
                </a:cubicBezTo>
                <a:cubicBezTo>
                  <a:pt x="2637390" y="44214"/>
                  <a:pt x="2646090" y="67035"/>
                  <a:pt x="2646090" y="94990"/>
                </a:cubicBezTo>
                <a:lnTo>
                  <a:pt x="2646090" y="366959"/>
                </a:lnTo>
                <a:lnTo>
                  <a:pt x="2527139" y="366959"/>
                </a:lnTo>
                <a:lnTo>
                  <a:pt x="2527139" y="105259"/>
                </a:lnTo>
                <a:lnTo>
                  <a:pt x="2237892" y="105259"/>
                </a:lnTo>
                <a:lnTo>
                  <a:pt x="2237892" y="366959"/>
                </a:lnTo>
                <a:lnTo>
                  <a:pt x="2119203" y="366959"/>
                </a:lnTo>
                <a:lnTo>
                  <a:pt x="2118941" y="366266"/>
                </a:lnTo>
                <a:lnTo>
                  <a:pt x="2118941" y="94990"/>
                </a:lnTo>
                <a:cubicBezTo>
                  <a:pt x="2118941" y="67035"/>
                  <a:pt x="2127926" y="44214"/>
                  <a:pt x="2145897" y="26529"/>
                </a:cubicBezTo>
                <a:cubicBezTo>
                  <a:pt x="2163868" y="8843"/>
                  <a:pt x="2186831" y="0"/>
                  <a:pt x="2214786" y="0"/>
                </a:cubicBezTo>
                <a:close/>
                <a:moveTo>
                  <a:pt x="1484189" y="0"/>
                </a:moveTo>
                <a:lnTo>
                  <a:pt x="1603140" y="0"/>
                </a:lnTo>
                <a:lnTo>
                  <a:pt x="1603140" y="366959"/>
                </a:lnTo>
                <a:lnTo>
                  <a:pt x="1484189" y="366959"/>
                </a:lnTo>
                <a:close/>
                <a:moveTo>
                  <a:pt x="1047751" y="0"/>
                </a:moveTo>
                <a:lnTo>
                  <a:pt x="1166702" y="0"/>
                </a:lnTo>
                <a:lnTo>
                  <a:pt x="1166702" y="366959"/>
                </a:lnTo>
                <a:lnTo>
                  <a:pt x="1047751" y="366959"/>
                </a:lnTo>
                <a:close/>
                <a:moveTo>
                  <a:pt x="0" y="0"/>
                </a:moveTo>
                <a:lnTo>
                  <a:pt x="438151" y="0"/>
                </a:lnTo>
                <a:cubicBezTo>
                  <a:pt x="466105" y="0"/>
                  <a:pt x="488926" y="8843"/>
                  <a:pt x="506612" y="26529"/>
                </a:cubicBezTo>
                <a:cubicBezTo>
                  <a:pt x="524297" y="44214"/>
                  <a:pt x="533140" y="67035"/>
                  <a:pt x="533140" y="94990"/>
                </a:cubicBezTo>
                <a:lnTo>
                  <a:pt x="533140" y="366959"/>
                </a:lnTo>
                <a:lnTo>
                  <a:pt x="413334" y="366959"/>
                </a:lnTo>
                <a:lnTo>
                  <a:pt x="413334" y="105259"/>
                </a:lnTo>
                <a:lnTo>
                  <a:pt x="118952" y="105259"/>
                </a:lnTo>
                <a:lnTo>
                  <a:pt x="118952" y="366959"/>
                </a:lnTo>
                <a:lnTo>
                  <a:pt x="0" y="36695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endParaRPr lang="en-US" altLang="zh-CN" sz="13800" dirty="0">
              <a:solidFill>
                <a:schemeClr val="bg1">
                  <a:lumMod val="75000"/>
                </a:schemeClr>
              </a:solidFill>
              <a:latin typeface="Agency FB" panose="020B050302020202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17" name="矩形 3"/>
          <p:cNvSpPr/>
          <p:nvPr/>
        </p:nvSpPr>
        <p:spPr>
          <a:xfrm>
            <a:off x="0" y="1574800"/>
            <a:ext cx="1693477" cy="3171372"/>
          </a:xfrm>
          <a:custGeom>
            <a:avLst/>
            <a:gdLst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705100 w 2705100"/>
              <a:gd name="connsiteY2" fmla="*/ 5486400 h 5486400"/>
              <a:gd name="connsiteX3" fmla="*/ 0 w 2705100"/>
              <a:gd name="connsiteY3" fmla="*/ 5486400 h 5486400"/>
              <a:gd name="connsiteX4" fmla="*/ 0 w 2705100"/>
              <a:gd name="connsiteY4" fmla="*/ 0 h 5486400"/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705100 w 2705100"/>
              <a:gd name="connsiteY2" fmla="*/ 5486400 h 5486400"/>
              <a:gd name="connsiteX3" fmla="*/ 0 w 2705100"/>
              <a:gd name="connsiteY3" fmla="*/ 5486400 h 5486400"/>
              <a:gd name="connsiteX4" fmla="*/ 0 w 2705100"/>
              <a:gd name="connsiteY4" fmla="*/ 1892300 h 5486400"/>
              <a:gd name="connsiteX5" fmla="*/ 0 w 2705100"/>
              <a:gd name="connsiteY5" fmla="*/ 0 h 5486400"/>
              <a:gd name="connsiteX0" fmla="*/ 0 w 2705100"/>
              <a:gd name="connsiteY0" fmla="*/ 1892300 h 5486400"/>
              <a:gd name="connsiteX1" fmla="*/ 0 w 2705100"/>
              <a:gd name="connsiteY1" fmla="*/ 0 h 5486400"/>
              <a:gd name="connsiteX2" fmla="*/ 2705100 w 2705100"/>
              <a:gd name="connsiteY2" fmla="*/ 0 h 5486400"/>
              <a:gd name="connsiteX3" fmla="*/ 2705100 w 2705100"/>
              <a:gd name="connsiteY3" fmla="*/ 5486400 h 5486400"/>
              <a:gd name="connsiteX4" fmla="*/ 0 w 2705100"/>
              <a:gd name="connsiteY4" fmla="*/ 5486400 h 5486400"/>
              <a:gd name="connsiteX5" fmla="*/ 91440 w 2705100"/>
              <a:gd name="connsiteY5" fmla="*/ 1983740 h 5486400"/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705100 w 2705100"/>
              <a:gd name="connsiteY2" fmla="*/ 5486400 h 5486400"/>
              <a:gd name="connsiteX3" fmla="*/ 0 w 2705100"/>
              <a:gd name="connsiteY3" fmla="*/ 5486400 h 5486400"/>
              <a:gd name="connsiteX4" fmla="*/ 91440 w 2705100"/>
              <a:gd name="connsiteY4" fmla="*/ 1983740 h 5486400"/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705100 w 2705100"/>
              <a:gd name="connsiteY2" fmla="*/ 5486400 h 5486400"/>
              <a:gd name="connsiteX3" fmla="*/ 0 w 2705100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5100" h="5486400">
                <a:moveTo>
                  <a:pt x="0" y="0"/>
                </a:moveTo>
                <a:lnTo>
                  <a:pt x="2705100" y="0"/>
                </a:lnTo>
                <a:lnTo>
                  <a:pt x="2705100" y="5486400"/>
                </a:lnTo>
                <a:lnTo>
                  <a:pt x="0" y="5486400"/>
                </a:ln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0" dist="127000" dir="5400000" algn="ctr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5"/>
          <p:cNvSpPr/>
          <p:nvPr/>
        </p:nvSpPr>
        <p:spPr>
          <a:xfrm>
            <a:off x="10498522" y="1574800"/>
            <a:ext cx="1693477" cy="3171372"/>
          </a:xfrm>
          <a:custGeom>
            <a:avLst/>
            <a:gdLst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705100 w 2705100"/>
              <a:gd name="connsiteY2" fmla="*/ 5486400 h 5486400"/>
              <a:gd name="connsiteX3" fmla="*/ 0 w 2705100"/>
              <a:gd name="connsiteY3" fmla="*/ 5486400 h 5486400"/>
              <a:gd name="connsiteX4" fmla="*/ 0 w 2705100"/>
              <a:gd name="connsiteY4" fmla="*/ 0 h 5486400"/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692400 w 2705100"/>
              <a:gd name="connsiteY2" fmla="*/ 2324100 h 5486400"/>
              <a:gd name="connsiteX3" fmla="*/ 2705100 w 2705100"/>
              <a:gd name="connsiteY3" fmla="*/ 5486400 h 5486400"/>
              <a:gd name="connsiteX4" fmla="*/ 0 w 2705100"/>
              <a:gd name="connsiteY4" fmla="*/ 5486400 h 5486400"/>
              <a:gd name="connsiteX5" fmla="*/ 0 w 2705100"/>
              <a:gd name="connsiteY5" fmla="*/ 0 h 5486400"/>
              <a:gd name="connsiteX0" fmla="*/ 2692400 w 2783840"/>
              <a:gd name="connsiteY0" fmla="*/ 2324100 h 5486400"/>
              <a:gd name="connsiteX1" fmla="*/ 2705100 w 2783840"/>
              <a:gd name="connsiteY1" fmla="*/ 5486400 h 5486400"/>
              <a:gd name="connsiteX2" fmla="*/ 0 w 2783840"/>
              <a:gd name="connsiteY2" fmla="*/ 5486400 h 5486400"/>
              <a:gd name="connsiteX3" fmla="*/ 0 w 2783840"/>
              <a:gd name="connsiteY3" fmla="*/ 0 h 5486400"/>
              <a:gd name="connsiteX4" fmla="*/ 2705100 w 2783840"/>
              <a:gd name="connsiteY4" fmla="*/ 0 h 5486400"/>
              <a:gd name="connsiteX5" fmla="*/ 2783840 w 2783840"/>
              <a:gd name="connsiteY5" fmla="*/ 2415540 h 5486400"/>
              <a:gd name="connsiteX0" fmla="*/ 2692400 w 2705100"/>
              <a:gd name="connsiteY0" fmla="*/ 2324100 h 5486400"/>
              <a:gd name="connsiteX1" fmla="*/ 2705100 w 2705100"/>
              <a:gd name="connsiteY1" fmla="*/ 5486400 h 5486400"/>
              <a:gd name="connsiteX2" fmla="*/ 0 w 2705100"/>
              <a:gd name="connsiteY2" fmla="*/ 5486400 h 5486400"/>
              <a:gd name="connsiteX3" fmla="*/ 0 w 2705100"/>
              <a:gd name="connsiteY3" fmla="*/ 0 h 5486400"/>
              <a:gd name="connsiteX4" fmla="*/ 2705100 w 2705100"/>
              <a:gd name="connsiteY4" fmla="*/ 0 h 5486400"/>
              <a:gd name="connsiteX0" fmla="*/ 2705100 w 2705100"/>
              <a:gd name="connsiteY0" fmla="*/ 5486400 h 5486400"/>
              <a:gd name="connsiteX1" fmla="*/ 0 w 2705100"/>
              <a:gd name="connsiteY1" fmla="*/ 5486400 h 5486400"/>
              <a:gd name="connsiteX2" fmla="*/ 0 w 2705100"/>
              <a:gd name="connsiteY2" fmla="*/ 0 h 5486400"/>
              <a:gd name="connsiteX3" fmla="*/ 2705100 w 2705100"/>
              <a:gd name="connsiteY3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5100" h="5486400">
                <a:moveTo>
                  <a:pt x="2705100" y="5486400"/>
                </a:moveTo>
                <a:lnTo>
                  <a:pt x="0" y="5486400"/>
                </a:lnTo>
                <a:lnTo>
                  <a:pt x="0" y="0"/>
                </a:lnTo>
                <a:lnTo>
                  <a:pt x="2705100" y="0"/>
                </a:ln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0" dist="127000" dir="5400000" algn="ctr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436913" y="2845864"/>
            <a:ext cx="513128" cy="513128"/>
            <a:chOff x="2419350" y="3143250"/>
            <a:chExt cx="571500" cy="571500"/>
          </a:xfrm>
        </p:grpSpPr>
        <p:sp>
          <p:nvSpPr>
            <p:cNvPr id="22" name="矩形 3"/>
            <p:cNvSpPr/>
            <p:nvPr/>
          </p:nvSpPr>
          <p:spPr>
            <a:xfrm>
              <a:off x="2419350" y="3143250"/>
              <a:ext cx="571500" cy="5715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effectLst>
              <a:outerShdw blurRad="635000" dist="127000" dir="5400000" algn="ctr" rotWithShape="0">
                <a:prstClr val="black">
                  <a:alpha val="6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箭头: V 形 22"/>
            <p:cNvSpPr/>
            <p:nvPr/>
          </p:nvSpPr>
          <p:spPr>
            <a:xfrm flipH="1">
              <a:off x="2609711" y="3346769"/>
              <a:ext cx="190778" cy="164464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>
            <a:off x="10241958" y="2845864"/>
            <a:ext cx="513128" cy="513128"/>
            <a:chOff x="2419350" y="3143250"/>
            <a:chExt cx="571500" cy="571500"/>
          </a:xfrm>
        </p:grpSpPr>
        <p:sp>
          <p:nvSpPr>
            <p:cNvPr id="25" name="矩形 3"/>
            <p:cNvSpPr/>
            <p:nvPr/>
          </p:nvSpPr>
          <p:spPr>
            <a:xfrm>
              <a:off x="2419350" y="3143250"/>
              <a:ext cx="571500" cy="5715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effectLst>
              <a:outerShdw blurRad="635000" dist="127000" dir="5400000" algn="ctr" rotWithShape="0">
                <a:prstClr val="black">
                  <a:alpha val="6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箭头: V 形 25"/>
            <p:cNvSpPr/>
            <p:nvPr/>
          </p:nvSpPr>
          <p:spPr>
            <a:xfrm flipH="1">
              <a:off x="2609711" y="3346769"/>
              <a:ext cx="190778" cy="164464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2273300" y="2516131"/>
            <a:ext cx="7581900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/>
              <a:t>Cluster </a:t>
            </a:r>
            <a:r>
              <a:rPr lang="en-US" altLang="zh-CN" sz="3200" dirty="0" smtClean="0"/>
              <a:t>sampling approach </a:t>
            </a:r>
            <a:r>
              <a:rPr lang="en-US" altLang="zh-CN" sz="3200" dirty="0" smtClean="0"/>
              <a:t>for multivariate survival data analyzing 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 </a:t>
            </a:r>
            <a:br>
              <a:rPr lang="en-US" altLang="zh-CN" sz="3200" dirty="0" smtClean="0"/>
            </a:br>
            <a:endParaRPr lang="zh-CN" altLang="en-US" sz="3200" dirty="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102100" y="5426074"/>
            <a:ext cx="4330700" cy="80962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75000"/>
              </a:schemeClr>
            </a:solidFill>
          </a:ln>
          <a:effectLst>
            <a:outerShdw blurRad="558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076700" y="5536654"/>
            <a:ext cx="43180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dirty="0" smtClean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Group members:</a:t>
            </a:r>
          </a:p>
          <a:p>
            <a:pPr algn="ctr"/>
            <a:r>
              <a:rPr lang="en-US" altLang="zh-CN" sz="1600" dirty="0" err="1" smtClean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Qiyue</a:t>
            </a:r>
            <a:r>
              <a:rPr lang="en-US" altLang="zh-CN" sz="1600" dirty="0" smtClean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 He, </a:t>
            </a:r>
            <a:r>
              <a:rPr lang="en-US" altLang="zh-CN" sz="1600" dirty="0" err="1" smtClean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Dinghao</a:t>
            </a:r>
            <a:r>
              <a:rPr lang="en-US" altLang="zh-CN" sz="1600" dirty="0" smtClean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 Wang, </a:t>
            </a:r>
            <a:r>
              <a:rPr lang="en-US" altLang="zh-CN" sz="1600" dirty="0" err="1" smtClean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Pengkun</a:t>
            </a:r>
            <a:r>
              <a:rPr lang="en-US" altLang="zh-CN" sz="1600" dirty="0" smtClean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 Liang</a:t>
            </a:r>
            <a:endParaRPr lang="zh-CN" altLang="en-US" sz="1600" dirty="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0988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4000">
        <p:fade/>
      </p:transition>
    </mc:Choice>
    <mc:Fallback>
      <p:transition spd="med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bfc4976-6e52-4a80-ad58-1f98eccebb4d"/>
          <p:cNvGrpSpPr>
            <a:grpSpLocks noChangeAspect="1"/>
          </p:cNvGrpSpPr>
          <p:nvPr/>
        </p:nvGrpSpPr>
        <p:grpSpPr>
          <a:xfrm>
            <a:off x="1987689" y="2510782"/>
            <a:ext cx="8216626" cy="1522326"/>
            <a:chOff x="1217383" y="2306299"/>
            <a:chExt cx="9757237" cy="1807761"/>
          </a:xfrm>
        </p:grpSpPr>
        <p:grpSp>
          <p:nvGrpSpPr>
            <p:cNvPr id="6" name="Group 7"/>
            <p:cNvGrpSpPr/>
            <p:nvPr/>
          </p:nvGrpSpPr>
          <p:grpSpPr>
            <a:xfrm>
              <a:off x="8528714" y="2306299"/>
              <a:ext cx="119441" cy="1182140"/>
              <a:chOff x="8528714" y="2306299"/>
              <a:chExt cx="119441" cy="1182140"/>
            </a:xfrm>
          </p:grpSpPr>
          <p:sp>
            <p:nvSpPr>
              <p:cNvPr id="30" name="Straight Connector 8"/>
              <p:cNvSpPr/>
              <p:nvPr/>
            </p:nvSpPr>
            <p:spPr>
              <a:xfrm flipV="1">
                <a:off x="8588433" y="2368613"/>
                <a:ext cx="1" cy="1119826"/>
              </a:xfrm>
              <a:prstGeom prst="line">
                <a:avLst/>
              </a:prstGeom>
              <a:ln w="12700">
                <a:solidFill>
                  <a:srgbClr val="DCDEE0"/>
                </a:solidFill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Oval 9"/>
              <p:cNvSpPr/>
              <p:nvPr/>
            </p:nvSpPr>
            <p:spPr>
              <a:xfrm>
                <a:off x="8528714" y="2306299"/>
                <a:ext cx="119441" cy="1194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Freeform: Shape 11"/>
            <p:cNvSpPr/>
            <p:nvPr/>
          </p:nvSpPr>
          <p:spPr>
            <a:xfrm>
              <a:off x="1217383" y="2941150"/>
              <a:ext cx="2292169" cy="117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47" y="4050"/>
                  </a:moveTo>
                  <a:cubicBezTo>
                    <a:pt x="3642" y="4050"/>
                    <a:pt x="2093" y="7079"/>
                    <a:pt x="2093" y="10800"/>
                  </a:cubicBezTo>
                  <a:cubicBezTo>
                    <a:pt x="2093" y="14522"/>
                    <a:pt x="3642" y="17550"/>
                    <a:pt x="5547" y="17550"/>
                  </a:cubicBezTo>
                  <a:lnTo>
                    <a:pt x="16053" y="17550"/>
                  </a:lnTo>
                  <a:cubicBezTo>
                    <a:pt x="17958" y="17550"/>
                    <a:pt x="19507" y="14522"/>
                    <a:pt x="19507" y="10800"/>
                  </a:cubicBezTo>
                  <a:cubicBezTo>
                    <a:pt x="19507" y="7079"/>
                    <a:pt x="17958" y="4050"/>
                    <a:pt x="16053" y="4050"/>
                  </a:cubicBezTo>
                  <a:cubicBezTo>
                    <a:pt x="16053" y="4050"/>
                    <a:pt x="5547" y="4050"/>
                    <a:pt x="5547" y="4050"/>
                  </a:cubicBezTo>
                  <a:close/>
                  <a:moveTo>
                    <a:pt x="16053" y="21600"/>
                  </a:moveTo>
                  <a:lnTo>
                    <a:pt x="5547" y="21600"/>
                  </a:lnTo>
                  <a:cubicBezTo>
                    <a:pt x="2488" y="21600"/>
                    <a:pt x="0" y="16777"/>
                    <a:pt x="0" y="10800"/>
                  </a:cubicBezTo>
                  <a:cubicBezTo>
                    <a:pt x="0" y="4823"/>
                    <a:pt x="2488" y="0"/>
                    <a:pt x="5547" y="0"/>
                  </a:cubicBezTo>
                  <a:lnTo>
                    <a:pt x="16053" y="0"/>
                  </a:lnTo>
                  <a:cubicBezTo>
                    <a:pt x="19112" y="0"/>
                    <a:pt x="21600" y="4823"/>
                    <a:pt x="21600" y="10800"/>
                  </a:cubicBezTo>
                  <a:cubicBezTo>
                    <a:pt x="21600" y="16777"/>
                    <a:pt x="19112" y="21600"/>
                    <a:pt x="16053" y="2160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Freeform: Shape 12"/>
            <p:cNvSpPr/>
            <p:nvPr/>
          </p:nvSpPr>
          <p:spPr>
            <a:xfrm>
              <a:off x="3709814" y="2941150"/>
              <a:ext cx="2292169" cy="117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47" y="4050"/>
                  </a:moveTo>
                  <a:cubicBezTo>
                    <a:pt x="3642" y="4050"/>
                    <a:pt x="2093" y="7079"/>
                    <a:pt x="2093" y="10800"/>
                  </a:cubicBezTo>
                  <a:cubicBezTo>
                    <a:pt x="2093" y="14522"/>
                    <a:pt x="3642" y="17550"/>
                    <a:pt x="5547" y="17550"/>
                  </a:cubicBezTo>
                  <a:lnTo>
                    <a:pt x="16053" y="17550"/>
                  </a:lnTo>
                  <a:cubicBezTo>
                    <a:pt x="17958" y="17550"/>
                    <a:pt x="19507" y="14522"/>
                    <a:pt x="19507" y="10800"/>
                  </a:cubicBezTo>
                  <a:cubicBezTo>
                    <a:pt x="19507" y="7079"/>
                    <a:pt x="17958" y="4050"/>
                    <a:pt x="16053" y="4050"/>
                  </a:cubicBezTo>
                  <a:cubicBezTo>
                    <a:pt x="16053" y="4050"/>
                    <a:pt x="5547" y="4050"/>
                    <a:pt x="5547" y="4050"/>
                  </a:cubicBezTo>
                  <a:close/>
                  <a:moveTo>
                    <a:pt x="16053" y="21600"/>
                  </a:moveTo>
                  <a:lnTo>
                    <a:pt x="5547" y="21600"/>
                  </a:lnTo>
                  <a:cubicBezTo>
                    <a:pt x="2488" y="21600"/>
                    <a:pt x="0" y="16777"/>
                    <a:pt x="0" y="10800"/>
                  </a:cubicBezTo>
                  <a:cubicBezTo>
                    <a:pt x="0" y="4823"/>
                    <a:pt x="2488" y="0"/>
                    <a:pt x="5547" y="0"/>
                  </a:cubicBezTo>
                  <a:lnTo>
                    <a:pt x="16053" y="0"/>
                  </a:lnTo>
                  <a:cubicBezTo>
                    <a:pt x="19112" y="0"/>
                    <a:pt x="21600" y="4823"/>
                    <a:pt x="21600" y="10800"/>
                  </a:cubicBezTo>
                  <a:cubicBezTo>
                    <a:pt x="21600" y="16777"/>
                    <a:pt x="19112" y="21600"/>
                    <a:pt x="16053" y="2160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Freeform: Shape 13"/>
            <p:cNvSpPr/>
            <p:nvPr/>
          </p:nvSpPr>
          <p:spPr>
            <a:xfrm>
              <a:off x="6202246" y="2941150"/>
              <a:ext cx="2292163" cy="117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47" y="4050"/>
                  </a:moveTo>
                  <a:cubicBezTo>
                    <a:pt x="3642" y="4050"/>
                    <a:pt x="2093" y="7079"/>
                    <a:pt x="2093" y="10800"/>
                  </a:cubicBezTo>
                  <a:cubicBezTo>
                    <a:pt x="2093" y="14522"/>
                    <a:pt x="3642" y="17550"/>
                    <a:pt x="5547" y="17550"/>
                  </a:cubicBezTo>
                  <a:lnTo>
                    <a:pt x="16053" y="17550"/>
                  </a:lnTo>
                  <a:cubicBezTo>
                    <a:pt x="17958" y="17550"/>
                    <a:pt x="19507" y="14522"/>
                    <a:pt x="19507" y="10800"/>
                  </a:cubicBezTo>
                  <a:cubicBezTo>
                    <a:pt x="19507" y="7079"/>
                    <a:pt x="17958" y="4050"/>
                    <a:pt x="16053" y="4050"/>
                  </a:cubicBezTo>
                  <a:cubicBezTo>
                    <a:pt x="16053" y="4050"/>
                    <a:pt x="5547" y="4050"/>
                    <a:pt x="5547" y="4050"/>
                  </a:cubicBezTo>
                  <a:close/>
                  <a:moveTo>
                    <a:pt x="16053" y="21600"/>
                  </a:moveTo>
                  <a:lnTo>
                    <a:pt x="5547" y="21600"/>
                  </a:lnTo>
                  <a:cubicBezTo>
                    <a:pt x="2488" y="21600"/>
                    <a:pt x="0" y="16777"/>
                    <a:pt x="0" y="10800"/>
                  </a:cubicBezTo>
                  <a:cubicBezTo>
                    <a:pt x="0" y="4823"/>
                    <a:pt x="2488" y="0"/>
                    <a:pt x="5547" y="0"/>
                  </a:cubicBezTo>
                  <a:lnTo>
                    <a:pt x="16053" y="0"/>
                  </a:lnTo>
                  <a:cubicBezTo>
                    <a:pt x="19112" y="0"/>
                    <a:pt x="21600" y="4823"/>
                    <a:pt x="21600" y="10800"/>
                  </a:cubicBezTo>
                  <a:cubicBezTo>
                    <a:pt x="21600" y="16777"/>
                    <a:pt x="19112" y="21600"/>
                    <a:pt x="16053" y="2160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Freeform: Shape 14"/>
            <p:cNvSpPr/>
            <p:nvPr/>
          </p:nvSpPr>
          <p:spPr>
            <a:xfrm>
              <a:off x="8682458" y="2941150"/>
              <a:ext cx="2292162" cy="117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47" y="4050"/>
                  </a:moveTo>
                  <a:cubicBezTo>
                    <a:pt x="3642" y="4050"/>
                    <a:pt x="2093" y="7079"/>
                    <a:pt x="2093" y="10800"/>
                  </a:cubicBezTo>
                  <a:cubicBezTo>
                    <a:pt x="2093" y="14522"/>
                    <a:pt x="3642" y="17550"/>
                    <a:pt x="5547" y="17550"/>
                  </a:cubicBezTo>
                  <a:lnTo>
                    <a:pt x="16053" y="17550"/>
                  </a:lnTo>
                  <a:cubicBezTo>
                    <a:pt x="17958" y="17550"/>
                    <a:pt x="19507" y="14522"/>
                    <a:pt x="19507" y="10800"/>
                  </a:cubicBezTo>
                  <a:cubicBezTo>
                    <a:pt x="19507" y="7079"/>
                    <a:pt x="17958" y="4050"/>
                    <a:pt x="16053" y="4050"/>
                  </a:cubicBezTo>
                  <a:cubicBezTo>
                    <a:pt x="16053" y="4050"/>
                    <a:pt x="5547" y="4050"/>
                    <a:pt x="5547" y="4050"/>
                  </a:cubicBezTo>
                  <a:close/>
                  <a:moveTo>
                    <a:pt x="16053" y="21600"/>
                  </a:moveTo>
                  <a:lnTo>
                    <a:pt x="5547" y="21600"/>
                  </a:lnTo>
                  <a:cubicBezTo>
                    <a:pt x="2488" y="21600"/>
                    <a:pt x="0" y="16777"/>
                    <a:pt x="0" y="10800"/>
                  </a:cubicBezTo>
                  <a:cubicBezTo>
                    <a:pt x="0" y="4823"/>
                    <a:pt x="2488" y="0"/>
                    <a:pt x="5547" y="0"/>
                  </a:cubicBezTo>
                  <a:lnTo>
                    <a:pt x="16053" y="0"/>
                  </a:lnTo>
                  <a:cubicBezTo>
                    <a:pt x="19112" y="0"/>
                    <a:pt x="21600" y="4823"/>
                    <a:pt x="21600" y="10800"/>
                  </a:cubicBezTo>
                  <a:cubicBezTo>
                    <a:pt x="21600" y="16777"/>
                    <a:pt x="19112" y="21600"/>
                    <a:pt x="16053" y="2160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15"/>
            <p:cNvSpPr/>
            <p:nvPr/>
          </p:nvSpPr>
          <p:spPr>
            <a:xfrm>
              <a:off x="2707953" y="3368773"/>
              <a:ext cx="1817930" cy="305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7060"/>
                    <a:pt x="20794" y="21600"/>
                    <a:pt x="19800" y="21600"/>
                  </a:cubicBezTo>
                  <a:lnTo>
                    <a:pt x="1800" y="21600"/>
                  </a:lnTo>
                  <a:cubicBezTo>
                    <a:pt x="806" y="21600"/>
                    <a:pt x="0" y="17060"/>
                    <a:pt x="0" y="10800"/>
                  </a:cubicBezTo>
                  <a:lnTo>
                    <a:pt x="0" y="10800"/>
                  </a:lnTo>
                  <a:cubicBezTo>
                    <a:pt x="0" y="4540"/>
                    <a:pt x="806" y="0"/>
                    <a:pt x="1800" y="0"/>
                  </a:cubicBezTo>
                  <a:lnTo>
                    <a:pt x="19800" y="0"/>
                  </a:lnTo>
                  <a:cubicBezTo>
                    <a:pt x="20794" y="0"/>
                    <a:pt x="21600" y="4540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16"/>
            <p:cNvSpPr/>
            <p:nvPr/>
          </p:nvSpPr>
          <p:spPr>
            <a:xfrm>
              <a:off x="5200384" y="3368773"/>
              <a:ext cx="1817924" cy="305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7060"/>
                    <a:pt x="20794" y="21600"/>
                    <a:pt x="19800" y="21600"/>
                  </a:cubicBezTo>
                  <a:lnTo>
                    <a:pt x="1800" y="21600"/>
                  </a:lnTo>
                  <a:cubicBezTo>
                    <a:pt x="806" y="21600"/>
                    <a:pt x="0" y="17060"/>
                    <a:pt x="0" y="10800"/>
                  </a:cubicBezTo>
                  <a:lnTo>
                    <a:pt x="0" y="10800"/>
                  </a:lnTo>
                  <a:cubicBezTo>
                    <a:pt x="0" y="4540"/>
                    <a:pt x="806" y="0"/>
                    <a:pt x="1800" y="0"/>
                  </a:cubicBezTo>
                  <a:lnTo>
                    <a:pt x="19800" y="0"/>
                  </a:lnTo>
                  <a:cubicBezTo>
                    <a:pt x="20794" y="0"/>
                    <a:pt x="21600" y="4540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Freeform: Shape 17"/>
            <p:cNvSpPr/>
            <p:nvPr/>
          </p:nvSpPr>
          <p:spPr>
            <a:xfrm>
              <a:off x="7680598" y="3368773"/>
              <a:ext cx="1817924" cy="305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7060"/>
                    <a:pt x="20794" y="21600"/>
                    <a:pt x="19800" y="21600"/>
                  </a:cubicBezTo>
                  <a:lnTo>
                    <a:pt x="1800" y="21600"/>
                  </a:lnTo>
                  <a:cubicBezTo>
                    <a:pt x="806" y="21600"/>
                    <a:pt x="0" y="17060"/>
                    <a:pt x="0" y="10800"/>
                  </a:cubicBezTo>
                  <a:lnTo>
                    <a:pt x="0" y="10800"/>
                  </a:lnTo>
                  <a:cubicBezTo>
                    <a:pt x="0" y="4540"/>
                    <a:pt x="806" y="0"/>
                    <a:pt x="1800" y="0"/>
                  </a:cubicBezTo>
                  <a:lnTo>
                    <a:pt x="19800" y="0"/>
                  </a:lnTo>
                  <a:cubicBezTo>
                    <a:pt x="20794" y="0"/>
                    <a:pt x="21600" y="4540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4318116" y="1093213"/>
            <a:ext cx="355578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时尚中黑简体" panose="01010104010101010101" pitchFamily="2" charset="-122"/>
                <a:cs typeface="+mn-cs"/>
              </a:rPr>
              <a:t>Modified sandwich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时尚中黑简体" panose="01010104010101010101" pitchFamily="2" charset="-122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3039" y="1574800"/>
            <a:ext cx="3026345" cy="141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06838" y="4119563"/>
            <a:ext cx="21431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4663" y="4652963"/>
            <a:ext cx="15144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39150" y="4252913"/>
            <a:ext cx="18669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92888" y="4127500"/>
            <a:ext cx="1190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57963" y="4659313"/>
            <a:ext cx="12858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91163" y="2370138"/>
            <a:ext cx="34194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61138" y="1585913"/>
            <a:ext cx="11525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84239146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467100" y="2280929"/>
            <a:ext cx="3966133" cy="570019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/>
            <a:r>
              <a:rPr lang="zh-CN" altLang="en-US" sz="1600" b="1" dirty="0"/>
              <a:t>标题文本预设</a:t>
            </a:r>
          </a:p>
        </p:txBody>
      </p:sp>
      <p:sp>
        <p:nvSpPr>
          <p:cNvPr id="5" name="Rectangle: Rounded Corners 74"/>
          <p:cNvSpPr/>
          <p:nvPr/>
        </p:nvSpPr>
        <p:spPr>
          <a:xfrm>
            <a:off x="3530601" y="2850946"/>
            <a:ext cx="3476230" cy="57001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sz="1600" b="1"/>
              <a:t>标题文本预设</a:t>
            </a:r>
          </a:p>
        </p:txBody>
      </p:sp>
      <p:sp>
        <p:nvSpPr>
          <p:cNvPr id="6" name="Rectangle: Rounded Corners 75"/>
          <p:cNvSpPr/>
          <p:nvPr/>
        </p:nvSpPr>
        <p:spPr>
          <a:xfrm>
            <a:off x="3429000" y="3420966"/>
            <a:ext cx="3151423" cy="57001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r>
              <a:rPr lang="en-US" altLang="zh-CN" sz="1600" b="1" dirty="0" smtClean="0"/>
              <a:t>       Sample mean</a:t>
            </a:r>
            <a:endParaRPr lang="zh-CN" altLang="en-US" sz="1600" b="1" dirty="0"/>
          </a:p>
        </p:txBody>
      </p:sp>
      <p:grpSp>
        <p:nvGrpSpPr>
          <p:cNvPr id="7" name="Group 64"/>
          <p:cNvGrpSpPr/>
          <p:nvPr/>
        </p:nvGrpSpPr>
        <p:grpSpPr>
          <a:xfrm rot="19891913">
            <a:off x="1948047" y="2003605"/>
            <a:ext cx="2346184" cy="3863128"/>
            <a:chOff x="170364" y="949888"/>
            <a:chExt cx="1945268" cy="3203011"/>
          </a:xfrm>
        </p:grpSpPr>
        <p:sp>
          <p:nvSpPr>
            <p:cNvPr id="22" name="Rectangle 69"/>
            <p:cNvSpPr/>
            <p:nvPr/>
          </p:nvSpPr>
          <p:spPr>
            <a:xfrm>
              <a:off x="975357" y="2854550"/>
              <a:ext cx="335282" cy="132489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Oval 70"/>
            <p:cNvSpPr/>
            <p:nvPr/>
          </p:nvSpPr>
          <p:spPr>
            <a:xfrm>
              <a:off x="170364" y="949888"/>
              <a:ext cx="1945268" cy="194527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Oval 71"/>
            <p:cNvSpPr/>
            <p:nvPr/>
          </p:nvSpPr>
          <p:spPr>
            <a:xfrm>
              <a:off x="368693" y="1148217"/>
              <a:ext cx="1548613" cy="15486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Rectangle: Top Corners Rounded 72"/>
            <p:cNvSpPr/>
            <p:nvPr/>
          </p:nvSpPr>
          <p:spPr>
            <a:xfrm>
              <a:off x="944878" y="2984657"/>
              <a:ext cx="396241" cy="185829"/>
            </a:xfrm>
            <a:prstGeom prst="round2SameRect">
              <a:avLst>
                <a:gd name="adj1" fmla="val 15385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Rectangle: Top Corners Rounded 73"/>
            <p:cNvSpPr/>
            <p:nvPr/>
          </p:nvSpPr>
          <p:spPr>
            <a:xfrm flipV="1">
              <a:off x="923924" y="3151246"/>
              <a:ext cx="438151" cy="1001653"/>
            </a:xfrm>
            <a:prstGeom prst="round2SameRect">
              <a:avLst>
                <a:gd name="adj1" fmla="val 15385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8" name="Oval 4"/>
          <p:cNvSpPr/>
          <p:nvPr/>
        </p:nvSpPr>
        <p:spPr>
          <a:xfrm>
            <a:off x="6903169" y="2320019"/>
            <a:ext cx="491845" cy="4918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ar-SA" sz="16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1</a:t>
            </a:r>
          </a:p>
        </p:txBody>
      </p:sp>
      <p:sp>
        <p:nvSpPr>
          <p:cNvPr id="9" name="Oval 76"/>
          <p:cNvSpPr/>
          <p:nvPr/>
        </p:nvSpPr>
        <p:spPr>
          <a:xfrm>
            <a:off x="6482265" y="2897085"/>
            <a:ext cx="491845" cy="4918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2</a:t>
            </a:r>
          </a:p>
        </p:txBody>
      </p:sp>
      <p:sp>
        <p:nvSpPr>
          <p:cNvPr id="10" name="Oval 77"/>
          <p:cNvSpPr/>
          <p:nvPr/>
        </p:nvSpPr>
        <p:spPr>
          <a:xfrm>
            <a:off x="6055863" y="3465681"/>
            <a:ext cx="491845" cy="4918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ar-SA" sz="16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3</a:t>
            </a:r>
          </a:p>
        </p:txBody>
      </p:sp>
      <p:sp>
        <p:nvSpPr>
          <p:cNvPr id="17" name="Freeform: Shape 40"/>
          <p:cNvSpPr>
            <a:spLocks/>
          </p:cNvSpPr>
          <p:nvPr/>
        </p:nvSpPr>
        <p:spPr bwMode="auto">
          <a:xfrm>
            <a:off x="2303498" y="2793420"/>
            <a:ext cx="936620" cy="936620"/>
          </a:xfrm>
          <a:custGeom>
            <a:avLst/>
            <a:gdLst>
              <a:gd name="T0" fmla="*/ 223 w 228"/>
              <a:gd name="T1" fmla="*/ 95 h 228"/>
              <a:gd name="T2" fmla="*/ 196 w 228"/>
              <a:gd name="T3" fmla="*/ 90 h 228"/>
              <a:gd name="T4" fmla="*/ 189 w 228"/>
              <a:gd name="T5" fmla="*/ 74 h 228"/>
              <a:gd name="T6" fmla="*/ 205 w 228"/>
              <a:gd name="T7" fmla="*/ 50 h 228"/>
              <a:gd name="T8" fmla="*/ 205 w 228"/>
              <a:gd name="T9" fmla="*/ 43 h 228"/>
              <a:gd name="T10" fmla="*/ 185 w 228"/>
              <a:gd name="T11" fmla="*/ 24 h 228"/>
              <a:gd name="T12" fmla="*/ 178 w 228"/>
              <a:gd name="T13" fmla="*/ 23 h 228"/>
              <a:gd name="T14" fmla="*/ 155 w 228"/>
              <a:gd name="T15" fmla="*/ 39 h 228"/>
              <a:gd name="T16" fmla="*/ 138 w 228"/>
              <a:gd name="T17" fmla="*/ 32 h 228"/>
              <a:gd name="T18" fmla="*/ 133 w 228"/>
              <a:gd name="T19" fmla="*/ 5 h 228"/>
              <a:gd name="T20" fmla="*/ 127 w 228"/>
              <a:gd name="T21" fmla="*/ 0 h 228"/>
              <a:gd name="T22" fmla="*/ 100 w 228"/>
              <a:gd name="T23" fmla="*/ 0 h 228"/>
              <a:gd name="T24" fmla="*/ 94 w 228"/>
              <a:gd name="T25" fmla="*/ 5 h 228"/>
              <a:gd name="T26" fmla="*/ 89 w 228"/>
              <a:gd name="T27" fmla="*/ 32 h 228"/>
              <a:gd name="T28" fmla="*/ 73 w 228"/>
              <a:gd name="T29" fmla="*/ 39 h 228"/>
              <a:gd name="T30" fmla="*/ 50 w 228"/>
              <a:gd name="T31" fmla="*/ 23 h 228"/>
              <a:gd name="T32" fmla="*/ 43 w 228"/>
              <a:gd name="T33" fmla="*/ 24 h 228"/>
              <a:gd name="T34" fmla="*/ 23 w 228"/>
              <a:gd name="T35" fmla="*/ 43 h 228"/>
              <a:gd name="T36" fmla="*/ 23 w 228"/>
              <a:gd name="T37" fmla="*/ 51 h 228"/>
              <a:gd name="T38" fmla="*/ 39 w 228"/>
              <a:gd name="T39" fmla="*/ 74 h 228"/>
              <a:gd name="T40" fmla="*/ 32 w 228"/>
              <a:gd name="T41" fmla="*/ 90 h 228"/>
              <a:gd name="T42" fmla="*/ 5 w 228"/>
              <a:gd name="T43" fmla="*/ 95 h 228"/>
              <a:gd name="T44" fmla="*/ 0 w 228"/>
              <a:gd name="T45" fmla="*/ 100 h 228"/>
              <a:gd name="T46" fmla="*/ 0 w 228"/>
              <a:gd name="T47" fmla="*/ 128 h 228"/>
              <a:gd name="T48" fmla="*/ 5 w 228"/>
              <a:gd name="T49" fmla="*/ 134 h 228"/>
              <a:gd name="T50" fmla="*/ 32 w 228"/>
              <a:gd name="T51" fmla="*/ 139 h 228"/>
              <a:gd name="T52" fmla="*/ 39 w 228"/>
              <a:gd name="T53" fmla="*/ 155 h 228"/>
              <a:gd name="T54" fmla="*/ 23 w 228"/>
              <a:gd name="T55" fmla="*/ 178 h 228"/>
              <a:gd name="T56" fmla="*/ 24 w 228"/>
              <a:gd name="T57" fmla="*/ 185 h 228"/>
              <a:gd name="T58" fmla="*/ 43 w 228"/>
              <a:gd name="T59" fmla="*/ 204 h 228"/>
              <a:gd name="T60" fmla="*/ 51 w 228"/>
              <a:gd name="T61" fmla="*/ 205 h 228"/>
              <a:gd name="T62" fmla="*/ 73 w 228"/>
              <a:gd name="T63" fmla="*/ 189 h 228"/>
              <a:gd name="T64" fmla="*/ 89 w 228"/>
              <a:gd name="T65" fmla="*/ 196 h 228"/>
              <a:gd name="T66" fmla="*/ 94 w 228"/>
              <a:gd name="T67" fmla="*/ 223 h 228"/>
              <a:gd name="T68" fmla="*/ 100 w 228"/>
              <a:gd name="T69" fmla="*/ 228 h 228"/>
              <a:gd name="T70" fmla="*/ 127 w 228"/>
              <a:gd name="T71" fmla="*/ 228 h 228"/>
              <a:gd name="T72" fmla="*/ 133 w 228"/>
              <a:gd name="T73" fmla="*/ 223 h 228"/>
              <a:gd name="T74" fmla="*/ 138 w 228"/>
              <a:gd name="T75" fmla="*/ 196 h 228"/>
              <a:gd name="T76" fmla="*/ 154 w 228"/>
              <a:gd name="T77" fmla="*/ 190 h 228"/>
              <a:gd name="T78" fmla="*/ 177 w 228"/>
              <a:gd name="T79" fmla="*/ 205 h 228"/>
              <a:gd name="T80" fmla="*/ 185 w 228"/>
              <a:gd name="T81" fmla="*/ 205 h 228"/>
              <a:gd name="T82" fmla="*/ 204 w 228"/>
              <a:gd name="T83" fmla="*/ 185 h 228"/>
              <a:gd name="T84" fmla="*/ 205 w 228"/>
              <a:gd name="T85" fmla="*/ 178 h 228"/>
              <a:gd name="T86" fmla="*/ 189 w 228"/>
              <a:gd name="T87" fmla="*/ 155 h 228"/>
              <a:gd name="T88" fmla="*/ 196 w 228"/>
              <a:gd name="T89" fmla="*/ 139 h 228"/>
              <a:gd name="T90" fmla="*/ 223 w 228"/>
              <a:gd name="T91" fmla="*/ 134 h 228"/>
              <a:gd name="T92" fmla="*/ 228 w 228"/>
              <a:gd name="T93" fmla="*/ 128 h 228"/>
              <a:gd name="T94" fmla="*/ 228 w 228"/>
              <a:gd name="T95" fmla="*/ 100 h 228"/>
              <a:gd name="T96" fmla="*/ 223 w 228"/>
              <a:gd name="T97" fmla="*/ 95 h 228"/>
              <a:gd name="T98" fmla="*/ 114 w 228"/>
              <a:gd name="T99" fmla="*/ 149 h 228"/>
              <a:gd name="T100" fmla="*/ 79 w 228"/>
              <a:gd name="T101" fmla="*/ 114 h 228"/>
              <a:gd name="T102" fmla="*/ 114 w 228"/>
              <a:gd name="T103" fmla="*/ 79 h 228"/>
              <a:gd name="T104" fmla="*/ 149 w 228"/>
              <a:gd name="T105" fmla="*/ 114 h 228"/>
              <a:gd name="T106" fmla="*/ 114 w 228"/>
              <a:gd name="T107" fmla="*/ 14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8" h="228">
                <a:moveTo>
                  <a:pt x="223" y="95"/>
                </a:moveTo>
                <a:cubicBezTo>
                  <a:pt x="196" y="90"/>
                  <a:pt x="196" y="90"/>
                  <a:pt x="196" y="90"/>
                </a:cubicBezTo>
                <a:cubicBezTo>
                  <a:pt x="194" y="84"/>
                  <a:pt x="192" y="79"/>
                  <a:pt x="189" y="74"/>
                </a:cubicBezTo>
                <a:cubicBezTo>
                  <a:pt x="205" y="50"/>
                  <a:pt x="205" y="50"/>
                  <a:pt x="205" y="50"/>
                </a:cubicBezTo>
                <a:cubicBezTo>
                  <a:pt x="207" y="48"/>
                  <a:pt x="206" y="45"/>
                  <a:pt x="205" y="43"/>
                </a:cubicBezTo>
                <a:cubicBezTo>
                  <a:pt x="185" y="24"/>
                  <a:pt x="185" y="24"/>
                  <a:pt x="185" y="24"/>
                </a:cubicBezTo>
                <a:cubicBezTo>
                  <a:pt x="183" y="22"/>
                  <a:pt x="180" y="21"/>
                  <a:pt x="178" y="23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49" y="36"/>
                  <a:pt x="144" y="34"/>
                  <a:pt x="138" y="32"/>
                </a:cubicBezTo>
                <a:cubicBezTo>
                  <a:pt x="133" y="5"/>
                  <a:pt x="133" y="5"/>
                  <a:pt x="133" y="5"/>
                </a:cubicBezTo>
                <a:cubicBezTo>
                  <a:pt x="133" y="2"/>
                  <a:pt x="130" y="0"/>
                  <a:pt x="1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97" y="0"/>
                  <a:pt x="95" y="2"/>
                  <a:pt x="94" y="5"/>
                </a:cubicBezTo>
                <a:cubicBezTo>
                  <a:pt x="89" y="32"/>
                  <a:pt x="89" y="32"/>
                  <a:pt x="89" y="32"/>
                </a:cubicBezTo>
                <a:cubicBezTo>
                  <a:pt x="83" y="34"/>
                  <a:pt x="78" y="36"/>
                  <a:pt x="73" y="39"/>
                </a:cubicBezTo>
                <a:cubicBezTo>
                  <a:pt x="50" y="23"/>
                  <a:pt x="50" y="23"/>
                  <a:pt x="50" y="23"/>
                </a:cubicBezTo>
                <a:cubicBezTo>
                  <a:pt x="48" y="22"/>
                  <a:pt x="45" y="22"/>
                  <a:pt x="43" y="24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5"/>
                  <a:pt x="21" y="49"/>
                  <a:pt x="23" y="51"/>
                </a:cubicBezTo>
                <a:cubicBezTo>
                  <a:pt x="39" y="74"/>
                  <a:pt x="39" y="74"/>
                  <a:pt x="39" y="74"/>
                </a:cubicBezTo>
                <a:cubicBezTo>
                  <a:pt x="36" y="79"/>
                  <a:pt x="34" y="84"/>
                  <a:pt x="32" y="90"/>
                </a:cubicBezTo>
                <a:cubicBezTo>
                  <a:pt x="5" y="95"/>
                  <a:pt x="5" y="95"/>
                  <a:pt x="5" y="95"/>
                </a:cubicBezTo>
                <a:cubicBezTo>
                  <a:pt x="2" y="95"/>
                  <a:pt x="0" y="98"/>
                  <a:pt x="0" y="10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1"/>
                  <a:pt x="2" y="133"/>
                  <a:pt x="5" y="134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4" y="144"/>
                  <a:pt x="36" y="150"/>
                  <a:pt x="39" y="155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2" y="180"/>
                  <a:pt x="22" y="183"/>
                  <a:pt x="24" y="185"/>
                </a:cubicBezTo>
                <a:cubicBezTo>
                  <a:pt x="43" y="204"/>
                  <a:pt x="43" y="204"/>
                  <a:pt x="43" y="204"/>
                </a:cubicBezTo>
                <a:cubicBezTo>
                  <a:pt x="45" y="206"/>
                  <a:pt x="48" y="207"/>
                  <a:pt x="51" y="205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8" y="192"/>
                  <a:pt x="84" y="194"/>
                  <a:pt x="89" y="196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95" y="226"/>
                  <a:pt x="97" y="228"/>
                  <a:pt x="100" y="228"/>
                </a:cubicBezTo>
                <a:cubicBezTo>
                  <a:pt x="127" y="228"/>
                  <a:pt x="127" y="228"/>
                  <a:pt x="127" y="228"/>
                </a:cubicBezTo>
                <a:cubicBezTo>
                  <a:pt x="130" y="228"/>
                  <a:pt x="133" y="226"/>
                  <a:pt x="133" y="223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44" y="194"/>
                  <a:pt x="149" y="192"/>
                  <a:pt x="154" y="190"/>
                </a:cubicBezTo>
                <a:cubicBezTo>
                  <a:pt x="177" y="205"/>
                  <a:pt x="177" y="205"/>
                  <a:pt x="177" y="205"/>
                </a:cubicBezTo>
                <a:cubicBezTo>
                  <a:pt x="180" y="207"/>
                  <a:pt x="183" y="207"/>
                  <a:pt x="185" y="205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6" y="183"/>
                  <a:pt x="206" y="180"/>
                  <a:pt x="205" y="178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192" y="150"/>
                  <a:pt x="194" y="144"/>
                  <a:pt x="196" y="139"/>
                </a:cubicBezTo>
                <a:cubicBezTo>
                  <a:pt x="223" y="134"/>
                  <a:pt x="223" y="134"/>
                  <a:pt x="223" y="134"/>
                </a:cubicBezTo>
                <a:cubicBezTo>
                  <a:pt x="226" y="133"/>
                  <a:pt x="228" y="131"/>
                  <a:pt x="228" y="128"/>
                </a:cubicBezTo>
                <a:cubicBezTo>
                  <a:pt x="228" y="100"/>
                  <a:pt x="228" y="100"/>
                  <a:pt x="228" y="100"/>
                </a:cubicBezTo>
                <a:cubicBezTo>
                  <a:pt x="228" y="98"/>
                  <a:pt x="226" y="95"/>
                  <a:pt x="223" y="95"/>
                </a:cubicBezTo>
                <a:close/>
                <a:moveTo>
                  <a:pt x="114" y="149"/>
                </a:moveTo>
                <a:cubicBezTo>
                  <a:pt x="95" y="149"/>
                  <a:pt x="79" y="133"/>
                  <a:pt x="79" y="114"/>
                </a:cubicBezTo>
                <a:cubicBezTo>
                  <a:pt x="79" y="95"/>
                  <a:pt x="95" y="79"/>
                  <a:pt x="114" y="79"/>
                </a:cubicBezTo>
                <a:cubicBezTo>
                  <a:pt x="133" y="79"/>
                  <a:pt x="149" y="95"/>
                  <a:pt x="149" y="114"/>
                </a:cubicBezTo>
                <a:cubicBezTo>
                  <a:pt x="149" y="133"/>
                  <a:pt x="133" y="149"/>
                  <a:pt x="114" y="149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" name="文本框 26"/>
          <p:cNvSpPr txBox="1"/>
          <p:nvPr/>
        </p:nvSpPr>
        <p:spPr>
          <a:xfrm>
            <a:off x="4321831" y="1093213"/>
            <a:ext cx="3548344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en-US" altLang="zh-CN" sz="3200" dirty="0" smtClean="0"/>
              <a:t>efficiency quantity </a:t>
            </a:r>
            <a:br>
              <a:rPr lang="en-US" altLang="zh-CN" sz="3200" dirty="0" smtClean="0"/>
            </a:b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时尚中黑简体" panose="01010104010101010101" pitchFamily="2" charset="-122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31038" y="3694113"/>
            <a:ext cx="3502146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7088" y="2854325"/>
            <a:ext cx="15716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86264" y="2349500"/>
            <a:ext cx="250535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43525" y="34417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93933935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46514" y="1574800"/>
            <a:ext cx="8098972" cy="317137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75000"/>
              </a:schemeClr>
            </a:solidFill>
          </a:ln>
          <a:effectLst>
            <a:outerShdw blurRad="558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3"/>
          <p:cNvSpPr/>
          <p:nvPr/>
        </p:nvSpPr>
        <p:spPr>
          <a:xfrm>
            <a:off x="0" y="1574800"/>
            <a:ext cx="1693477" cy="3171372"/>
          </a:xfrm>
          <a:custGeom>
            <a:avLst/>
            <a:gdLst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705100 w 2705100"/>
              <a:gd name="connsiteY2" fmla="*/ 5486400 h 5486400"/>
              <a:gd name="connsiteX3" fmla="*/ 0 w 2705100"/>
              <a:gd name="connsiteY3" fmla="*/ 5486400 h 5486400"/>
              <a:gd name="connsiteX4" fmla="*/ 0 w 2705100"/>
              <a:gd name="connsiteY4" fmla="*/ 0 h 5486400"/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705100 w 2705100"/>
              <a:gd name="connsiteY2" fmla="*/ 5486400 h 5486400"/>
              <a:gd name="connsiteX3" fmla="*/ 0 w 2705100"/>
              <a:gd name="connsiteY3" fmla="*/ 5486400 h 5486400"/>
              <a:gd name="connsiteX4" fmla="*/ 0 w 2705100"/>
              <a:gd name="connsiteY4" fmla="*/ 1892300 h 5486400"/>
              <a:gd name="connsiteX5" fmla="*/ 0 w 2705100"/>
              <a:gd name="connsiteY5" fmla="*/ 0 h 5486400"/>
              <a:gd name="connsiteX0" fmla="*/ 0 w 2705100"/>
              <a:gd name="connsiteY0" fmla="*/ 1892300 h 5486400"/>
              <a:gd name="connsiteX1" fmla="*/ 0 w 2705100"/>
              <a:gd name="connsiteY1" fmla="*/ 0 h 5486400"/>
              <a:gd name="connsiteX2" fmla="*/ 2705100 w 2705100"/>
              <a:gd name="connsiteY2" fmla="*/ 0 h 5486400"/>
              <a:gd name="connsiteX3" fmla="*/ 2705100 w 2705100"/>
              <a:gd name="connsiteY3" fmla="*/ 5486400 h 5486400"/>
              <a:gd name="connsiteX4" fmla="*/ 0 w 2705100"/>
              <a:gd name="connsiteY4" fmla="*/ 5486400 h 5486400"/>
              <a:gd name="connsiteX5" fmla="*/ 91440 w 2705100"/>
              <a:gd name="connsiteY5" fmla="*/ 1983740 h 5486400"/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705100 w 2705100"/>
              <a:gd name="connsiteY2" fmla="*/ 5486400 h 5486400"/>
              <a:gd name="connsiteX3" fmla="*/ 0 w 2705100"/>
              <a:gd name="connsiteY3" fmla="*/ 5486400 h 5486400"/>
              <a:gd name="connsiteX4" fmla="*/ 91440 w 2705100"/>
              <a:gd name="connsiteY4" fmla="*/ 1983740 h 5486400"/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705100 w 2705100"/>
              <a:gd name="connsiteY2" fmla="*/ 5486400 h 5486400"/>
              <a:gd name="connsiteX3" fmla="*/ 0 w 2705100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5100" h="5486400">
                <a:moveTo>
                  <a:pt x="0" y="0"/>
                </a:moveTo>
                <a:lnTo>
                  <a:pt x="2705100" y="0"/>
                </a:lnTo>
                <a:lnTo>
                  <a:pt x="2705100" y="5486400"/>
                </a:lnTo>
                <a:lnTo>
                  <a:pt x="0" y="5486400"/>
                </a:ln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0" dist="127000" dir="5400000" algn="ctr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5"/>
          <p:cNvSpPr/>
          <p:nvPr/>
        </p:nvSpPr>
        <p:spPr>
          <a:xfrm>
            <a:off x="10498522" y="1574800"/>
            <a:ext cx="1693477" cy="3171372"/>
          </a:xfrm>
          <a:custGeom>
            <a:avLst/>
            <a:gdLst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705100 w 2705100"/>
              <a:gd name="connsiteY2" fmla="*/ 5486400 h 5486400"/>
              <a:gd name="connsiteX3" fmla="*/ 0 w 2705100"/>
              <a:gd name="connsiteY3" fmla="*/ 5486400 h 5486400"/>
              <a:gd name="connsiteX4" fmla="*/ 0 w 2705100"/>
              <a:gd name="connsiteY4" fmla="*/ 0 h 5486400"/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692400 w 2705100"/>
              <a:gd name="connsiteY2" fmla="*/ 2324100 h 5486400"/>
              <a:gd name="connsiteX3" fmla="*/ 2705100 w 2705100"/>
              <a:gd name="connsiteY3" fmla="*/ 5486400 h 5486400"/>
              <a:gd name="connsiteX4" fmla="*/ 0 w 2705100"/>
              <a:gd name="connsiteY4" fmla="*/ 5486400 h 5486400"/>
              <a:gd name="connsiteX5" fmla="*/ 0 w 2705100"/>
              <a:gd name="connsiteY5" fmla="*/ 0 h 5486400"/>
              <a:gd name="connsiteX0" fmla="*/ 2692400 w 2783840"/>
              <a:gd name="connsiteY0" fmla="*/ 2324100 h 5486400"/>
              <a:gd name="connsiteX1" fmla="*/ 2705100 w 2783840"/>
              <a:gd name="connsiteY1" fmla="*/ 5486400 h 5486400"/>
              <a:gd name="connsiteX2" fmla="*/ 0 w 2783840"/>
              <a:gd name="connsiteY2" fmla="*/ 5486400 h 5486400"/>
              <a:gd name="connsiteX3" fmla="*/ 0 w 2783840"/>
              <a:gd name="connsiteY3" fmla="*/ 0 h 5486400"/>
              <a:gd name="connsiteX4" fmla="*/ 2705100 w 2783840"/>
              <a:gd name="connsiteY4" fmla="*/ 0 h 5486400"/>
              <a:gd name="connsiteX5" fmla="*/ 2783840 w 2783840"/>
              <a:gd name="connsiteY5" fmla="*/ 2415540 h 5486400"/>
              <a:gd name="connsiteX0" fmla="*/ 2692400 w 2705100"/>
              <a:gd name="connsiteY0" fmla="*/ 2324100 h 5486400"/>
              <a:gd name="connsiteX1" fmla="*/ 2705100 w 2705100"/>
              <a:gd name="connsiteY1" fmla="*/ 5486400 h 5486400"/>
              <a:gd name="connsiteX2" fmla="*/ 0 w 2705100"/>
              <a:gd name="connsiteY2" fmla="*/ 5486400 h 5486400"/>
              <a:gd name="connsiteX3" fmla="*/ 0 w 2705100"/>
              <a:gd name="connsiteY3" fmla="*/ 0 h 5486400"/>
              <a:gd name="connsiteX4" fmla="*/ 2705100 w 2705100"/>
              <a:gd name="connsiteY4" fmla="*/ 0 h 5486400"/>
              <a:gd name="connsiteX0" fmla="*/ 2705100 w 2705100"/>
              <a:gd name="connsiteY0" fmla="*/ 5486400 h 5486400"/>
              <a:gd name="connsiteX1" fmla="*/ 0 w 2705100"/>
              <a:gd name="connsiteY1" fmla="*/ 5486400 h 5486400"/>
              <a:gd name="connsiteX2" fmla="*/ 0 w 2705100"/>
              <a:gd name="connsiteY2" fmla="*/ 0 h 5486400"/>
              <a:gd name="connsiteX3" fmla="*/ 2705100 w 2705100"/>
              <a:gd name="connsiteY3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5100" h="5486400">
                <a:moveTo>
                  <a:pt x="2705100" y="5486400"/>
                </a:moveTo>
                <a:lnTo>
                  <a:pt x="0" y="5486400"/>
                </a:lnTo>
                <a:lnTo>
                  <a:pt x="0" y="0"/>
                </a:lnTo>
                <a:lnTo>
                  <a:pt x="2705100" y="0"/>
                </a:ln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0" dist="127000" dir="5400000" algn="ctr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436913" y="2845864"/>
            <a:ext cx="513128" cy="513128"/>
            <a:chOff x="2419350" y="3143250"/>
            <a:chExt cx="571500" cy="571500"/>
          </a:xfrm>
        </p:grpSpPr>
        <p:sp>
          <p:nvSpPr>
            <p:cNvPr id="22" name="矩形 3"/>
            <p:cNvSpPr/>
            <p:nvPr/>
          </p:nvSpPr>
          <p:spPr>
            <a:xfrm>
              <a:off x="2419350" y="3143250"/>
              <a:ext cx="571500" cy="5715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effectLst>
              <a:outerShdw blurRad="635000" dist="127000" dir="5400000" algn="ctr" rotWithShape="0">
                <a:prstClr val="black">
                  <a:alpha val="6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箭头: V 形 22"/>
            <p:cNvSpPr/>
            <p:nvPr/>
          </p:nvSpPr>
          <p:spPr>
            <a:xfrm flipH="1">
              <a:off x="2609711" y="3346769"/>
              <a:ext cx="190778" cy="164464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flipH="1">
            <a:off x="10241958" y="2845864"/>
            <a:ext cx="513128" cy="513128"/>
            <a:chOff x="2419350" y="3143250"/>
            <a:chExt cx="571500" cy="571500"/>
          </a:xfrm>
        </p:grpSpPr>
        <p:sp>
          <p:nvSpPr>
            <p:cNvPr id="25" name="矩形 3"/>
            <p:cNvSpPr/>
            <p:nvPr/>
          </p:nvSpPr>
          <p:spPr>
            <a:xfrm>
              <a:off x="2419350" y="3143250"/>
              <a:ext cx="571500" cy="5715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effectLst>
              <a:outerShdw blurRad="635000" dist="127000" dir="5400000" algn="ctr" rotWithShape="0">
                <a:prstClr val="black">
                  <a:alpha val="6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箭头: V 形 25"/>
            <p:cNvSpPr/>
            <p:nvPr/>
          </p:nvSpPr>
          <p:spPr>
            <a:xfrm flipH="1">
              <a:off x="2609711" y="3346769"/>
              <a:ext cx="190778" cy="164464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4696424" y="2203423"/>
            <a:ext cx="2799164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rPr>
              <a:t>Conclusion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时尚中黑简体" panose="01010104010101010101" pitchFamily="2" charset="-122"/>
              <a:ea typeface="时尚中黑简体" panose="0101010401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3647" y="1778989"/>
            <a:ext cx="1107996" cy="264687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时尚中黑简体" panose="01010104010101010101" pitchFamily="2" charset="-122"/>
                <a:cs typeface="+mn-cs"/>
              </a:rPr>
              <a:t>0</a:t>
            </a:r>
            <a:endParaRPr kumimoji="0" lang="zh-CN" altLang="en-US" sz="16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时尚中黑简体" panose="0101010401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845764" y="1778989"/>
            <a:ext cx="998991" cy="264687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时尚中黑简体" panose="01010104010101010101" pitchFamily="2" charset="-122"/>
                <a:cs typeface="+mn-cs"/>
              </a:rPr>
              <a:t>4</a:t>
            </a:r>
            <a:endParaRPr kumimoji="0" lang="zh-CN" altLang="en-US" sz="16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时尚中黑简体" panose="0101010401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97543" y="3148892"/>
            <a:ext cx="3020570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Experiment &amp;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comparson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10243" y="3664536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Conclusion</a:t>
            </a:r>
          </a:p>
          <a:p>
            <a:pPr marL="0" marR="0" lvl="0" indent="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417214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3220752" y="1991870"/>
            <a:ext cx="5750496" cy="3282295"/>
            <a:chOff x="8540751" y="4843463"/>
            <a:chExt cx="8012112" cy="4562475"/>
          </a:xfrm>
          <a:effectLst/>
        </p:grpSpPr>
        <p:sp>
          <p:nvSpPr>
            <p:cNvPr id="19" name="任意多边形: 形状 18"/>
            <p:cNvSpPr>
              <a:spLocks/>
            </p:cNvSpPr>
            <p:nvPr/>
          </p:nvSpPr>
          <p:spPr bwMode="auto">
            <a:xfrm>
              <a:off x="9321800" y="4843463"/>
              <a:ext cx="6480176" cy="4421188"/>
            </a:xfrm>
            <a:custGeom>
              <a:avLst/>
              <a:gdLst>
                <a:gd name="T0" fmla="*/ 17508 w 18000"/>
                <a:gd name="T1" fmla="*/ 12280 h 12281"/>
                <a:gd name="T2" fmla="*/ 491 w 18000"/>
                <a:gd name="T3" fmla="*/ 12280 h 12281"/>
                <a:gd name="T4" fmla="*/ 0 w 18000"/>
                <a:gd name="T5" fmla="*/ 11792 h 12281"/>
                <a:gd name="T6" fmla="*/ 0 w 18000"/>
                <a:gd name="T7" fmla="*/ 488 h 12281"/>
                <a:gd name="T8" fmla="*/ 491 w 18000"/>
                <a:gd name="T9" fmla="*/ 0 h 12281"/>
                <a:gd name="T10" fmla="*/ 17508 w 18000"/>
                <a:gd name="T11" fmla="*/ 0 h 12281"/>
                <a:gd name="T12" fmla="*/ 17999 w 18000"/>
                <a:gd name="T13" fmla="*/ 488 h 12281"/>
                <a:gd name="T14" fmla="*/ 17999 w 18000"/>
                <a:gd name="T15" fmla="*/ 11792 h 12281"/>
                <a:gd name="T16" fmla="*/ 17508 w 18000"/>
                <a:gd name="T17" fmla="*/ 12280 h 122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000"/>
                <a:gd name="T28" fmla="*/ 0 h 12281"/>
                <a:gd name="T29" fmla="*/ 18000 w 18000"/>
                <a:gd name="T30" fmla="*/ 12281 h 1228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000" h="12281">
                  <a:moveTo>
                    <a:pt x="17508" y="12280"/>
                  </a:moveTo>
                  <a:lnTo>
                    <a:pt x="491" y="12280"/>
                  </a:lnTo>
                  <a:cubicBezTo>
                    <a:pt x="220" y="12280"/>
                    <a:pt x="0" y="12061"/>
                    <a:pt x="0" y="11792"/>
                  </a:cubicBezTo>
                  <a:lnTo>
                    <a:pt x="0" y="488"/>
                  </a:lnTo>
                  <a:cubicBezTo>
                    <a:pt x="0" y="219"/>
                    <a:pt x="220" y="0"/>
                    <a:pt x="491" y="0"/>
                  </a:cubicBezTo>
                  <a:lnTo>
                    <a:pt x="17508" y="0"/>
                  </a:lnTo>
                  <a:cubicBezTo>
                    <a:pt x="17779" y="0"/>
                    <a:pt x="17999" y="219"/>
                    <a:pt x="17999" y="488"/>
                  </a:cubicBezTo>
                  <a:lnTo>
                    <a:pt x="17999" y="11792"/>
                  </a:lnTo>
                  <a:cubicBezTo>
                    <a:pt x="17999" y="12061"/>
                    <a:pt x="17779" y="12280"/>
                    <a:pt x="17508" y="12280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任意多边形: 形状 19"/>
            <p:cNvSpPr>
              <a:spLocks/>
            </p:cNvSpPr>
            <p:nvPr/>
          </p:nvSpPr>
          <p:spPr bwMode="auto">
            <a:xfrm>
              <a:off x="8542336" y="9169402"/>
              <a:ext cx="8008936" cy="142874"/>
            </a:xfrm>
            <a:custGeom>
              <a:avLst/>
              <a:gdLst>
                <a:gd name="T0" fmla="*/ 22247 w 22248"/>
                <a:gd name="T1" fmla="*/ 398 h 657"/>
                <a:gd name="T2" fmla="*/ 21410 w 22248"/>
                <a:gd name="T3" fmla="*/ 656 h 657"/>
                <a:gd name="T4" fmla="*/ 870 w 22248"/>
                <a:gd name="T5" fmla="*/ 656 h 657"/>
                <a:gd name="T6" fmla="*/ 0 w 22248"/>
                <a:gd name="T7" fmla="*/ 398 h 657"/>
                <a:gd name="T8" fmla="*/ 0 w 22248"/>
                <a:gd name="T9" fmla="*/ 0 h 657"/>
                <a:gd name="T10" fmla="*/ 22247 w 22248"/>
                <a:gd name="T11" fmla="*/ 0 h 657"/>
                <a:gd name="T12" fmla="*/ 22247 w 22248"/>
                <a:gd name="T13" fmla="*/ 398 h 6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248"/>
                <a:gd name="T22" fmla="*/ 0 h 657"/>
                <a:gd name="T23" fmla="*/ 22248 w 22248"/>
                <a:gd name="T24" fmla="*/ 657 h 6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248" h="657">
                  <a:moveTo>
                    <a:pt x="22247" y="398"/>
                  </a:moveTo>
                  <a:cubicBezTo>
                    <a:pt x="22247" y="398"/>
                    <a:pt x="21890" y="656"/>
                    <a:pt x="21410" y="656"/>
                  </a:cubicBezTo>
                  <a:lnTo>
                    <a:pt x="870" y="656"/>
                  </a:lnTo>
                  <a:cubicBezTo>
                    <a:pt x="462" y="656"/>
                    <a:pt x="0" y="398"/>
                    <a:pt x="0" y="398"/>
                  </a:cubicBezTo>
                  <a:lnTo>
                    <a:pt x="0" y="0"/>
                  </a:lnTo>
                  <a:lnTo>
                    <a:pt x="22247" y="0"/>
                  </a:lnTo>
                  <a:lnTo>
                    <a:pt x="22247" y="398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任意多边形: 形状 20"/>
            <p:cNvSpPr>
              <a:spLocks/>
            </p:cNvSpPr>
            <p:nvPr/>
          </p:nvSpPr>
          <p:spPr bwMode="auto">
            <a:xfrm>
              <a:off x="8542339" y="9169399"/>
              <a:ext cx="8008939" cy="236539"/>
            </a:xfrm>
            <a:custGeom>
              <a:avLst/>
              <a:gdLst>
                <a:gd name="T0" fmla="*/ 22247 w 22248"/>
                <a:gd name="T1" fmla="*/ 398 h 657"/>
                <a:gd name="T2" fmla="*/ 21410 w 22248"/>
                <a:gd name="T3" fmla="*/ 656 h 657"/>
                <a:gd name="T4" fmla="*/ 870 w 22248"/>
                <a:gd name="T5" fmla="*/ 656 h 657"/>
                <a:gd name="T6" fmla="*/ 0 w 22248"/>
                <a:gd name="T7" fmla="*/ 398 h 657"/>
                <a:gd name="T8" fmla="*/ 0 w 22248"/>
                <a:gd name="T9" fmla="*/ 0 h 657"/>
                <a:gd name="T10" fmla="*/ 22247 w 22248"/>
                <a:gd name="T11" fmla="*/ 0 h 657"/>
                <a:gd name="T12" fmla="*/ 22247 w 22248"/>
                <a:gd name="T13" fmla="*/ 398 h 6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248"/>
                <a:gd name="T22" fmla="*/ 0 h 657"/>
                <a:gd name="T23" fmla="*/ 22248 w 22248"/>
                <a:gd name="T24" fmla="*/ 657 h 6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248" h="657">
                  <a:moveTo>
                    <a:pt x="22247" y="398"/>
                  </a:moveTo>
                  <a:cubicBezTo>
                    <a:pt x="22247" y="398"/>
                    <a:pt x="21890" y="656"/>
                    <a:pt x="21410" y="656"/>
                  </a:cubicBezTo>
                  <a:lnTo>
                    <a:pt x="870" y="656"/>
                  </a:lnTo>
                  <a:cubicBezTo>
                    <a:pt x="462" y="656"/>
                    <a:pt x="0" y="398"/>
                    <a:pt x="0" y="398"/>
                  </a:cubicBezTo>
                  <a:lnTo>
                    <a:pt x="0" y="0"/>
                  </a:lnTo>
                  <a:lnTo>
                    <a:pt x="22247" y="0"/>
                  </a:lnTo>
                  <a:lnTo>
                    <a:pt x="22247" y="398"/>
                  </a:lnTo>
                </a:path>
              </a:pathLst>
            </a:custGeom>
            <a:noFill/>
            <a:ln w="1008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任意多边形: 形状 21"/>
            <p:cNvSpPr>
              <a:spLocks/>
            </p:cNvSpPr>
            <p:nvPr/>
          </p:nvSpPr>
          <p:spPr bwMode="auto">
            <a:xfrm>
              <a:off x="8540751" y="9312275"/>
              <a:ext cx="8012112" cy="93663"/>
            </a:xfrm>
            <a:custGeom>
              <a:avLst/>
              <a:gdLst>
                <a:gd name="T0" fmla="*/ 0 w 22256"/>
                <a:gd name="T1" fmla="*/ 0 h 262"/>
                <a:gd name="T2" fmla="*/ 870 w 22256"/>
                <a:gd name="T3" fmla="*/ 261 h 262"/>
                <a:gd name="T4" fmla="*/ 21418 w 22256"/>
                <a:gd name="T5" fmla="*/ 261 h 262"/>
                <a:gd name="T6" fmla="*/ 22255 w 22256"/>
                <a:gd name="T7" fmla="*/ 0 h 262"/>
                <a:gd name="T8" fmla="*/ 0 w 22256"/>
                <a:gd name="T9" fmla="*/ 0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56"/>
                <a:gd name="T16" fmla="*/ 0 h 262"/>
                <a:gd name="T17" fmla="*/ 22256 w 22256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56" h="262">
                  <a:moveTo>
                    <a:pt x="0" y="0"/>
                  </a:moveTo>
                  <a:cubicBezTo>
                    <a:pt x="0" y="0"/>
                    <a:pt x="462" y="261"/>
                    <a:pt x="870" y="261"/>
                  </a:cubicBezTo>
                  <a:lnTo>
                    <a:pt x="21418" y="261"/>
                  </a:lnTo>
                  <a:cubicBezTo>
                    <a:pt x="21898" y="261"/>
                    <a:pt x="22255" y="0"/>
                    <a:pt x="22255" y="0"/>
                  </a:cubicBezTo>
                  <a:lnTo>
                    <a:pt x="0" y="0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任意多边形: 形状 22"/>
            <p:cNvSpPr>
              <a:spLocks/>
            </p:cNvSpPr>
            <p:nvPr/>
          </p:nvSpPr>
          <p:spPr bwMode="auto">
            <a:xfrm>
              <a:off x="11979275" y="9167813"/>
              <a:ext cx="1141413" cy="88900"/>
            </a:xfrm>
            <a:custGeom>
              <a:avLst/>
              <a:gdLst>
                <a:gd name="T0" fmla="*/ 0 w 3171"/>
                <a:gd name="T1" fmla="*/ 0 h 249"/>
                <a:gd name="T2" fmla="*/ 349 w 3171"/>
                <a:gd name="T3" fmla="*/ 248 h 249"/>
                <a:gd name="T4" fmla="*/ 2821 w 3171"/>
                <a:gd name="T5" fmla="*/ 248 h 249"/>
                <a:gd name="T6" fmla="*/ 3170 w 3171"/>
                <a:gd name="T7" fmla="*/ 0 h 249"/>
                <a:gd name="T8" fmla="*/ 0 w 3171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71"/>
                <a:gd name="T16" fmla="*/ 0 h 249"/>
                <a:gd name="T17" fmla="*/ 3171 w 3171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71" h="249">
                  <a:moveTo>
                    <a:pt x="0" y="0"/>
                  </a:moveTo>
                  <a:cubicBezTo>
                    <a:pt x="49" y="144"/>
                    <a:pt x="187" y="248"/>
                    <a:pt x="349" y="248"/>
                  </a:cubicBezTo>
                  <a:lnTo>
                    <a:pt x="2821" y="248"/>
                  </a:lnTo>
                  <a:cubicBezTo>
                    <a:pt x="2983" y="248"/>
                    <a:pt x="3120" y="144"/>
                    <a:pt x="3170" y="0"/>
                  </a:cubicBezTo>
                  <a:lnTo>
                    <a:pt x="0" y="0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任意多边形: 形状 23"/>
            <p:cNvSpPr>
              <a:spLocks/>
            </p:cNvSpPr>
            <p:nvPr/>
          </p:nvSpPr>
          <p:spPr bwMode="auto">
            <a:xfrm>
              <a:off x="12571413" y="4937125"/>
              <a:ext cx="38100" cy="36513"/>
            </a:xfrm>
            <a:custGeom>
              <a:avLst/>
              <a:gdLst>
                <a:gd name="T0" fmla="*/ 51 w 104"/>
                <a:gd name="T1" fmla="*/ 102 h 103"/>
                <a:gd name="T2" fmla="*/ 0 w 104"/>
                <a:gd name="T3" fmla="*/ 51 h 103"/>
                <a:gd name="T4" fmla="*/ 51 w 104"/>
                <a:gd name="T5" fmla="*/ 0 h 103"/>
                <a:gd name="T6" fmla="*/ 103 w 104"/>
                <a:gd name="T7" fmla="*/ 51 h 103"/>
                <a:gd name="T8" fmla="*/ 51 w 104"/>
                <a:gd name="T9" fmla="*/ 102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03"/>
                <a:gd name="T17" fmla="*/ 104 w 104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03">
                  <a:moveTo>
                    <a:pt x="51" y="102"/>
                  </a:moveTo>
                  <a:cubicBezTo>
                    <a:pt x="23" y="102"/>
                    <a:pt x="0" y="79"/>
                    <a:pt x="0" y="51"/>
                  </a:cubicBezTo>
                  <a:cubicBezTo>
                    <a:pt x="0" y="22"/>
                    <a:pt x="23" y="0"/>
                    <a:pt x="51" y="0"/>
                  </a:cubicBezTo>
                  <a:cubicBezTo>
                    <a:pt x="80" y="0"/>
                    <a:pt x="103" y="22"/>
                    <a:pt x="103" y="51"/>
                  </a:cubicBezTo>
                  <a:cubicBezTo>
                    <a:pt x="103" y="79"/>
                    <a:pt x="80" y="102"/>
                    <a:pt x="51" y="1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4944888" y="1093213"/>
            <a:ext cx="23022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时尚中黑简体" panose="01010104010101010101" pitchFamily="2" charset="-122"/>
                <a:cs typeface="+mn-cs"/>
              </a:rPr>
              <a:t>comparison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时尚中黑简体" panose="01010104010101010101" pitchFamily="2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610600" y="1768706"/>
            <a:ext cx="2005738" cy="378565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New approach </a:t>
            </a:r>
            <a:r>
              <a:rPr lang="en-US" altLang="zh-CN" sz="1600" dirty="0" smtClean="0"/>
              <a:t>method is effective </a:t>
            </a:r>
            <a:r>
              <a:rPr lang="en-US" altLang="zh-CN" sz="1600" dirty="0" smtClean="0"/>
              <a:t>to detect </a:t>
            </a:r>
            <a:r>
              <a:rPr lang="en-US" altLang="zh-CN" sz="1600" dirty="0" smtClean="0"/>
              <a:t>significance of the treatment effect</a:t>
            </a:r>
            <a:br>
              <a:rPr lang="en-US" altLang="zh-CN" sz="1600" dirty="0" smtClean="0"/>
            </a:br>
            <a:r>
              <a:rPr lang="en-US" altLang="zh-CN" sz="1600" dirty="0" smtClean="0"/>
              <a:t>(gamma interferon) though the coefficient </a:t>
            </a:r>
            <a:r>
              <a:rPr lang="en-US" altLang="zh-CN" sz="1600" dirty="0" smtClean="0"/>
              <a:t>is underestimated 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08624" y="1982336"/>
            <a:ext cx="2110876" cy="34163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The coefficients </a:t>
            </a:r>
            <a:r>
              <a:rPr lang="en-US" altLang="zh-CN" sz="1600" dirty="0" smtClean="0"/>
              <a:t>from our method and Segal and</a:t>
            </a:r>
            <a:br>
              <a:rPr lang="en-US" altLang="zh-CN" sz="1600" dirty="0" smtClean="0"/>
            </a:br>
            <a:r>
              <a:rPr lang="en-US" altLang="zh-CN" sz="1600" dirty="0" err="1" smtClean="0"/>
              <a:t>Neuhaus’s</a:t>
            </a:r>
            <a:r>
              <a:rPr lang="en-US" altLang="zh-CN" sz="1600" dirty="0" smtClean="0"/>
              <a:t> method with independent working</a:t>
            </a:r>
            <a:br>
              <a:rPr lang="en-US" altLang="zh-CN" sz="1600" dirty="0" smtClean="0"/>
            </a:br>
            <a:r>
              <a:rPr lang="en-US" altLang="zh-CN" sz="1600" dirty="0" smtClean="0"/>
              <a:t>correlation structure are the same </a:t>
            </a:r>
            <a:br>
              <a:rPr lang="en-US" altLang="zh-CN" sz="1600" dirty="0" smtClean="0"/>
            </a:b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print"/>
          <a:srcRect t="3163" b="3163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53180666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5"/>
          <p:cNvSpPr>
            <a:spLocks/>
          </p:cNvSpPr>
          <p:nvPr/>
        </p:nvSpPr>
        <p:spPr bwMode="auto">
          <a:xfrm>
            <a:off x="1209114" y="2346267"/>
            <a:ext cx="9814601" cy="2756619"/>
          </a:xfrm>
          <a:custGeom>
            <a:avLst/>
            <a:gdLst>
              <a:gd name="T0" fmla="*/ 0 w 10768"/>
              <a:gd name="T1" fmla="*/ 2802 h 2802"/>
              <a:gd name="T2" fmla="*/ 2630 w 10768"/>
              <a:gd name="T3" fmla="*/ 2802 h 2802"/>
              <a:gd name="T4" fmla="*/ 5091 w 10768"/>
              <a:gd name="T5" fmla="*/ 1359 h 2802"/>
              <a:gd name="T6" fmla="*/ 7891 w 10768"/>
              <a:gd name="T7" fmla="*/ 1593 h 2802"/>
              <a:gd name="T8" fmla="*/ 8777 w 10768"/>
              <a:gd name="T9" fmla="*/ 424 h 2802"/>
              <a:gd name="T10" fmla="*/ 10768 w 10768"/>
              <a:gd name="T11" fmla="*/ 0 h 2802"/>
              <a:gd name="connsiteX0" fmla="*/ 0 w 10000"/>
              <a:gd name="connsiteY0" fmla="*/ 10000 h 10000"/>
              <a:gd name="connsiteX1" fmla="*/ 2442 w 10000"/>
              <a:gd name="connsiteY1" fmla="*/ 10000 h 10000"/>
              <a:gd name="connsiteX2" fmla="*/ 4728 w 10000"/>
              <a:gd name="connsiteY2" fmla="*/ 4850 h 10000"/>
              <a:gd name="connsiteX3" fmla="*/ 7297 w 10000"/>
              <a:gd name="connsiteY3" fmla="*/ 6798 h 10000"/>
              <a:gd name="connsiteX4" fmla="*/ 8151 w 10000"/>
              <a:gd name="connsiteY4" fmla="*/ 1513 h 10000"/>
              <a:gd name="connsiteX5" fmla="*/ 10000 w 10000"/>
              <a:gd name="connsiteY5" fmla="*/ 0 h 10000"/>
              <a:gd name="connsiteX0" fmla="*/ 0 w 10552"/>
              <a:gd name="connsiteY0" fmla="*/ 9969 h 9969"/>
              <a:gd name="connsiteX1" fmla="*/ 2442 w 10552"/>
              <a:gd name="connsiteY1" fmla="*/ 9969 h 9969"/>
              <a:gd name="connsiteX2" fmla="*/ 4728 w 10552"/>
              <a:gd name="connsiteY2" fmla="*/ 4819 h 9969"/>
              <a:gd name="connsiteX3" fmla="*/ 7297 w 10552"/>
              <a:gd name="connsiteY3" fmla="*/ 6767 h 9969"/>
              <a:gd name="connsiteX4" fmla="*/ 8151 w 10552"/>
              <a:gd name="connsiteY4" fmla="*/ 1482 h 9969"/>
              <a:gd name="connsiteX5" fmla="*/ 10552 w 10552"/>
              <a:gd name="connsiteY5" fmla="*/ 0 h 9969"/>
              <a:gd name="connsiteX0" fmla="*/ 0 w 10000"/>
              <a:gd name="connsiteY0" fmla="*/ 10000 h 10000"/>
              <a:gd name="connsiteX1" fmla="*/ 2314 w 10000"/>
              <a:gd name="connsiteY1" fmla="*/ 10000 h 10000"/>
              <a:gd name="connsiteX2" fmla="*/ 4941 w 10000"/>
              <a:gd name="connsiteY2" fmla="*/ 5403 h 10000"/>
              <a:gd name="connsiteX3" fmla="*/ 6915 w 10000"/>
              <a:gd name="connsiteY3" fmla="*/ 6788 h 10000"/>
              <a:gd name="connsiteX4" fmla="*/ 7725 w 10000"/>
              <a:gd name="connsiteY4" fmla="*/ 1487 h 10000"/>
              <a:gd name="connsiteX5" fmla="*/ 10000 w 10000"/>
              <a:gd name="connsiteY5" fmla="*/ 0 h 10000"/>
              <a:gd name="connsiteX0" fmla="*/ 0 w 10000"/>
              <a:gd name="connsiteY0" fmla="*/ 10000 h 10000"/>
              <a:gd name="connsiteX1" fmla="*/ 3118 w 10000"/>
              <a:gd name="connsiteY1" fmla="*/ 10000 h 10000"/>
              <a:gd name="connsiteX2" fmla="*/ 4941 w 10000"/>
              <a:gd name="connsiteY2" fmla="*/ 5403 h 10000"/>
              <a:gd name="connsiteX3" fmla="*/ 6915 w 10000"/>
              <a:gd name="connsiteY3" fmla="*/ 6788 h 10000"/>
              <a:gd name="connsiteX4" fmla="*/ 7725 w 10000"/>
              <a:gd name="connsiteY4" fmla="*/ 1487 h 10000"/>
              <a:gd name="connsiteX5" fmla="*/ 10000 w 10000"/>
              <a:gd name="connsiteY5" fmla="*/ 0 h 10000"/>
              <a:gd name="connsiteX0" fmla="*/ 0 w 10000"/>
              <a:gd name="connsiteY0" fmla="*/ 10000 h 10000"/>
              <a:gd name="connsiteX1" fmla="*/ 3118 w 10000"/>
              <a:gd name="connsiteY1" fmla="*/ 10000 h 10000"/>
              <a:gd name="connsiteX2" fmla="*/ 5230 w 10000"/>
              <a:gd name="connsiteY2" fmla="*/ 5845 h 10000"/>
              <a:gd name="connsiteX3" fmla="*/ 6915 w 10000"/>
              <a:gd name="connsiteY3" fmla="*/ 6788 h 10000"/>
              <a:gd name="connsiteX4" fmla="*/ 7725 w 10000"/>
              <a:gd name="connsiteY4" fmla="*/ 1487 h 10000"/>
              <a:gd name="connsiteX5" fmla="*/ 10000 w 10000"/>
              <a:gd name="connsiteY5" fmla="*/ 0 h 10000"/>
              <a:gd name="connsiteX0" fmla="*/ 0 w 10000"/>
              <a:gd name="connsiteY0" fmla="*/ 10000 h 10000"/>
              <a:gd name="connsiteX1" fmla="*/ 1366 w 10000"/>
              <a:gd name="connsiteY1" fmla="*/ 9975 h 10000"/>
              <a:gd name="connsiteX2" fmla="*/ 3118 w 10000"/>
              <a:gd name="connsiteY2" fmla="*/ 10000 h 10000"/>
              <a:gd name="connsiteX3" fmla="*/ 5230 w 10000"/>
              <a:gd name="connsiteY3" fmla="*/ 5845 h 10000"/>
              <a:gd name="connsiteX4" fmla="*/ 6915 w 10000"/>
              <a:gd name="connsiteY4" fmla="*/ 6788 h 10000"/>
              <a:gd name="connsiteX5" fmla="*/ 7725 w 10000"/>
              <a:gd name="connsiteY5" fmla="*/ 1487 h 10000"/>
              <a:gd name="connsiteX6" fmla="*/ 10000 w 10000"/>
              <a:gd name="connsiteY6" fmla="*/ 0 h 10000"/>
              <a:gd name="connsiteX0" fmla="*/ 0 w 8634"/>
              <a:gd name="connsiteY0" fmla="*/ 9975 h 10000"/>
              <a:gd name="connsiteX1" fmla="*/ 1752 w 8634"/>
              <a:gd name="connsiteY1" fmla="*/ 10000 h 10000"/>
              <a:gd name="connsiteX2" fmla="*/ 3864 w 8634"/>
              <a:gd name="connsiteY2" fmla="*/ 5845 h 10000"/>
              <a:gd name="connsiteX3" fmla="*/ 5549 w 8634"/>
              <a:gd name="connsiteY3" fmla="*/ 6788 h 10000"/>
              <a:gd name="connsiteX4" fmla="*/ 6359 w 8634"/>
              <a:gd name="connsiteY4" fmla="*/ 1487 h 10000"/>
              <a:gd name="connsiteX5" fmla="*/ 8634 w 8634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34" h="10000">
                <a:moveTo>
                  <a:pt x="0" y="9975"/>
                </a:moveTo>
                <a:lnTo>
                  <a:pt x="1752" y="10000"/>
                </a:lnTo>
                <a:lnTo>
                  <a:pt x="3864" y="5845"/>
                </a:lnTo>
                <a:lnTo>
                  <a:pt x="5549" y="6788"/>
                </a:lnTo>
                <a:lnTo>
                  <a:pt x="6359" y="1487"/>
                </a:lnTo>
                <a:cubicBezTo>
                  <a:pt x="6942" y="981"/>
                  <a:pt x="8050" y="506"/>
                  <a:pt x="8634" y="0"/>
                </a:cubicBezTo>
              </a:path>
            </a:pathLst>
          </a:custGeom>
          <a:noFill/>
          <a:ln w="25400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9" name="Freeform: Shape 28"/>
          <p:cNvSpPr>
            <a:spLocks/>
          </p:cNvSpPr>
          <p:nvPr/>
        </p:nvSpPr>
        <p:spPr bwMode="auto">
          <a:xfrm>
            <a:off x="426771" y="2520266"/>
            <a:ext cx="2411146" cy="2406779"/>
          </a:xfrm>
          <a:custGeom>
            <a:avLst/>
            <a:gdLst>
              <a:gd name="T0" fmla="*/ 2208 w 2208"/>
              <a:gd name="T1" fmla="*/ 1170 h 2204"/>
              <a:gd name="T2" fmla="*/ 2208 w 2208"/>
              <a:gd name="T3" fmla="*/ 1170 h 2204"/>
              <a:gd name="T4" fmla="*/ 2208 w 2208"/>
              <a:gd name="T5" fmla="*/ 2204 h 2204"/>
              <a:gd name="T6" fmla="*/ 2208 w 2208"/>
              <a:gd name="T7" fmla="*/ 2204 h 2204"/>
              <a:gd name="T8" fmla="*/ 2208 w 2208"/>
              <a:gd name="T9" fmla="*/ 1170 h 2204"/>
              <a:gd name="T10" fmla="*/ 971 w 2208"/>
              <a:gd name="T11" fmla="*/ 0 h 2204"/>
              <a:gd name="T12" fmla="*/ 0 w 2208"/>
              <a:gd name="T13" fmla="*/ 0 h 2204"/>
              <a:gd name="T14" fmla="*/ 0 w 2208"/>
              <a:gd name="T15" fmla="*/ 2204 h 2204"/>
              <a:gd name="T16" fmla="*/ 968 w 2208"/>
              <a:gd name="T17" fmla="*/ 2204 h 2204"/>
              <a:gd name="T18" fmla="*/ 968 w 2208"/>
              <a:gd name="T19" fmla="*/ 2203 h 2204"/>
              <a:gd name="T20" fmla="*/ 0 w 2208"/>
              <a:gd name="T21" fmla="*/ 2203 h 2204"/>
              <a:gd name="T22" fmla="*/ 0 w 2208"/>
              <a:gd name="T23" fmla="*/ 1029 h 2204"/>
              <a:gd name="T24" fmla="*/ 3 w 2208"/>
              <a:gd name="T25" fmla="*/ 1029 h 2204"/>
              <a:gd name="T26" fmla="*/ 3 w 2208"/>
              <a:gd name="T27" fmla="*/ 1 h 2204"/>
              <a:gd name="T28" fmla="*/ 971 w 2208"/>
              <a:gd name="T29" fmla="*/ 1 h 2204"/>
              <a:gd name="T30" fmla="*/ 971 w 2208"/>
              <a:gd name="T31" fmla="*/ 0 h 2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08" h="2204">
                <a:moveTo>
                  <a:pt x="2208" y="1170"/>
                </a:moveTo>
                <a:lnTo>
                  <a:pt x="2208" y="1170"/>
                </a:lnTo>
                <a:lnTo>
                  <a:pt x="2208" y="2204"/>
                </a:lnTo>
                <a:lnTo>
                  <a:pt x="2208" y="2204"/>
                </a:lnTo>
                <a:lnTo>
                  <a:pt x="2208" y="1170"/>
                </a:lnTo>
                <a:moveTo>
                  <a:pt x="971" y="0"/>
                </a:moveTo>
                <a:lnTo>
                  <a:pt x="0" y="0"/>
                </a:lnTo>
                <a:lnTo>
                  <a:pt x="0" y="2204"/>
                </a:lnTo>
                <a:lnTo>
                  <a:pt x="968" y="2204"/>
                </a:lnTo>
                <a:lnTo>
                  <a:pt x="968" y="2203"/>
                </a:lnTo>
                <a:lnTo>
                  <a:pt x="0" y="2203"/>
                </a:lnTo>
                <a:lnTo>
                  <a:pt x="0" y="1029"/>
                </a:lnTo>
                <a:lnTo>
                  <a:pt x="3" y="1029"/>
                </a:lnTo>
                <a:lnTo>
                  <a:pt x="3" y="1"/>
                </a:lnTo>
                <a:lnTo>
                  <a:pt x="971" y="1"/>
                </a:lnTo>
                <a:lnTo>
                  <a:pt x="97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" name="椭圆 61"/>
          <p:cNvSpPr/>
          <p:nvPr/>
        </p:nvSpPr>
        <p:spPr>
          <a:xfrm>
            <a:off x="2927394" y="4907391"/>
            <a:ext cx="387306" cy="3873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441994" y="3768766"/>
            <a:ext cx="387306" cy="38730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7327944" y="3991013"/>
            <a:ext cx="387306" cy="38730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8242344" y="2542488"/>
            <a:ext cx="387306" cy="3873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4887181" y="1093213"/>
            <a:ext cx="2417649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时尚中黑简体" panose="01010104010101010101" pitchFamily="2" charset="-122"/>
                <a:cs typeface="+mn-cs"/>
              </a:rPr>
              <a:t>Conclusions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5343525" y="2102394"/>
            <a:ext cx="2763017" cy="1331353"/>
            <a:chOff x="6277141" y="1678126"/>
            <a:chExt cx="2763017" cy="1331353"/>
          </a:xfrm>
        </p:grpSpPr>
        <p:sp>
          <p:nvSpPr>
            <p:cNvPr id="68" name="矩形 67"/>
            <p:cNvSpPr/>
            <p:nvPr/>
          </p:nvSpPr>
          <p:spPr>
            <a:xfrm>
              <a:off x="6277141" y="2030750"/>
              <a:ext cx="2763017" cy="9787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600" dirty="0" smtClean="0"/>
                <a:t>no time-dependent covariates are allowed </a:t>
              </a:r>
              <a:br>
                <a:rPr lang="en-US" altLang="zh-CN" sz="1600" dirty="0" smtClean="0"/>
              </a:b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798184" y="1678126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dirty="0" smtClean="0"/>
                <a:t>limitation</a:t>
              </a:r>
              <a:endParaRPr lang="zh-CN" altLang="en-US" dirty="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434097" y="2984922"/>
            <a:ext cx="2763017" cy="726609"/>
            <a:chOff x="6277141" y="1678126"/>
            <a:chExt cx="2763017" cy="726609"/>
          </a:xfrm>
        </p:grpSpPr>
        <p:sp>
          <p:nvSpPr>
            <p:cNvPr id="71" name="矩形 70"/>
            <p:cNvSpPr/>
            <p:nvPr/>
          </p:nvSpPr>
          <p:spPr>
            <a:xfrm>
              <a:off x="6277141" y="2030750"/>
              <a:ext cx="2763017" cy="29360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dirty="0" smtClean="0"/>
                <a:t> more </a:t>
              </a:r>
              <a:r>
                <a:rPr lang="en-US" altLang="zh-CN" sz="1200" dirty="0" smtClean="0"/>
                <a:t>efficient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in small samples cases</a:t>
              </a:r>
              <a:endParaRPr lang="zh-CN" altLang="en-US" sz="1200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6798184" y="1678126"/>
              <a:ext cx="2241974" cy="72660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dirty="0" smtClean="0"/>
                <a:t>Better  </a:t>
              </a:r>
              <a:r>
                <a:rPr lang="en-US" altLang="zh-CN" dirty="0" smtClean="0"/>
                <a:t>performance </a:t>
              </a:r>
              <a:br>
                <a:rPr lang="en-US" altLang="zh-CN" dirty="0" smtClean="0"/>
              </a:b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3701422" y="4883010"/>
            <a:ext cx="2763017" cy="888155"/>
            <a:chOff x="6277141" y="1678126"/>
            <a:chExt cx="2763017" cy="888155"/>
          </a:xfrm>
        </p:grpSpPr>
        <p:sp>
          <p:nvSpPr>
            <p:cNvPr id="74" name="矩形 73"/>
            <p:cNvSpPr/>
            <p:nvPr/>
          </p:nvSpPr>
          <p:spPr>
            <a:xfrm>
              <a:off x="6277141" y="2030750"/>
              <a:ext cx="2763017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 smtClean="0"/>
                <a:t>Loose assumption and </a:t>
              </a:r>
              <a:r>
                <a:rPr lang="en-US" altLang="zh-CN" sz="1200" dirty="0" smtClean="0"/>
                <a:t>more flexible </a:t>
              </a:r>
              <a:br>
                <a:rPr lang="en-US" altLang="zh-CN" sz="1200" dirty="0" smtClean="0"/>
              </a:br>
              <a:endParaRPr lang="zh-CN" altLang="en-US" sz="1200" dirty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6277141" y="1678126"/>
              <a:ext cx="2585078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 smtClean="0"/>
                <a:t>piecewise exponential </a:t>
              </a:r>
              <a:br>
                <a:rPr lang="en-US" altLang="zh-CN" dirty="0" smtClean="0"/>
              </a:b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248141" y="4500153"/>
            <a:ext cx="2763017" cy="1311028"/>
            <a:chOff x="6277141" y="1678126"/>
            <a:chExt cx="2763017" cy="1311028"/>
          </a:xfrm>
        </p:grpSpPr>
        <p:sp>
          <p:nvSpPr>
            <p:cNvPr id="77" name="矩形 76"/>
            <p:cNvSpPr/>
            <p:nvPr/>
          </p:nvSpPr>
          <p:spPr>
            <a:xfrm>
              <a:off x="6277141" y="2030750"/>
              <a:ext cx="2763017" cy="95840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 smtClean="0"/>
                <a:t>No need to specify covariance </a:t>
              </a:r>
              <a:r>
                <a:rPr lang="en-US" altLang="zh-CN" sz="1200" dirty="0" smtClean="0"/>
                <a:t>structure between the survival </a:t>
              </a:r>
              <a:r>
                <a:rPr lang="en-US" altLang="zh-CN" sz="1200" dirty="0" smtClean="0"/>
                <a:t>times in </a:t>
              </a:r>
              <a:r>
                <a:rPr lang="en-US" altLang="zh-CN" sz="1200" dirty="0" smtClean="0"/>
                <a:t>a cluster </a:t>
              </a:r>
              <a:br>
                <a:rPr lang="en-US" altLang="zh-CN" sz="1200" dirty="0" smtClean="0"/>
              </a:b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277141" y="1678126"/>
              <a:ext cx="2241974" cy="3942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 smtClean="0"/>
                <a:t>Better build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520941918"/>
      </p:ext>
    </p:extLst>
  </p:cSld>
  <p:clrMapOvr>
    <a:masterClrMapping/>
  </p:clrMapOvr>
  <p:transition spd="slow" advTm="4000">
    <p:push dir="u"/>
  </p:transition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5005513" y="1093213"/>
            <a:ext cx="218098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时尚中黑简体" panose="01010104010101010101" pitchFamily="2" charset="-122"/>
                <a:cs typeface="+mn-cs"/>
              </a:rPr>
              <a:t>Refference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时尚中黑简体" panose="0101010401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5719091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46514" y="1574800"/>
            <a:ext cx="8098972" cy="317137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75000"/>
              </a:schemeClr>
            </a:solidFill>
          </a:ln>
          <a:effectLst>
            <a:outerShdw blurRad="558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420918" y="2287578"/>
            <a:ext cx="7360964" cy="1339267"/>
          </a:xfrm>
          <a:custGeom>
            <a:avLst/>
            <a:gdLst/>
            <a:ahLst/>
            <a:cxnLst/>
            <a:rect l="l" t="t" r="r" b="b"/>
            <a:pathLst>
              <a:path w="7360964" h="1339267">
                <a:moveTo>
                  <a:pt x="6833816" y="998186"/>
                </a:moveTo>
                <a:lnTo>
                  <a:pt x="6952766" y="998186"/>
                </a:lnTo>
                <a:lnTo>
                  <a:pt x="6952766" y="1234009"/>
                </a:lnTo>
                <a:lnTo>
                  <a:pt x="7242014" y="1234009"/>
                </a:lnTo>
                <a:lnTo>
                  <a:pt x="7242014" y="998186"/>
                </a:lnTo>
                <a:lnTo>
                  <a:pt x="7360964" y="998186"/>
                </a:lnTo>
                <a:lnTo>
                  <a:pt x="7360964" y="1244278"/>
                </a:lnTo>
                <a:cubicBezTo>
                  <a:pt x="7360964" y="1272233"/>
                  <a:pt x="7352264" y="1295053"/>
                  <a:pt x="7334864" y="1312739"/>
                </a:cubicBezTo>
                <a:cubicBezTo>
                  <a:pt x="7317464" y="1330424"/>
                  <a:pt x="7294786" y="1339267"/>
                  <a:pt x="7266831" y="1339267"/>
                </a:cubicBezTo>
                <a:lnTo>
                  <a:pt x="6929660" y="1339267"/>
                </a:lnTo>
                <a:cubicBezTo>
                  <a:pt x="6901706" y="1339267"/>
                  <a:pt x="6878743" y="1330424"/>
                  <a:pt x="6860772" y="1312739"/>
                </a:cubicBezTo>
                <a:cubicBezTo>
                  <a:pt x="6842801" y="1295053"/>
                  <a:pt x="6833816" y="1272233"/>
                  <a:pt x="6833816" y="1244278"/>
                </a:cubicBezTo>
                <a:close/>
                <a:moveTo>
                  <a:pt x="5795591" y="998186"/>
                </a:moveTo>
                <a:lnTo>
                  <a:pt x="5914542" y="998186"/>
                </a:lnTo>
                <a:lnTo>
                  <a:pt x="5914542" y="1234009"/>
                </a:lnTo>
                <a:lnTo>
                  <a:pt x="6203789" y="1234009"/>
                </a:lnTo>
                <a:lnTo>
                  <a:pt x="6203789" y="998186"/>
                </a:lnTo>
                <a:lnTo>
                  <a:pt x="6322740" y="998186"/>
                </a:lnTo>
                <a:lnTo>
                  <a:pt x="6322740" y="1244278"/>
                </a:lnTo>
                <a:cubicBezTo>
                  <a:pt x="6322740" y="1272233"/>
                  <a:pt x="6314040" y="1295053"/>
                  <a:pt x="6296639" y="1312739"/>
                </a:cubicBezTo>
                <a:cubicBezTo>
                  <a:pt x="6279239" y="1330424"/>
                  <a:pt x="6256561" y="1339267"/>
                  <a:pt x="6228606" y="1339267"/>
                </a:cubicBezTo>
                <a:lnTo>
                  <a:pt x="5891436" y="1339267"/>
                </a:lnTo>
                <a:cubicBezTo>
                  <a:pt x="5863481" y="1339267"/>
                  <a:pt x="5840518" y="1330424"/>
                  <a:pt x="5822547" y="1312739"/>
                </a:cubicBezTo>
                <a:cubicBezTo>
                  <a:pt x="5804576" y="1295053"/>
                  <a:pt x="5795591" y="1272233"/>
                  <a:pt x="5795591" y="1244278"/>
                </a:cubicBezTo>
                <a:close/>
                <a:moveTo>
                  <a:pt x="4876800" y="998186"/>
                </a:moveTo>
                <a:lnTo>
                  <a:pt x="4995751" y="998186"/>
                </a:lnTo>
                <a:lnTo>
                  <a:pt x="4995751" y="1234009"/>
                </a:lnTo>
                <a:lnTo>
                  <a:pt x="5316662" y="1234009"/>
                </a:lnTo>
                <a:lnTo>
                  <a:pt x="5316662" y="1339267"/>
                </a:lnTo>
                <a:lnTo>
                  <a:pt x="4876800" y="1339267"/>
                </a:lnTo>
                <a:close/>
                <a:moveTo>
                  <a:pt x="4155946" y="998186"/>
                </a:moveTo>
                <a:lnTo>
                  <a:pt x="4361967" y="998186"/>
                </a:lnTo>
                <a:lnTo>
                  <a:pt x="4361967" y="1339267"/>
                </a:lnTo>
                <a:lnTo>
                  <a:pt x="4279814" y="1339267"/>
                </a:lnTo>
                <a:close/>
                <a:moveTo>
                  <a:pt x="3810000" y="998186"/>
                </a:moveTo>
                <a:lnTo>
                  <a:pt x="3922105" y="998186"/>
                </a:lnTo>
                <a:lnTo>
                  <a:pt x="3922105" y="1339267"/>
                </a:lnTo>
                <a:lnTo>
                  <a:pt x="3810000" y="1339267"/>
                </a:lnTo>
                <a:close/>
                <a:moveTo>
                  <a:pt x="3169146" y="998186"/>
                </a:moveTo>
                <a:lnTo>
                  <a:pt x="3288097" y="998186"/>
                </a:lnTo>
                <a:lnTo>
                  <a:pt x="3288097" y="1339267"/>
                </a:lnTo>
                <a:lnTo>
                  <a:pt x="3169146" y="1339267"/>
                </a:lnTo>
                <a:close/>
                <a:moveTo>
                  <a:pt x="2118941" y="998186"/>
                </a:moveTo>
                <a:lnTo>
                  <a:pt x="2237892" y="998186"/>
                </a:lnTo>
                <a:lnTo>
                  <a:pt x="2237892" y="1234009"/>
                </a:lnTo>
                <a:lnTo>
                  <a:pt x="2527139" y="1234009"/>
                </a:lnTo>
                <a:lnTo>
                  <a:pt x="2527139" y="998186"/>
                </a:lnTo>
                <a:lnTo>
                  <a:pt x="2646090" y="998186"/>
                </a:lnTo>
                <a:lnTo>
                  <a:pt x="2646090" y="1244278"/>
                </a:lnTo>
                <a:cubicBezTo>
                  <a:pt x="2646090" y="1272233"/>
                  <a:pt x="2637390" y="1295053"/>
                  <a:pt x="2619989" y="1312739"/>
                </a:cubicBezTo>
                <a:cubicBezTo>
                  <a:pt x="2602589" y="1330424"/>
                  <a:pt x="2579911" y="1339267"/>
                  <a:pt x="2551956" y="1339267"/>
                </a:cubicBezTo>
                <a:lnTo>
                  <a:pt x="2214786" y="1339267"/>
                </a:lnTo>
                <a:cubicBezTo>
                  <a:pt x="2186831" y="1339267"/>
                  <a:pt x="2163868" y="1330424"/>
                  <a:pt x="2145897" y="1312739"/>
                </a:cubicBezTo>
                <a:cubicBezTo>
                  <a:pt x="2127926" y="1295053"/>
                  <a:pt x="2118941" y="1272233"/>
                  <a:pt x="2118941" y="1244278"/>
                </a:cubicBezTo>
                <a:close/>
                <a:moveTo>
                  <a:pt x="1047751" y="998186"/>
                </a:moveTo>
                <a:lnTo>
                  <a:pt x="1166702" y="998186"/>
                </a:lnTo>
                <a:lnTo>
                  <a:pt x="1166702" y="1234009"/>
                </a:lnTo>
                <a:lnTo>
                  <a:pt x="1484189" y="1234009"/>
                </a:lnTo>
                <a:lnTo>
                  <a:pt x="1484189" y="998186"/>
                </a:lnTo>
                <a:lnTo>
                  <a:pt x="1603140" y="998186"/>
                </a:lnTo>
                <a:lnTo>
                  <a:pt x="1603140" y="1244278"/>
                </a:lnTo>
                <a:cubicBezTo>
                  <a:pt x="1603140" y="1272233"/>
                  <a:pt x="1594154" y="1295053"/>
                  <a:pt x="1576183" y="1312739"/>
                </a:cubicBezTo>
                <a:cubicBezTo>
                  <a:pt x="1558212" y="1330424"/>
                  <a:pt x="1535250" y="1339267"/>
                  <a:pt x="1507295" y="1339267"/>
                </a:cubicBezTo>
                <a:lnTo>
                  <a:pt x="1142740" y="1339267"/>
                </a:lnTo>
                <a:cubicBezTo>
                  <a:pt x="1114785" y="1339267"/>
                  <a:pt x="1091965" y="1330424"/>
                  <a:pt x="1074279" y="1312739"/>
                </a:cubicBezTo>
                <a:cubicBezTo>
                  <a:pt x="1056594" y="1295053"/>
                  <a:pt x="1047751" y="1272233"/>
                  <a:pt x="1047751" y="1244278"/>
                </a:cubicBezTo>
                <a:close/>
                <a:moveTo>
                  <a:pt x="0" y="998186"/>
                </a:moveTo>
                <a:lnTo>
                  <a:pt x="118952" y="998186"/>
                </a:lnTo>
                <a:lnTo>
                  <a:pt x="118952" y="1234009"/>
                </a:lnTo>
                <a:lnTo>
                  <a:pt x="416756" y="1234009"/>
                </a:lnTo>
                <a:lnTo>
                  <a:pt x="416756" y="998186"/>
                </a:lnTo>
                <a:lnTo>
                  <a:pt x="536563" y="998186"/>
                </a:lnTo>
                <a:lnTo>
                  <a:pt x="536563" y="1244278"/>
                </a:lnTo>
                <a:cubicBezTo>
                  <a:pt x="536563" y="1272233"/>
                  <a:pt x="527720" y="1295053"/>
                  <a:pt x="510034" y="1312739"/>
                </a:cubicBezTo>
                <a:cubicBezTo>
                  <a:pt x="492349" y="1330424"/>
                  <a:pt x="469529" y="1339267"/>
                  <a:pt x="441574" y="1339267"/>
                </a:cubicBezTo>
                <a:lnTo>
                  <a:pt x="0" y="1339267"/>
                </a:lnTo>
                <a:close/>
                <a:moveTo>
                  <a:pt x="6929660" y="0"/>
                </a:moveTo>
                <a:lnTo>
                  <a:pt x="7266831" y="0"/>
                </a:lnTo>
                <a:cubicBezTo>
                  <a:pt x="7294786" y="0"/>
                  <a:pt x="7317464" y="8843"/>
                  <a:pt x="7334864" y="26529"/>
                </a:cubicBezTo>
                <a:cubicBezTo>
                  <a:pt x="7352264" y="44214"/>
                  <a:pt x="7360964" y="67035"/>
                  <a:pt x="7360964" y="94990"/>
                </a:cubicBezTo>
                <a:lnTo>
                  <a:pt x="7360964" y="366959"/>
                </a:lnTo>
                <a:lnTo>
                  <a:pt x="7242014" y="366959"/>
                </a:lnTo>
                <a:lnTo>
                  <a:pt x="7242014" y="105259"/>
                </a:lnTo>
                <a:lnTo>
                  <a:pt x="6952766" y="105259"/>
                </a:lnTo>
                <a:lnTo>
                  <a:pt x="6952766" y="366959"/>
                </a:lnTo>
                <a:lnTo>
                  <a:pt x="6834078" y="366959"/>
                </a:lnTo>
                <a:lnTo>
                  <a:pt x="6833816" y="366266"/>
                </a:lnTo>
                <a:lnTo>
                  <a:pt x="6833816" y="94990"/>
                </a:lnTo>
                <a:cubicBezTo>
                  <a:pt x="6833816" y="67035"/>
                  <a:pt x="6842801" y="44214"/>
                  <a:pt x="6860772" y="26529"/>
                </a:cubicBezTo>
                <a:cubicBezTo>
                  <a:pt x="6878743" y="8843"/>
                  <a:pt x="6901706" y="0"/>
                  <a:pt x="6929660" y="0"/>
                </a:cubicBezTo>
                <a:close/>
                <a:moveTo>
                  <a:pt x="5891436" y="0"/>
                </a:moveTo>
                <a:lnTo>
                  <a:pt x="6228606" y="0"/>
                </a:lnTo>
                <a:cubicBezTo>
                  <a:pt x="6256561" y="0"/>
                  <a:pt x="6279239" y="8843"/>
                  <a:pt x="6296639" y="26529"/>
                </a:cubicBezTo>
                <a:cubicBezTo>
                  <a:pt x="6314040" y="44214"/>
                  <a:pt x="6322740" y="67035"/>
                  <a:pt x="6322740" y="94990"/>
                </a:cubicBezTo>
                <a:lnTo>
                  <a:pt x="6322740" y="366959"/>
                </a:lnTo>
                <a:lnTo>
                  <a:pt x="6203789" y="366959"/>
                </a:lnTo>
                <a:lnTo>
                  <a:pt x="6203789" y="105259"/>
                </a:lnTo>
                <a:lnTo>
                  <a:pt x="5914542" y="105259"/>
                </a:lnTo>
                <a:lnTo>
                  <a:pt x="5914542" y="366959"/>
                </a:lnTo>
                <a:lnTo>
                  <a:pt x="5795853" y="366959"/>
                </a:lnTo>
                <a:lnTo>
                  <a:pt x="5795591" y="366266"/>
                </a:lnTo>
                <a:lnTo>
                  <a:pt x="5795591" y="94990"/>
                </a:lnTo>
                <a:cubicBezTo>
                  <a:pt x="5795591" y="67035"/>
                  <a:pt x="5804576" y="44214"/>
                  <a:pt x="5822547" y="26529"/>
                </a:cubicBezTo>
                <a:cubicBezTo>
                  <a:pt x="5840518" y="8843"/>
                  <a:pt x="5863481" y="0"/>
                  <a:pt x="5891436" y="0"/>
                </a:cubicBezTo>
                <a:close/>
                <a:moveTo>
                  <a:pt x="4876800" y="0"/>
                </a:moveTo>
                <a:lnTo>
                  <a:pt x="5311527" y="0"/>
                </a:lnTo>
                <a:lnTo>
                  <a:pt x="5311527" y="105259"/>
                </a:lnTo>
                <a:lnTo>
                  <a:pt x="4995751" y="105259"/>
                </a:lnTo>
                <a:lnTo>
                  <a:pt x="4995751" y="366959"/>
                </a:lnTo>
                <a:lnTo>
                  <a:pt x="4876800" y="366959"/>
                </a:lnTo>
                <a:close/>
                <a:moveTo>
                  <a:pt x="4249862" y="0"/>
                </a:moveTo>
                <a:lnTo>
                  <a:pt x="4361967" y="0"/>
                </a:lnTo>
                <a:lnTo>
                  <a:pt x="4361967" y="366959"/>
                </a:lnTo>
                <a:lnTo>
                  <a:pt x="4249862" y="366959"/>
                </a:lnTo>
                <a:close/>
                <a:moveTo>
                  <a:pt x="3810000" y="0"/>
                </a:moveTo>
                <a:lnTo>
                  <a:pt x="3899000" y="0"/>
                </a:lnTo>
                <a:lnTo>
                  <a:pt x="4032027" y="366959"/>
                </a:lnTo>
                <a:lnTo>
                  <a:pt x="3926708" y="366959"/>
                </a:lnTo>
                <a:lnTo>
                  <a:pt x="3922105" y="354285"/>
                </a:lnTo>
                <a:lnTo>
                  <a:pt x="3922105" y="366959"/>
                </a:lnTo>
                <a:lnTo>
                  <a:pt x="3810000" y="366959"/>
                </a:lnTo>
                <a:close/>
                <a:moveTo>
                  <a:pt x="3169146" y="0"/>
                </a:moveTo>
                <a:lnTo>
                  <a:pt x="3288097" y="0"/>
                </a:lnTo>
                <a:lnTo>
                  <a:pt x="3288097" y="366959"/>
                </a:lnTo>
                <a:lnTo>
                  <a:pt x="3169146" y="366959"/>
                </a:lnTo>
                <a:close/>
                <a:moveTo>
                  <a:pt x="2214786" y="0"/>
                </a:moveTo>
                <a:lnTo>
                  <a:pt x="2551956" y="0"/>
                </a:lnTo>
                <a:cubicBezTo>
                  <a:pt x="2579911" y="0"/>
                  <a:pt x="2602589" y="8843"/>
                  <a:pt x="2619989" y="26529"/>
                </a:cubicBezTo>
                <a:cubicBezTo>
                  <a:pt x="2637390" y="44214"/>
                  <a:pt x="2646090" y="67035"/>
                  <a:pt x="2646090" y="94990"/>
                </a:cubicBezTo>
                <a:lnTo>
                  <a:pt x="2646090" y="366959"/>
                </a:lnTo>
                <a:lnTo>
                  <a:pt x="2527139" y="366959"/>
                </a:lnTo>
                <a:lnTo>
                  <a:pt x="2527139" y="105259"/>
                </a:lnTo>
                <a:lnTo>
                  <a:pt x="2237892" y="105259"/>
                </a:lnTo>
                <a:lnTo>
                  <a:pt x="2237892" y="366959"/>
                </a:lnTo>
                <a:lnTo>
                  <a:pt x="2119203" y="366959"/>
                </a:lnTo>
                <a:lnTo>
                  <a:pt x="2118941" y="366266"/>
                </a:lnTo>
                <a:lnTo>
                  <a:pt x="2118941" y="94990"/>
                </a:lnTo>
                <a:cubicBezTo>
                  <a:pt x="2118941" y="67035"/>
                  <a:pt x="2127926" y="44214"/>
                  <a:pt x="2145897" y="26529"/>
                </a:cubicBezTo>
                <a:cubicBezTo>
                  <a:pt x="2163868" y="8843"/>
                  <a:pt x="2186831" y="0"/>
                  <a:pt x="2214786" y="0"/>
                </a:cubicBezTo>
                <a:close/>
                <a:moveTo>
                  <a:pt x="1484189" y="0"/>
                </a:moveTo>
                <a:lnTo>
                  <a:pt x="1603140" y="0"/>
                </a:lnTo>
                <a:lnTo>
                  <a:pt x="1603140" y="366959"/>
                </a:lnTo>
                <a:lnTo>
                  <a:pt x="1484189" y="366959"/>
                </a:lnTo>
                <a:close/>
                <a:moveTo>
                  <a:pt x="1047751" y="0"/>
                </a:moveTo>
                <a:lnTo>
                  <a:pt x="1166702" y="0"/>
                </a:lnTo>
                <a:lnTo>
                  <a:pt x="1166702" y="366959"/>
                </a:lnTo>
                <a:lnTo>
                  <a:pt x="1047751" y="366959"/>
                </a:lnTo>
                <a:close/>
                <a:moveTo>
                  <a:pt x="0" y="0"/>
                </a:moveTo>
                <a:lnTo>
                  <a:pt x="438151" y="0"/>
                </a:lnTo>
                <a:cubicBezTo>
                  <a:pt x="466105" y="0"/>
                  <a:pt x="488926" y="8843"/>
                  <a:pt x="506612" y="26529"/>
                </a:cubicBezTo>
                <a:cubicBezTo>
                  <a:pt x="524297" y="44214"/>
                  <a:pt x="533140" y="67035"/>
                  <a:pt x="533140" y="94990"/>
                </a:cubicBezTo>
                <a:lnTo>
                  <a:pt x="533140" y="366959"/>
                </a:lnTo>
                <a:lnTo>
                  <a:pt x="413334" y="366959"/>
                </a:lnTo>
                <a:lnTo>
                  <a:pt x="413334" y="105259"/>
                </a:lnTo>
                <a:lnTo>
                  <a:pt x="118952" y="105259"/>
                </a:lnTo>
                <a:lnTo>
                  <a:pt x="118952" y="366959"/>
                </a:lnTo>
                <a:lnTo>
                  <a:pt x="0" y="36695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3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时尚中黑简体" panose="01010104010101010101" pitchFamily="2" charset="-122"/>
              <a:cs typeface="+mn-cs"/>
            </a:endParaRPr>
          </a:p>
        </p:txBody>
      </p:sp>
      <p:sp>
        <p:nvSpPr>
          <p:cNvPr id="17" name="矩形 3"/>
          <p:cNvSpPr/>
          <p:nvPr/>
        </p:nvSpPr>
        <p:spPr>
          <a:xfrm>
            <a:off x="0" y="1574800"/>
            <a:ext cx="1693477" cy="3171372"/>
          </a:xfrm>
          <a:custGeom>
            <a:avLst/>
            <a:gdLst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705100 w 2705100"/>
              <a:gd name="connsiteY2" fmla="*/ 5486400 h 5486400"/>
              <a:gd name="connsiteX3" fmla="*/ 0 w 2705100"/>
              <a:gd name="connsiteY3" fmla="*/ 5486400 h 5486400"/>
              <a:gd name="connsiteX4" fmla="*/ 0 w 2705100"/>
              <a:gd name="connsiteY4" fmla="*/ 0 h 5486400"/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705100 w 2705100"/>
              <a:gd name="connsiteY2" fmla="*/ 5486400 h 5486400"/>
              <a:gd name="connsiteX3" fmla="*/ 0 w 2705100"/>
              <a:gd name="connsiteY3" fmla="*/ 5486400 h 5486400"/>
              <a:gd name="connsiteX4" fmla="*/ 0 w 2705100"/>
              <a:gd name="connsiteY4" fmla="*/ 1892300 h 5486400"/>
              <a:gd name="connsiteX5" fmla="*/ 0 w 2705100"/>
              <a:gd name="connsiteY5" fmla="*/ 0 h 5486400"/>
              <a:gd name="connsiteX0" fmla="*/ 0 w 2705100"/>
              <a:gd name="connsiteY0" fmla="*/ 1892300 h 5486400"/>
              <a:gd name="connsiteX1" fmla="*/ 0 w 2705100"/>
              <a:gd name="connsiteY1" fmla="*/ 0 h 5486400"/>
              <a:gd name="connsiteX2" fmla="*/ 2705100 w 2705100"/>
              <a:gd name="connsiteY2" fmla="*/ 0 h 5486400"/>
              <a:gd name="connsiteX3" fmla="*/ 2705100 w 2705100"/>
              <a:gd name="connsiteY3" fmla="*/ 5486400 h 5486400"/>
              <a:gd name="connsiteX4" fmla="*/ 0 w 2705100"/>
              <a:gd name="connsiteY4" fmla="*/ 5486400 h 5486400"/>
              <a:gd name="connsiteX5" fmla="*/ 91440 w 2705100"/>
              <a:gd name="connsiteY5" fmla="*/ 1983740 h 5486400"/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705100 w 2705100"/>
              <a:gd name="connsiteY2" fmla="*/ 5486400 h 5486400"/>
              <a:gd name="connsiteX3" fmla="*/ 0 w 2705100"/>
              <a:gd name="connsiteY3" fmla="*/ 5486400 h 5486400"/>
              <a:gd name="connsiteX4" fmla="*/ 91440 w 2705100"/>
              <a:gd name="connsiteY4" fmla="*/ 1983740 h 5486400"/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705100 w 2705100"/>
              <a:gd name="connsiteY2" fmla="*/ 5486400 h 5486400"/>
              <a:gd name="connsiteX3" fmla="*/ 0 w 2705100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5100" h="5486400">
                <a:moveTo>
                  <a:pt x="0" y="0"/>
                </a:moveTo>
                <a:lnTo>
                  <a:pt x="2705100" y="0"/>
                </a:lnTo>
                <a:lnTo>
                  <a:pt x="2705100" y="5486400"/>
                </a:lnTo>
                <a:lnTo>
                  <a:pt x="0" y="5486400"/>
                </a:ln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0" dist="127000" dir="5400000" algn="ctr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5"/>
          <p:cNvSpPr/>
          <p:nvPr/>
        </p:nvSpPr>
        <p:spPr>
          <a:xfrm>
            <a:off x="10498522" y="1574800"/>
            <a:ext cx="1693477" cy="3171372"/>
          </a:xfrm>
          <a:custGeom>
            <a:avLst/>
            <a:gdLst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705100 w 2705100"/>
              <a:gd name="connsiteY2" fmla="*/ 5486400 h 5486400"/>
              <a:gd name="connsiteX3" fmla="*/ 0 w 2705100"/>
              <a:gd name="connsiteY3" fmla="*/ 5486400 h 5486400"/>
              <a:gd name="connsiteX4" fmla="*/ 0 w 2705100"/>
              <a:gd name="connsiteY4" fmla="*/ 0 h 5486400"/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692400 w 2705100"/>
              <a:gd name="connsiteY2" fmla="*/ 2324100 h 5486400"/>
              <a:gd name="connsiteX3" fmla="*/ 2705100 w 2705100"/>
              <a:gd name="connsiteY3" fmla="*/ 5486400 h 5486400"/>
              <a:gd name="connsiteX4" fmla="*/ 0 w 2705100"/>
              <a:gd name="connsiteY4" fmla="*/ 5486400 h 5486400"/>
              <a:gd name="connsiteX5" fmla="*/ 0 w 2705100"/>
              <a:gd name="connsiteY5" fmla="*/ 0 h 5486400"/>
              <a:gd name="connsiteX0" fmla="*/ 2692400 w 2783840"/>
              <a:gd name="connsiteY0" fmla="*/ 2324100 h 5486400"/>
              <a:gd name="connsiteX1" fmla="*/ 2705100 w 2783840"/>
              <a:gd name="connsiteY1" fmla="*/ 5486400 h 5486400"/>
              <a:gd name="connsiteX2" fmla="*/ 0 w 2783840"/>
              <a:gd name="connsiteY2" fmla="*/ 5486400 h 5486400"/>
              <a:gd name="connsiteX3" fmla="*/ 0 w 2783840"/>
              <a:gd name="connsiteY3" fmla="*/ 0 h 5486400"/>
              <a:gd name="connsiteX4" fmla="*/ 2705100 w 2783840"/>
              <a:gd name="connsiteY4" fmla="*/ 0 h 5486400"/>
              <a:gd name="connsiteX5" fmla="*/ 2783840 w 2783840"/>
              <a:gd name="connsiteY5" fmla="*/ 2415540 h 5486400"/>
              <a:gd name="connsiteX0" fmla="*/ 2692400 w 2705100"/>
              <a:gd name="connsiteY0" fmla="*/ 2324100 h 5486400"/>
              <a:gd name="connsiteX1" fmla="*/ 2705100 w 2705100"/>
              <a:gd name="connsiteY1" fmla="*/ 5486400 h 5486400"/>
              <a:gd name="connsiteX2" fmla="*/ 0 w 2705100"/>
              <a:gd name="connsiteY2" fmla="*/ 5486400 h 5486400"/>
              <a:gd name="connsiteX3" fmla="*/ 0 w 2705100"/>
              <a:gd name="connsiteY3" fmla="*/ 0 h 5486400"/>
              <a:gd name="connsiteX4" fmla="*/ 2705100 w 2705100"/>
              <a:gd name="connsiteY4" fmla="*/ 0 h 5486400"/>
              <a:gd name="connsiteX0" fmla="*/ 2705100 w 2705100"/>
              <a:gd name="connsiteY0" fmla="*/ 5486400 h 5486400"/>
              <a:gd name="connsiteX1" fmla="*/ 0 w 2705100"/>
              <a:gd name="connsiteY1" fmla="*/ 5486400 h 5486400"/>
              <a:gd name="connsiteX2" fmla="*/ 0 w 2705100"/>
              <a:gd name="connsiteY2" fmla="*/ 0 h 5486400"/>
              <a:gd name="connsiteX3" fmla="*/ 2705100 w 2705100"/>
              <a:gd name="connsiteY3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5100" h="5486400">
                <a:moveTo>
                  <a:pt x="2705100" y="5486400"/>
                </a:moveTo>
                <a:lnTo>
                  <a:pt x="0" y="5486400"/>
                </a:lnTo>
                <a:lnTo>
                  <a:pt x="0" y="0"/>
                </a:lnTo>
                <a:lnTo>
                  <a:pt x="2705100" y="0"/>
                </a:ln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0" dist="127000" dir="5400000" algn="ctr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436913" y="2845864"/>
            <a:ext cx="513128" cy="513128"/>
            <a:chOff x="2419350" y="3143250"/>
            <a:chExt cx="571500" cy="571500"/>
          </a:xfrm>
        </p:grpSpPr>
        <p:sp>
          <p:nvSpPr>
            <p:cNvPr id="22" name="矩形 3"/>
            <p:cNvSpPr/>
            <p:nvPr/>
          </p:nvSpPr>
          <p:spPr>
            <a:xfrm>
              <a:off x="2419350" y="3143250"/>
              <a:ext cx="571500" cy="5715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effectLst>
              <a:outerShdw blurRad="635000" dist="127000" dir="5400000" algn="ctr" rotWithShape="0">
                <a:prstClr val="black">
                  <a:alpha val="6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3" name="箭头: V 形 22"/>
            <p:cNvSpPr/>
            <p:nvPr/>
          </p:nvSpPr>
          <p:spPr>
            <a:xfrm flipH="1">
              <a:off x="2609711" y="3346769"/>
              <a:ext cx="190778" cy="164464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flipH="1">
            <a:off x="10241958" y="2845864"/>
            <a:ext cx="513128" cy="513128"/>
            <a:chOff x="2419350" y="3143250"/>
            <a:chExt cx="571500" cy="571500"/>
          </a:xfrm>
        </p:grpSpPr>
        <p:sp>
          <p:nvSpPr>
            <p:cNvPr id="25" name="矩形 3"/>
            <p:cNvSpPr/>
            <p:nvPr/>
          </p:nvSpPr>
          <p:spPr>
            <a:xfrm>
              <a:off x="2419350" y="3143250"/>
              <a:ext cx="571500" cy="5715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effectLst>
              <a:outerShdw blurRad="635000" dist="127000" dir="5400000" algn="ctr" rotWithShape="0">
                <a:prstClr val="black">
                  <a:alpha val="6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6" name="箭头: V 形 25"/>
            <p:cNvSpPr/>
            <p:nvPr/>
          </p:nvSpPr>
          <p:spPr>
            <a:xfrm flipH="1">
              <a:off x="2609711" y="3346769"/>
              <a:ext cx="190778" cy="164464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2527305" y="2541531"/>
            <a:ext cx="7137396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rPr>
              <a:t>Thanks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时尚中黑简体" panose="01010104010101010101" pitchFamily="2" charset="-122"/>
              <a:ea typeface="时尚中黑简体" panose="0101010401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16500" y="5426075"/>
            <a:ext cx="21590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75000"/>
              </a:schemeClr>
            </a:solidFill>
          </a:ln>
          <a:effectLst>
            <a:outerShdw blurRad="558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90708" y="5447754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rPr>
              <a:t>2020.04.20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时尚中黑简体" panose="01010104010101010101" pitchFamily="2" charset="-122"/>
              <a:ea typeface="时尚中黑简体" panose="0101010401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7352542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占位符 28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  <p:pic>
        <p:nvPicPr>
          <p:cNvPr id="31" name="图片占位符 30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  <p:pic>
        <p:nvPicPr>
          <p:cNvPr id="37" name="图片占位符 36"/>
          <p:cNvPicPr>
            <a:picLocks noGrp="1" noChangeAspect="1"/>
          </p:cNvPicPr>
          <p:nvPr>
            <p:ph type="pic" sz="quarter" idx="10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  <p:pic>
        <p:nvPicPr>
          <p:cNvPr id="41" name="图片占位符 40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文本框 13"/>
          <p:cNvSpPr txBox="1"/>
          <p:nvPr/>
        </p:nvSpPr>
        <p:spPr>
          <a:xfrm>
            <a:off x="4035992" y="1385888"/>
            <a:ext cx="4120039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时尚中黑简体" panose="01010104010101010101" pitchFamily="2" charset="-122"/>
              </a:rPr>
              <a:t>Sections</a:t>
            </a: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70557" y="3136900"/>
            <a:ext cx="1343026" cy="134302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473177" y="3136900"/>
            <a:ext cx="1343026" cy="134302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75797" y="3136900"/>
            <a:ext cx="1343026" cy="134302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278417" y="3136900"/>
            <a:ext cx="1343026" cy="134302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819521" y="4640799"/>
            <a:ext cx="845103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rPr>
              <a:t>Past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work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时尚中黑简体" panose="01010104010101010101" pitchFamily="2" charset="-122"/>
              <a:ea typeface="时尚中黑简体" panose="01010104010101010101" pitchFamily="2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65898" y="4640799"/>
            <a:ext cx="1957587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rPr>
              <a:t>Theory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development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时尚中黑简体" panose="01010104010101010101" pitchFamily="2" charset="-122"/>
              <a:ea typeface="时尚中黑简体" panose="01010104010101010101" pitchFamily="2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74503" y="4640799"/>
            <a:ext cx="1545616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rPr>
              <a:t>New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Approach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时尚中黑简体" panose="01010104010101010101" pitchFamily="2" charset="-122"/>
              <a:ea typeface="时尚中黑简体" panose="0101010401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039265" y="4640799"/>
            <a:ext cx="1821331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rPr>
              <a:t>Conclusion&amp;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reference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时尚中黑简体" panose="01010104010101010101" pitchFamily="2" charset="-122"/>
              <a:ea typeface="时尚中黑简体" panose="01010104010101010101" pitchFamily="2" charset="-122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904477" y="3300581"/>
            <a:ext cx="675185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时尚中黑简体" panose="01010104010101010101" pitchFamily="2" charset="-122"/>
              </a:rPr>
              <a:t>01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gency FB" panose="020B050302020202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735763" y="3300581"/>
            <a:ext cx="817853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时尚中黑简体" panose="01010104010101010101" pitchFamily="2" charset="-122"/>
              </a:rPr>
              <a:t>02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gency FB" panose="020B050302020202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25559" y="3300581"/>
            <a:ext cx="843501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时尚中黑简体" panose="01010104010101010101" pitchFamily="2" charset="-122"/>
              </a:rPr>
              <a:t>03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gency FB" panose="020B050302020202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543408" y="3300581"/>
            <a:ext cx="813043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时尚中黑简体" panose="01010104010101010101" pitchFamily="2" charset="-122"/>
              </a:rPr>
              <a:t>04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gency FB" panose="020B0503020202020204" pitchFamily="34" charset="0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2439544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46514" y="1574800"/>
            <a:ext cx="8098972" cy="317137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75000"/>
              </a:schemeClr>
            </a:solidFill>
          </a:ln>
          <a:effectLst>
            <a:outerShdw blurRad="558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3"/>
          <p:cNvSpPr/>
          <p:nvPr/>
        </p:nvSpPr>
        <p:spPr>
          <a:xfrm>
            <a:off x="0" y="1574800"/>
            <a:ext cx="1693477" cy="3171372"/>
          </a:xfrm>
          <a:custGeom>
            <a:avLst/>
            <a:gdLst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705100 w 2705100"/>
              <a:gd name="connsiteY2" fmla="*/ 5486400 h 5486400"/>
              <a:gd name="connsiteX3" fmla="*/ 0 w 2705100"/>
              <a:gd name="connsiteY3" fmla="*/ 5486400 h 5486400"/>
              <a:gd name="connsiteX4" fmla="*/ 0 w 2705100"/>
              <a:gd name="connsiteY4" fmla="*/ 0 h 5486400"/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705100 w 2705100"/>
              <a:gd name="connsiteY2" fmla="*/ 5486400 h 5486400"/>
              <a:gd name="connsiteX3" fmla="*/ 0 w 2705100"/>
              <a:gd name="connsiteY3" fmla="*/ 5486400 h 5486400"/>
              <a:gd name="connsiteX4" fmla="*/ 0 w 2705100"/>
              <a:gd name="connsiteY4" fmla="*/ 1892300 h 5486400"/>
              <a:gd name="connsiteX5" fmla="*/ 0 w 2705100"/>
              <a:gd name="connsiteY5" fmla="*/ 0 h 5486400"/>
              <a:gd name="connsiteX0" fmla="*/ 0 w 2705100"/>
              <a:gd name="connsiteY0" fmla="*/ 1892300 h 5486400"/>
              <a:gd name="connsiteX1" fmla="*/ 0 w 2705100"/>
              <a:gd name="connsiteY1" fmla="*/ 0 h 5486400"/>
              <a:gd name="connsiteX2" fmla="*/ 2705100 w 2705100"/>
              <a:gd name="connsiteY2" fmla="*/ 0 h 5486400"/>
              <a:gd name="connsiteX3" fmla="*/ 2705100 w 2705100"/>
              <a:gd name="connsiteY3" fmla="*/ 5486400 h 5486400"/>
              <a:gd name="connsiteX4" fmla="*/ 0 w 2705100"/>
              <a:gd name="connsiteY4" fmla="*/ 5486400 h 5486400"/>
              <a:gd name="connsiteX5" fmla="*/ 91440 w 2705100"/>
              <a:gd name="connsiteY5" fmla="*/ 1983740 h 5486400"/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705100 w 2705100"/>
              <a:gd name="connsiteY2" fmla="*/ 5486400 h 5486400"/>
              <a:gd name="connsiteX3" fmla="*/ 0 w 2705100"/>
              <a:gd name="connsiteY3" fmla="*/ 5486400 h 5486400"/>
              <a:gd name="connsiteX4" fmla="*/ 91440 w 2705100"/>
              <a:gd name="connsiteY4" fmla="*/ 1983740 h 5486400"/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705100 w 2705100"/>
              <a:gd name="connsiteY2" fmla="*/ 5486400 h 5486400"/>
              <a:gd name="connsiteX3" fmla="*/ 0 w 2705100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5100" h="5486400">
                <a:moveTo>
                  <a:pt x="0" y="0"/>
                </a:moveTo>
                <a:lnTo>
                  <a:pt x="2705100" y="0"/>
                </a:lnTo>
                <a:lnTo>
                  <a:pt x="2705100" y="5486400"/>
                </a:lnTo>
                <a:lnTo>
                  <a:pt x="0" y="5486400"/>
                </a:ln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0" dist="127000" dir="5400000" algn="ctr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5"/>
          <p:cNvSpPr/>
          <p:nvPr/>
        </p:nvSpPr>
        <p:spPr>
          <a:xfrm>
            <a:off x="10498522" y="1574800"/>
            <a:ext cx="1693477" cy="3171372"/>
          </a:xfrm>
          <a:custGeom>
            <a:avLst/>
            <a:gdLst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705100 w 2705100"/>
              <a:gd name="connsiteY2" fmla="*/ 5486400 h 5486400"/>
              <a:gd name="connsiteX3" fmla="*/ 0 w 2705100"/>
              <a:gd name="connsiteY3" fmla="*/ 5486400 h 5486400"/>
              <a:gd name="connsiteX4" fmla="*/ 0 w 2705100"/>
              <a:gd name="connsiteY4" fmla="*/ 0 h 5486400"/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692400 w 2705100"/>
              <a:gd name="connsiteY2" fmla="*/ 2324100 h 5486400"/>
              <a:gd name="connsiteX3" fmla="*/ 2705100 w 2705100"/>
              <a:gd name="connsiteY3" fmla="*/ 5486400 h 5486400"/>
              <a:gd name="connsiteX4" fmla="*/ 0 w 2705100"/>
              <a:gd name="connsiteY4" fmla="*/ 5486400 h 5486400"/>
              <a:gd name="connsiteX5" fmla="*/ 0 w 2705100"/>
              <a:gd name="connsiteY5" fmla="*/ 0 h 5486400"/>
              <a:gd name="connsiteX0" fmla="*/ 2692400 w 2783840"/>
              <a:gd name="connsiteY0" fmla="*/ 2324100 h 5486400"/>
              <a:gd name="connsiteX1" fmla="*/ 2705100 w 2783840"/>
              <a:gd name="connsiteY1" fmla="*/ 5486400 h 5486400"/>
              <a:gd name="connsiteX2" fmla="*/ 0 w 2783840"/>
              <a:gd name="connsiteY2" fmla="*/ 5486400 h 5486400"/>
              <a:gd name="connsiteX3" fmla="*/ 0 w 2783840"/>
              <a:gd name="connsiteY3" fmla="*/ 0 h 5486400"/>
              <a:gd name="connsiteX4" fmla="*/ 2705100 w 2783840"/>
              <a:gd name="connsiteY4" fmla="*/ 0 h 5486400"/>
              <a:gd name="connsiteX5" fmla="*/ 2783840 w 2783840"/>
              <a:gd name="connsiteY5" fmla="*/ 2415540 h 5486400"/>
              <a:gd name="connsiteX0" fmla="*/ 2692400 w 2705100"/>
              <a:gd name="connsiteY0" fmla="*/ 2324100 h 5486400"/>
              <a:gd name="connsiteX1" fmla="*/ 2705100 w 2705100"/>
              <a:gd name="connsiteY1" fmla="*/ 5486400 h 5486400"/>
              <a:gd name="connsiteX2" fmla="*/ 0 w 2705100"/>
              <a:gd name="connsiteY2" fmla="*/ 5486400 h 5486400"/>
              <a:gd name="connsiteX3" fmla="*/ 0 w 2705100"/>
              <a:gd name="connsiteY3" fmla="*/ 0 h 5486400"/>
              <a:gd name="connsiteX4" fmla="*/ 2705100 w 2705100"/>
              <a:gd name="connsiteY4" fmla="*/ 0 h 5486400"/>
              <a:gd name="connsiteX0" fmla="*/ 2705100 w 2705100"/>
              <a:gd name="connsiteY0" fmla="*/ 5486400 h 5486400"/>
              <a:gd name="connsiteX1" fmla="*/ 0 w 2705100"/>
              <a:gd name="connsiteY1" fmla="*/ 5486400 h 5486400"/>
              <a:gd name="connsiteX2" fmla="*/ 0 w 2705100"/>
              <a:gd name="connsiteY2" fmla="*/ 0 h 5486400"/>
              <a:gd name="connsiteX3" fmla="*/ 2705100 w 2705100"/>
              <a:gd name="connsiteY3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5100" h="5486400">
                <a:moveTo>
                  <a:pt x="2705100" y="5486400"/>
                </a:moveTo>
                <a:lnTo>
                  <a:pt x="0" y="5486400"/>
                </a:lnTo>
                <a:lnTo>
                  <a:pt x="0" y="0"/>
                </a:lnTo>
                <a:lnTo>
                  <a:pt x="2705100" y="0"/>
                </a:ln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0" dist="127000" dir="5400000" algn="ctr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436913" y="2845864"/>
            <a:ext cx="513128" cy="513128"/>
            <a:chOff x="2419350" y="3143250"/>
            <a:chExt cx="571500" cy="571500"/>
          </a:xfrm>
        </p:grpSpPr>
        <p:sp>
          <p:nvSpPr>
            <p:cNvPr id="22" name="矩形 3"/>
            <p:cNvSpPr/>
            <p:nvPr/>
          </p:nvSpPr>
          <p:spPr>
            <a:xfrm>
              <a:off x="2419350" y="3143250"/>
              <a:ext cx="571500" cy="5715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effectLst>
              <a:outerShdw blurRad="635000" dist="127000" dir="5400000" algn="ctr" rotWithShape="0">
                <a:prstClr val="black">
                  <a:alpha val="6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箭头: V 形 22"/>
            <p:cNvSpPr/>
            <p:nvPr/>
          </p:nvSpPr>
          <p:spPr>
            <a:xfrm flipH="1">
              <a:off x="2609711" y="3346769"/>
              <a:ext cx="190778" cy="164464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flipH="1">
            <a:off x="10241958" y="2845864"/>
            <a:ext cx="513128" cy="513128"/>
            <a:chOff x="2419350" y="3143250"/>
            <a:chExt cx="571500" cy="571500"/>
          </a:xfrm>
        </p:grpSpPr>
        <p:sp>
          <p:nvSpPr>
            <p:cNvPr id="25" name="矩形 3"/>
            <p:cNvSpPr/>
            <p:nvPr/>
          </p:nvSpPr>
          <p:spPr>
            <a:xfrm>
              <a:off x="2419350" y="3143250"/>
              <a:ext cx="571500" cy="5715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effectLst>
              <a:outerShdw blurRad="635000" dist="127000" dir="5400000" algn="ctr" rotWithShape="0">
                <a:prstClr val="black">
                  <a:alpha val="6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箭头: V 形 25"/>
            <p:cNvSpPr/>
            <p:nvPr/>
          </p:nvSpPr>
          <p:spPr>
            <a:xfrm flipH="1">
              <a:off x="2609711" y="3346769"/>
              <a:ext cx="190778" cy="164464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4661158" y="2203423"/>
            <a:ext cx="2869696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rPr>
              <a:t>Past work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时尚中黑简体" panose="01010104010101010101" pitchFamily="2" charset="-122"/>
              <a:ea typeface="时尚中黑简体" panose="0101010401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3647" y="1778989"/>
            <a:ext cx="1107996" cy="264687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时尚中黑简体" panose="01010104010101010101" pitchFamily="2" charset="-122"/>
              </a:rPr>
              <a:t>0</a:t>
            </a:r>
            <a:endParaRPr kumimoji="0" lang="zh-CN" altLang="en-US" sz="16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gency FB" panose="020B050302020202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36521" y="1778989"/>
            <a:ext cx="617477" cy="264687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时尚中黑简体" panose="01010104010101010101" pitchFamily="2" charset="-122"/>
              </a:rPr>
              <a:t>1</a:t>
            </a:r>
            <a:endParaRPr kumimoji="0" lang="zh-CN" altLang="en-US" sz="16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gency FB" panose="020B050302020202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37000" y="3123492"/>
            <a:ext cx="395339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indent="324000">
              <a:buFont typeface="Wingdings" panose="05000000000000000000" pitchFamily="2" charset="2"/>
              <a:buChar char="l"/>
              <a:defRPr/>
            </a:pPr>
            <a:r>
              <a:rPr lang="en-US" altLang="zh-CN" sz="1600" dirty="0" smtClean="0"/>
              <a:t>Andersen and Gill (</a:t>
            </a:r>
            <a:r>
              <a:rPr lang="en-US" altLang="zh-CN" sz="1600" dirty="0" smtClean="0"/>
              <a:t>AG) model </a:t>
            </a:r>
            <a:r>
              <a:rPr lang="en-US" altLang="zh-CN" sz="1600" dirty="0" smtClean="0"/>
              <a:t>(1982) </a:t>
            </a:r>
            <a:br>
              <a:rPr lang="en-US" altLang="zh-CN" sz="1600" dirty="0" smtClean="0"/>
            </a:b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37142" y="3677236"/>
            <a:ext cx="3886057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indent="324000">
              <a:buFont typeface="Wingdings" panose="05000000000000000000" pitchFamily="2" charset="2"/>
              <a:buChar char="l"/>
              <a:defRPr/>
            </a:pPr>
            <a:r>
              <a:rPr lang="en-US" altLang="zh-CN" sz="1600" dirty="0" smtClean="0"/>
              <a:t>Segal and </a:t>
            </a:r>
            <a:r>
              <a:rPr lang="en-US" altLang="zh-CN" sz="1600" dirty="0" err="1" smtClean="0"/>
              <a:t>Neuhaus</a:t>
            </a:r>
            <a:r>
              <a:rPr lang="en-US" altLang="zh-CN" sz="1600" dirty="0" smtClean="0"/>
              <a:t> (1993</a:t>
            </a:r>
            <a:r>
              <a:rPr lang="en-US" altLang="zh-CN" sz="1600" dirty="0" smtClean="0"/>
              <a:t>) </a:t>
            </a:r>
            <a:br>
              <a:rPr lang="en-US" altLang="zh-CN" sz="1600" dirty="0" smtClean="0"/>
            </a:b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7064562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454072" y="2008896"/>
            <a:ext cx="3225800" cy="3248230"/>
            <a:chOff x="1740215" y="2198819"/>
            <a:chExt cx="2601366" cy="2619455"/>
          </a:xfrm>
        </p:grpSpPr>
        <p:grpSp>
          <p:nvGrpSpPr>
            <p:cNvPr id="33" name="组合 32"/>
            <p:cNvGrpSpPr/>
            <p:nvPr/>
          </p:nvGrpSpPr>
          <p:grpSpPr>
            <a:xfrm>
              <a:off x="1740215" y="2198819"/>
              <a:ext cx="2601366" cy="2619455"/>
              <a:chOff x="2582905" y="2616198"/>
              <a:chExt cx="1076900" cy="1084389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2582905" y="2616198"/>
                <a:ext cx="1076900" cy="1084389"/>
                <a:chOff x="721926" y="3827665"/>
                <a:chExt cx="2227443" cy="2242936"/>
              </a:xfrm>
            </p:grpSpPr>
            <p:sp>
              <p:nvSpPr>
                <p:cNvPr id="37" name="任意多边形: 形状 36"/>
                <p:cNvSpPr>
                  <a:spLocks/>
                </p:cNvSpPr>
                <p:nvPr/>
              </p:nvSpPr>
              <p:spPr bwMode="auto">
                <a:xfrm>
                  <a:off x="721926" y="3827665"/>
                  <a:ext cx="1125537" cy="1716089"/>
                </a:xfrm>
                <a:custGeom>
                  <a:avLst/>
                  <a:gdLst>
                    <a:gd name="T0" fmla="*/ 1004 w 8508"/>
                    <a:gd name="T1" fmla="*/ 12737 h 12977"/>
                    <a:gd name="T2" fmla="*/ 820 w 8508"/>
                    <a:gd name="T3" fmla="*/ 12369 h 12977"/>
                    <a:gd name="T4" fmla="*/ 653 w 8508"/>
                    <a:gd name="T5" fmla="*/ 11991 h 12977"/>
                    <a:gd name="T6" fmla="*/ 505 w 8508"/>
                    <a:gd name="T7" fmla="*/ 11604 h 12977"/>
                    <a:gd name="T8" fmla="*/ 373 w 8508"/>
                    <a:gd name="T9" fmla="*/ 11208 h 12977"/>
                    <a:gd name="T10" fmla="*/ 262 w 8508"/>
                    <a:gd name="T11" fmla="*/ 10804 h 12977"/>
                    <a:gd name="T12" fmla="*/ 169 w 8508"/>
                    <a:gd name="T13" fmla="*/ 10393 h 12977"/>
                    <a:gd name="T14" fmla="*/ 96 w 8508"/>
                    <a:gd name="T15" fmla="*/ 9975 h 12977"/>
                    <a:gd name="T16" fmla="*/ 43 w 8508"/>
                    <a:gd name="T17" fmla="*/ 9549 h 12977"/>
                    <a:gd name="T18" fmla="*/ 11 w 8508"/>
                    <a:gd name="T19" fmla="*/ 9118 h 12977"/>
                    <a:gd name="T20" fmla="*/ 0 w 8508"/>
                    <a:gd name="T21" fmla="*/ 8681 h 12977"/>
                    <a:gd name="T22" fmla="*/ 98 w 8508"/>
                    <a:gd name="T23" fmla="*/ 7374 h 12977"/>
                    <a:gd name="T24" fmla="*/ 381 w 8508"/>
                    <a:gd name="T25" fmla="*/ 6128 h 12977"/>
                    <a:gd name="T26" fmla="*/ 837 w 8508"/>
                    <a:gd name="T27" fmla="*/ 4958 h 12977"/>
                    <a:gd name="T28" fmla="*/ 1449 w 8508"/>
                    <a:gd name="T29" fmla="*/ 3877 h 12977"/>
                    <a:gd name="T30" fmla="*/ 2205 w 8508"/>
                    <a:gd name="T31" fmla="*/ 2899 h 12977"/>
                    <a:gd name="T32" fmla="*/ 3090 w 8508"/>
                    <a:gd name="T33" fmla="*/ 2039 h 12977"/>
                    <a:gd name="T34" fmla="*/ 4089 w 8508"/>
                    <a:gd name="T35" fmla="*/ 1311 h 12977"/>
                    <a:gd name="T36" fmla="*/ 5190 w 8508"/>
                    <a:gd name="T37" fmla="*/ 729 h 12977"/>
                    <a:gd name="T38" fmla="*/ 6377 w 8508"/>
                    <a:gd name="T39" fmla="*/ 308 h 12977"/>
                    <a:gd name="T40" fmla="*/ 7636 w 8508"/>
                    <a:gd name="T41" fmla="*/ 61 h 12977"/>
                    <a:gd name="T42" fmla="*/ 8508 w 8508"/>
                    <a:gd name="T43" fmla="*/ 4795 h 12977"/>
                    <a:gd name="T44" fmla="*/ 7939 w 8508"/>
                    <a:gd name="T45" fmla="*/ 4863 h 12977"/>
                    <a:gd name="T46" fmla="*/ 7398 w 8508"/>
                    <a:gd name="T47" fmla="*/ 5008 h 12977"/>
                    <a:gd name="T48" fmla="*/ 6890 w 8508"/>
                    <a:gd name="T49" fmla="*/ 5227 h 12977"/>
                    <a:gd name="T50" fmla="*/ 6424 w 8508"/>
                    <a:gd name="T51" fmla="*/ 5514 h 12977"/>
                    <a:gd name="T52" fmla="*/ 6004 w 8508"/>
                    <a:gd name="T53" fmla="*/ 5860 h 12977"/>
                    <a:gd name="T54" fmla="*/ 5636 w 8508"/>
                    <a:gd name="T55" fmla="*/ 6262 h 12977"/>
                    <a:gd name="T56" fmla="*/ 5326 w 8508"/>
                    <a:gd name="T57" fmla="*/ 6712 h 12977"/>
                    <a:gd name="T58" fmla="*/ 5082 w 8508"/>
                    <a:gd name="T59" fmla="*/ 7205 h 12977"/>
                    <a:gd name="T60" fmla="*/ 4909 w 8508"/>
                    <a:gd name="T61" fmla="*/ 7734 h 12977"/>
                    <a:gd name="T62" fmla="*/ 4812 w 8508"/>
                    <a:gd name="T63" fmla="*/ 8293 h 12977"/>
                    <a:gd name="T64" fmla="*/ 4792 w 8508"/>
                    <a:gd name="T65" fmla="*/ 8745 h 12977"/>
                    <a:gd name="T66" fmla="*/ 4801 w 8508"/>
                    <a:gd name="T67" fmla="*/ 8937 h 12977"/>
                    <a:gd name="T68" fmla="*/ 4817 w 8508"/>
                    <a:gd name="T69" fmla="*/ 9127 h 12977"/>
                    <a:gd name="T70" fmla="*/ 4843 w 8508"/>
                    <a:gd name="T71" fmla="*/ 9314 h 12977"/>
                    <a:gd name="T72" fmla="*/ 4878 w 8508"/>
                    <a:gd name="T73" fmla="*/ 9497 h 12977"/>
                    <a:gd name="T74" fmla="*/ 4922 w 8508"/>
                    <a:gd name="T75" fmla="*/ 9678 h 12977"/>
                    <a:gd name="T76" fmla="*/ 4973 w 8508"/>
                    <a:gd name="T77" fmla="*/ 9855 h 12977"/>
                    <a:gd name="T78" fmla="*/ 5032 w 8508"/>
                    <a:gd name="T79" fmla="*/ 10029 h 12977"/>
                    <a:gd name="T80" fmla="*/ 5101 w 8508"/>
                    <a:gd name="T81" fmla="*/ 10199 h 12977"/>
                    <a:gd name="T82" fmla="*/ 5176 w 8508"/>
                    <a:gd name="T83" fmla="*/ 10365 h 12977"/>
                    <a:gd name="T84" fmla="*/ 5258 w 8508"/>
                    <a:gd name="T85" fmla="*/ 10527 h 129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508" h="12977">
                      <a:moveTo>
                        <a:pt x="1135" y="12977"/>
                      </a:moveTo>
                      <a:lnTo>
                        <a:pt x="1069" y="12857"/>
                      </a:lnTo>
                      <a:lnTo>
                        <a:pt x="1004" y="12737"/>
                      </a:lnTo>
                      <a:lnTo>
                        <a:pt x="941" y="12615"/>
                      </a:lnTo>
                      <a:lnTo>
                        <a:pt x="879" y="12493"/>
                      </a:lnTo>
                      <a:lnTo>
                        <a:pt x="820" y="12369"/>
                      </a:lnTo>
                      <a:lnTo>
                        <a:pt x="763" y="12244"/>
                      </a:lnTo>
                      <a:lnTo>
                        <a:pt x="706" y="12118"/>
                      </a:lnTo>
                      <a:lnTo>
                        <a:pt x="653" y="11991"/>
                      </a:lnTo>
                      <a:lnTo>
                        <a:pt x="601" y="11863"/>
                      </a:lnTo>
                      <a:lnTo>
                        <a:pt x="552" y="11734"/>
                      </a:lnTo>
                      <a:lnTo>
                        <a:pt x="505" y="11604"/>
                      </a:lnTo>
                      <a:lnTo>
                        <a:pt x="459" y="11473"/>
                      </a:lnTo>
                      <a:lnTo>
                        <a:pt x="416" y="11341"/>
                      </a:lnTo>
                      <a:lnTo>
                        <a:pt x="373" y="11208"/>
                      </a:lnTo>
                      <a:lnTo>
                        <a:pt x="334" y="11074"/>
                      </a:lnTo>
                      <a:lnTo>
                        <a:pt x="297" y="10940"/>
                      </a:lnTo>
                      <a:lnTo>
                        <a:pt x="262" y="10804"/>
                      </a:lnTo>
                      <a:lnTo>
                        <a:pt x="229" y="10668"/>
                      </a:lnTo>
                      <a:lnTo>
                        <a:pt x="198" y="10530"/>
                      </a:lnTo>
                      <a:lnTo>
                        <a:pt x="169" y="10393"/>
                      </a:lnTo>
                      <a:lnTo>
                        <a:pt x="142" y="10254"/>
                      </a:lnTo>
                      <a:lnTo>
                        <a:pt x="118" y="10115"/>
                      </a:lnTo>
                      <a:lnTo>
                        <a:pt x="96" y="9975"/>
                      </a:lnTo>
                      <a:lnTo>
                        <a:pt x="76" y="9834"/>
                      </a:lnTo>
                      <a:lnTo>
                        <a:pt x="59" y="9691"/>
                      </a:lnTo>
                      <a:lnTo>
                        <a:pt x="43" y="9549"/>
                      </a:lnTo>
                      <a:lnTo>
                        <a:pt x="30" y="9406"/>
                      </a:lnTo>
                      <a:lnTo>
                        <a:pt x="20" y="9263"/>
                      </a:lnTo>
                      <a:lnTo>
                        <a:pt x="11" y="9118"/>
                      </a:lnTo>
                      <a:lnTo>
                        <a:pt x="4" y="8973"/>
                      </a:lnTo>
                      <a:lnTo>
                        <a:pt x="1" y="8827"/>
                      </a:lnTo>
                      <a:lnTo>
                        <a:pt x="0" y="8681"/>
                      </a:lnTo>
                      <a:lnTo>
                        <a:pt x="11" y="8239"/>
                      </a:lnTo>
                      <a:lnTo>
                        <a:pt x="43" y="7804"/>
                      </a:lnTo>
                      <a:lnTo>
                        <a:pt x="98" y="7374"/>
                      </a:lnTo>
                      <a:lnTo>
                        <a:pt x="173" y="6952"/>
                      </a:lnTo>
                      <a:lnTo>
                        <a:pt x="267" y="6536"/>
                      </a:lnTo>
                      <a:lnTo>
                        <a:pt x="381" y="6128"/>
                      </a:lnTo>
                      <a:lnTo>
                        <a:pt x="514" y="5730"/>
                      </a:lnTo>
                      <a:lnTo>
                        <a:pt x="666" y="5339"/>
                      </a:lnTo>
                      <a:lnTo>
                        <a:pt x="837" y="4958"/>
                      </a:lnTo>
                      <a:lnTo>
                        <a:pt x="1023" y="4587"/>
                      </a:lnTo>
                      <a:lnTo>
                        <a:pt x="1229" y="4226"/>
                      </a:lnTo>
                      <a:lnTo>
                        <a:pt x="1449" y="3877"/>
                      </a:lnTo>
                      <a:lnTo>
                        <a:pt x="1685" y="3538"/>
                      </a:lnTo>
                      <a:lnTo>
                        <a:pt x="1938" y="3213"/>
                      </a:lnTo>
                      <a:lnTo>
                        <a:pt x="2205" y="2899"/>
                      </a:lnTo>
                      <a:lnTo>
                        <a:pt x="2486" y="2598"/>
                      </a:lnTo>
                      <a:lnTo>
                        <a:pt x="2781" y="2312"/>
                      </a:lnTo>
                      <a:lnTo>
                        <a:pt x="3090" y="2039"/>
                      </a:lnTo>
                      <a:lnTo>
                        <a:pt x="3411" y="1781"/>
                      </a:lnTo>
                      <a:lnTo>
                        <a:pt x="3744" y="1538"/>
                      </a:lnTo>
                      <a:lnTo>
                        <a:pt x="4089" y="1311"/>
                      </a:lnTo>
                      <a:lnTo>
                        <a:pt x="4446" y="1101"/>
                      </a:lnTo>
                      <a:lnTo>
                        <a:pt x="4813" y="906"/>
                      </a:lnTo>
                      <a:lnTo>
                        <a:pt x="5190" y="729"/>
                      </a:lnTo>
                      <a:lnTo>
                        <a:pt x="5577" y="570"/>
                      </a:lnTo>
                      <a:lnTo>
                        <a:pt x="5972" y="430"/>
                      </a:lnTo>
                      <a:lnTo>
                        <a:pt x="6377" y="308"/>
                      </a:lnTo>
                      <a:lnTo>
                        <a:pt x="6789" y="205"/>
                      </a:lnTo>
                      <a:lnTo>
                        <a:pt x="7209" y="123"/>
                      </a:lnTo>
                      <a:lnTo>
                        <a:pt x="7636" y="61"/>
                      </a:lnTo>
                      <a:lnTo>
                        <a:pt x="8069" y="20"/>
                      </a:lnTo>
                      <a:lnTo>
                        <a:pt x="8508" y="0"/>
                      </a:lnTo>
                      <a:lnTo>
                        <a:pt x="8508" y="4795"/>
                      </a:lnTo>
                      <a:lnTo>
                        <a:pt x="8316" y="4808"/>
                      </a:lnTo>
                      <a:lnTo>
                        <a:pt x="8126" y="4831"/>
                      </a:lnTo>
                      <a:lnTo>
                        <a:pt x="7939" y="4863"/>
                      </a:lnTo>
                      <a:lnTo>
                        <a:pt x="7755" y="4903"/>
                      </a:lnTo>
                      <a:lnTo>
                        <a:pt x="7575" y="4952"/>
                      </a:lnTo>
                      <a:lnTo>
                        <a:pt x="7398" y="5008"/>
                      </a:lnTo>
                      <a:lnTo>
                        <a:pt x="7225" y="5073"/>
                      </a:lnTo>
                      <a:lnTo>
                        <a:pt x="7055" y="5147"/>
                      </a:lnTo>
                      <a:lnTo>
                        <a:pt x="6890" y="5227"/>
                      </a:lnTo>
                      <a:lnTo>
                        <a:pt x="6731" y="5315"/>
                      </a:lnTo>
                      <a:lnTo>
                        <a:pt x="6574" y="5411"/>
                      </a:lnTo>
                      <a:lnTo>
                        <a:pt x="6424" y="5514"/>
                      </a:lnTo>
                      <a:lnTo>
                        <a:pt x="6278" y="5622"/>
                      </a:lnTo>
                      <a:lnTo>
                        <a:pt x="6138" y="5738"/>
                      </a:lnTo>
                      <a:lnTo>
                        <a:pt x="6004" y="5860"/>
                      </a:lnTo>
                      <a:lnTo>
                        <a:pt x="5876" y="5988"/>
                      </a:lnTo>
                      <a:lnTo>
                        <a:pt x="5753" y="6122"/>
                      </a:lnTo>
                      <a:lnTo>
                        <a:pt x="5636" y="6262"/>
                      </a:lnTo>
                      <a:lnTo>
                        <a:pt x="5526" y="6407"/>
                      </a:lnTo>
                      <a:lnTo>
                        <a:pt x="5423" y="6557"/>
                      </a:lnTo>
                      <a:lnTo>
                        <a:pt x="5326" y="6712"/>
                      </a:lnTo>
                      <a:lnTo>
                        <a:pt x="5237" y="6872"/>
                      </a:lnTo>
                      <a:lnTo>
                        <a:pt x="5156" y="7037"/>
                      </a:lnTo>
                      <a:lnTo>
                        <a:pt x="5082" y="7205"/>
                      </a:lnTo>
                      <a:lnTo>
                        <a:pt x="5016" y="7377"/>
                      </a:lnTo>
                      <a:lnTo>
                        <a:pt x="4959" y="7554"/>
                      </a:lnTo>
                      <a:lnTo>
                        <a:pt x="4909" y="7734"/>
                      </a:lnTo>
                      <a:lnTo>
                        <a:pt x="4867" y="7918"/>
                      </a:lnTo>
                      <a:lnTo>
                        <a:pt x="4835" y="8105"/>
                      </a:lnTo>
                      <a:lnTo>
                        <a:pt x="4812" y="8293"/>
                      </a:lnTo>
                      <a:lnTo>
                        <a:pt x="4797" y="8487"/>
                      </a:lnTo>
                      <a:lnTo>
                        <a:pt x="4792" y="8681"/>
                      </a:lnTo>
                      <a:lnTo>
                        <a:pt x="4792" y="8745"/>
                      </a:lnTo>
                      <a:lnTo>
                        <a:pt x="4795" y="8810"/>
                      </a:lnTo>
                      <a:lnTo>
                        <a:pt x="4797" y="8874"/>
                      </a:lnTo>
                      <a:lnTo>
                        <a:pt x="4801" y="8937"/>
                      </a:lnTo>
                      <a:lnTo>
                        <a:pt x="4805" y="9001"/>
                      </a:lnTo>
                      <a:lnTo>
                        <a:pt x="4811" y="9064"/>
                      </a:lnTo>
                      <a:lnTo>
                        <a:pt x="4817" y="9127"/>
                      </a:lnTo>
                      <a:lnTo>
                        <a:pt x="4825" y="9190"/>
                      </a:lnTo>
                      <a:lnTo>
                        <a:pt x="4834" y="9252"/>
                      </a:lnTo>
                      <a:lnTo>
                        <a:pt x="4843" y="9314"/>
                      </a:lnTo>
                      <a:lnTo>
                        <a:pt x="4854" y="9376"/>
                      </a:lnTo>
                      <a:lnTo>
                        <a:pt x="4866" y="9436"/>
                      </a:lnTo>
                      <a:lnTo>
                        <a:pt x="4878" y="9497"/>
                      </a:lnTo>
                      <a:lnTo>
                        <a:pt x="4892" y="9558"/>
                      </a:lnTo>
                      <a:lnTo>
                        <a:pt x="4906" y="9619"/>
                      </a:lnTo>
                      <a:lnTo>
                        <a:pt x="4922" y="9678"/>
                      </a:lnTo>
                      <a:lnTo>
                        <a:pt x="4938" y="9738"/>
                      </a:lnTo>
                      <a:lnTo>
                        <a:pt x="4955" y="9797"/>
                      </a:lnTo>
                      <a:lnTo>
                        <a:pt x="4973" y="9855"/>
                      </a:lnTo>
                      <a:lnTo>
                        <a:pt x="4992" y="9914"/>
                      </a:lnTo>
                      <a:lnTo>
                        <a:pt x="5012" y="9971"/>
                      </a:lnTo>
                      <a:lnTo>
                        <a:pt x="5032" y="10029"/>
                      </a:lnTo>
                      <a:lnTo>
                        <a:pt x="5054" y="10086"/>
                      </a:lnTo>
                      <a:lnTo>
                        <a:pt x="5077" y="10143"/>
                      </a:lnTo>
                      <a:lnTo>
                        <a:pt x="5101" y="10199"/>
                      </a:lnTo>
                      <a:lnTo>
                        <a:pt x="5125" y="10255"/>
                      </a:lnTo>
                      <a:lnTo>
                        <a:pt x="5150" y="10310"/>
                      </a:lnTo>
                      <a:lnTo>
                        <a:pt x="5176" y="10365"/>
                      </a:lnTo>
                      <a:lnTo>
                        <a:pt x="5202" y="10420"/>
                      </a:lnTo>
                      <a:lnTo>
                        <a:pt x="5230" y="10474"/>
                      </a:lnTo>
                      <a:lnTo>
                        <a:pt x="5258" y="10527"/>
                      </a:lnTo>
                      <a:lnTo>
                        <a:pt x="5287" y="10579"/>
                      </a:lnTo>
                      <a:lnTo>
                        <a:pt x="1135" y="12977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/>
                  </a:solidFill>
                </a:ln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任意多边形: 形状 37"/>
                <p:cNvSpPr>
                  <a:spLocks/>
                </p:cNvSpPr>
                <p:nvPr/>
              </p:nvSpPr>
              <p:spPr bwMode="auto">
                <a:xfrm>
                  <a:off x="861355" y="5211763"/>
                  <a:ext cx="1947863" cy="858838"/>
                </a:xfrm>
                <a:custGeom>
                  <a:avLst/>
                  <a:gdLst>
                    <a:gd name="T0" fmla="*/ 252217063 w 14736"/>
                    <a:gd name="T1" fmla="*/ 49939682 h 6488"/>
                    <a:gd name="T2" fmla="*/ 243445731 w 14736"/>
                    <a:gd name="T3" fmla="*/ 61101664 h 6488"/>
                    <a:gd name="T4" fmla="*/ 233696106 w 14736"/>
                    <a:gd name="T5" fmla="*/ 71387467 h 6488"/>
                    <a:gd name="T6" fmla="*/ 223037716 w 14736"/>
                    <a:gd name="T7" fmla="*/ 80727066 h 6488"/>
                    <a:gd name="T8" fmla="*/ 211523302 w 14736"/>
                    <a:gd name="T9" fmla="*/ 89032829 h 6488"/>
                    <a:gd name="T10" fmla="*/ 199257555 w 14736"/>
                    <a:gd name="T11" fmla="*/ 96287150 h 6488"/>
                    <a:gd name="T12" fmla="*/ 186275371 w 14736"/>
                    <a:gd name="T13" fmla="*/ 102349980 h 6488"/>
                    <a:gd name="T14" fmla="*/ 172646807 w 14736"/>
                    <a:gd name="T15" fmla="*/ 107203844 h 6488"/>
                    <a:gd name="T16" fmla="*/ 158494001 w 14736"/>
                    <a:gd name="T17" fmla="*/ 110760980 h 6488"/>
                    <a:gd name="T18" fmla="*/ 143834402 w 14736"/>
                    <a:gd name="T19" fmla="*/ 112951229 h 6488"/>
                    <a:gd name="T20" fmla="*/ 128738199 w 14736"/>
                    <a:gd name="T21" fmla="*/ 113687224 h 6488"/>
                    <a:gd name="T22" fmla="*/ 113641865 w 14736"/>
                    <a:gd name="T23" fmla="*/ 112951229 h 6488"/>
                    <a:gd name="T24" fmla="*/ 98982266 w 14736"/>
                    <a:gd name="T25" fmla="*/ 110760980 h 6488"/>
                    <a:gd name="T26" fmla="*/ 84829460 w 14736"/>
                    <a:gd name="T27" fmla="*/ 107203844 h 6488"/>
                    <a:gd name="T28" fmla="*/ 71200896 w 14736"/>
                    <a:gd name="T29" fmla="*/ 102349980 h 6488"/>
                    <a:gd name="T30" fmla="*/ 58218712 w 14736"/>
                    <a:gd name="T31" fmla="*/ 96287150 h 6488"/>
                    <a:gd name="T32" fmla="*/ 45952964 w 14736"/>
                    <a:gd name="T33" fmla="*/ 89032829 h 6488"/>
                    <a:gd name="T34" fmla="*/ 34438551 w 14736"/>
                    <a:gd name="T35" fmla="*/ 80727066 h 6488"/>
                    <a:gd name="T36" fmla="*/ 23780161 w 14736"/>
                    <a:gd name="T37" fmla="*/ 71387467 h 6488"/>
                    <a:gd name="T38" fmla="*/ 14030535 w 14736"/>
                    <a:gd name="T39" fmla="*/ 61101664 h 6488"/>
                    <a:gd name="T40" fmla="*/ 5259204 w 14736"/>
                    <a:gd name="T41" fmla="*/ 49939682 h 6488"/>
                    <a:gd name="T42" fmla="*/ 72616190 w 14736"/>
                    <a:gd name="T43" fmla="*/ 0 h 6488"/>
                    <a:gd name="T44" fmla="*/ 76267904 w 14736"/>
                    <a:gd name="T45" fmla="*/ 4853732 h 6488"/>
                    <a:gd name="T46" fmla="*/ 80339038 w 14736"/>
                    <a:gd name="T47" fmla="*/ 9392151 h 6488"/>
                    <a:gd name="T48" fmla="*/ 84794564 w 14736"/>
                    <a:gd name="T49" fmla="*/ 13527493 h 6488"/>
                    <a:gd name="T50" fmla="*/ 89599451 w 14736"/>
                    <a:gd name="T51" fmla="*/ 17259890 h 6488"/>
                    <a:gd name="T52" fmla="*/ 94736384 w 14736"/>
                    <a:gd name="T53" fmla="*/ 20571606 h 6488"/>
                    <a:gd name="T54" fmla="*/ 100187916 w 14736"/>
                    <a:gd name="T55" fmla="*/ 23410351 h 6488"/>
                    <a:gd name="T56" fmla="*/ 105883987 w 14736"/>
                    <a:gd name="T57" fmla="*/ 25758389 h 6488"/>
                    <a:gd name="T58" fmla="*/ 111859628 w 14736"/>
                    <a:gd name="T59" fmla="*/ 27580772 h 6488"/>
                    <a:gd name="T60" fmla="*/ 118027464 w 14736"/>
                    <a:gd name="T61" fmla="*/ 28859895 h 6488"/>
                    <a:gd name="T62" fmla="*/ 124387496 w 14736"/>
                    <a:gd name="T63" fmla="*/ 29560812 h 6488"/>
                    <a:gd name="T64" fmla="*/ 130922143 w 14736"/>
                    <a:gd name="T65" fmla="*/ 29665917 h 6488"/>
                    <a:gd name="T66" fmla="*/ 137352100 w 14736"/>
                    <a:gd name="T67" fmla="*/ 29175341 h 6488"/>
                    <a:gd name="T68" fmla="*/ 143589862 w 14736"/>
                    <a:gd name="T69" fmla="*/ 28071348 h 6488"/>
                    <a:gd name="T70" fmla="*/ 149617847 w 14736"/>
                    <a:gd name="T71" fmla="*/ 26424227 h 6488"/>
                    <a:gd name="T72" fmla="*/ 155418741 w 14736"/>
                    <a:gd name="T73" fmla="*/ 24233846 h 6488"/>
                    <a:gd name="T74" fmla="*/ 160957646 w 14736"/>
                    <a:gd name="T75" fmla="*/ 21570495 h 6488"/>
                    <a:gd name="T76" fmla="*/ 166181953 w 14736"/>
                    <a:gd name="T77" fmla="*/ 18416304 h 6488"/>
                    <a:gd name="T78" fmla="*/ 171126691 w 14736"/>
                    <a:gd name="T79" fmla="*/ 14824222 h 6488"/>
                    <a:gd name="T80" fmla="*/ 175687038 w 14736"/>
                    <a:gd name="T81" fmla="*/ 10811457 h 6488"/>
                    <a:gd name="T82" fmla="*/ 179897891 w 14736"/>
                    <a:gd name="T83" fmla="*/ 6395749 h 6488"/>
                    <a:gd name="T84" fmla="*/ 183689456 w 14736"/>
                    <a:gd name="T85" fmla="*/ 1647121 h 6488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14736" h="6488">
                      <a:moveTo>
                        <a:pt x="14736" y="2398"/>
                      </a:moveTo>
                      <a:lnTo>
                        <a:pt x="14589" y="2626"/>
                      </a:lnTo>
                      <a:lnTo>
                        <a:pt x="14435" y="2850"/>
                      </a:lnTo>
                      <a:lnTo>
                        <a:pt x="14273" y="3067"/>
                      </a:lnTo>
                      <a:lnTo>
                        <a:pt x="14106" y="3280"/>
                      </a:lnTo>
                      <a:lnTo>
                        <a:pt x="13933" y="3487"/>
                      </a:lnTo>
                      <a:lnTo>
                        <a:pt x="13753" y="3688"/>
                      </a:lnTo>
                      <a:lnTo>
                        <a:pt x="13567" y="3884"/>
                      </a:lnTo>
                      <a:lnTo>
                        <a:pt x="13375" y="4074"/>
                      </a:lnTo>
                      <a:lnTo>
                        <a:pt x="13177" y="4258"/>
                      </a:lnTo>
                      <a:lnTo>
                        <a:pt x="12973" y="4436"/>
                      </a:lnTo>
                      <a:lnTo>
                        <a:pt x="12765" y="4607"/>
                      </a:lnTo>
                      <a:lnTo>
                        <a:pt x="12550" y="4772"/>
                      </a:lnTo>
                      <a:lnTo>
                        <a:pt x="12331" y="4930"/>
                      </a:lnTo>
                      <a:lnTo>
                        <a:pt x="12106" y="5081"/>
                      </a:lnTo>
                      <a:lnTo>
                        <a:pt x="11876" y="5227"/>
                      </a:lnTo>
                      <a:lnTo>
                        <a:pt x="11643" y="5365"/>
                      </a:lnTo>
                      <a:lnTo>
                        <a:pt x="11404" y="5495"/>
                      </a:lnTo>
                      <a:lnTo>
                        <a:pt x="11160" y="5618"/>
                      </a:lnTo>
                      <a:lnTo>
                        <a:pt x="10912" y="5734"/>
                      </a:lnTo>
                      <a:lnTo>
                        <a:pt x="10661" y="5841"/>
                      </a:lnTo>
                      <a:lnTo>
                        <a:pt x="10405" y="5942"/>
                      </a:lnTo>
                      <a:lnTo>
                        <a:pt x="10145" y="6034"/>
                      </a:lnTo>
                      <a:lnTo>
                        <a:pt x="9881" y="6118"/>
                      </a:lnTo>
                      <a:lnTo>
                        <a:pt x="9614" y="6194"/>
                      </a:lnTo>
                      <a:lnTo>
                        <a:pt x="9344" y="6262"/>
                      </a:lnTo>
                      <a:lnTo>
                        <a:pt x="9071" y="6321"/>
                      </a:lnTo>
                      <a:lnTo>
                        <a:pt x="8794" y="6372"/>
                      </a:lnTo>
                      <a:lnTo>
                        <a:pt x="8514" y="6413"/>
                      </a:lnTo>
                      <a:lnTo>
                        <a:pt x="8232" y="6446"/>
                      </a:lnTo>
                      <a:lnTo>
                        <a:pt x="7946" y="6470"/>
                      </a:lnTo>
                      <a:lnTo>
                        <a:pt x="7658" y="6484"/>
                      </a:lnTo>
                      <a:lnTo>
                        <a:pt x="7368" y="6488"/>
                      </a:lnTo>
                      <a:lnTo>
                        <a:pt x="7078" y="6484"/>
                      </a:lnTo>
                      <a:lnTo>
                        <a:pt x="6790" y="6470"/>
                      </a:lnTo>
                      <a:lnTo>
                        <a:pt x="6504" y="6446"/>
                      </a:lnTo>
                      <a:lnTo>
                        <a:pt x="6222" y="6413"/>
                      </a:lnTo>
                      <a:lnTo>
                        <a:pt x="5942" y="6372"/>
                      </a:lnTo>
                      <a:lnTo>
                        <a:pt x="5665" y="6321"/>
                      </a:lnTo>
                      <a:lnTo>
                        <a:pt x="5392" y="6262"/>
                      </a:lnTo>
                      <a:lnTo>
                        <a:pt x="5122" y="6194"/>
                      </a:lnTo>
                      <a:lnTo>
                        <a:pt x="4855" y="6118"/>
                      </a:lnTo>
                      <a:lnTo>
                        <a:pt x="4591" y="6034"/>
                      </a:lnTo>
                      <a:lnTo>
                        <a:pt x="4331" y="5942"/>
                      </a:lnTo>
                      <a:lnTo>
                        <a:pt x="4075" y="5841"/>
                      </a:lnTo>
                      <a:lnTo>
                        <a:pt x="3824" y="5734"/>
                      </a:lnTo>
                      <a:lnTo>
                        <a:pt x="3576" y="5618"/>
                      </a:lnTo>
                      <a:lnTo>
                        <a:pt x="3332" y="5495"/>
                      </a:lnTo>
                      <a:lnTo>
                        <a:pt x="3093" y="5365"/>
                      </a:lnTo>
                      <a:lnTo>
                        <a:pt x="2860" y="5227"/>
                      </a:lnTo>
                      <a:lnTo>
                        <a:pt x="2630" y="5081"/>
                      </a:lnTo>
                      <a:lnTo>
                        <a:pt x="2405" y="4930"/>
                      </a:lnTo>
                      <a:lnTo>
                        <a:pt x="2186" y="4772"/>
                      </a:lnTo>
                      <a:lnTo>
                        <a:pt x="1971" y="4607"/>
                      </a:lnTo>
                      <a:lnTo>
                        <a:pt x="1763" y="4436"/>
                      </a:lnTo>
                      <a:lnTo>
                        <a:pt x="1559" y="4258"/>
                      </a:lnTo>
                      <a:lnTo>
                        <a:pt x="1361" y="4074"/>
                      </a:lnTo>
                      <a:lnTo>
                        <a:pt x="1169" y="3884"/>
                      </a:lnTo>
                      <a:lnTo>
                        <a:pt x="983" y="3688"/>
                      </a:lnTo>
                      <a:lnTo>
                        <a:pt x="803" y="3487"/>
                      </a:lnTo>
                      <a:lnTo>
                        <a:pt x="630" y="3280"/>
                      </a:lnTo>
                      <a:lnTo>
                        <a:pt x="463" y="3067"/>
                      </a:lnTo>
                      <a:lnTo>
                        <a:pt x="301" y="2850"/>
                      </a:lnTo>
                      <a:lnTo>
                        <a:pt x="147" y="2626"/>
                      </a:lnTo>
                      <a:lnTo>
                        <a:pt x="0" y="2399"/>
                      </a:lnTo>
                      <a:lnTo>
                        <a:pt x="4156" y="0"/>
                      </a:lnTo>
                      <a:lnTo>
                        <a:pt x="4223" y="94"/>
                      </a:lnTo>
                      <a:lnTo>
                        <a:pt x="4292" y="187"/>
                      </a:lnTo>
                      <a:lnTo>
                        <a:pt x="4365" y="277"/>
                      </a:lnTo>
                      <a:lnTo>
                        <a:pt x="4440" y="366"/>
                      </a:lnTo>
                      <a:lnTo>
                        <a:pt x="4518" y="452"/>
                      </a:lnTo>
                      <a:lnTo>
                        <a:pt x="4598" y="536"/>
                      </a:lnTo>
                      <a:lnTo>
                        <a:pt x="4681" y="617"/>
                      </a:lnTo>
                      <a:lnTo>
                        <a:pt x="4766" y="696"/>
                      </a:lnTo>
                      <a:lnTo>
                        <a:pt x="4853" y="772"/>
                      </a:lnTo>
                      <a:lnTo>
                        <a:pt x="4942" y="846"/>
                      </a:lnTo>
                      <a:lnTo>
                        <a:pt x="5035" y="917"/>
                      </a:lnTo>
                      <a:lnTo>
                        <a:pt x="5128" y="985"/>
                      </a:lnTo>
                      <a:lnTo>
                        <a:pt x="5225" y="1051"/>
                      </a:lnTo>
                      <a:lnTo>
                        <a:pt x="5322" y="1114"/>
                      </a:lnTo>
                      <a:lnTo>
                        <a:pt x="5422" y="1174"/>
                      </a:lnTo>
                      <a:lnTo>
                        <a:pt x="5524" y="1231"/>
                      </a:lnTo>
                      <a:lnTo>
                        <a:pt x="5628" y="1285"/>
                      </a:lnTo>
                      <a:lnTo>
                        <a:pt x="5734" y="1336"/>
                      </a:lnTo>
                      <a:lnTo>
                        <a:pt x="5841" y="1383"/>
                      </a:lnTo>
                      <a:lnTo>
                        <a:pt x="5950" y="1428"/>
                      </a:lnTo>
                      <a:lnTo>
                        <a:pt x="6060" y="1470"/>
                      </a:lnTo>
                      <a:lnTo>
                        <a:pt x="6173" y="1508"/>
                      </a:lnTo>
                      <a:lnTo>
                        <a:pt x="6287" y="1543"/>
                      </a:lnTo>
                      <a:lnTo>
                        <a:pt x="6402" y="1574"/>
                      </a:lnTo>
                      <a:lnTo>
                        <a:pt x="6518" y="1602"/>
                      </a:lnTo>
                      <a:lnTo>
                        <a:pt x="6637" y="1627"/>
                      </a:lnTo>
                      <a:lnTo>
                        <a:pt x="6755" y="1647"/>
                      </a:lnTo>
                      <a:lnTo>
                        <a:pt x="6875" y="1665"/>
                      </a:lnTo>
                      <a:lnTo>
                        <a:pt x="6997" y="1678"/>
                      </a:lnTo>
                      <a:lnTo>
                        <a:pt x="7119" y="1687"/>
                      </a:lnTo>
                      <a:lnTo>
                        <a:pt x="7243" y="1693"/>
                      </a:lnTo>
                      <a:lnTo>
                        <a:pt x="7368" y="1695"/>
                      </a:lnTo>
                      <a:lnTo>
                        <a:pt x="7493" y="1693"/>
                      </a:lnTo>
                      <a:lnTo>
                        <a:pt x="7617" y="1687"/>
                      </a:lnTo>
                      <a:lnTo>
                        <a:pt x="7739" y="1678"/>
                      </a:lnTo>
                      <a:lnTo>
                        <a:pt x="7861" y="1665"/>
                      </a:lnTo>
                      <a:lnTo>
                        <a:pt x="7981" y="1647"/>
                      </a:lnTo>
                      <a:lnTo>
                        <a:pt x="8099" y="1627"/>
                      </a:lnTo>
                      <a:lnTo>
                        <a:pt x="8218" y="1602"/>
                      </a:lnTo>
                      <a:lnTo>
                        <a:pt x="8334" y="1574"/>
                      </a:lnTo>
                      <a:lnTo>
                        <a:pt x="8449" y="1543"/>
                      </a:lnTo>
                      <a:lnTo>
                        <a:pt x="8563" y="1508"/>
                      </a:lnTo>
                      <a:lnTo>
                        <a:pt x="8676" y="1469"/>
                      </a:lnTo>
                      <a:lnTo>
                        <a:pt x="8786" y="1428"/>
                      </a:lnTo>
                      <a:lnTo>
                        <a:pt x="8895" y="1383"/>
                      </a:lnTo>
                      <a:lnTo>
                        <a:pt x="9002" y="1336"/>
                      </a:lnTo>
                      <a:lnTo>
                        <a:pt x="9108" y="1285"/>
                      </a:lnTo>
                      <a:lnTo>
                        <a:pt x="9212" y="1231"/>
                      </a:lnTo>
                      <a:lnTo>
                        <a:pt x="9314" y="1174"/>
                      </a:lnTo>
                      <a:lnTo>
                        <a:pt x="9414" y="1114"/>
                      </a:lnTo>
                      <a:lnTo>
                        <a:pt x="9511" y="1051"/>
                      </a:lnTo>
                      <a:lnTo>
                        <a:pt x="9608" y="985"/>
                      </a:lnTo>
                      <a:lnTo>
                        <a:pt x="9701" y="917"/>
                      </a:lnTo>
                      <a:lnTo>
                        <a:pt x="9794" y="846"/>
                      </a:lnTo>
                      <a:lnTo>
                        <a:pt x="9883" y="772"/>
                      </a:lnTo>
                      <a:lnTo>
                        <a:pt x="9970" y="696"/>
                      </a:lnTo>
                      <a:lnTo>
                        <a:pt x="10055" y="617"/>
                      </a:lnTo>
                      <a:lnTo>
                        <a:pt x="10138" y="536"/>
                      </a:lnTo>
                      <a:lnTo>
                        <a:pt x="10218" y="452"/>
                      </a:lnTo>
                      <a:lnTo>
                        <a:pt x="10296" y="365"/>
                      </a:lnTo>
                      <a:lnTo>
                        <a:pt x="10371" y="277"/>
                      </a:lnTo>
                      <a:lnTo>
                        <a:pt x="10444" y="187"/>
                      </a:lnTo>
                      <a:lnTo>
                        <a:pt x="10513" y="94"/>
                      </a:lnTo>
                      <a:lnTo>
                        <a:pt x="10580" y="0"/>
                      </a:lnTo>
                      <a:lnTo>
                        <a:pt x="14736" y="239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39" name="任意多边形: 形状 38"/>
                <p:cNvSpPr>
                  <a:spLocks/>
                </p:cNvSpPr>
                <p:nvPr/>
              </p:nvSpPr>
              <p:spPr bwMode="auto">
                <a:xfrm>
                  <a:off x="1823832" y="3827665"/>
                  <a:ext cx="1125537" cy="1716089"/>
                </a:xfrm>
                <a:custGeom>
                  <a:avLst/>
                  <a:gdLst>
                    <a:gd name="T0" fmla="*/ 15260909 w 8508"/>
                    <a:gd name="T1" fmla="*/ 1066786 h 12977"/>
                    <a:gd name="T2" fmla="*/ 37294889 w 8508"/>
                    <a:gd name="T3" fmla="*/ 5368709 h 12977"/>
                    <a:gd name="T4" fmla="*/ 58068659 w 8508"/>
                    <a:gd name="T5" fmla="*/ 12748403 h 12977"/>
                    <a:gd name="T6" fmla="*/ 77337346 w 8508"/>
                    <a:gd name="T7" fmla="*/ 22926312 h 12977"/>
                    <a:gd name="T8" fmla="*/ 94821020 w 8508"/>
                    <a:gd name="T9" fmla="*/ 35657259 h 12977"/>
                    <a:gd name="T10" fmla="*/ 110309471 w 8508"/>
                    <a:gd name="T11" fmla="*/ 50696601 h 12977"/>
                    <a:gd name="T12" fmla="*/ 123540231 w 8508"/>
                    <a:gd name="T13" fmla="*/ 67799427 h 12977"/>
                    <a:gd name="T14" fmla="*/ 134250966 w 8508"/>
                    <a:gd name="T15" fmla="*/ 86703637 h 12977"/>
                    <a:gd name="T16" fmla="*/ 142231464 w 8508"/>
                    <a:gd name="T17" fmla="*/ 107164056 h 12977"/>
                    <a:gd name="T18" fmla="*/ 147184202 w 8508"/>
                    <a:gd name="T19" fmla="*/ 128953626 h 12977"/>
                    <a:gd name="T20" fmla="*/ 148899364 w 8508"/>
                    <a:gd name="T21" fmla="*/ 151809982 h 12977"/>
                    <a:gd name="T22" fmla="*/ 148706880 w 8508"/>
                    <a:gd name="T23" fmla="*/ 159452042 h 12977"/>
                    <a:gd name="T24" fmla="*/ 148146756 w 8508"/>
                    <a:gd name="T25" fmla="*/ 166989234 h 12977"/>
                    <a:gd name="T26" fmla="*/ 147219259 w 8508"/>
                    <a:gd name="T27" fmla="*/ 174438884 h 12977"/>
                    <a:gd name="T28" fmla="*/ 145941718 w 8508"/>
                    <a:gd name="T29" fmla="*/ 181748755 h 12977"/>
                    <a:gd name="T30" fmla="*/ 144314133 w 8508"/>
                    <a:gd name="T31" fmla="*/ 188936171 h 12977"/>
                    <a:gd name="T32" fmla="*/ 142371429 w 8508"/>
                    <a:gd name="T33" fmla="*/ 196001132 h 12977"/>
                    <a:gd name="T34" fmla="*/ 140061351 w 8508"/>
                    <a:gd name="T35" fmla="*/ 202926183 h 12977"/>
                    <a:gd name="T36" fmla="*/ 137471211 w 8508"/>
                    <a:gd name="T37" fmla="*/ 209693999 h 12977"/>
                    <a:gd name="T38" fmla="*/ 134548490 w 8508"/>
                    <a:gd name="T39" fmla="*/ 216304317 h 12977"/>
                    <a:gd name="T40" fmla="*/ 131328245 w 8508"/>
                    <a:gd name="T41" fmla="*/ 222739680 h 12977"/>
                    <a:gd name="T42" fmla="*/ 56371092 w 8508"/>
                    <a:gd name="T43" fmla="*/ 185001480 h 12977"/>
                    <a:gd name="T44" fmla="*/ 57858580 w 8508"/>
                    <a:gd name="T45" fmla="*/ 182220854 h 12977"/>
                    <a:gd name="T46" fmla="*/ 59206236 w 8508"/>
                    <a:gd name="T47" fmla="*/ 179335494 h 12977"/>
                    <a:gd name="T48" fmla="*/ 60448852 w 8508"/>
                    <a:gd name="T49" fmla="*/ 176380046 h 12977"/>
                    <a:gd name="T50" fmla="*/ 61533909 w 8508"/>
                    <a:gd name="T51" fmla="*/ 173372230 h 12977"/>
                    <a:gd name="T52" fmla="*/ 62478868 w 8508"/>
                    <a:gd name="T53" fmla="*/ 170294327 h 12977"/>
                    <a:gd name="T54" fmla="*/ 63283996 w 8508"/>
                    <a:gd name="T55" fmla="*/ 167146601 h 12977"/>
                    <a:gd name="T56" fmla="*/ 63949026 w 8508"/>
                    <a:gd name="T57" fmla="*/ 163963831 h 12977"/>
                    <a:gd name="T58" fmla="*/ 64456497 w 8508"/>
                    <a:gd name="T59" fmla="*/ 160711106 h 12977"/>
                    <a:gd name="T60" fmla="*/ 64806541 w 8508"/>
                    <a:gd name="T61" fmla="*/ 157406013 h 12977"/>
                    <a:gd name="T62" fmla="*/ 64981563 w 8508"/>
                    <a:gd name="T63" fmla="*/ 154065877 h 12977"/>
                    <a:gd name="T64" fmla="*/ 64946638 w 8508"/>
                    <a:gd name="T65" fmla="*/ 148417346 h 12977"/>
                    <a:gd name="T66" fmla="*/ 63721485 w 8508"/>
                    <a:gd name="T67" fmla="*/ 138466892 h 12977"/>
                    <a:gd name="T68" fmla="*/ 61113882 w 8508"/>
                    <a:gd name="T69" fmla="*/ 129006125 h 12977"/>
                    <a:gd name="T70" fmla="*/ 57246069 w 8508"/>
                    <a:gd name="T71" fmla="*/ 120174825 h 12977"/>
                    <a:gd name="T72" fmla="*/ 52188292 w 8508"/>
                    <a:gd name="T73" fmla="*/ 112043077 h 12977"/>
                    <a:gd name="T74" fmla="*/ 46062920 w 8508"/>
                    <a:gd name="T75" fmla="*/ 104715883 h 12977"/>
                    <a:gd name="T76" fmla="*/ 39027514 w 8508"/>
                    <a:gd name="T77" fmla="*/ 98315299 h 12977"/>
                    <a:gd name="T78" fmla="*/ 31099403 w 8508"/>
                    <a:gd name="T79" fmla="*/ 92946590 h 12977"/>
                    <a:gd name="T80" fmla="*/ 22453875 w 8508"/>
                    <a:gd name="T81" fmla="*/ 88714622 h 12977"/>
                    <a:gd name="T82" fmla="*/ 13178373 w 8508"/>
                    <a:gd name="T83" fmla="*/ 85741718 h 12977"/>
                    <a:gd name="T84" fmla="*/ 3360210 w 8508"/>
                    <a:gd name="T85" fmla="*/ 84080378 h 12977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8508" h="12977">
                      <a:moveTo>
                        <a:pt x="0" y="0"/>
                      </a:moveTo>
                      <a:lnTo>
                        <a:pt x="439" y="20"/>
                      </a:lnTo>
                      <a:lnTo>
                        <a:pt x="872" y="61"/>
                      </a:lnTo>
                      <a:lnTo>
                        <a:pt x="1299" y="123"/>
                      </a:lnTo>
                      <a:lnTo>
                        <a:pt x="1719" y="205"/>
                      </a:lnTo>
                      <a:lnTo>
                        <a:pt x="2131" y="307"/>
                      </a:lnTo>
                      <a:lnTo>
                        <a:pt x="2536" y="430"/>
                      </a:lnTo>
                      <a:lnTo>
                        <a:pt x="2931" y="570"/>
                      </a:lnTo>
                      <a:lnTo>
                        <a:pt x="3318" y="729"/>
                      </a:lnTo>
                      <a:lnTo>
                        <a:pt x="3695" y="906"/>
                      </a:lnTo>
                      <a:lnTo>
                        <a:pt x="4062" y="1101"/>
                      </a:lnTo>
                      <a:lnTo>
                        <a:pt x="4419" y="1311"/>
                      </a:lnTo>
                      <a:lnTo>
                        <a:pt x="4764" y="1538"/>
                      </a:lnTo>
                      <a:lnTo>
                        <a:pt x="5097" y="1781"/>
                      </a:lnTo>
                      <a:lnTo>
                        <a:pt x="5418" y="2039"/>
                      </a:lnTo>
                      <a:lnTo>
                        <a:pt x="5727" y="2312"/>
                      </a:lnTo>
                      <a:lnTo>
                        <a:pt x="6022" y="2598"/>
                      </a:lnTo>
                      <a:lnTo>
                        <a:pt x="6303" y="2899"/>
                      </a:lnTo>
                      <a:lnTo>
                        <a:pt x="6570" y="3213"/>
                      </a:lnTo>
                      <a:lnTo>
                        <a:pt x="6823" y="3538"/>
                      </a:lnTo>
                      <a:lnTo>
                        <a:pt x="7059" y="3877"/>
                      </a:lnTo>
                      <a:lnTo>
                        <a:pt x="7279" y="4226"/>
                      </a:lnTo>
                      <a:lnTo>
                        <a:pt x="7485" y="4587"/>
                      </a:lnTo>
                      <a:lnTo>
                        <a:pt x="7671" y="4958"/>
                      </a:lnTo>
                      <a:lnTo>
                        <a:pt x="7842" y="5339"/>
                      </a:lnTo>
                      <a:lnTo>
                        <a:pt x="7994" y="5730"/>
                      </a:lnTo>
                      <a:lnTo>
                        <a:pt x="8127" y="6128"/>
                      </a:lnTo>
                      <a:lnTo>
                        <a:pt x="8241" y="6536"/>
                      </a:lnTo>
                      <a:lnTo>
                        <a:pt x="8335" y="6952"/>
                      </a:lnTo>
                      <a:lnTo>
                        <a:pt x="8410" y="7374"/>
                      </a:lnTo>
                      <a:lnTo>
                        <a:pt x="8465" y="7804"/>
                      </a:lnTo>
                      <a:lnTo>
                        <a:pt x="8497" y="8239"/>
                      </a:lnTo>
                      <a:lnTo>
                        <a:pt x="8508" y="8681"/>
                      </a:lnTo>
                      <a:lnTo>
                        <a:pt x="8507" y="8827"/>
                      </a:lnTo>
                      <a:lnTo>
                        <a:pt x="8504" y="8973"/>
                      </a:lnTo>
                      <a:lnTo>
                        <a:pt x="8497" y="9118"/>
                      </a:lnTo>
                      <a:lnTo>
                        <a:pt x="8488" y="9263"/>
                      </a:lnTo>
                      <a:lnTo>
                        <a:pt x="8478" y="9406"/>
                      </a:lnTo>
                      <a:lnTo>
                        <a:pt x="8465" y="9549"/>
                      </a:lnTo>
                      <a:lnTo>
                        <a:pt x="8449" y="9691"/>
                      </a:lnTo>
                      <a:lnTo>
                        <a:pt x="8432" y="9834"/>
                      </a:lnTo>
                      <a:lnTo>
                        <a:pt x="8412" y="9975"/>
                      </a:lnTo>
                      <a:lnTo>
                        <a:pt x="8390" y="10115"/>
                      </a:lnTo>
                      <a:lnTo>
                        <a:pt x="8366" y="10254"/>
                      </a:lnTo>
                      <a:lnTo>
                        <a:pt x="8339" y="10393"/>
                      </a:lnTo>
                      <a:lnTo>
                        <a:pt x="8310" y="10530"/>
                      </a:lnTo>
                      <a:lnTo>
                        <a:pt x="8279" y="10668"/>
                      </a:lnTo>
                      <a:lnTo>
                        <a:pt x="8246" y="10804"/>
                      </a:lnTo>
                      <a:lnTo>
                        <a:pt x="8211" y="10940"/>
                      </a:lnTo>
                      <a:lnTo>
                        <a:pt x="8174" y="11074"/>
                      </a:lnTo>
                      <a:lnTo>
                        <a:pt x="8135" y="11208"/>
                      </a:lnTo>
                      <a:lnTo>
                        <a:pt x="8092" y="11341"/>
                      </a:lnTo>
                      <a:lnTo>
                        <a:pt x="8049" y="11473"/>
                      </a:lnTo>
                      <a:lnTo>
                        <a:pt x="8003" y="11604"/>
                      </a:lnTo>
                      <a:lnTo>
                        <a:pt x="7956" y="11734"/>
                      </a:lnTo>
                      <a:lnTo>
                        <a:pt x="7907" y="11863"/>
                      </a:lnTo>
                      <a:lnTo>
                        <a:pt x="7855" y="11991"/>
                      </a:lnTo>
                      <a:lnTo>
                        <a:pt x="7802" y="12118"/>
                      </a:lnTo>
                      <a:lnTo>
                        <a:pt x="7745" y="12244"/>
                      </a:lnTo>
                      <a:lnTo>
                        <a:pt x="7688" y="12369"/>
                      </a:lnTo>
                      <a:lnTo>
                        <a:pt x="7629" y="12493"/>
                      </a:lnTo>
                      <a:lnTo>
                        <a:pt x="7567" y="12615"/>
                      </a:lnTo>
                      <a:lnTo>
                        <a:pt x="7504" y="12737"/>
                      </a:lnTo>
                      <a:lnTo>
                        <a:pt x="7439" y="12857"/>
                      </a:lnTo>
                      <a:lnTo>
                        <a:pt x="7373" y="12977"/>
                      </a:lnTo>
                      <a:lnTo>
                        <a:pt x="3221" y="10579"/>
                      </a:lnTo>
                      <a:lnTo>
                        <a:pt x="3250" y="10527"/>
                      </a:lnTo>
                      <a:lnTo>
                        <a:pt x="3278" y="10474"/>
                      </a:lnTo>
                      <a:lnTo>
                        <a:pt x="3306" y="10420"/>
                      </a:lnTo>
                      <a:lnTo>
                        <a:pt x="3332" y="10365"/>
                      </a:lnTo>
                      <a:lnTo>
                        <a:pt x="3358" y="10310"/>
                      </a:lnTo>
                      <a:lnTo>
                        <a:pt x="3383" y="10255"/>
                      </a:lnTo>
                      <a:lnTo>
                        <a:pt x="3407" y="10199"/>
                      </a:lnTo>
                      <a:lnTo>
                        <a:pt x="3431" y="10143"/>
                      </a:lnTo>
                      <a:lnTo>
                        <a:pt x="3454" y="10086"/>
                      </a:lnTo>
                      <a:lnTo>
                        <a:pt x="3476" y="10029"/>
                      </a:lnTo>
                      <a:lnTo>
                        <a:pt x="3496" y="9971"/>
                      </a:lnTo>
                      <a:lnTo>
                        <a:pt x="3516" y="9914"/>
                      </a:lnTo>
                      <a:lnTo>
                        <a:pt x="3535" y="9855"/>
                      </a:lnTo>
                      <a:lnTo>
                        <a:pt x="3553" y="9797"/>
                      </a:lnTo>
                      <a:lnTo>
                        <a:pt x="3570" y="9738"/>
                      </a:lnTo>
                      <a:lnTo>
                        <a:pt x="3586" y="9678"/>
                      </a:lnTo>
                      <a:lnTo>
                        <a:pt x="3602" y="9619"/>
                      </a:lnTo>
                      <a:lnTo>
                        <a:pt x="3616" y="9558"/>
                      </a:lnTo>
                      <a:lnTo>
                        <a:pt x="3630" y="9497"/>
                      </a:lnTo>
                      <a:lnTo>
                        <a:pt x="3642" y="9436"/>
                      </a:lnTo>
                      <a:lnTo>
                        <a:pt x="3654" y="9376"/>
                      </a:lnTo>
                      <a:lnTo>
                        <a:pt x="3665" y="9314"/>
                      </a:lnTo>
                      <a:lnTo>
                        <a:pt x="3674" y="9252"/>
                      </a:lnTo>
                      <a:lnTo>
                        <a:pt x="3683" y="9190"/>
                      </a:lnTo>
                      <a:lnTo>
                        <a:pt x="3691" y="9127"/>
                      </a:lnTo>
                      <a:lnTo>
                        <a:pt x="3697" y="9064"/>
                      </a:lnTo>
                      <a:lnTo>
                        <a:pt x="3703" y="9001"/>
                      </a:lnTo>
                      <a:lnTo>
                        <a:pt x="3707" y="8937"/>
                      </a:lnTo>
                      <a:lnTo>
                        <a:pt x="3711" y="8874"/>
                      </a:lnTo>
                      <a:lnTo>
                        <a:pt x="3713" y="8810"/>
                      </a:lnTo>
                      <a:lnTo>
                        <a:pt x="3716" y="8745"/>
                      </a:lnTo>
                      <a:lnTo>
                        <a:pt x="3716" y="8681"/>
                      </a:lnTo>
                      <a:lnTo>
                        <a:pt x="3711" y="8487"/>
                      </a:lnTo>
                      <a:lnTo>
                        <a:pt x="3696" y="8293"/>
                      </a:lnTo>
                      <a:lnTo>
                        <a:pt x="3673" y="8105"/>
                      </a:lnTo>
                      <a:lnTo>
                        <a:pt x="3641" y="7918"/>
                      </a:lnTo>
                      <a:lnTo>
                        <a:pt x="3599" y="7734"/>
                      </a:lnTo>
                      <a:lnTo>
                        <a:pt x="3549" y="7554"/>
                      </a:lnTo>
                      <a:lnTo>
                        <a:pt x="3492" y="7377"/>
                      </a:lnTo>
                      <a:lnTo>
                        <a:pt x="3426" y="7205"/>
                      </a:lnTo>
                      <a:lnTo>
                        <a:pt x="3352" y="7037"/>
                      </a:lnTo>
                      <a:lnTo>
                        <a:pt x="3271" y="6872"/>
                      </a:lnTo>
                      <a:lnTo>
                        <a:pt x="3182" y="6712"/>
                      </a:lnTo>
                      <a:lnTo>
                        <a:pt x="3085" y="6557"/>
                      </a:lnTo>
                      <a:lnTo>
                        <a:pt x="2982" y="6407"/>
                      </a:lnTo>
                      <a:lnTo>
                        <a:pt x="2872" y="6262"/>
                      </a:lnTo>
                      <a:lnTo>
                        <a:pt x="2755" y="6122"/>
                      </a:lnTo>
                      <a:lnTo>
                        <a:pt x="2632" y="5988"/>
                      </a:lnTo>
                      <a:lnTo>
                        <a:pt x="2504" y="5860"/>
                      </a:lnTo>
                      <a:lnTo>
                        <a:pt x="2370" y="5738"/>
                      </a:lnTo>
                      <a:lnTo>
                        <a:pt x="2230" y="5622"/>
                      </a:lnTo>
                      <a:lnTo>
                        <a:pt x="2084" y="5514"/>
                      </a:lnTo>
                      <a:lnTo>
                        <a:pt x="1934" y="5411"/>
                      </a:lnTo>
                      <a:lnTo>
                        <a:pt x="1777" y="5315"/>
                      </a:lnTo>
                      <a:lnTo>
                        <a:pt x="1618" y="5227"/>
                      </a:lnTo>
                      <a:lnTo>
                        <a:pt x="1453" y="5147"/>
                      </a:lnTo>
                      <a:lnTo>
                        <a:pt x="1283" y="5073"/>
                      </a:lnTo>
                      <a:lnTo>
                        <a:pt x="1110" y="5008"/>
                      </a:lnTo>
                      <a:lnTo>
                        <a:pt x="933" y="4952"/>
                      </a:lnTo>
                      <a:lnTo>
                        <a:pt x="753" y="4903"/>
                      </a:lnTo>
                      <a:lnTo>
                        <a:pt x="569" y="4863"/>
                      </a:lnTo>
                      <a:lnTo>
                        <a:pt x="382" y="4831"/>
                      </a:lnTo>
                      <a:lnTo>
                        <a:pt x="192" y="4808"/>
                      </a:lnTo>
                      <a:lnTo>
                        <a:pt x="0" y="47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 rot="18000000">
                  <a:off x="826270" y="4366243"/>
                  <a:ext cx="1042097" cy="590396"/>
                </a:xfrm>
                <a:prstGeom prst="rect">
                  <a:avLst/>
                </a:prstGeom>
              </p:spPr>
              <p:txBody>
                <a:bodyPr spcFirstLastPara="1" wrap="none">
                  <a:prstTxWarp prst="textArchUp">
                    <a:avLst>
                      <a:gd name="adj" fmla="val 11671062"/>
                    </a:avLst>
                  </a:prstTxWarp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>
                    <a:defRPr/>
                  </a:pPr>
                  <a:r>
                    <a:rPr lang="en-US" altLang="zh-CN" sz="1600" dirty="0" smtClean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Marginal</a:t>
                  </a: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 rot="3600000">
                  <a:off x="1797393" y="4404469"/>
                  <a:ext cx="1031315" cy="590396"/>
                </a:xfrm>
                <a:prstGeom prst="rect">
                  <a:avLst/>
                </a:prstGeom>
              </p:spPr>
              <p:txBody>
                <a:bodyPr spcFirstLastPara="1" wrap="none">
                  <a:prstTxWarp prst="textArchUp">
                    <a:avLst>
                      <a:gd name="adj" fmla="val 11671062"/>
                    </a:avLst>
                  </a:prstTxWarp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>
                    <a:defRPr/>
                  </a:pPr>
                  <a:r>
                    <a:rPr lang="en-US" altLang="zh-CN" sz="1600" dirty="0" smtClean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conditional</a:t>
                  </a:r>
                  <a:endPara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991727" y="5288984"/>
                  <a:ext cx="1666198" cy="590396"/>
                </a:xfrm>
                <a:prstGeom prst="rect">
                  <a:avLst/>
                </a:prstGeom>
              </p:spPr>
              <p:txBody>
                <a:bodyPr spcFirstLastPara="1" wrap="none">
                  <a:prstTxWarp prst="textArchDown">
                    <a:avLst>
                      <a:gd name="adj" fmla="val 1312104"/>
                    </a:avLst>
                  </a:prstTxWarp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>
                    <a:defRPr/>
                  </a:pPr>
                  <a:r>
                    <a:rPr lang="en-US" altLang="zh-CN" sz="1600" dirty="0" smtClean="0">
                      <a:solidFill>
                        <a:schemeClr val="bg1"/>
                      </a:solidFill>
                      <a:latin typeface="+mj-ea"/>
                    </a:rPr>
                    <a:t>Counting process</a:t>
                  </a:r>
                </a:p>
              </p:txBody>
            </p:sp>
          </p:grpSp>
          <p:sp>
            <p:nvSpPr>
              <p:cNvPr id="36" name="椭圆 35"/>
              <p:cNvSpPr/>
              <p:nvPr/>
            </p:nvSpPr>
            <p:spPr>
              <a:xfrm>
                <a:off x="2776544" y="2843774"/>
                <a:ext cx="680260" cy="6802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>
                  <a:latin typeface="+mj-ea"/>
                  <a:ea typeface="+mj-ea"/>
                </a:endParaRPr>
              </a:p>
            </p:txBody>
          </p:sp>
        </p:grpSp>
        <p:sp>
          <p:nvSpPr>
            <p:cNvPr id="34" name="任意多边形: 形状 33"/>
            <p:cNvSpPr/>
            <p:nvPr/>
          </p:nvSpPr>
          <p:spPr>
            <a:xfrm>
              <a:off x="2722179" y="3221482"/>
              <a:ext cx="637439" cy="635576"/>
            </a:xfrm>
            <a:custGeom>
              <a:avLst/>
              <a:gdLst>
                <a:gd name="connsiteX0" fmla="*/ 15478 w 330200"/>
                <a:gd name="connsiteY0" fmla="*/ 259385 h 329235"/>
                <a:gd name="connsiteX1" fmla="*/ 314722 w 330200"/>
                <a:gd name="connsiteY1" fmla="*/ 259385 h 329235"/>
                <a:gd name="connsiteX2" fmla="*/ 330200 w 330200"/>
                <a:gd name="connsiteY2" fmla="*/ 274907 h 329235"/>
                <a:gd name="connsiteX3" fmla="*/ 330200 w 330200"/>
                <a:gd name="connsiteY3" fmla="*/ 313713 h 329235"/>
                <a:gd name="connsiteX4" fmla="*/ 314722 w 330200"/>
                <a:gd name="connsiteY4" fmla="*/ 329235 h 329235"/>
                <a:gd name="connsiteX5" fmla="*/ 15478 w 330200"/>
                <a:gd name="connsiteY5" fmla="*/ 329235 h 329235"/>
                <a:gd name="connsiteX6" fmla="*/ 0 w 330200"/>
                <a:gd name="connsiteY6" fmla="*/ 313713 h 329235"/>
                <a:gd name="connsiteX7" fmla="*/ 0 w 330200"/>
                <a:gd name="connsiteY7" fmla="*/ 274907 h 329235"/>
                <a:gd name="connsiteX8" fmla="*/ 15478 w 330200"/>
                <a:gd name="connsiteY8" fmla="*/ 259385 h 329235"/>
                <a:gd name="connsiteX9" fmla="*/ 157348 w 330200"/>
                <a:gd name="connsiteY9" fmla="*/ 2893 h 329235"/>
                <a:gd name="connsiteX10" fmla="*/ 172854 w 330200"/>
                <a:gd name="connsiteY10" fmla="*/ 2893 h 329235"/>
                <a:gd name="connsiteX11" fmla="*/ 322743 w 330200"/>
                <a:gd name="connsiteY11" fmla="*/ 101912 h 329235"/>
                <a:gd name="connsiteX12" fmla="*/ 329204 w 330200"/>
                <a:gd name="connsiteY12" fmla="*/ 118630 h 329235"/>
                <a:gd name="connsiteX13" fmla="*/ 314990 w 330200"/>
                <a:gd name="connsiteY13" fmla="*/ 128917 h 329235"/>
                <a:gd name="connsiteX14" fmla="*/ 299484 w 330200"/>
                <a:gd name="connsiteY14" fmla="*/ 128917 h 329235"/>
                <a:gd name="connsiteX15" fmla="*/ 299484 w 330200"/>
                <a:gd name="connsiteY15" fmla="*/ 229223 h 329235"/>
                <a:gd name="connsiteX16" fmla="*/ 269765 w 330200"/>
                <a:gd name="connsiteY16" fmla="*/ 229223 h 329235"/>
                <a:gd name="connsiteX17" fmla="*/ 269765 w 330200"/>
                <a:gd name="connsiteY17" fmla="*/ 128917 h 329235"/>
                <a:gd name="connsiteX18" fmla="*/ 220663 w 330200"/>
                <a:gd name="connsiteY18" fmla="*/ 128917 h 329235"/>
                <a:gd name="connsiteX19" fmla="*/ 220663 w 330200"/>
                <a:gd name="connsiteY19" fmla="*/ 229223 h 329235"/>
                <a:gd name="connsiteX20" fmla="*/ 189652 w 330200"/>
                <a:gd name="connsiteY20" fmla="*/ 229223 h 329235"/>
                <a:gd name="connsiteX21" fmla="*/ 189652 w 330200"/>
                <a:gd name="connsiteY21" fmla="*/ 128917 h 329235"/>
                <a:gd name="connsiteX22" fmla="*/ 140550 w 330200"/>
                <a:gd name="connsiteY22" fmla="*/ 128917 h 329235"/>
                <a:gd name="connsiteX23" fmla="*/ 140550 w 330200"/>
                <a:gd name="connsiteY23" fmla="*/ 229223 h 329235"/>
                <a:gd name="connsiteX24" fmla="*/ 109538 w 330200"/>
                <a:gd name="connsiteY24" fmla="*/ 229223 h 329235"/>
                <a:gd name="connsiteX25" fmla="*/ 109538 w 330200"/>
                <a:gd name="connsiteY25" fmla="*/ 128917 h 329235"/>
                <a:gd name="connsiteX26" fmla="*/ 60436 w 330200"/>
                <a:gd name="connsiteY26" fmla="*/ 128917 h 329235"/>
                <a:gd name="connsiteX27" fmla="*/ 60436 w 330200"/>
                <a:gd name="connsiteY27" fmla="*/ 229223 h 329235"/>
                <a:gd name="connsiteX28" fmla="*/ 30717 w 330200"/>
                <a:gd name="connsiteY28" fmla="*/ 229223 h 329235"/>
                <a:gd name="connsiteX29" fmla="*/ 30717 w 330200"/>
                <a:gd name="connsiteY29" fmla="*/ 128917 h 329235"/>
                <a:gd name="connsiteX30" fmla="*/ 15211 w 330200"/>
                <a:gd name="connsiteY30" fmla="*/ 128917 h 329235"/>
                <a:gd name="connsiteX31" fmla="*/ 997 w 330200"/>
                <a:gd name="connsiteY31" fmla="*/ 118630 h 329235"/>
                <a:gd name="connsiteX32" fmla="*/ 7458 w 330200"/>
                <a:gd name="connsiteY32" fmla="*/ 101912 h 329235"/>
                <a:gd name="connsiteX33" fmla="*/ 157348 w 330200"/>
                <a:gd name="connsiteY33" fmla="*/ 2893 h 329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30200" h="329235">
                  <a:moveTo>
                    <a:pt x="15478" y="259385"/>
                  </a:moveTo>
                  <a:cubicBezTo>
                    <a:pt x="15478" y="259385"/>
                    <a:pt x="15478" y="259385"/>
                    <a:pt x="314722" y="259385"/>
                  </a:cubicBezTo>
                  <a:cubicBezTo>
                    <a:pt x="322461" y="259385"/>
                    <a:pt x="330200" y="265853"/>
                    <a:pt x="330200" y="274907"/>
                  </a:cubicBezTo>
                  <a:cubicBezTo>
                    <a:pt x="330200" y="274907"/>
                    <a:pt x="330200" y="274907"/>
                    <a:pt x="330200" y="313713"/>
                  </a:cubicBezTo>
                  <a:cubicBezTo>
                    <a:pt x="330200" y="322768"/>
                    <a:pt x="322461" y="329235"/>
                    <a:pt x="314722" y="329235"/>
                  </a:cubicBezTo>
                  <a:cubicBezTo>
                    <a:pt x="314722" y="329235"/>
                    <a:pt x="314722" y="329235"/>
                    <a:pt x="15478" y="329235"/>
                  </a:cubicBezTo>
                  <a:cubicBezTo>
                    <a:pt x="7739" y="329235"/>
                    <a:pt x="0" y="322768"/>
                    <a:pt x="0" y="313713"/>
                  </a:cubicBezTo>
                  <a:cubicBezTo>
                    <a:pt x="0" y="313713"/>
                    <a:pt x="0" y="313713"/>
                    <a:pt x="0" y="274907"/>
                  </a:cubicBezTo>
                  <a:cubicBezTo>
                    <a:pt x="0" y="265853"/>
                    <a:pt x="7739" y="259385"/>
                    <a:pt x="15478" y="259385"/>
                  </a:cubicBezTo>
                  <a:close/>
                  <a:moveTo>
                    <a:pt x="157348" y="2893"/>
                  </a:moveTo>
                  <a:cubicBezTo>
                    <a:pt x="161224" y="-965"/>
                    <a:pt x="168977" y="-965"/>
                    <a:pt x="172854" y="2893"/>
                  </a:cubicBezTo>
                  <a:cubicBezTo>
                    <a:pt x="172854" y="2893"/>
                    <a:pt x="172854" y="2893"/>
                    <a:pt x="322743" y="101912"/>
                  </a:cubicBezTo>
                  <a:cubicBezTo>
                    <a:pt x="329204" y="105770"/>
                    <a:pt x="331788" y="112200"/>
                    <a:pt x="329204" y="118630"/>
                  </a:cubicBezTo>
                  <a:cubicBezTo>
                    <a:pt x="327912" y="125060"/>
                    <a:pt x="321451" y="128917"/>
                    <a:pt x="314990" y="128917"/>
                  </a:cubicBezTo>
                  <a:cubicBezTo>
                    <a:pt x="314990" y="128917"/>
                    <a:pt x="314990" y="128917"/>
                    <a:pt x="299484" y="128917"/>
                  </a:cubicBezTo>
                  <a:cubicBezTo>
                    <a:pt x="299484" y="128917"/>
                    <a:pt x="299484" y="128917"/>
                    <a:pt x="299484" y="229223"/>
                  </a:cubicBezTo>
                  <a:cubicBezTo>
                    <a:pt x="299484" y="229223"/>
                    <a:pt x="299484" y="229223"/>
                    <a:pt x="269765" y="229223"/>
                  </a:cubicBezTo>
                  <a:cubicBezTo>
                    <a:pt x="269765" y="229223"/>
                    <a:pt x="269765" y="229223"/>
                    <a:pt x="269765" y="128917"/>
                  </a:cubicBezTo>
                  <a:cubicBezTo>
                    <a:pt x="269765" y="128917"/>
                    <a:pt x="269765" y="128917"/>
                    <a:pt x="220663" y="128917"/>
                  </a:cubicBezTo>
                  <a:cubicBezTo>
                    <a:pt x="220663" y="128917"/>
                    <a:pt x="220663" y="128917"/>
                    <a:pt x="220663" y="229223"/>
                  </a:cubicBezTo>
                  <a:cubicBezTo>
                    <a:pt x="220663" y="229223"/>
                    <a:pt x="220663" y="229223"/>
                    <a:pt x="189652" y="229223"/>
                  </a:cubicBezTo>
                  <a:cubicBezTo>
                    <a:pt x="189652" y="229223"/>
                    <a:pt x="189652" y="229223"/>
                    <a:pt x="189652" y="128917"/>
                  </a:cubicBezTo>
                  <a:cubicBezTo>
                    <a:pt x="189652" y="128917"/>
                    <a:pt x="189652" y="128917"/>
                    <a:pt x="140550" y="128917"/>
                  </a:cubicBezTo>
                  <a:cubicBezTo>
                    <a:pt x="140550" y="128917"/>
                    <a:pt x="140550" y="128917"/>
                    <a:pt x="140550" y="229223"/>
                  </a:cubicBezTo>
                  <a:cubicBezTo>
                    <a:pt x="140550" y="229223"/>
                    <a:pt x="140550" y="229223"/>
                    <a:pt x="109538" y="229223"/>
                  </a:cubicBezTo>
                  <a:cubicBezTo>
                    <a:pt x="109538" y="229223"/>
                    <a:pt x="109538" y="229223"/>
                    <a:pt x="109538" y="128917"/>
                  </a:cubicBezTo>
                  <a:cubicBezTo>
                    <a:pt x="109538" y="128917"/>
                    <a:pt x="109538" y="128917"/>
                    <a:pt x="60436" y="128917"/>
                  </a:cubicBezTo>
                  <a:cubicBezTo>
                    <a:pt x="60436" y="128917"/>
                    <a:pt x="60436" y="128917"/>
                    <a:pt x="60436" y="229223"/>
                  </a:cubicBezTo>
                  <a:cubicBezTo>
                    <a:pt x="60436" y="229223"/>
                    <a:pt x="60436" y="229223"/>
                    <a:pt x="30717" y="229223"/>
                  </a:cubicBezTo>
                  <a:cubicBezTo>
                    <a:pt x="30717" y="229223"/>
                    <a:pt x="30717" y="229223"/>
                    <a:pt x="30717" y="128917"/>
                  </a:cubicBezTo>
                  <a:cubicBezTo>
                    <a:pt x="30717" y="128917"/>
                    <a:pt x="30717" y="128917"/>
                    <a:pt x="15211" y="128917"/>
                  </a:cubicBezTo>
                  <a:cubicBezTo>
                    <a:pt x="8750" y="128917"/>
                    <a:pt x="2290" y="125060"/>
                    <a:pt x="997" y="118630"/>
                  </a:cubicBezTo>
                  <a:cubicBezTo>
                    <a:pt x="-1587" y="112200"/>
                    <a:pt x="997" y="105770"/>
                    <a:pt x="7458" y="101912"/>
                  </a:cubicBezTo>
                  <a:cubicBezTo>
                    <a:pt x="7458" y="101912"/>
                    <a:pt x="7458" y="101912"/>
                    <a:pt x="157348" y="289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latin typeface="+mj-ea"/>
                <a:ea typeface="+mj-ea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2126995" y="1080513"/>
            <a:ext cx="7388561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indent="324000">
              <a:buFont typeface="Wingdings" panose="05000000000000000000" pitchFamily="2" charset="2"/>
              <a:buChar char="l"/>
              <a:defRPr/>
            </a:pPr>
            <a:r>
              <a:rPr lang="en-US" altLang="zh-CN" sz="3200" dirty="0" smtClean="0"/>
              <a:t>Andersen and Gill (AG) model (1982) </a:t>
            </a:r>
            <a:br>
              <a:rPr lang="en-US" altLang="zh-CN" sz="3200" dirty="0" smtClean="0"/>
            </a:br>
            <a:endParaRPr lang="zh-CN" altLang="en-US" sz="3200" dirty="0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6277056" y="2062501"/>
            <a:ext cx="3447969" cy="3822485"/>
            <a:chOff x="6585159" y="1678126"/>
            <a:chExt cx="3447969" cy="3822485"/>
          </a:xfrm>
        </p:grpSpPr>
        <p:sp>
          <p:nvSpPr>
            <p:cNvPr id="55" name="矩形 54"/>
            <p:cNvSpPr/>
            <p:nvPr/>
          </p:nvSpPr>
          <p:spPr>
            <a:xfrm>
              <a:off x="6585159" y="2030750"/>
              <a:ext cx="3447969" cy="346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 smtClean="0"/>
                <a:t/>
              </a:r>
              <a:br>
                <a:rPr lang="en-US" altLang="zh-CN" sz="1200" dirty="0" smtClean="0"/>
              </a:br>
              <a:r>
                <a:rPr lang="en-US" altLang="zh-CN" sz="1600" dirty="0" smtClean="0"/>
                <a:t>each subject is treated as a multi-event </a:t>
              </a:r>
              <a:r>
                <a:rPr lang="en-US" altLang="zh-CN" sz="1600" dirty="0" err="1" smtClean="0"/>
                <a:t>countingprocess</a:t>
              </a:r>
              <a:r>
                <a:rPr lang="en-US" altLang="zh-CN" sz="1600" dirty="0" smtClean="0"/>
                <a:t> </a:t>
              </a:r>
              <a:r>
                <a:rPr lang="en-US" altLang="zh-CN" sz="1600" dirty="0" smtClean="0"/>
                <a:t>with essentially independent increments;</a:t>
              </a:r>
              <a:br>
                <a:rPr lang="en-US" altLang="zh-CN" sz="1600" dirty="0" smtClean="0"/>
              </a:br>
              <a:r>
                <a:rPr lang="en-US" altLang="zh-CN" sz="1600" dirty="0" smtClean="0"/>
                <a:t>PWP model is a conditional approach; </a:t>
              </a:r>
              <a:endParaRPr lang="en-US" altLang="zh-CN" sz="1600" dirty="0" smtClean="0"/>
            </a:p>
            <a:p>
              <a:pPr>
                <a:lnSpc>
                  <a:spcPct val="120000"/>
                </a:lnSpc>
              </a:pPr>
              <a:r>
                <a:rPr lang="en-US" altLang="zh-CN" sz="1600" dirty="0" smtClean="0"/>
                <a:t>and WLW </a:t>
              </a:r>
              <a:r>
                <a:rPr lang="en-US" altLang="zh-CN" sz="1600" dirty="0" smtClean="0"/>
                <a:t>model is marginal method, in which </a:t>
              </a:r>
              <a:r>
                <a:rPr lang="en-US" altLang="zh-CN" sz="1600" dirty="0" smtClean="0"/>
                <a:t>one  obtains </a:t>
              </a:r>
              <a:r>
                <a:rPr lang="en-US" altLang="zh-CN" sz="1600" dirty="0" smtClean="0"/>
                <a:t>the estimated coefficients, </a:t>
              </a:r>
              <a:r>
                <a:rPr lang="en-US" altLang="zh-CN" sz="1600" dirty="0" smtClean="0"/>
                <a:t>ignoring correlation</a:t>
              </a:r>
              <a:r>
                <a:rPr lang="en-US" altLang="zh-CN" sz="1600" dirty="0" smtClean="0"/>
                <a:t>, followed by fix of the variance of</a:t>
              </a:r>
              <a:br>
                <a:rPr lang="en-US" altLang="zh-CN" sz="1600" dirty="0" smtClean="0"/>
              </a:br>
              <a:r>
                <a:rPr lang="en-US" altLang="zh-CN" sz="1600" dirty="0" smtClean="0"/>
                <a:t>estimated coefficients. </a:t>
              </a:r>
              <a:r>
                <a:rPr lang="en-US" altLang="zh-CN" sz="1200" dirty="0" smtClean="0"/>
                <a:t/>
              </a:r>
              <a:br>
                <a:rPr lang="en-US" altLang="zh-CN" sz="1200" dirty="0" smtClean="0"/>
              </a:b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585160" y="1678126"/>
              <a:ext cx="2241974" cy="3942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 smtClean="0"/>
                <a:t>In AG model,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12142167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4322325" y="2248802"/>
            <a:ext cx="3547352" cy="2691136"/>
            <a:chOff x="3301042" y="1308653"/>
            <a:chExt cx="5589917" cy="4240694"/>
          </a:xfrm>
        </p:grpSpPr>
        <p:sp>
          <p:nvSpPr>
            <p:cNvPr id="4" name="Arc 12"/>
            <p:cNvSpPr/>
            <p:nvPr/>
          </p:nvSpPr>
          <p:spPr>
            <a:xfrm flipH="1" flipV="1">
              <a:off x="3975654" y="1308653"/>
              <a:ext cx="4240694" cy="4240693"/>
            </a:xfrm>
            <a:prstGeom prst="arc">
              <a:avLst>
                <a:gd name="adj1" fmla="val 12136914"/>
                <a:gd name="adj2" fmla="val 20239707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" name="Group 1"/>
            <p:cNvGrpSpPr/>
            <p:nvPr/>
          </p:nvGrpSpPr>
          <p:grpSpPr>
            <a:xfrm>
              <a:off x="3301042" y="1308654"/>
              <a:ext cx="5589917" cy="4240693"/>
              <a:chOff x="3301042" y="1586073"/>
              <a:chExt cx="5589917" cy="4240693"/>
            </a:xfrm>
          </p:grpSpPr>
          <p:sp>
            <p:nvSpPr>
              <p:cNvPr id="7" name="Oval 9"/>
              <p:cNvSpPr/>
              <p:nvPr/>
            </p:nvSpPr>
            <p:spPr>
              <a:xfrm>
                <a:off x="3301042" y="2896402"/>
                <a:ext cx="1620039" cy="162003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Oval 10"/>
              <p:cNvSpPr/>
              <p:nvPr/>
            </p:nvSpPr>
            <p:spPr>
              <a:xfrm>
                <a:off x="7270920" y="2896402"/>
                <a:ext cx="1620039" cy="162003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Arc 11"/>
              <p:cNvSpPr/>
              <p:nvPr/>
            </p:nvSpPr>
            <p:spPr>
              <a:xfrm>
                <a:off x="3975654" y="1586073"/>
                <a:ext cx="4240694" cy="4240693"/>
              </a:xfrm>
              <a:prstGeom prst="arc">
                <a:avLst>
                  <a:gd name="adj1" fmla="val 12136914"/>
                  <a:gd name="adj2" fmla="val 20239707"/>
                </a:avLst>
              </a:prstGeom>
              <a:ln w="19050"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Freeform: Shape 15"/>
              <p:cNvSpPr>
                <a:spLocks/>
              </p:cNvSpPr>
              <p:nvPr/>
            </p:nvSpPr>
            <p:spPr bwMode="auto">
              <a:xfrm>
                <a:off x="3792393" y="3441049"/>
                <a:ext cx="637337" cy="530742"/>
              </a:xfrm>
              <a:custGeom>
                <a:avLst/>
                <a:gdLst>
                  <a:gd name="T0" fmla="*/ 1028 w 1149"/>
                  <a:gd name="T1" fmla="*/ 541 h 955"/>
                  <a:gd name="T2" fmla="*/ 1044 w 1149"/>
                  <a:gd name="T3" fmla="*/ 661 h 955"/>
                  <a:gd name="T4" fmla="*/ 1005 w 1149"/>
                  <a:gd name="T5" fmla="*/ 753 h 955"/>
                  <a:gd name="T6" fmla="*/ 915 w 1149"/>
                  <a:gd name="T7" fmla="*/ 813 h 955"/>
                  <a:gd name="T8" fmla="*/ 862 w 1149"/>
                  <a:gd name="T9" fmla="*/ 882 h 955"/>
                  <a:gd name="T10" fmla="*/ 786 w 1149"/>
                  <a:gd name="T11" fmla="*/ 926 h 955"/>
                  <a:gd name="T12" fmla="*/ 670 w 1149"/>
                  <a:gd name="T13" fmla="*/ 944 h 955"/>
                  <a:gd name="T14" fmla="*/ 702 w 1149"/>
                  <a:gd name="T15" fmla="*/ 895 h 955"/>
                  <a:gd name="T16" fmla="*/ 752 w 1149"/>
                  <a:gd name="T17" fmla="*/ 876 h 955"/>
                  <a:gd name="T18" fmla="*/ 670 w 1149"/>
                  <a:gd name="T19" fmla="*/ 761 h 955"/>
                  <a:gd name="T20" fmla="*/ 793 w 1149"/>
                  <a:gd name="T21" fmla="*/ 816 h 955"/>
                  <a:gd name="T22" fmla="*/ 854 w 1149"/>
                  <a:gd name="T23" fmla="*/ 819 h 955"/>
                  <a:gd name="T24" fmla="*/ 754 w 1149"/>
                  <a:gd name="T25" fmla="*/ 707 h 955"/>
                  <a:gd name="T26" fmla="*/ 767 w 1149"/>
                  <a:gd name="T27" fmla="*/ 662 h 955"/>
                  <a:gd name="T28" fmla="*/ 909 w 1149"/>
                  <a:gd name="T29" fmla="*/ 755 h 955"/>
                  <a:gd name="T30" fmla="*/ 948 w 1149"/>
                  <a:gd name="T31" fmla="*/ 714 h 955"/>
                  <a:gd name="T32" fmla="*/ 813 w 1149"/>
                  <a:gd name="T33" fmla="*/ 581 h 955"/>
                  <a:gd name="T34" fmla="*/ 858 w 1149"/>
                  <a:gd name="T35" fmla="*/ 566 h 955"/>
                  <a:gd name="T36" fmla="*/ 998 w 1149"/>
                  <a:gd name="T37" fmla="*/ 628 h 955"/>
                  <a:gd name="T38" fmla="*/ 683 w 1149"/>
                  <a:gd name="T39" fmla="*/ 301 h 955"/>
                  <a:gd name="T40" fmla="*/ 730 w 1149"/>
                  <a:gd name="T41" fmla="*/ 285 h 955"/>
                  <a:gd name="T42" fmla="*/ 97 w 1149"/>
                  <a:gd name="T43" fmla="*/ 439 h 955"/>
                  <a:gd name="T44" fmla="*/ 0 w 1149"/>
                  <a:gd name="T45" fmla="*/ 254 h 955"/>
                  <a:gd name="T46" fmla="*/ 174 w 1149"/>
                  <a:gd name="T47" fmla="*/ 32 h 955"/>
                  <a:gd name="T48" fmla="*/ 260 w 1149"/>
                  <a:gd name="T49" fmla="*/ 2 h 955"/>
                  <a:gd name="T50" fmla="*/ 362 w 1149"/>
                  <a:gd name="T51" fmla="*/ 59 h 955"/>
                  <a:gd name="T52" fmla="*/ 525 w 1149"/>
                  <a:gd name="T53" fmla="*/ 40 h 955"/>
                  <a:gd name="T54" fmla="*/ 338 w 1149"/>
                  <a:gd name="T55" fmla="*/ 112 h 955"/>
                  <a:gd name="T56" fmla="*/ 233 w 1149"/>
                  <a:gd name="T57" fmla="*/ 59 h 955"/>
                  <a:gd name="T58" fmla="*/ 60 w 1149"/>
                  <a:gd name="T59" fmla="*/ 267 h 955"/>
                  <a:gd name="T60" fmla="*/ 143 w 1149"/>
                  <a:gd name="T61" fmla="*/ 367 h 955"/>
                  <a:gd name="T62" fmla="*/ 149 w 1149"/>
                  <a:gd name="T63" fmla="*/ 500 h 955"/>
                  <a:gd name="T64" fmla="*/ 538 w 1149"/>
                  <a:gd name="T65" fmla="*/ 788 h 955"/>
                  <a:gd name="T66" fmla="*/ 512 w 1149"/>
                  <a:gd name="T67" fmla="*/ 773 h 955"/>
                  <a:gd name="T68" fmla="*/ 456 w 1149"/>
                  <a:gd name="T69" fmla="*/ 707 h 955"/>
                  <a:gd name="T70" fmla="*/ 394 w 1149"/>
                  <a:gd name="T71" fmla="*/ 710 h 955"/>
                  <a:gd name="T72" fmla="*/ 370 w 1149"/>
                  <a:gd name="T73" fmla="*/ 642 h 955"/>
                  <a:gd name="T74" fmla="*/ 295 w 1149"/>
                  <a:gd name="T75" fmla="*/ 627 h 955"/>
                  <a:gd name="T76" fmla="*/ 283 w 1149"/>
                  <a:gd name="T77" fmla="*/ 546 h 955"/>
                  <a:gd name="T78" fmla="*/ 195 w 1149"/>
                  <a:gd name="T79" fmla="*/ 527 h 955"/>
                  <a:gd name="T80" fmla="*/ 135 w 1149"/>
                  <a:gd name="T81" fmla="*/ 607 h 955"/>
                  <a:gd name="T82" fmla="*/ 174 w 1149"/>
                  <a:gd name="T83" fmla="*/ 681 h 955"/>
                  <a:gd name="T84" fmla="*/ 230 w 1149"/>
                  <a:gd name="T85" fmla="*/ 692 h 955"/>
                  <a:gd name="T86" fmla="*/ 239 w 1149"/>
                  <a:gd name="T87" fmla="*/ 794 h 955"/>
                  <a:gd name="T88" fmla="*/ 341 w 1149"/>
                  <a:gd name="T89" fmla="*/ 789 h 955"/>
                  <a:gd name="T90" fmla="*/ 358 w 1149"/>
                  <a:gd name="T91" fmla="*/ 843 h 955"/>
                  <a:gd name="T92" fmla="*/ 458 w 1149"/>
                  <a:gd name="T93" fmla="*/ 862 h 955"/>
                  <a:gd name="T94" fmla="*/ 478 w 1149"/>
                  <a:gd name="T95" fmla="*/ 883 h 955"/>
                  <a:gd name="T96" fmla="*/ 540 w 1149"/>
                  <a:gd name="T97" fmla="*/ 937 h 955"/>
                  <a:gd name="T98" fmla="*/ 618 w 1149"/>
                  <a:gd name="T99" fmla="*/ 894 h 955"/>
                  <a:gd name="T100" fmla="*/ 602 w 1149"/>
                  <a:gd name="T101" fmla="*/ 804 h 955"/>
                  <a:gd name="T102" fmla="*/ 1035 w 1149"/>
                  <a:gd name="T103" fmla="*/ 442 h 955"/>
                  <a:gd name="T104" fmla="*/ 1090 w 1149"/>
                  <a:gd name="T105" fmla="*/ 313 h 955"/>
                  <a:gd name="T106" fmla="*/ 1130 w 1149"/>
                  <a:gd name="T107" fmla="*/ 172 h 955"/>
                  <a:gd name="T108" fmla="*/ 864 w 1149"/>
                  <a:gd name="T109" fmla="*/ 42 h 955"/>
                  <a:gd name="T110" fmla="*/ 685 w 1149"/>
                  <a:gd name="T111" fmla="*/ 43 h 955"/>
                  <a:gd name="T112" fmla="*/ 333 w 1149"/>
                  <a:gd name="T113" fmla="*/ 247 h 955"/>
                  <a:gd name="T114" fmla="*/ 358 w 1149"/>
                  <a:gd name="T115" fmla="*/ 338 h 955"/>
                  <a:gd name="T116" fmla="*/ 609 w 1149"/>
                  <a:gd name="T117" fmla="*/ 222 h 955"/>
                  <a:gd name="T118" fmla="*/ 713 w 1149"/>
                  <a:gd name="T119" fmla="*/ 240 h 955"/>
                  <a:gd name="T120" fmla="*/ 797 w 1149"/>
                  <a:gd name="T121" fmla="*/ 256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49" h="955">
                    <a:moveTo>
                      <a:pt x="748" y="284"/>
                    </a:moveTo>
                    <a:lnTo>
                      <a:pt x="748" y="284"/>
                    </a:lnTo>
                    <a:lnTo>
                      <a:pt x="852" y="378"/>
                    </a:lnTo>
                    <a:lnTo>
                      <a:pt x="903" y="424"/>
                    </a:lnTo>
                    <a:lnTo>
                      <a:pt x="954" y="473"/>
                    </a:lnTo>
                    <a:lnTo>
                      <a:pt x="954" y="473"/>
                    </a:lnTo>
                    <a:lnTo>
                      <a:pt x="961" y="478"/>
                    </a:lnTo>
                    <a:lnTo>
                      <a:pt x="968" y="484"/>
                    </a:lnTo>
                    <a:lnTo>
                      <a:pt x="1006" y="518"/>
                    </a:lnTo>
                    <a:lnTo>
                      <a:pt x="1028" y="541"/>
                    </a:lnTo>
                    <a:lnTo>
                      <a:pt x="1028" y="541"/>
                    </a:lnTo>
                    <a:lnTo>
                      <a:pt x="1037" y="552"/>
                    </a:lnTo>
                    <a:lnTo>
                      <a:pt x="1044" y="562"/>
                    </a:lnTo>
                    <a:lnTo>
                      <a:pt x="1050" y="573"/>
                    </a:lnTo>
                    <a:lnTo>
                      <a:pt x="1054" y="585"/>
                    </a:lnTo>
                    <a:lnTo>
                      <a:pt x="1057" y="596"/>
                    </a:lnTo>
                    <a:lnTo>
                      <a:pt x="1057" y="607"/>
                    </a:lnTo>
                    <a:lnTo>
                      <a:pt x="1057" y="618"/>
                    </a:lnTo>
                    <a:lnTo>
                      <a:pt x="1056" y="630"/>
                    </a:lnTo>
                    <a:lnTo>
                      <a:pt x="1054" y="641"/>
                    </a:lnTo>
                    <a:lnTo>
                      <a:pt x="1049" y="651"/>
                    </a:lnTo>
                    <a:lnTo>
                      <a:pt x="1044" y="661"/>
                    </a:lnTo>
                    <a:lnTo>
                      <a:pt x="1038" y="671"/>
                    </a:lnTo>
                    <a:lnTo>
                      <a:pt x="1030" y="679"/>
                    </a:lnTo>
                    <a:lnTo>
                      <a:pt x="1022" y="686"/>
                    </a:lnTo>
                    <a:lnTo>
                      <a:pt x="1013" y="692"/>
                    </a:lnTo>
                    <a:lnTo>
                      <a:pt x="1003" y="697"/>
                    </a:lnTo>
                    <a:lnTo>
                      <a:pt x="1003" y="697"/>
                    </a:lnTo>
                    <a:lnTo>
                      <a:pt x="1006" y="709"/>
                    </a:lnTo>
                    <a:lnTo>
                      <a:pt x="1009" y="720"/>
                    </a:lnTo>
                    <a:lnTo>
                      <a:pt x="1009" y="731"/>
                    </a:lnTo>
                    <a:lnTo>
                      <a:pt x="1008" y="742"/>
                    </a:lnTo>
                    <a:lnTo>
                      <a:pt x="1005" y="753"/>
                    </a:lnTo>
                    <a:lnTo>
                      <a:pt x="1002" y="762"/>
                    </a:lnTo>
                    <a:lnTo>
                      <a:pt x="997" y="772"/>
                    </a:lnTo>
                    <a:lnTo>
                      <a:pt x="991" y="780"/>
                    </a:lnTo>
                    <a:lnTo>
                      <a:pt x="984" y="787"/>
                    </a:lnTo>
                    <a:lnTo>
                      <a:pt x="977" y="794"/>
                    </a:lnTo>
                    <a:lnTo>
                      <a:pt x="967" y="800"/>
                    </a:lnTo>
                    <a:lnTo>
                      <a:pt x="958" y="806"/>
                    </a:lnTo>
                    <a:lnTo>
                      <a:pt x="948" y="810"/>
                    </a:lnTo>
                    <a:lnTo>
                      <a:pt x="937" y="812"/>
                    </a:lnTo>
                    <a:lnTo>
                      <a:pt x="927" y="813"/>
                    </a:lnTo>
                    <a:lnTo>
                      <a:pt x="915" y="813"/>
                    </a:lnTo>
                    <a:lnTo>
                      <a:pt x="915" y="813"/>
                    </a:lnTo>
                    <a:lnTo>
                      <a:pt x="914" y="823"/>
                    </a:lnTo>
                    <a:lnTo>
                      <a:pt x="911" y="832"/>
                    </a:lnTo>
                    <a:lnTo>
                      <a:pt x="908" y="841"/>
                    </a:lnTo>
                    <a:lnTo>
                      <a:pt x="903" y="849"/>
                    </a:lnTo>
                    <a:lnTo>
                      <a:pt x="898" y="856"/>
                    </a:lnTo>
                    <a:lnTo>
                      <a:pt x="892" y="862"/>
                    </a:lnTo>
                    <a:lnTo>
                      <a:pt x="885" y="869"/>
                    </a:lnTo>
                    <a:lnTo>
                      <a:pt x="878" y="874"/>
                    </a:lnTo>
                    <a:lnTo>
                      <a:pt x="871" y="879"/>
                    </a:lnTo>
                    <a:lnTo>
                      <a:pt x="862" y="882"/>
                    </a:lnTo>
                    <a:lnTo>
                      <a:pt x="854" y="886"/>
                    </a:lnTo>
                    <a:lnTo>
                      <a:pt x="846" y="888"/>
                    </a:lnTo>
                    <a:lnTo>
                      <a:pt x="836" y="889"/>
                    </a:lnTo>
                    <a:lnTo>
                      <a:pt x="827" y="889"/>
                    </a:lnTo>
                    <a:lnTo>
                      <a:pt x="817" y="888"/>
                    </a:lnTo>
                    <a:lnTo>
                      <a:pt x="808" y="887"/>
                    </a:lnTo>
                    <a:lnTo>
                      <a:pt x="808" y="887"/>
                    </a:lnTo>
                    <a:lnTo>
                      <a:pt x="804" y="898"/>
                    </a:lnTo>
                    <a:lnTo>
                      <a:pt x="799" y="908"/>
                    </a:lnTo>
                    <a:lnTo>
                      <a:pt x="793" y="918"/>
                    </a:lnTo>
                    <a:lnTo>
                      <a:pt x="786" y="926"/>
                    </a:lnTo>
                    <a:lnTo>
                      <a:pt x="778" y="934"/>
                    </a:lnTo>
                    <a:lnTo>
                      <a:pt x="770" y="940"/>
                    </a:lnTo>
                    <a:lnTo>
                      <a:pt x="760" y="945"/>
                    </a:lnTo>
                    <a:lnTo>
                      <a:pt x="750" y="950"/>
                    </a:lnTo>
                    <a:lnTo>
                      <a:pt x="739" y="952"/>
                    </a:lnTo>
                    <a:lnTo>
                      <a:pt x="728" y="955"/>
                    </a:lnTo>
                    <a:lnTo>
                      <a:pt x="716" y="955"/>
                    </a:lnTo>
                    <a:lnTo>
                      <a:pt x="704" y="953"/>
                    </a:lnTo>
                    <a:lnTo>
                      <a:pt x="692" y="952"/>
                    </a:lnTo>
                    <a:lnTo>
                      <a:pt x="681" y="949"/>
                    </a:lnTo>
                    <a:lnTo>
                      <a:pt x="670" y="944"/>
                    </a:lnTo>
                    <a:lnTo>
                      <a:pt x="658" y="938"/>
                    </a:lnTo>
                    <a:lnTo>
                      <a:pt x="650" y="932"/>
                    </a:lnTo>
                    <a:lnTo>
                      <a:pt x="650" y="932"/>
                    </a:lnTo>
                    <a:lnTo>
                      <a:pt x="658" y="920"/>
                    </a:lnTo>
                    <a:lnTo>
                      <a:pt x="664" y="907"/>
                    </a:lnTo>
                    <a:lnTo>
                      <a:pt x="669" y="894"/>
                    </a:lnTo>
                    <a:lnTo>
                      <a:pt x="672" y="880"/>
                    </a:lnTo>
                    <a:lnTo>
                      <a:pt x="672" y="880"/>
                    </a:lnTo>
                    <a:lnTo>
                      <a:pt x="684" y="887"/>
                    </a:lnTo>
                    <a:lnTo>
                      <a:pt x="696" y="893"/>
                    </a:lnTo>
                    <a:lnTo>
                      <a:pt x="702" y="895"/>
                    </a:lnTo>
                    <a:lnTo>
                      <a:pt x="708" y="896"/>
                    </a:lnTo>
                    <a:lnTo>
                      <a:pt x="714" y="898"/>
                    </a:lnTo>
                    <a:lnTo>
                      <a:pt x="721" y="898"/>
                    </a:lnTo>
                    <a:lnTo>
                      <a:pt x="721" y="898"/>
                    </a:lnTo>
                    <a:lnTo>
                      <a:pt x="732" y="895"/>
                    </a:lnTo>
                    <a:lnTo>
                      <a:pt x="740" y="892"/>
                    </a:lnTo>
                    <a:lnTo>
                      <a:pt x="744" y="888"/>
                    </a:lnTo>
                    <a:lnTo>
                      <a:pt x="747" y="885"/>
                    </a:lnTo>
                    <a:lnTo>
                      <a:pt x="750" y="881"/>
                    </a:lnTo>
                    <a:lnTo>
                      <a:pt x="752" y="876"/>
                    </a:lnTo>
                    <a:lnTo>
                      <a:pt x="752" y="876"/>
                    </a:lnTo>
                    <a:lnTo>
                      <a:pt x="753" y="867"/>
                    </a:lnTo>
                    <a:lnTo>
                      <a:pt x="751" y="855"/>
                    </a:lnTo>
                    <a:lnTo>
                      <a:pt x="677" y="795"/>
                    </a:lnTo>
                    <a:lnTo>
                      <a:pt x="677" y="795"/>
                    </a:lnTo>
                    <a:lnTo>
                      <a:pt x="673" y="792"/>
                    </a:lnTo>
                    <a:lnTo>
                      <a:pt x="670" y="787"/>
                    </a:lnTo>
                    <a:lnTo>
                      <a:pt x="667" y="782"/>
                    </a:lnTo>
                    <a:lnTo>
                      <a:pt x="666" y="776"/>
                    </a:lnTo>
                    <a:lnTo>
                      <a:pt x="666" y="772"/>
                    </a:lnTo>
                    <a:lnTo>
                      <a:pt x="667" y="766"/>
                    </a:lnTo>
                    <a:lnTo>
                      <a:pt x="670" y="761"/>
                    </a:lnTo>
                    <a:lnTo>
                      <a:pt x="672" y="756"/>
                    </a:lnTo>
                    <a:lnTo>
                      <a:pt x="672" y="756"/>
                    </a:lnTo>
                    <a:lnTo>
                      <a:pt x="677" y="751"/>
                    </a:lnTo>
                    <a:lnTo>
                      <a:pt x="682" y="749"/>
                    </a:lnTo>
                    <a:lnTo>
                      <a:pt x="686" y="747"/>
                    </a:lnTo>
                    <a:lnTo>
                      <a:pt x="691" y="745"/>
                    </a:lnTo>
                    <a:lnTo>
                      <a:pt x="697" y="745"/>
                    </a:lnTo>
                    <a:lnTo>
                      <a:pt x="702" y="747"/>
                    </a:lnTo>
                    <a:lnTo>
                      <a:pt x="708" y="748"/>
                    </a:lnTo>
                    <a:lnTo>
                      <a:pt x="713" y="751"/>
                    </a:lnTo>
                    <a:lnTo>
                      <a:pt x="793" y="816"/>
                    </a:lnTo>
                    <a:lnTo>
                      <a:pt x="793" y="816"/>
                    </a:lnTo>
                    <a:lnTo>
                      <a:pt x="801" y="821"/>
                    </a:lnTo>
                    <a:lnTo>
                      <a:pt x="808" y="826"/>
                    </a:lnTo>
                    <a:lnTo>
                      <a:pt x="816" y="830"/>
                    </a:lnTo>
                    <a:lnTo>
                      <a:pt x="823" y="831"/>
                    </a:lnTo>
                    <a:lnTo>
                      <a:pt x="829" y="832"/>
                    </a:lnTo>
                    <a:lnTo>
                      <a:pt x="836" y="831"/>
                    </a:lnTo>
                    <a:lnTo>
                      <a:pt x="843" y="829"/>
                    </a:lnTo>
                    <a:lnTo>
                      <a:pt x="849" y="825"/>
                    </a:lnTo>
                    <a:lnTo>
                      <a:pt x="849" y="825"/>
                    </a:lnTo>
                    <a:lnTo>
                      <a:pt x="854" y="819"/>
                    </a:lnTo>
                    <a:lnTo>
                      <a:pt x="858" y="813"/>
                    </a:lnTo>
                    <a:lnTo>
                      <a:pt x="858" y="813"/>
                    </a:lnTo>
                    <a:lnTo>
                      <a:pt x="859" y="806"/>
                    </a:lnTo>
                    <a:lnTo>
                      <a:pt x="860" y="799"/>
                    </a:lnTo>
                    <a:lnTo>
                      <a:pt x="860" y="795"/>
                    </a:lnTo>
                    <a:lnTo>
                      <a:pt x="859" y="792"/>
                    </a:lnTo>
                    <a:lnTo>
                      <a:pt x="857" y="789"/>
                    </a:lnTo>
                    <a:lnTo>
                      <a:pt x="854" y="786"/>
                    </a:lnTo>
                    <a:lnTo>
                      <a:pt x="758" y="711"/>
                    </a:lnTo>
                    <a:lnTo>
                      <a:pt x="758" y="711"/>
                    </a:lnTo>
                    <a:lnTo>
                      <a:pt x="754" y="707"/>
                    </a:lnTo>
                    <a:lnTo>
                      <a:pt x="751" y="703"/>
                    </a:lnTo>
                    <a:lnTo>
                      <a:pt x="748" y="698"/>
                    </a:lnTo>
                    <a:lnTo>
                      <a:pt x="747" y="692"/>
                    </a:lnTo>
                    <a:lnTo>
                      <a:pt x="747" y="687"/>
                    </a:lnTo>
                    <a:lnTo>
                      <a:pt x="748" y="681"/>
                    </a:lnTo>
                    <a:lnTo>
                      <a:pt x="751" y="676"/>
                    </a:lnTo>
                    <a:lnTo>
                      <a:pt x="753" y="672"/>
                    </a:lnTo>
                    <a:lnTo>
                      <a:pt x="753" y="672"/>
                    </a:lnTo>
                    <a:lnTo>
                      <a:pt x="758" y="667"/>
                    </a:lnTo>
                    <a:lnTo>
                      <a:pt x="763" y="665"/>
                    </a:lnTo>
                    <a:lnTo>
                      <a:pt x="767" y="662"/>
                    </a:lnTo>
                    <a:lnTo>
                      <a:pt x="772" y="661"/>
                    </a:lnTo>
                    <a:lnTo>
                      <a:pt x="778" y="661"/>
                    </a:lnTo>
                    <a:lnTo>
                      <a:pt x="783" y="661"/>
                    </a:lnTo>
                    <a:lnTo>
                      <a:pt x="789" y="663"/>
                    </a:lnTo>
                    <a:lnTo>
                      <a:pt x="793" y="667"/>
                    </a:lnTo>
                    <a:lnTo>
                      <a:pt x="893" y="745"/>
                    </a:lnTo>
                    <a:lnTo>
                      <a:pt x="893" y="745"/>
                    </a:lnTo>
                    <a:lnTo>
                      <a:pt x="896" y="747"/>
                    </a:lnTo>
                    <a:lnTo>
                      <a:pt x="896" y="747"/>
                    </a:lnTo>
                    <a:lnTo>
                      <a:pt x="902" y="751"/>
                    </a:lnTo>
                    <a:lnTo>
                      <a:pt x="909" y="755"/>
                    </a:lnTo>
                    <a:lnTo>
                      <a:pt x="916" y="756"/>
                    </a:lnTo>
                    <a:lnTo>
                      <a:pt x="922" y="757"/>
                    </a:lnTo>
                    <a:lnTo>
                      <a:pt x="929" y="756"/>
                    </a:lnTo>
                    <a:lnTo>
                      <a:pt x="935" y="754"/>
                    </a:lnTo>
                    <a:lnTo>
                      <a:pt x="940" y="750"/>
                    </a:lnTo>
                    <a:lnTo>
                      <a:pt x="944" y="747"/>
                    </a:lnTo>
                    <a:lnTo>
                      <a:pt x="948" y="741"/>
                    </a:lnTo>
                    <a:lnTo>
                      <a:pt x="950" y="735"/>
                    </a:lnTo>
                    <a:lnTo>
                      <a:pt x="952" y="729"/>
                    </a:lnTo>
                    <a:lnTo>
                      <a:pt x="950" y="722"/>
                    </a:lnTo>
                    <a:lnTo>
                      <a:pt x="948" y="714"/>
                    </a:lnTo>
                    <a:lnTo>
                      <a:pt x="944" y="706"/>
                    </a:lnTo>
                    <a:lnTo>
                      <a:pt x="937" y="699"/>
                    </a:lnTo>
                    <a:lnTo>
                      <a:pt x="929" y="691"/>
                    </a:lnTo>
                    <a:lnTo>
                      <a:pt x="823" y="611"/>
                    </a:lnTo>
                    <a:lnTo>
                      <a:pt x="823" y="611"/>
                    </a:lnTo>
                    <a:lnTo>
                      <a:pt x="818" y="607"/>
                    </a:lnTo>
                    <a:lnTo>
                      <a:pt x="816" y="603"/>
                    </a:lnTo>
                    <a:lnTo>
                      <a:pt x="814" y="598"/>
                    </a:lnTo>
                    <a:lnTo>
                      <a:pt x="813" y="592"/>
                    </a:lnTo>
                    <a:lnTo>
                      <a:pt x="813" y="587"/>
                    </a:lnTo>
                    <a:lnTo>
                      <a:pt x="813" y="581"/>
                    </a:lnTo>
                    <a:lnTo>
                      <a:pt x="815" y="577"/>
                    </a:lnTo>
                    <a:lnTo>
                      <a:pt x="817" y="572"/>
                    </a:lnTo>
                    <a:lnTo>
                      <a:pt x="817" y="572"/>
                    </a:lnTo>
                    <a:lnTo>
                      <a:pt x="822" y="567"/>
                    </a:lnTo>
                    <a:lnTo>
                      <a:pt x="826" y="564"/>
                    </a:lnTo>
                    <a:lnTo>
                      <a:pt x="832" y="561"/>
                    </a:lnTo>
                    <a:lnTo>
                      <a:pt x="836" y="560"/>
                    </a:lnTo>
                    <a:lnTo>
                      <a:pt x="842" y="560"/>
                    </a:lnTo>
                    <a:lnTo>
                      <a:pt x="847" y="561"/>
                    </a:lnTo>
                    <a:lnTo>
                      <a:pt x="853" y="562"/>
                    </a:lnTo>
                    <a:lnTo>
                      <a:pt x="858" y="566"/>
                    </a:lnTo>
                    <a:lnTo>
                      <a:pt x="962" y="644"/>
                    </a:lnTo>
                    <a:lnTo>
                      <a:pt x="962" y="644"/>
                    </a:lnTo>
                    <a:lnTo>
                      <a:pt x="967" y="647"/>
                    </a:lnTo>
                    <a:lnTo>
                      <a:pt x="971" y="647"/>
                    </a:lnTo>
                    <a:lnTo>
                      <a:pt x="975" y="647"/>
                    </a:lnTo>
                    <a:lnTo>
                      <a:pt x="979" y="646"/>
                    </a:lnTo>
                    <a:lnTo>
                      <a:pt x="984" y="643"/>
                    </a:lnTo>
                    <a:lnTo>
                      <a:pt x="987" y="641"/>
                    </a:lnTo>
                    <a:lnTo>
                      <a:pt x="994" y="634"/>
                    </a:lnTo>
                    <a:lnTo>
                      <a:pt x="994" y="634"/>
                    </a:lnTo>
                    <a:lnTo>
                      <a:pt x="998" y="628"/>
                    </a:lnTo>
                    <a:lnTo>
                      <a:pt x="1000" y="621"/>
                    </a:lnTo>
                    <a:lnTo>
                      <a:pt x="1002" y="615"/>
                    </a:lnTo>
                    <a:lnTo>
                      <a:pt x="1002" y="607"/>
                    </a:lnTo>
                    <a:lnTo>
                      <a:pt x="999" y="600"/>
                    </a:lnTo>
                    <a:lnTo>
                      <a:pt x="997" y="593"/>
                    </a:lnTo>
                    <a:lnTo>
                      <a:pt x="993" y="587"/>
                    </a:lnTo>
                    <a:lnTo>
                      <a:pt x="987" y="581"/>
                    </a:lnTo>
                    <a:lnTo>
                      <a:pt x="966" y="559"/>
                    </a:lnTo>
                    <a:lnTo>
                      <a:pt x="685" y="303"/>
                    </a:lnTo>
                    <a:lnTo>
                      <a:pt x="685" y="303"/>
                    </a:lnTo>
                    <a:lnTo>
                      <a:pt x="683" y="301"/>
                    </a:lnTo>
                    <a:lnTo>
                      <a:pt x="683" y="298"/>
                    </a:lnTo>
                    <a:lnTo>
                      <a:pt x="682" y="296"/>
                    </a:lnTo>
                    <a:lnTo>
                      <a:pt x="683" y="292"/>
                    </a:lnTo>
                    <a:lnTo>
                      <a:pt x="684" y="290"/>
                    </a:lnTo>
                    <a:lnTo>
                      <a:pt x="686" y="289"/>
                    </a:lnTo>
                    <a:lnTo>
                      <a:pt x="689" y="288"/>
                    </a:lnTo>
                    <a:lnTo>
                      <a:pt x="692" y="288"/>
                    </a:lnTo>
                    <a:lnTo>
                      <a:pt x="692" y="288"/>
                    </a:lnTo>
                    <a:lnTo>
                      <a:pt x="706" y="288"/>
                    </a:lnTo>
                    <a:lnTo>
                      <a:pt x="719" y="286"/>
                    </a:lnTo>
                    <a:lnTo>
                      <a:pt x="730" y="285"/>
                    </a:lnTo>
                    <a:lnTo>
                      <a:pt x="744" y="284"/>
                    </a:lnTo>
                    <a:lnTo>
                      <a:pt x="744" y="284"/>
                    </a:lnTo>
                    <a:lnTo>
                      <a:pt x="748" y="284"/>
                    </a:lnTo>
                    <a:lnTo>
                      <a:pt x="748" y="284"/>
                    </a:lnTo>
                    <a:close/>
                    <a:moveTo>
                      <a:pt x="129" y="522"/>
                    </a:moveTo>
                    <a:lnTo>
                      <a:pt x="129" y="522"/>
                    </a:lnTo>
                    <a:lnTo>
                      <a:pt x="119" y="506"/>
                    </a:lnTo>
                    <a:lnTo>
                      <a:pt x="112" y="491"/>
                    </a:lnTo>
                    <a:lnTo>
                      <a:pt x="106" y="474"/>
                    </a:lnTo>
                    <a:lnTo>
                      <a:pt x="102" y="457"/>
                    </a:lnTo>
                    <a:lnTo>
                      <a:pt x="97" y="439"/>
                    </a:lnTo>
                    <a:lnTo>
                      <a:pt x="94" y="421"/>
                    </a:lnTo>
                    <a:lnTo>
                      <a:pt x="90" y="383"/>
                    </a:lnTo>
                    <a:lnTo>
                      <a:pt x="54" y="350"/>
                    </a:lnTo>
                    <a:lnTo>
                      <a:pt x="54" y="350"/>
                    </a:lnTo>
                    <a:lnTo>
                      <a:pt x="34" y="328"/>
                    </a:lnTo>
                    <a:lnTo>
                      <a:pt x="24" y="317"/>
                    </a:lnTo>
                    <a:lnTo>
                      <a:pt x="17" y="307"/>
                    </a:lnTo>
                    <a:lnTo>
                      <a:pt x="10" y="296"/>
                    </a:lnTo>
                    <a:lnTo>
                      <a:pt x="5" y="283"/>
                    </a:lnTo>
                    <a:lnTo>
                      <a:pt x="2" y="270"/>
                    </a:lnTo>
                    <a:lnTo>
                      <a:pt x="0" y="254"/>
                    </a:lnTo>
                    <a:lnTo>
                      <a:pt x="0" y="254"/>
                    </a:lnTo>
                    <a:lnTo>
                      <a:pt x="2" y="246"/>
                    </a:lnTo>
                    <a:lnTo>
                      <a:pt x="3" y="238"/>
                    </a:lnTo>
                    <a:lnTo>
                      <a:pt x="4" y="229"/>
                    </a:lnTo>
                    <a:lnTo>
                      <a:pt x="8" y="222"/>
                    </a:lnTo>
                    <a:lnTo>
                      <a:pt x="11" y="214"/>
                    </a:lnTo>
                    <a:lnTo>
                      <a:pt x="15" y="207"/>
                    </a:lnTo>
                    <a:lnTo>
                      <a:pt x="19" y="200"/>
                    </a:lnTo>
                    <a:lnTo>
                      <a:pt x="25" y="193"/>
                    </a:lnTo>
                    <a:lnTo>
                      <a:pt x="174" y="32"/>
                    </a:lnTo>
                    <a:lnTo>
                      <a:pt x="174" y="32"/>
                    </a:lnTo>
                    <a:lnTo>
                      <a:pt x="180" y="25"/>
                    </a:lnTo>
                    <a:lnTo>
                      <a:pt x="187" y="20"/>
                    </a:lnTo>
                    <a:lnTo>
                      <a:pt x="194" y="15"/>
                    </a:lnTo>
                    <a:lnTo>
                      <a:pt x="203" y="11"/>
                    </a:lnTo>
                    <a:lnTo>
                      <a:pt x="210" y="7"/>
                    </a:lnTo>
                    <a:lnTo>
                      <a:pt x="218" y="5"/>
                    </a:lnTo>
                    <a:lnTo>
                      <a:pt x="226" y="2"/>
                    </a:lnTo>
                    <a:lnTo>
                      <a:pt x="235" y="1"/>
                    </a:lnTo>
                    <a:lnTo>
                      <a:pt x="243" y="1"/>
                    </a:lnTo>
                    <a:lnTo>
                      <a:pt x="251" y="1"/>
                    </a:lnTo>
                    <a:lnTo>
                      <a:pt x="260" y="2"/>
                    </a:lnTo>
                    <a:lnTo>
                      <a:pt x="268" y="5"/>
                    </a:lnTo>
                    <a:lnTo>
                      <a:pt x="276" y="7"/>
                    </a:lnTo>
                    <a:lnTo>
                      <a:pt x="285" y="11"/>
                    </a:lnTo>
                    <a:lnTo>
                      <a:pt x="292" y="15"/>
                    </a:lnTo>
                    <a:lnTo>
                      <a:pt x="299" y="20"/>
                    </a:lnTo>
                    <a:lnTo>
                      <a:pt x="299" y="20"/>
                    </a:lnTo>
                    <a:lnTo>
                      <a:pt x="314" y="32"/>
                    </a:lnTo>
                    <a:lnTo>
                      <a:pt x="329" y="42"/>
                    </a:lnTo>
                    <a:lnTo>
                      <a:pt x="343" y="51"/>
                    </a:lnTo>
                    <a:lnTo>
                      <a:pt x="362" y="59"/>
                    </a:lnTo>
                    <a:lnTo>
                      <a:pt x="362" y="59"/>
                    </a:lnTo>
                    <a:lnTo>
                      <a:pt x="375" y="64"/>
                    </a:lnTo>
                    <a:lnTo>
                      <a:pt x="382" y="65"/>
                    </a:lnTo>
                    <a:lnTo>
                      <a:pt x="382" y="65"/>
                    </a:lnTo>
                    <a:lnTo>
                      <a:pt x="399" y="62"/>
                    </a:lnTo>
                    <a:lnTo>
                      <a:pt x="415" y="58"/>
                    </a:lnTo>
                    <a:lnTo>
                      <a:pt x="451" y="50"/>
                    </a:lnTo>
                    <a:lnTo>
                      <a:pt x="469" y="46"/>
                    </a:lnTo>
                    <a:lnTo>
                      <a:pt x="488" y="43"/>
                    </a:lnTo>
                    <a:lnTo>
                      <a:pt x="506" y="40"/>
                    </a:lnTo>
                    <a:lnTo>
                      <a:pt x="525" y="40"/>
                    </a:lnTo>
                    <a:lnTo>
                      <a:pt x="525" y="40"/>
                    </a:lnTo>
                    <a:lnTo>
                      <a:pt x="501" y="57"/>
                    </a:lnTo>
                    <a:lnTo>
                      <a:pt x="469" y="82"/>
                    </a:lnTo>
                    <a:lnTo>
                      <a:pt x="426" y="114"/>
                    </a:lnTo>
                    <a:lnTo>
                      <a:pt x="426" y="114"/>
                    </a:lnTo>
                    <a:lnTo>
                      <a:pt x="407" y="119"/>
                    </a:lnTo>
                    <a:lnTo>
                      <a:pt x="389" y="121"/>
                    </a:lnTo>
                    <a:lnTo>
                      <a:pt x="389" y="121"/>
                    </a:lnTo>
                    <a:lnTo>
                      <a:pt x="379" y="121"/>
                    </a:lnTo>
                    <a:lnTo>
                      <a:pt x="365" y="120"/>
                    </a:lnTo>
                    <a:lnTo>
                      <a:pt x="352" y="116"/>
                    </a:lnTo>
                    <a:lnTo>
                      <a:pt x="338" y="112"/>
                    </a:lnTo>
                    <a:lnTo>
                      <a:pt x="325" y="106"/>
                    </a:lnTo>
                    <a:lnTo>
                      <a:pt x="313" y="100"/>
                    </a:lnTo>
                    <a:lnTo>
                      <a:pt x="302" y="93"/>
                    </a:lnTo>
                    <a:lnTo>
                      <a:pt x="293" y="88"/>
                    </a:lnTo>
                    <a:lnTo>
                      <a:pt x="264" y="65"/>
                    </a:lnTo>
                    <a:lnTo>
                      <a:pt x="264" y="65"/>
                    </a:lnTo>
                    <a:lnTo>
                      <a:pt x="258" y="62"/>
                    </a:lnTo>
                    <a:lnTo>
                      <a:pt x="253" y="59"/>
                    </a:lnTo>
                    <a:lnTo>
                      <a:pt x="247" y="58"/>
                    </a:lnTo>
                    <a:lnTo>
                      <a:pt x="239" y="58"/>
                    </a:lnTo>
                    <a:lnTo>
                      <a:pt x="233" y="59"/>
                    </a:lnTo>
                    <a:lnTo>
                      <a:pt x="228" y="62"/>
                    </a:lnTo>
                    <a:lnTo>
                      <a:pt x="222" y="65"/>
                    </a:lnTo>
                    <a:lnTo>
                      <a:pt x="216" y="70"/>
                    </a:lnTo>
                    <a:lnTo>
                      <a:pt x="67" y="231"/>
                    </a:lnTo>
                    <a:lnTo>
                      <a:pt x="67" y="231"/>
                    </a:lnTo>
                    <a:lnTo>
                      <a:pt x="63" y="237"/>
                    </a:lnTo>
                    <a:lnTo>
                      <a:pt x="60" y="243"/>
                    </a:lnTo>
                    <a:lnTo>
                      <a:pt x="59" y="248"/>
                    </a:lnTo>
                    <a:lnTo>
                      <a:pt x="58" y="256"/>
                    </a:lnTo>
                    <a:lnTo>
                      <a:pt x="59" y="262"/>
                    </a:lnTo>
                    <a:lnTo>
                      <a:pt x="60" y="267"/>
                    </a:lnTo>
                    <a:lnTo>
                      <a:pt x="63" y="273"/>
                    </a:lnTo>
                    <a:lnTo>
                      <a:pt x="67" y="279"/>
                    </a:lnTo>
                    <a:lnTo>
                      <a:pt x="67" y="279"/>
                    </a:lnTo>
                    <a:lnTo>
                      <a:pt x="85" y="300"/>
                    </a:lnTo>
                    <a:lnTo>
                      <a:pt x="105" y="320"/>
                    </a:lnTo>
                    <a:lnTo>
                      <a:pt x="105" y="320"/>
                    </a:lnTo>
                    <a:lnTo>
                      <a:pt x="117" y="332"/>
                    </a:lnTo>
                    <a:lnTo>
                      <a:pt x="130" y="346"/>
                    </a:lnTo>
                    <a:lnTo>
                      <a:pt x="136" y="353"/>
                    </a:lnTo>
                    <a:lnTo>
                      <a:pt x="140" y="360"/>
                    </a:lnTo>
                    <a:lnTo>
                      <a:pt x="143" y="367"/>
                    </a:lnTo>
                    <a:lnTo>
                      <a:pt x="146" y="374"/>
                    </a:lnTo>
                    <a:lnTo>
                      <a:pt x="146" y="374"/>
                    </a:lnTo>
                    <a:lnTo>
                      <a:pt x="149" y="403"/>
                    </a:lnTo>
                    <a:lnTo>
                      <a:pt x="154" y="433"/>
                    </a:lnTo>
                    <a:lnTo>
                      <a:pt x="157" y="448"/>
                    </a:lnTo>
                    <a:lnTo>
                      <a:pt x="161" y="461"/>
                    </a:lnTo>
                    <a:lnTo>
                      <a:pt x="167" y="474"/>
                    </a:lnTo>
                    <a:lnTo>
                      <a:pt x="173" y="485"/>
                    </a:lnTo>
                    <a:lnTo>
                      <a:pt x="173" y="485"/>
                    </a:lnTo>
                    <a:lnTo>
                      <a:pt x="160" y="492"/>
                    </a:lnTo>
                    <a:lnTo>
                      <a:pt x="149" y="500"/>
                    </a:lnTo>
                    <a:lnTo>
                      <a:pt x="140" y="510"/>
                    </a:lnTo>
                    <a:lnTo>
                      <a:pt x="129" y="522"/>
                    </a:lnTo>
                    <a:lnTo>
                      <a:pt x="129" y="522"/>
                    </a:lnTo>
                    <a:close/>
                    <a:moveTo>
                      <a:pt x="602" y="804"/>
                    </a:moveTo>
                    <a:lnTo>
                      <a:pt x="602" y="804"/>
                    </a:lnTo>
                    <a:lnTo>
                      <a:pt x="593" y="797"/>
                    </a:lnTo>
                    <a:lnTo>
                      <a:pt x="582" y="792"/>
                    </a:lnTo>
                    <a:lnTo>
                      <a:pt x="571" y="788"/>
                    </a:lnTo>
                    <a:lnTo>
                      <a:pt x="560" y="786"/>
                    </a:lnTo>
                    <a:lnTo>
                      <a:pt x="549" y="786"/>
                    </a:lnTo>
                    <a:lnTo>
                      <a:pt x="538" y="788"/>
                    </a:lnTo>
                    <a:lnTo>
                      <a:pt x="527" y="791"/>
                    </a:lnTo>
                    <a:lnTo>
                      <a:pt x="518" y="797"/>
                    </a:lnTo>
                    <a:lnTo>
                      <a:pt x="518" y="797"/>
                    </a:lnTo>
                    <a:lnTo>
                      <a:pt x="514" y="797"/>
                    </a:lnTo>
                    <a:lnTo>
                      <a:pt x="512" y="795"/>
                    </a:lnTo>
                    <a:lnTo>
                      <a:pt x="512" y="795"/>
                    </a:lnTo>
                    <a:lnTo>
                      <a:pt x="511" y="794"/>
                    </a:lnTo>
                    <a:lnTo>
                      <a:pt x="511" y="791"/>
                    </a:lnTo>
                    <a:lnTo>
                      <a:pt x="511" y="791"/>
                    </a:lnTo>
                    <a:lnTo>
                      <a:pt x="512" y="782"/>
                    </a:lnTo>
                    <a:lnTo>
                      <a:pt x="512" y="773"/>
                    </a:lnTo>
                    <a:lnTo>
                      <a:pt x="509" y="763"/>
                    </a:lnTo>
                    <a:lnTo>
                      <a:pt x="507" y="754"/>
                    </a:lnTo>
                    <a:lnTo>
                      <a:pt x="503" y="745"/>
                    </a:lnTo>
                    <a:lnTo>
                      <a:pt x="499" y="737"/>
                    </a:lnTo>
                    <a:lnTo>
                      <a:pt x="493" y="729"/>
                    </a:lnTo>
                    <a:lnTo>
                      <a:pt x="487" y="723"/>
                    </a:lnTo>
                    <a:lnTo>
                      <a:pt x="487" y="723"/>
                    </a:lnTo>
                    <a:lnTo>
                      <a:pt x="487" y="723"/>
                    </a:lnTo>
                    <a:lnTo>
                      <a:pt x="477" y="716"/>
                    </a:lnTo>
                    <a:lnTo>
                      <a:pt x="467" y="710"/>
                    </a:lnTo>
                    <a:lnTo>
                      <a:pt x="456" y="707"/>
                    </a:lnTo>
                    <a:lnTo>
                      <a:pt x="444" y="705"/>
                    </a:lnTo>
                    <a:lnTo>
                      <a:pt x="433" y="705"/>
                    </a:lnTo>
                    <a:lnTo>
                      <a:pt x="423" y="706"/>
                    </a:lnTo>
                    <a:lnTo>
                      <a:pt x="412" y="710"/>
                    </a:lnTo>
                    <a:lnTo>
                      <a:pt x="401" y="716"/>
                    </a:lnTo>
                    <a:lnTo>
                      <a:pt x="401" y="716"/>
                    </a:lnTo>
                    <a:lnTo>
                      <a:pt x="399" y="716"/>
                    </a:lnTo>
                    <a:lnTo>
                      <a:pt x="396" y="714"/>
                    </a:lnTo>
                    <a:lnTo>
                      <a:pt x="396" y="714"/>
                    </a:lnTo>
                    <a:lnTo>
                      <a:pt x="394" y="713"/>
                    </a:lnTo>
                    <a:lnTo>
                      <a:pt x="394" y="710"/>
                    </a:lnTo>
                    <a:lnTo>
                      <a:pt x="394" y="710"/>
                    </a:lnTo>
                    <a:lnTo>
                      <a:pt x="395" y="700"/>
                    </a:lnTo>
                    <a:lnTo>
                      <a:pt x="395" y="692"/>
                    </a:lnTo>
                    <a:lnTo>
                      <a:pt x="394" y="682"/>
                    </a:lnTo>
                    <a:lnTo>
                      <a:pt x="392" y="673"/>
                    </a:lnTo>
                    <a:lnTo>
                      <a:pt x="388" y="665"/>
                    </a:lnTo>
                    <a:lnTo>
                      <a:pt x="383" y="656"/>
                    </a:lnTo>
                    <a:lnTo>
                      <a:pt x="377" y="648"/>
                    </a:lnTo>
                    <a:lnTo>
                      <a:pt x="370" y="642"/>
                    </a:lnTo>
                    <a:lnTo>
                      <a:pt x="370" y="642"/>
                    </a:lnTo>
                    <a:lnTo>
                      <a:pt x="370" y="642"/>
                    </a:lnTo>
                    <a:lnTo>
                      <a:pt x="363" y="636"/>
                    </a:lnTo>
                    <a:lnTo>
                      <a:pt x="355" y="631"/>
                    </a:lnTo>
                    <a:lnTo>
                      <a:pt x="345" y="628"/>
                    </a:lnTo>
                    <a:lnTo>
                      <a:pt x="337" y="625"/>
                    </a:lnTo>
                    <a:lnTo>
                      <a:pt x="327" y="624"/>
                    </a:lnTo>
                    <a:lnTo>
                      <a:pt x="318" y="624"/>
                    </a:lnTo>
                    <a:lnTo>
                      <a:pt x="308" y="625"/>
                    </a:lnTo>
                    <a:lnTo>
                      <a:pt x="300" y="628"/>
                    </a:lnTo>
                    <a:lnTo>
                      <a:pt x="300" y="628"/>
                    </a:lnTo>
                    <a:lnTo>
                      <a:pt x="298" y="628"/>
                    </a:lnTo>
                    <a:lnTo>
                      <a:pt x="295" y="627"/>
                    </a:lnTo>
                    <a:lnTo>
                      <a:pt x="295" y="627"/>
                    </a:lnTo>
                    <a:lnTo>
                      <a:pt x="294" y="624"/>
                    </a:lnTo>
                    <a:lnTo>
                      <a:pt x="294" y="622"/>
                    </a:lnTo>
                    <a:lnTo>
                      <a:pt x="294" y="622"/>
                    </a:lnTo>
                    <a:lnTo>
                      <a:pt x="298" y="610"/>
                    </a:lnTo>
                    <a:lnTo>
                      <a:pt x="300" y="599"/>
                    </a:lnTo>
                    <a:lnTo>
                      <a:pt x="300" y="587"/>
                    </a:lnTo>
                    <a:lnTo>
                      <a:pt x="299" y="577"/>
                    </a:lnTo>
                    <a:lnTo>
                      <a:pt x="295" y="566"/>
                    </a:lnTo>
                    <a:lnTo>
                      <a:pt x="291" y="555"/>
                    </a:lnTo>
                    <a:lnTo>
                      <a:pt x="283" y="546"/>
                    </a:lnTo>
                    <a:lnTo>
                      <a:pt x="275" y="537"/>
                    </a:lnTo>
                    <a:lnTo>
                      <a:pt x="275" y="537"/>
                    </a:lnTo>
                    <a:lnTo>
                      <a:pt x="275" y="537"/>
                    </a:lnTo>
                    <a:lnTo>
                      <a:pt x="269" y="533"/>
                    </a:lnTo>
                    <a:lnTo>
                      <a:pt x="263" y="529"/>
                    </a:lnTo>
                    <a:lnTo>
                      <a:pt x="256" y="525"/>
                    </a:lnTo>
                    <a:lnTo>
                      <a:pt x="250" y="523"/>
                    </a:lnTo>
                    <a:lnTo>
                      <a:pt x="236" y="520"/>
                    </a:lnTo>
                    <a:lnTo>
                      <a:pt x="222" y="520"/>
                    </a:lnTo>
                    <a:lnTo>
                      <a:pt x="209" y="522"/>
                    </a:lnTo>
                    <a:lnTo>
                      <a:pt x="195" y="527"/>
                    </a:lnTo>
                    <a:lnTo>
                      <a:pt x="190" y="530"/>
                    </a:lnTo>
                    <a:lnTo>
                      <a:pt x="184" y="535"/>
                    </a:lnTo>
                    <a:lnTo>
                      <a:pt x="178" y="540"/>
                    </a:lnTo>
                    <a:lnTo>
                      <a:pt x="173" y="544"/>
                    </a:lnTo>
                    <a:lnTo>
                      <a:pt x="151" y="568"/>
                    </a:lnTo>
                    <a:lnTo>
                      <a:pt x="151" y="568"/>
                    </a:lnTo>
                    <a:lnTo>
                      <a:pt x="147" y="574"/>
                    </a:lnTo>
                    <a:lnTo>
                      <a:pt x="143" y="581"/>
                    </a:lnTo>
                    <a:lnTo>
                      <a:pt x="140" y="587"/>
                    </a:lnTo>
                    <a:lnTo>
                      <a:pt x="137" y="594"/>
                    </a:lnTo>
                    <a:lnTo>
                      <a:pt x="135" y="607"/>
                    </a:lnTo>
                    <a:lnTo>
                      <a:pt x="134" y="622"/>
                    </a:lnTo>
                    <a:lnTo>
                      <a:pt x="136" y="635"/>
                    </a:lnTo>
                    <a:lnTo>
                      <a:pt x="142" y="648"/>
                    </a:lnTo>
                    <a:lnTo>
                      <a:pt x="146" y="655"/>
                    </a:lnTo>
                    <a:lnTo>
                      <a:pt x="149" y="661"/>
                    </a:lnTo>
                    <a:lnTo>
                      <a:pt x="154" y="666"/>
                    </a:lnTo>
                    <a:lnTo>
                      <a:pt x="159" y="672"/>
                    </a:lnTo>
                    <a:lnTo>
                      <a:pt x="159" y="672"/>
                    </a:lnTo>
                    <a:lnTo>
                      <a:pt x="159" y="672"/>
                    </a:lnTo>
                    <a:lnTo>
                      <a:pt x="166" y="676"/>
                    </a:lnTo>
                    <a:lnTo>
                      <a:pt x="174" y="681"/>
                    </a:lnTo>
                    <a:lnTo>
                      <a:pt x="182" y="685"/>
                    </a:lnTo>
                    <a:lnTo>
                      <a:pt x="191" y="687"/>
                    </a:lnTo>
                    <a:lnTo>
                      <a:pt x="199" y="688"/>
                    </a:lnTo>
                    <a:lnTo>
                      <a:pt x="207" y="688"/>
                    </a:lnTo>
                    <a:lnTo>
                      <a:pt x="216" y="688"/>
                    </a:lnTo>
                    <a:lnTo>
                      <a:pt x="224" y="687"/>
                    </a:lnTo>
                    <a:lnTo>
                      <a:pt x="224" y="687"/>
                    </a:lnTo>
                    <a:lnTo>
                      <a:pt x="228" y="687"/>
                    </a:lnTo>
                    <a:lnTo>
                      <a:pt x="230" y="688"/>
                    </a:lnTo>
                    <a:lnTo>
                      <a:pt x="230" y="688"/>
                    </a:lnTo>
                    <a:lnTo>
                      <a:pt x="230" y="692"/>
                    </a:lnTo>
                    <a:lnTo>
                      <a:pt x="229" y="694"/>
                    </a:lnTo>
                    <a:lnTo>
                      <a:pt x="229" y="694"/>
                    </a:lnTo>
                    <a:lnTo>
                      <a:pt x="222" y="706"/>
                    </a:lnTo>
                    <a:lnTo>
                      <a:pt x="217" y="719"/>
                    </a:lnTo>
                    <a:lnTo>
                      <a:pt x="214" y="732"/>
                    </a:lnTo>
                    <a:lnTo>
                      <a:pt x="214" y="745"/>
                    </a:lnTo>
                    <a:lnTo>
                      <a:pt x="217" y="758"/>
                    </a:lnTo>
                    <a:lnTo>
                      <a:pt x="222" y="772"/>
                    </a:lnTo>
                    <a:lnTo>
                      <a:pt x="229" y="783"/>
                    </a:lnTo>
                    <a:lnTo>
                      <a:pt x="239" y="794"/>
                    </a:lnTo>
                    <a:lnTo>
                      <a:pt x="239" y="794"/>
                    </a:lnTo>
                    <a:lnTo>
                      <a:pt x="239" y="794"/>
                    </a:lnTo>
                    <a:lnTo>
                      <a:pt x="250" y="801"/>
                    </a:lnTo>
                    <a:lnTo>
                      <a:pt x="263" y="807"/>
                    </a:lnTo>
                    <a:lnTo>
                      <a:pt x="276" y="811"/>
                    </a:lnTo>
                    <a:lnTo>
                      <a:pt x="289" y="811"/>
                    </a:lnTo>
                    <a:lnTo>
                      <a:pt x="302" y="810"/>
                    </a:lnTo>
                    <a:lnTo>
                      <a:pt x="316" y="805"/>
                    </a:lnTo>
                    <a:lnTo>
                      <a:pt x="327" y="799"/>
                    </a:lnTo>
                    <a:lnTo>
                      <a:pt x="338" y="791"/>
                    </a:lnTo>
                    <a:lnTo>
                      <a:pt x="338" y="791"/>
                    </a:lnTo>
                    <a:lnTo>
                      <a:pt x="341" y="789"/>
                    </a:lnTo>
                    <a:lnTo>
                      <a:pt x="343" y="789"/>
                    </a:lnTo>
                    <a:lnTo>
                      <a:pt x="343" y="789"/>
                    </a:lnTo>
                    <a:lnTo>
                      <a:pt x="345" y="792"/>
                    </a:lnTo>
                    <a:lnTo>
                      <a:pt x="345" y="794"/>
                    </a:lnTo>
                    <a:lnTo>
                      <a:pt x="345" y="794"/>
                    </a:lnTo>
                    <a:lnTo>
                      <a:pt x="345" y="802"/>
                    </a:lnTo>
                    <a:lnTo>
                      <a:pt x="346" y="811"/>
                    </a:lnTo>
                    <a:lnTo>
                      <a:pt x="348" y="820"/>
                    </a:lnTo>
                    <a:lnTo>
                      <a:pt x="350" y="827"/>
                    </a:lnTo>
                    <a:lnTo>
                      <a:pt x="354" y="836"/>
                    </a:lnTo>
                    <a:lnTo>
                      <a:pt x="358" y="843"/>
                    </a:lnTo>
                    <a:lnTo>
                      <a:pt x="364" y="850"/>
                    </a:lnTo>
                    <a:lnTo>
                      <a:pt x="370" y="857"/>
                    </a:lnTo>
                    <a:lnTo>
                      <a:pt x="370" y="857"/>
                    </a:lnTo>
                    <a:lnTo>
                      <a:pt x="370" y="857"/>
                    </a:lnTo>
                    <a:lnTo>
                      <a:pt x="382" y="864"/>
                    </a:lnTo>
                    <a:lnTo>
                      <a:pt x="394" y="870"/>
                    </a:lnTo>
                    <a:lnTo>
                      <a:pt x="407" y="874"/>
                    </a:lnTo>
                    <a:lnTo>
                      <a:pt x="420" y="874"/>
                    </a:lnTo>
                    <a:lnTo>
                      <a:pt x="433" y="873"/>
                    </a:lnTo>
                    <a:lnTo>
                      <a:pt x="446" y="868"/>
                    </a:lnTo>
                    <a:lnTo>
                      <a:pt x="458" y="862"/>
                    </a:lnTo>
                    <a:lnTo>
                      <a:pt x="469" y="854"/>
                    </a:lnTo>
                    <a:lnTo>
                      <a:pt x="469" y="854"/>
                    </a:lnTo>
                    <a:lnTo>
                      <a:pt x="471" y="852"/>
                    </a:lnTo>
                    <a:lnTo>
                      <a:pt x="474" y="852"/>
                    </a:lnTo>
                    <a:lnTo>
                      <a:pt x="474" y="852"/>
                    </a:lnTo>
                    <a:lnTo>
                      <a:pt x="476" y="855"/>
                    </a:lnTo>
                    <a:lnTo>
                      <a:pt x="477" y="857"/>
                    </a:lnTo>
                    <a:lnTo>
                      <a:pt x="477" y="857"/>
                    </a:lnTo>
                    <a:lnTo>
                      <a:pt x="476" y="865"/>
                    </a:lnTo>
                    <a:lnTo>
                      <a:pt x="477" y="874"/>
                    </a:lnTo>
                    <a:lnTo>
                      <a:pt x="478" y="883"/>
                    </a:lnTo>
                    <a:lnTo>
                      <a:pt x="482" y="890"/>
                    </a:lnTo>
                    <a:lnTo>
                      <a:pt x="486" y="899"/>
                    </a:lnTo>
                    <a:lnTo>
                      <a:pt x="489" y="906"/>
                    </a:lnTo>
                    <a:lnTo>
                      <a:pt x="495" y="913"/>
                    </a:lnTo>
                    <a:lnTo>
                      <a:pt x="502" y="920"/>
                    </a:lnTo>
                    <a:lnTo>
                      <a:pt x="502" y="920"/>
                    </a:lnTo>
                    <a:lnTo>
                      <a:pt x="507" y="924"/>
                    </a:lnTo>
                    <a:lnTo>
                      <a:pt x="514" y="928"/>
                    </a:lnTo>
                    <a:lnTo>
                      <a:pt x="520" y="931"/>
                    </a:lnTo>
                    <a:lnTo>
                      <a:pt x="527" y="933"/>
                    </a:lnTo>
                    <a:lnTo>
                      <a:pt x="540" y="937"/>
                    </a:lnTo>
                    <a:lnTo>
                      <a:pt x="555" y="937"/>
                    </a:lnTo>
                    <a:lnTo>
                      <a:pt x="569" y="934"/>
                    </a:lnTo>
                    <a:lnTo>
                      <a:pt x="582" y="930"/>
                    </a:lnTo>
                    <a:lnTo>
                      <a:pt x="588" y="926"/>
                    </a:lnTo>
                    <a:lnTo>
                      <a:pt x="594" y="923"/>
                    </a:lnTo>
                    <a:lnTo>
                      <a:pt x="599" y="918"/>
                    </a:lnTo>
                    <a:lnTo>
                      <a:pt x="604" y="912"/>
                    </a:lnTo>
                    <a:lnTo>
                      <a:pt x="609" y="906"/>
                    </a:lnTo>
                    <a:lnTo>
                      <a:pt x="609" y="906"/>
                    </a:lnTo>
                    <a:lnTo>
                      <a:pt x="614" y="900"/>
                    </a:lnTo>
                    <a:lnTo>
                      <a:pt x="618" y="894"/>
                    </a:lnTo>
                    <a:lnTo>
                      <a:pt x="621" y="887"/>
                    </a:lnTo>
                    <a:lnTo>
                      <a:pt x="623" y="881"/>
                    </a:lnTo>
                    <a:lnTo>
                      <a:pt x="627" y="867"/>
                    </a:lnTo>
                    <a:lnTo>
                      <a:pt x="627" y="854"/>
                    </a:lnTo>
                    <a:lnTo>
                      <a:pt x="625" y="839"/>
                    </a:lnTo>
                    <a:lnTo>
                      <a:pt x="620" y="826"/>
                    </a:lnTo>
                    <a:lnTo>
                      <a:pt x="616" y="820"/>
                    </a:lnTo>
                    <a:lnTo>
                      <a:pt x="612" y="814"/>
                    </a:lnTo>
                    <a:lnTo>
                      <a:pt x="607" y="808"/>
                    </a:lnTo>
                    <a:lnTo>
                      <a:pt x="602" y="804"/>
                    </a:lnTo>
                    <a:lnTo>
                      <a:pt x="602" y="804"/>
                    </a:lnTo>
                    <a:close/>
                    <a:moveTo>
                      <a:pt x="797" y="256"/>
                    </a:moveTo>
                    <a:lnTo>
                      <a:pt x="797" y="256"/>
                    </a:lnTo>
                    <a:lnTo>
                      <a:pt x="987" y="439"/>
                    </a:lnTo>
                    <a:lnTo>
                      <a:pt x="987" y="439"/>
                    </a:lnTo>
                    <a:lnTo>
                      <a:pt x="994" y="443"/>
                    </a:lnTo>
                    <a:lnTo>
                      <a:pt x="1002" y="447"/>
                    </a:lnTo>
                    <a:lnTo>
                      <a:pt x="1010" y="449"/>
                    </a:lnTo>
                    <a:lnTo>
                      <a:pt x="1019" y="448"/>
                    </a:lnTo>
                    <a:lnTo>
                      <a:pt x="1019" y="448"/>
                    </a:lnTo>
                    <a:lnTo>
                      <a:pt x="1028" y="446"/>
                    </a:lnTo>
                    <a:lnTo>
                      <a:pt x="1035" y="442"/>
                    </a:lnTo>
                    <a:lnTo>
                      <a:pt x="1042" y="436"/>
                    </a:lnTo>
                    <a:lnTo>
                      <a:pt x="1047" y="429"/>
                    </a:lnTo>
                    <a:lnTo>
                      <a:pt x="1047" y="429"/>
                    </a:lnTo>
                    <a:lnTo>
                      <a:pt x="1057" y="409"/>
                    </a:lnTo>
                    <a:lnTo>
                      <a:pt x="1066" y="388"/>
                    </a:lnTo>
                    <a:lnTo>
                      <a:pt x="1072" y="365"/>
                    </a:lnTo>
                    <a:lnTo>
                      <a:pt x="1078" y="341"/>
                    </a:lnTo>
                    <a:lnTo>
                      <a:pt x="1078" y="341"/>
                    </a:lnTo>
                    <a:lnTo>
                      <a:pt x="1080" y="330"/>
                    </a:lnTo>
                    <a:lnTo>
                      <a:pt x="1084" y="321"/>
                    </a:lnTo>
                    <a:lnTo>
                      <a:pt x="1090" y="313"/>
                    </a:lnTo>
                    <a:lnTo>
                      <a:pt x="1095" y="304"/>
                    </a:lnTo>
                    <a:lnTo>
                      <a:pt x="1129" y="269"/>
                    </a:lnTo>
                    <a:lnTo>
                      <a:pt x="1129" y="269"/>
                    </a:lnTo>
                    <a:lnTo>
                      <a:pt x="1138" y="258"/>
                    </a:lnTo>
                    <a:lnTo>
                      <a:pt x="1144" y="246"/>
                    </a:lnTo>
                    <a:lnTo>
                      <a:pt x="1148" y="233"/>
                    </a:lnTo>
                    <a:lnTo>
                      <a:pt x="1149" y="220"/>
                    </a:lnTo>
                    <a:lnTo>
                      <a:pt x="1148" y="208"/>
                    </a:lnTo>
                    <a:lnTo>
                      <a:pt x="1144" y="195"/>
                    </a:lnTo>
                    <a:lnTo>
                      <a:pt x="1138" y="183"/>
                    </a:lnTo>
                    <a:lnTo>
                      <a:pt x="1130" y="172"/>
                    </a:lnTo>
                    <a:lnTo>
                      <a:pt x="993" y="23"/>
                    </a:lnTo>
                    <a:lnTo>
                      <a:pt x="993" y="23"/>
                    </a:lnTo>
                    <a:lnTo>
                      <a:pt x="983" y="13"/>
                    </a:lnTo>
                    <a:lnTo>
                      <a:pt x="972" y="7"/>
                    </a:lnTo>
                    <a:lnTo>
                      <a:pt x="959" y="2"/>
                    </a:lnTo>
                    <a:lnTo>
                      <a:pt x="946" y="0"/>
                    </a:lnTo>
                    <a:lnTo>
                      <a:pt x="933" y="0"/>
                    </a:lnTo>
                    <a:lnTo>
                      <a:pt x="920" y="2"/>
                    </a:lnTo>
                    <a:lnTo>
                      <a:pt x="908" y="7"/>
                    </a:lnTo>
                    <a:lnTo>
                      <a:pt x="896" y="15"/>
                    </a:lnTo>
                    <a:lnTo>
                      <a:pt x="864" y="42"/>
                    </a:lnTo>
                    <a:lnTo>
                      <a:pt x="864" y="42"/>
                    </a:lnTo>
                    <a:lnTo>
                      <a:pt x="852" y="49"/>
                    </a:lnTo>
                    <a:lnTo>
                      <a:pt x="845" y="52"/>
                    </a:lnTo>
                    <a:lnTo>
                      <a:pt x="839" y="55"/>
                    </a:lnTo>
                    <a:lnTo>
                      <a:pt x="832" y="56"/>
                    </a:lnTo>
                    <a:lnTo>
                      <a:pt x="824" y="57"/>
                    </a:lnTo>
                    <a:lnTo>
                      <a:pt x="810" y="57"/>
                    </a:lnTo>
                    <a:lnTo>
                      <a:pt x="810" y="57"/>
                    </a:lnTo>
                    <a:lnTo>
                      <a:pt x="708" y="44"/>
                    </a:lnTo>
                    <a:lnTo>
                      <a:pt x="708" y="44"/>
                    </a:lnTo>
                    <a:lnTo>
                      <a:pt x="685" y="43"/>
                    </a:lnTo>
                    <a:lnTo>
                      <a:pt x="662" y="43"/>
                    </a:lnTo>
                    <a:lnTo>
                      <a:pt x="639" y="45"/>
                    </a:lnTo>
                    <a:lnTo>
                      <a:pt x="618" y="50"/>
                    </a:lnTo>
                    <a:lnTo>
                      <a:pt x="596" y="57"/>
                    </a:lnTo>
                    <a:lnTo>
                      <a:pt x="575" y="67"/>
                    </a:lnTo>
                    <a:lnTo>
                      <a:pt x="555" y="77"/>
                    </a:lnTo>
                    <a:lnTo>
                      <a:pt x="535" y="92"/>
                    </a:lnTo>
                    <a:lnTo>
                      <a:pt x="535" y="92"/>
                    </a:lnTo>
                    <a:lnTo>
                      <a:pt x="434" y="169"/>
                    </a:lnTo>
                    <a:lnTo>
                      <a:pt x="333" y="247"/>
                    </a:lnTo>
                    <a:lnTo>
                      <a:pt x="333" y="247"/>
                    </a:lnTo>
                    <a:lnTo>
                      <a:pt x="323" y="257"/>
                    </a:lnTo>
                    <a:lnTo>
                      <a:pt x="316" y="267"/>
                    </a:lnTo>
                    <a:lnTo>
                      <a:pt x="311" y="278"/>
                    </a:lnTo>
                    <a:lnTo>
                      <a:pt x="310" y="288"/>
                    </a:lnTo>
                    <a:lnTo>
                      <a:pt x="311" y="298"/>
                    </a:lnTo>
                    <a:lnTo>
                      <a:pt x="314" y="308"/>
                    </a:lnTo>
                    <a:lnTo>
                      <a:pt x="320" y="316"/>
                    </a:lnTo>
                    <a:lnTo>
                      <a:pt x="327" y="323"/>
                    </a:lnTo>
                    <a:lnTo>
                      <a:pt x="336" y="329"/>
                    </a:lnTo>
                    <a:lnTo>
                      <a:pt x="346" y="335"/>
                    </a:lnTo>
                    <a:lnTo>
                      <a:pt x="358" y="338"/>
                    </a:lnTo>
                    <a:lnTo>
                      <a:pt x="371" y="340"/>
                    </a:lnTo>
                    <a:lnTo>
                      <a:pt x="386" y="339"/>
                    </a:lnTo>
                    <a:lnTo>
                      <a:pt x="400" y="336"/>
                    </a:lnTo>
                    <a:lnTo>
                      <a:pt x="414" y="332"/>
                    </a:lnTo>
                    <a:lnTo>
                      <a:pt x="430" y="323"/>
                    </a:lnTo>
                    <a:lnTo>
                      <a:pt x="576" y="233"/>
                    </a:lnTo>
                    <a:lnTo>
                      <a:pt x="576" y="233"/>
                    </a:lnTo>
                    <a:lnTo>
                      <a:pt x="584" y="228"/>
                    </a:lnTo>
                    <a:lnTo>
                      <a:pt x="593" y="225"/>
                    </a:lnTo>
                    <a:lnTo>
                      <a:pt x="601" y="223"/>
                    </a:lnTo>
                    <a:lnTo>
                      <a:pt x="609" y="222"/>
                    </a:lnTo>
                    <a:lnTo>
                      <a:pt x="618" y="222"/>
                    </a:lnTo>
                    <a:lnTo>
                      <a:pt x="626" y="222"/>
                    </a:lnTo>
                    <a:lnTo>
                      <a:pt x="634" y="225"/>
                    </a:lnTo>
                    <a:lnTo>
                      <a:pt x="643" y="228"/>
                    </a:lnTo>
                    <a:lnTo>
                      <a:pt x="643" y="228"/>
                    </a:lnTo>
                    <a:lnTo>
                      <a:pt x="653" y="232"/>
                    </a:lnTo>
                    <a:lnTo>
                      <a:pt x="665" y="235"/>
                    </a:lnTo>
                    <a:lnTo>
                      <a:pt x="677" y="238"/>
                    </a:lnTo>
                    <a:lnTo>
                      <a:pt x="689" y="239"/>
                    </a:lnTo>
                    <a:lnTo>
                      <a:pt x="701" y="240"/>
                    </a:lnTo>
                    <a:lnTo>
                      <a:pt x="713" y="240"/>
                    </a:lnTo>
                    <a:lnTo>
                      <a:pt x="725" y="239"/>
                    </a:lnTo>
                    <a:lnTo>
                      <a:pt x="735" y="238"/>
                    </a:lnTo>
                    <a:lnTo>
                      <a:pt x="735" y="238"/>
                    </a:lnTo>
                    <a:lnTo>
                      <a:pt x="744" y="237"/>
                    </a:lnTo>
                    <a:lnTo>
                      <a:pt x="752" y="237"/>
                    </a:lnTo>
                    <a:lnTo>
                      <a:pt x="760" y="237"/>
                    </a:lnTo>
                    <a:lnTo>
                      <a:pt x="769" y="239"/>
                    </a:lnTo>
                    <a:lnTo>
                      <a:pt x="776" y="241"/>
                    </a:lnTo>
                    <a:lnTo>
                      <a:pt x="783" y="246"/>
                    </a:lnTo>
                    <a:lnTo>
                      <a:pt x="790" y="251"/>
                    </a:lnTo>
                    <a:lnTo>
                      <a:pt x="797" y="256"/>
                    </a:lnTo>
                    <a:lnTo>
                      <a:pt x="797" y="256"/>
                    </a:lnTo>
                    <a:close/>
                  </a:path>
                </a:pathLst>
              </a:custGeom>
              <a:solidFill>
                <a:schemeClr val="bg1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Freeform: Shape 16"/>
              <p:cNvSpPr>
                <a:spLocks/>
              </p:cNvSpPr>
              <p:nvPr/>
            </p:nvSpPr>
            <p:spPr bwMode="auto">
              <a:xfrm>
                <a:off x="7826670" y="3368320"/>
                <a:ext cx="508539" cy="676199"/>
              </a:xfrm>
              <a:custGeom>
                <a:avLst/>
                <a:gdLst>
                  <a:gd name="T0" fmla="*/ 560 w 915"/>
                  <a:gd name="T1" fmla="*/ 881 h 1218"/>
                  <a:gd name="T2" fmla="*/ 900 w 915"/>
                  <a:gd name="T3" fmla="*/ 652 h 1218"/>
                  <a:gd name="T4" fmla="*/ 887 w 915"/>
                  <a:gd name="T5" fmla="*/ 898 h 1218"/>
                  <a:gd name="T6" fmla="*/ 379 w 915"/>
                  <a:gd name="T7" fmla="*/ 67 h 1218"/>
                  <a:gd name="T8" fmla="*/ 380 w 915"/>
                  <a:gd name="T9" fmla="*/ 54 h 1218"/>
                  <a:gd name="T10" fmla="*/ 391 w 915"/>
                  <a:gd name="T11" fmla="*/ 30 h 1218"/>
                  <a:gd name="T12" fmla="*/ 409 w 915"/>
                  <a:gd name="T13" fmla="*/ 12 h 1218"/>
                  <a:gd name="T14" fmla="*/ 433 w 915"/>
                  <a:gd name="T15" fmla="*/ 1 h 1218"/>
                  <a:gd name="T16" fmla="*/ 446 w 915"/>
                  <a:gd name="T17" fmla="*/ 0 h 1218"/>
                  <a:gd name="T18" fmla="*/ 472 w 915"/>
                  <a:gd name="T19" fmla="*/ 5 h 1218"/>
                  <a:gd name="T20" fmla="*/ 493 w 915"/>
                  <a:gd name="T21" fmla="*/ 19 h 1218"/>
                  <a:gd name="T22" fmla="*/ 508 w 915"/>
                  <a:gd name="T23" fmla="*/ 41 h 1218"/>
                  <a:gd name="T24" fmla="*/ 512 w 915"/>
                  <a:gd name="T25" fmla="*/ 67 h 1218"/>
                  <a:gd name="T26" fmla="*/ 379 w 915"/>
                  <a:gd name="T27" fmla="*/ 161 h 1218"/>
                  <a:gd name="T28" fmla="*/ 379 w 915"/>
                  <a:gd name="T29" fmla="*/ 67 h 1218"/>
                  <a:gd name="T30" fmla="*/ 512 w 915"/>
                  <a:gd name="T31" fmla="*/ 1103 h 1218"/>
                  <a:gd name="T32" fmla="*/ 514 w 915"/>
                  <a:gd name="T33" fmla="*/ 1107 h 1218"/>
                  <a:gd name="T34" fmla="*/ 518 w 915"/>
                  <a:gd name="T35" fmla="*/ 1116 h 1218"/>
                  <a:gd name="T36" fmla="*/ 528 w 915"/>
                  <a:gd name="T37" fmla="*/ 1122 h 1218"/>
                  <a:gd name="T38" fmla="*/ 568 w 915"/>
                  <a:gd name="T39" fmla="*/ 1122 h 1218"/>
                  <a:gd name="T40" fmla="*/ 579 w 915"/>
                  <a:gd name="T41" fmla="*/ 1124 h 1218"/>
                  <a:gd name="T42" fmla="*/ 598 w 915"/>
                  <a:gd name="T43" fmla="*/ 1132 h 1218"/>
                  <a:gd name="T44" fmla="*/ 613 w 915"/>
                  <a:gd name="T45" fmla="*/ 1146 h 1218"/>
                  <a:gd name="T46" fmla="*/ 621 w 915"/>
                  <a:gd name="T47" fmla="*/ 1165 h 1218"/>
                  <a:gd name="T48" fmla="*/ 622 w 915"/>
                  <a:gd name="T49" fmla="*/ 1218 h 1218"/>
                  <a:gd name="T50" fmla="*/ 270 w 915"/>
                  <a:gd name="T51" fmla="*/ 1176 h 1218"/>
                  <a:gd name="T52" fmla="*/ 271 w 915"/>
                  <a:gd name="T53" fmla="*/ 1165 h 1218"/>
                  <a:gd name="T54" fmla="*/ 279 w 915"/>
                  <a:gd name="T55" fmla="*/ 1146 h 1218"/>
                  <a:gd name="T56" fmla="*/ 294 w 915"/>
                  <a:gd name="T57" fmla="*/ 1132 h 1218"/>
                  <a:gd name="T58" fmla="*/ 313 w 915"/>
                  <a:gd name="T59" fmla="*/ 1124 h 1218"/>
                  <a:gd name="T60" fmla="*/ 360 w 915"/>
                  <a:gd name="T61" fmla="*/ 1122 h 1218"/>
                  <a:gd name="T62" fmla="*/ 364 w 915"/>
                  <a:gd name="T63" fmla="*/ 1122 h 1218"/>
                  <a:gd name="T64" fmla="*/ 375 w 915"/>
                  <a:gd name="T65" fmla="*/ 1116 h 1218"/>
                  <a:gd name="T66" fmla="*/ 379 w 915"/>
                  <a:gd name="T67" fmla="*/ 1107 h 1218"/>
                  <a:gd name="T68" fmla="*/ 379 w 915"/>
                  <a:gd name="T69" fmla="*/ 504 h 1218"/>
                  <a:gd name="T70" fmla="*/ 512 w 915"/>
                  <a:gd name="T71" fmla="*/ 497 h 1218"/>
                  <a:gd name="T72" fmla="*/ 89 w 915"/>
                  <a:gd name="T73" fmla="*/ 856 h 1218"/>
                  <a:gd name="T74" fmla="*/ 102 w 915"/>
                  <a:gd name="T75" fmla="*/ 610 h 1218"/>
                  <a:gd name="T76" fmla="*/ 332 w 915"/>
                  <a:gd name="T77" fmla="*/ 869 h 1218"/>
                  <a:gd name="T78" fmla="*/ 15 w 915"/>
                  <a:gd name="T79" fmla="*/ 228 h 1218"/>
                  <a:gd name="T80" fmla="*/ 814 w 915"/>
                  <a:gd name="T81" fmla="*/ 186 h 1218"/>
                  <a:gd name="T82" fmla="*/ 827 w 915"/>
                  <a:gd name="T83" fmla="*/ 433 h 1218"/>
                  <a:gd name="T84" fmla="*/ 29 w 915"/>
                  <a:gd name="T85" fmla="*/ 476 h 1218"/>
                  <a:gd name="T86" fmla="*/ 15 w 915"/>
                  <a:gd name="T87" fmla="*/ 22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15" h="1218">
                    <a:moveTo>
                      <a:pt x="887" y="898"/>
                    </a:moveTo>
                    <a:lnTo>
                      <a:pt x="560" y="881"/>
                    </a:lnTo>
                    <a:lnTo>
                      <a:pt x="560" y="634"/>
                    </a:lnTo>
                    <a:lnTo>
                      <a:pt x="900" y="652"/>
                    </a:lnTo>
                    <a:lnTo>
                      <a:pt x="799" y="769"/>
                    </a:lnTo>
                    <a:lnTo>
                      <a:pt x="887" y="898"/>
                    </a:lnTo>
                    <a:lnTo>
                      <a:pt x="887" y="898"/>
                    </a:lnTo>
                    <a:close/>
                    <a:moveTo>
                      <a:pt x="379" y="67"/>
                    </a:moveTo>
                    <a:lnTo>
                      <a:pt x="379" y="67"/>
                    </a:lnTo>
                    <a:lnTo>
                      <a:pt x="380" y="54"/>
                    </a:lnTo>
                    <a:lnTo>
                      <a:pt x="385" y="41"/>
                    </a:lnTo>
                    <a:lnTo>
                      <a:pt x="391" y="30"/>
                    </a:lnTo>
                    <a:lnTo>
                      <a:pt x="399" y="19"/>
                    </a:lnTo>
                    <a:lnTo>
                      <a:pt x="409" y="12"/>
                    </a:lnTo>
                    <a:lnTo>
                      <a:pt x="420" y="5"/>
                    </a:lnTo>
                    <a:lnTo>
                      <a:pt x="433" y="1"/>
                    </a:lnTo>
                    <a:lnTo>
                      <a:pt x="446" y="0"/>
                    </a:lnTo>
                    <a:lnTo>
                      <a:pt x="446" y="0"/>
                    </a:lnTo>
                    <a:lnTo>
                      <a:pt x="460" y="1"/>
                    </a:lnTo>
                    <a:lnTo>
                      <a:pt x="472" y="5"/>
                    </a:lnTo>
                    <a:lnTo>
                      <a:pt x="484" y="12"/>
                    </a:lnTo>
                    <a:lnTo>
                      <a:pt x="493" y="19"/>
                    </a:lnTo>
                    <a:lnTo>
                      <a:pt x="502" y="30"/>
                    </a:lnTo>
                    <a:lnTo>
                      <a:pt x="508" y="41"/>
                    </a:lnTo>
                    <a:lnTo>
                      <a:pt x="511" y="54"/>
                    </a:lnTo>
                    <a:lnTo>
                      <a:pt x="512" y="67"/>
                    </a:lnTo>
                    <a:lnTo>
                      <a:pt x="512" y="155"/>
                    </a:lnTo>
                    <a:lnTo>
                      <a:pt x="379" y="161"/>
                    </a:lnTo>
                    <a:lnTo>
                      <a:pt x="379" y="67"/>
                    </a:lnTo>
                    <a:lnTo>
                      <a:pt x="379" y="67"/>
                    </a:lnTo>
                    <a:close/>
                    <a:moveTo>
                      <a:pt x="512" y="497"/>
                    </a:moveTo>
                    <a:lnTo>
                      <a:pt x="512" y="1103"/>
                    </a:lnTo>
                    <a:lnTo>
                      <a:pt x="512" y="1103"/>
                    </a:lnTo>
                    <a:lnTo>
                      <a:pt x="514" y="1107"/>
                    </a:lnTo>
                    <a:lnTo>
                      <a:pt x="515" y="1111"/>
                    </a:lnTo>
                    <a:lnTo>
                      <a:pt x="518" y="1116"/>
                    </a:lnTo>
                    <a:lnTo>
                      <a:pt x="524" y="1121"/>
                    </a:lnTo>
                    <a:lnTo>
                      <a:pt x="528" y="1122"/>
                    </a:lnTo>
                    <a:lnTo>
                      <a:pt x="531" y="1122"/>
                    </a:lnTo>
                    <a:lnTo>
                      <a:pt x="568" y="1122"/>
                    </a:lnTo>
                    <a:lnTo>
                      <a:pt x="568" y="1122"/>
                    </a:lnTo>
                    <a:lnTo>
                      <a:pt x="579" y="1124"/>
                    </a:lnTo>
                    <a:lnTo>
                      <a:pt x="590" y="1127"/>
                    </a:lnTo>
                    <a:lnTo>
                      <a:pt x="598" y="1132"/>
                    </a:lnTo>
                    <a:lnTo>
                      <a:pt x="606" y="1138"/>
                    </a:lnTo>
                    <a:lnTo>
                      <a:pt x="613" y="1146"/>
                    </a:lnTo>
                    <a:lnTo>
                      <a:pt x="618" y="1156"/>
                    </a:lnTo>
                    <a:lnTo>
                      <a:pt x="621" y="1165"/>
                    </a:lnTo>
                    <a:lnTo>
                      <a:pt x="622" y="1176"/>
                    </a:lnTo>
                    <a:lnTo>
                      <a:pt x="622" y="1218"/>
                    </a:lnTo>
                    <a:lnTo>
                      <a:pt x="270" y="1218"/>
                    </a:lnTo>
                    <a:lnTo>
                      <a:pt x="270" y="1176"/>
                    </a:lnTo>
                    <a:lnTo>
                      <a:pt x="270" y="1176"/>
                    </a:lnTo>
                    <a:lnTo>
                      <a:pt x="271" y="1165"/>
                    </a:lnTo>
                    <a:lnTo>
                      <a:pt x="275" y="1156"/>
                    </a:lnTo>
                    <a:lnTo>
                      <a:pt x="279" y="1146"/>
                    </a:lnTo>
                    <a:lnTo>
                      <a:pt x="285" y="1138"/>
                    </a:lnTo>
                    <a:lnTo>
                      <a:pt x="294" y="1132"/>
                    </a:lnTo>
                    <a:lnTo>
                      <a:pt x="303" y="1127"/>
                    </a:lnTo>
                    <a:lnTo>
                      <a:pt x="313" y="1124"/>
                    </a:lnTo>
                    <a:lnTo>
                      <a:pt x="323" y="1122"/>
                    </a:lnTo>
                    <a:lnTo>
                      <a:pt x="360" y="1122"/>
                    </a:lnTo>
                    <a:lnTo>
                      <a:pt x="360" y="1122"/>
                    </a:lnTo>
                    <a:lnTo>
                      <a:pt x="364" y="1122"/>
                    </a:lnTo>
                    <a:lnTo>
                      <a:pt x="367" y="1121"/>
                    </a:lnTo>
                    <a:lnTo>
                      <a:pt x="375" y="1116"/>
                    </a:lnTo>
                    <a:lnTo>
                      <a:pt x="378" y="1111"/>
                    </a:lnTo>
                    <a:lnTo>
                      <a:pt x="379" y="1107"/>
                    </a:lnTo>
                    <a:lnTo>
                      <a:pt x="379" y="1103"/>
                    </a:lnTo>
                    <a:lnTo>
                      <a:pt x="379" y="504"/>
                    </a:lnTo>
                    <a:lnTo>
                      <a:pt x="512" y="497"/>
                    </a:lnTo>
                    <a:lnTo>
                      <a:pt x="512" y="497"/>
                    </a:lnTo>
                    <a:close/>
                    <a:moveTo>
                      <a:pt x="332" y="869"/>
                    </a:moveTo>
                    <a:lnTo>
                      <a:pt x="89" y="856"/>
                    </a:lnTo>
                    <a:lnTo>
                      <a:pt x="0" y="728"/>
                    </a:lnTo>
                    <a:lnTo>
                      <a:pt x="102" y="610"/>
                    </a:lnTo>
                    <a:lnTo>
                      <a:pt x="332" y="622"/>
                    </a:lnTo>
                    <a:lnTo>
                      <a:pt x="332" y="869"/>
                    </a:lnTo>
                    <a:lnTo>
                      <a:pt x="332" y="869"/>
                    </a:lnTo>
                    <a:close/>
                    <a:moveTo>
                      <a:pt x="15" y="228"/>
                    </a:moveTo>
                    <a:lnTo>
                      <a:pt x="415" y="207"/>
                    </a:lnTo>
                    <a:lnTo>
                      <a:pt x="814" y="186"/>
                    </a:lnTo>
                    <a:lnTo>
                      <a:pt x="915" y="304"/>
                    </a:lnTo>
                    <a:lnTo>
                      <a:pt x="827" y="433"/>
                    </a:lnTo>
                    <a:lnTo>
                      <a:pt x="428" y="454"/>
                    </a:lnTo>
                    <a:lnTo>
                      <a:pt x="29" y="476"/>
                    </a:lnTo>
                    <a:lnTo>
                      <a:pt x="118" y="346"/>
                    </a:lnTo>
                    <a:lnTo>
                      <a:pt x="15" y="228"/>
                    </a:lnTo>
                    <a:lnTo>
                      <a:pt x="15" y="228"/>
                    </a:lnTo>
                    <a:close/>
                  </a:path>
                </a:pathLst>
              </a:custGeom>
              <a:solidFill>
                <a:schemeClr val="bg1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7" name="文本框 26"/>
          <p:cNvSpPr txBox="1"/>
          <p:nvPr/>
        </p:nvSpPr>
        <p:spPr>
          <a:xfrm>
            <a:off x="2914395" y="1067813"/>
            <a:ext cx="5521063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indent="324000">
              <a:buFont typeface="Wingdings" panose="05000000000000000000" pitchFamily="2" charset="2"/>
              <a:buChar char="l"/>
              <a:defRPr/>
            </a:pPr>
            <a:r>
              <a:rPr lang="en-US" altLang="zh-CN" sz="3200" dirty="0" smtClean="0"/>
              <a:t>Segal and </a:t>
            </a:r>
            <a:r>
              <a:rPr lang="en-US" altLang="zh-CN" sz="3200" dirty="0" err="1" smtClean="0"/>
              <a:t>Neuhaus</a:t>
            </a:r>
            <a:r>
              <a:rPr lang="en-US" altLang="zh-CN" sz="3200" dirty="0" smtClean="0"/>
              <a:t> (1993) </a:t>
            </a:r>
            <a:br>
              <a:rPr lang="en-US" altLang="zh-CN" sz="3200" dirty="0" smtClean="0"/>
            </a:br>
            <a:endParaRPr lang="zh-CN" altLang="en-US" sz="3200" dirty="0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717240" y="2524794"/>
            <a:ext cx="2740459" cy="3325746"/>
            <a:chOff x="6585160" y="1678126"/>
            <a:chExt cx="2454998" cy="3325746"/>
          </a:xfrm>
        </p:grpSpPr>
        <p:sp>
          <p:nvSpPr>
            <p:cNvPr id="29" name="矩形 28"/>
            <p:cNvSpPr/>
            <p:nvPr/>
          </p:nvSpPr>
          <p:spPr>
            <a:xfrm>
              <a:off x="6585160" y="2030750"/>
              <a:ext cx="2454998" cy="297312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 smtClean="0"/>
                <a:t>Based </a:t>
              </a:r>
              <a:r>
                <a:rPr lang="en-US" altLang="zh-CN" sz="1600" dirty="0" smtClean="0"/>
                <a:t>on</a:t>
              </a:r>
              <a:r>
                <a:rPr lang="en-US" altLang="zh-CN" sz="1600" dirty="0" smtClean="0"/>
                <a:t> GEE application</a:t>
              </a:r>
              <a:r>
                <a:rPr lang="en-US" altLang="zh-CN" sz="1600" dirty="0" smtClean="0"/>
                <a:t/>
              </a:r>
              <a:br>
                <a:rPr lang="en-US" altLang="zh-CN" sz="1600" dirty="0" smtClean="0"/>
              </a:br>
              <a:r>
                <a:rPr lang="en-US" altLang="zh-CN" sz="1600" dirty="0" smtClean="0"/>
                <a:t>of quasi-likelihood </a:t>
              </a:r>
              <a:r>
                <a:rPr lang="en-US" altLang="zh-CN" sz="1600" dirty="0" smtClean="0"/>
                <a:t>which is </a:t>
              </a:r>
              <a:r>
                <a:rPr lang="en-US" altLang="zh-CN" sz="1600" dirty="0" smtClean="0"/>
                <a:t>essentially a special case</a:t>
              </a:r>
              <a:br>
                <a:rPr lang="en-US" altLang="zh-CN" sz="1600" dirty="0" smtClean="0"/>
              </a:br>
              <a:r>
                <a:rPr lang="en-US" altLang="zh-CN" sz="1600" dirty="0" smtClean="0"/>
                <a:t>of Binder’s method (Binder, 1983) applied </a:t>
              </a:r>
              <a:r>
                <a:rPr lang="en-US" altLang="zh-CN" sz="1600" dirty="0" smtClean="0"/>
                <a:t>to with-replacement </a:t>
              </a:r>
              <a:r>
                <a:rPr lang="en-US" altLang="zh-CN" sz="1600" dirty="0" smtClean="0"/>
                <a:t>cluster sampling. </a:t>
              </a:r>
              <a:r>
                <a:rPr lang="en-US" altLang="zh-CN" sz="1200" dirty="0" smtClean="0"/>
                <a:t/>
              </a:r>
              <a:br>
                <a:rPr lang="en-US" altLang="zh-CN" sz="1200" dirty="0" smtClean="0"/>
              </a:b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691672" y="1678126"/>
              <a:ext cx="2241974" cy="72660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 smtClean="0"/>
                <a:t>(GEE) machinery </a:t>
              </a:r>
              <a:br>
                <a:rPr lang="en-US" altLang="zh-CN" dirty="0" smtClean="0"/>
              </a:b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102598" y="3604294"/>
            <a:ext cx="2857064" cy="1895098"/>
            <a:chOff x="6575534" y="1678126"/>
            <a:chExt cx="2464624" cy="1895098"/>
          </a:xfrm>
        </p:grpSpPr>
        <p:sp>
          <p:nvSpPr>
            <p:cNvPr id="32" name="矩形 31"/>
            <p:cNvSpPr/>
            <p:nvPr/>
          </p:nvSpPr>
          <p:spPr>
            <a:xfrm>
              <a:off x="6585160" y="2030750"/>
              <a:ext cx="2454998" cy="15424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 smtClean="0"/>
                <a:t>Robust inference was</a:t>
              </a:r>
              <a:br>
                <a:rPr lang="en-US" altLang="zh-CN" sz="1600" dirty="0" smtClean="0"/>
              </a:br>
              <a:r>
                <a:rPr lang="en-US" altLang="zh-CN" sz="1600" dirty="0" smtClean="0"/>
                <a:t>handled </a:t>
              </a:r>
              <a:r>
                <a:rPr lang="en-US" altLang="zh-CN" sz="1600" dirty="0" smtClean="0"/>
                <a:t>for variance </a:t>
              </a:r>
              <a:r>
                <a:rPr lang="en-US" altLang="zh-CN" sz="1600" dirty="0" smtClean="0"/>
                <a:t>estimates of estimated </a:t>
              </a:r>
              <a:r>
                <a:rPr lang="en-US" altLang="zh-CN" sz="1600" dirty="0" err="1" smtClean="0"/>
                <a:t>regressionparameters</a:t>
              </a:r>
              <a:r>
                <a:rPr lang="en-US" altLang="zh-CN" sz="1600" dirty="0" smtClean="0"/>
                <a:t> </a:t>
              </a:r>
              <a:r>
                <a:rPr lang="en-US" altLang="zh-CN" sz="1600" dirty="0" smtClean="0"/>
                <a:t/>
              </a:r>
              <a:br>
                <a:rPr lang="en-US" altLang="zh-CN" sz="1600" dirty="0" smtClean="0"/>
              </a:b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575534" y="1678126"/>
              <a:ext cx="2445765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 smtClean="0"/>
                <a:t>S</a:t>
              </a:r>
              <a:r>
                <a:rPr lang="en-US" altLang="zh-CN" dirty="0" smtClean="0"/>
                <a:t>andwich </a:t>
              </a:r>
              <a:r>
                <a:rPr lang="en-US" altLang="zh-CN" dirty="0" smtClean="0"/>
                <a:t>estimators </a:t>
              </a:r>
              <a:br>
                <a:rPr lang="en-US" altLang="zh-CN" dirty="0" smtClean="0"/>
              </a:b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8" name="图片占位符 17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xmlns="" val="1999798329"/>
      </p:ext>
    </p:extLst>
  </p:cSld>
  <p:clrMapOvr>
    <a:masterClrMapping/>
  </p:clrMapOvr>
  <p:transition spd="slow" advTm="4000">
    <p:push dir="u"/>
  </p:transition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46514" y="1574800"/>
            <a:ext cx="8098972" cy="317137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75000"/>
              </a:schemeClr>
            </a:solidFill>
          </a:ln>
          <a:effectLst>
            <a:outerShdw blurRad="558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3"/>
          <p:cNvSpPr/>
          <p:nvPr/>
        </p:nvSpPr>
        <p:spPr>
          <a:xfrm>
            <a:off x="0" y="1574800"/>
            <a:ext cx="1693477" cy="3171372"/>
          </a:xfrm>
          <a:custGeom>
            <a:avLst/>
            <a:gdLst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705100 w 2705100"/>
              <a:gd name="connsiteY2" fmla="*/ 5486400 h 5486400"/>
              <a:gd name="connsiteX3" fmla="*/ 0 w 2705100"/>
              <a:gd name="connsiteY3" fmla="*/ 5486400 h 5486400"/>
              <a:gd name="connsiteX4" fmla="*/ 0 w 2705100"/>
              <a:gd name="connsiteY4" fmla="*/ 0 h 5486400"/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705100 w 2705100"/>
              <a:gd name="connsiteY2" fmla="*/ 5486400 h 5486400"/>
              <a:gd name="connsiteX3" fmla="*/ 0 w 2705100"/>
              <a:gd name="connsiteY3" fmla="*/ 5486400 h 5486400"/>
              <a:gd name="connsiteX4" fmla="*/ 0 w 2705100"/>
              <a:gd name="connsiteY4" fmla="*/ 1892300 h 5486400"/>
              <a:gd name="connsiteX5" fmla="*/ 0 w 2705100"/>
              <a:gd name="connsiteY5" fmla="*/ 0 h 5486400"/>
              <a:gd name="connsiteX0" fmla="*/ 0 w 2705100"/>
              <a:gd name="connsiteY0" fmla="*/ 1892300 h 5486400"/>
              <a:gd name="connsiteX1" fmla="*/ 0 w 2705100"/>
              <a:gd name="connsiteY1" fmla="*/ 0 h 5486400"/>
              <a:gd name="connsiteX2" fmla="*/ 2705100 w 2705100"/>
              <a:gd name="connsiteY2" fmla="*/ 0 h 5486400"/>
              <a:gd name="connsiteX3" fmla="*/ 2705100 w 2705100"/>
              <a:gd name="connsiteY3" fmla="*/ 5486400 h 5486400"/>
              <a:gd name="connsiteX4" fmla="*/ 0 w 2705100"/>
              <a:gd name="connsiteY4" fmla="*/ 5486400 h 5486400"/>
              <a:gd name="connsiteX5" fmla="*/ 91440 w 2705100"/>
              <a:gd name="connsiteY5" fmla="*/ 1983740 h 5486400"/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705100 w 2705100"/>
              <a:gd name="connsiteY2" fmla="*/ 5486400 h 5486400"/>
              <a:gd name="connsiteX3" fmla="*/ 0 w 2705100"/>
              <a:gd name="connsiteY3" fmla="*/ 5486400 h 5486400"/>
              <a:gd name="connsiteX4" fmla="*/ 91440 w 2705100"/>
              <a:gd name="connsiteY4" fmla="*/ 1983740 h 5486400"/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705100 w 2705100"/>
              <a:gd name="connsiteY2" fmla="*/ 5486400 h 5486400"/>
              <a:gd name="connsiteX3" fmla="*/ 0 w 2705100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5100" h="5486400">
                <a:moveTo>
                  <a:pt x="0" y="0"/>
                </a:moveTo>
                <a:lnTo>
                  <a:pt x="2705100" y="0"/>
                </a:lnTo>
                <a:lnTo>
                  <a:pt x="2705100" y="5486400"/>
                </a:lnTo>
                <a:lnTo>
                  <a:pt x="0" y="5486400"/>
                </a:ln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0" dist="127000" dir="5400000" algn="ctr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5"/>
          <p:cNvSpPr/>
          <p:nvPr/>
        </p:nvSpPr>
        <p:spPr>
          <a:xfrm>
            <a:off x="10498522" y="1574800"/>
            <a:ext cx="1693477" cy="3171372"/>
          </a:xfrm>
          <a:custGeom>
            <a:avLst/>
            <a:gdLst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705100 w 2705100"/>
              <a:gd name="connsiteY2" fmla="*/ 5486400 h 5486400"/>
              <a:gd name="connsiteX3" fmla="*/ 0 w 2705100"/>
              <a:gd name="connsiteY3" fmla="*/ 5486400 h 5486400"/>
              <a:gd name="connsiteX4" fmla="*/ 0 w 2705100"/>
              <a:gd name="connsiteY4" fmla="*/ 0 h 5486400"/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692400 w 2705100"/>
              <a:gd name="connsiteY2" fmla="*/ 2324100 h 5486400"/>
              <a:gd name="connsiteX3" fmla="*/ 2705100 w 2705100"/>
              <a:gd name="connsiteY3" fmla="*/ 5486400 h 5486400"/>
              <a:gd name="connsiteX4" fmla="*/ 0 w 2705100"/>
              <a:gd name="connsiteY4" fmla="*/ 5486400 h 5486400"/>
              <a:gd name="connsiteX5" fmla="*/ 0 w 2705100"/>
              <a:gd name="connsiteY5" fmla="*/ 0 h 5486400"/>
              <a:gd name="connsiteX0" fmla="*/ 2692400 w 2783840"/>
              <a:gd name="connsiteY0" fmla="*/ 2324100 h 5486400"/>
              <a:gd name="connsiteX1" fmla="*/ 2705100 w 2783840"/>
              <a:gd name="connsiteY1" fmla="*/ 5486400 h 5486400"/>
              <a:gd name="connsiteX2" fmla="*/ 0 w 2783840"/>
              <a:gd name="connsiteY2" fmla="*/ 5486400 h 5486400"/>
              <a:gd name="connsiteX3" fmla="*/ 0 w 2783840"/>
              <a:gd name="connsiteY3" fmla="*/ 0 h 5486400"/>
              <a:gd name="connsiteX4" fmla="*/ 2705100 w 2783840"/>
              <a:gd name="connsiteY4" fmla="*/ 0 h 5486400"/>
              <a:gd name="connsiteX5" fmla="*/ 2783840 w 2783840"/>
              <a:gd name="connsiteY5" fmla="*/ 2415540 h 5486400"/>
              <a:gd name="connsiteX0" fmla="*/ 2692400 w 2705100"/>
              <a:gd name="connsiteY0" fmla="*/ 2324100 h 5486400"/>
              <a:gd name="connsiteX1" fmla="*/ 2705100 w 2705100"/>
              <a:gd name="connsiteY1" fmla="*/ 5486400 h 5486400"/>
              <a:gd name="connsiteX2" fmla="*/ 0 w 2705100"/>
              <a:gd name="connsiteY2" fmla="*/ 5486400 h 5486400"/>
              <a:gd name="connsiteX3" fmla="*/ 0 w 2705100"/>
              <a:gd name="connsiteY3" fmla="*/ 0 h 5486400"/>
              <a:gd name="connsiteX4" fmla="*/ 2705100 w 2705100"/>
              <a:gd name="connsiteY4" fmla="*/ 0 h 5486400"/>
              <a:gd name="connsiteX0" fmla="*/ 2705100 w 2705100"/>
              <a:gd name="connsiteY0" fmla="*/ 5486400 h 5486400"/>
              <a:gd name="connsiteX1" fmla="*/ 0 w 2705100"/>
              <a:gd name="connsiteY1" fmla="*/ 5486400 h 5486400"/>
              <a:gd name="connsiteX2" fmla="*/ 0 w 2705100"/>
              <a:gd name="connsiteY2" fmla="*/ 0 h 5486400"/>
              <a:gd name="connsiteX3" fmla="*/ 2705100 w 2705100"/>
              <a:gd name="connsiteY3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5100" h="5486400">
                <a:moveTo>
                  <a:pt x="2705100" y="5486400"/>
                </a:moveTo>
                <a:lnTo>
                  <a:pt x="0" y="5486400"/>
                </a:lnTo>
                <a:lnTo>
                  <a:pt x="0" y="0"/>
                </a:lnTo>
                <a:lnTo>
                  <a:pt x="2705100" y="0"/>
                </a:ln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0" dist="127000" dir="5400000" algn="ctr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436913" y="2845864"/>
            <a:ext cx="513128" cy="513128"/>
            <a:chOff x="2419350" y="3143250"/>
            <a:chExt cx="571500" cy="571500"/>
          </a:xfrm>
        </p:grpSpPr>
        <p:sp>
          <p:nvSpPr>
            <p:cNvPr id="22" name="矩形 3"/>
            <p:cNvSpPr/>
            <p:nvPr/>
          </p:nvSpPr>
          <p:spPr>
            <a:xfrm>
              <a:off x="2419350" y="3143250"/>
              <a:ext cx="571500" cy="5715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effectLst>
              <a:outerShdw blurRad="635000" dist="127000" dir="5400000" algn="ctr" rotWithShape="0">
                <a:prstClr val="black">
                  <a:alpha val="6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箭头: V 形 22"/>
            <p:cNvSpPr/>
            <p:nvPr/>
          </p:nvSpPr>
          <p:spPr>
            <a:xfrm flipH="1">
              <a:off x="2609711" y="3346769"/>
              <a:ext cx="190778" cy="164464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flipH="1">
            <a:off x="10241958" y="2845864"/>
            <a:ext cx="513128" cy="513128"/>
            <a:chOff x="2419350" y="3143250"/>
            <a:chExt cx="571500" cy="571500"/>
          </a:xfrm>
        </p:grpSpPr>
        <p:sp>
          <p:nvSpPr>
            <p:cNvPr id="25" name="矩形 3"/>
            <p:cNvSpPr/>
            <p:nvPr/>
          </p:nvSpPr>
          <p:spPr>
            <a:xfrm>
              <a:off x="2419350" y="3143250"/>
              <a:ext cx="571500" cy="5715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effectLst>
              <a:outerShdw blurRad="635000" dist="127000" dir="5400000" algn="ctr" rotWithShape="0">
                <a:prstClr val="black">
                  <a:alpha val="6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箭头: V 形 25"/>
            <p:cNvSpPr/>
            <p:nvPr/>
          </p:nvSpPr>
          <p:spPr>
            <a:xfrm flipH="1">
              <a:off x="2609711" y="3346769"/>
              <a:ext cx="190778" cy="164464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232513" y="2724123"/>
            <a:ext cx="5803192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rPr>
              <a:t>Theory development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时尚中黑简体" panose="01010104010101010101" pitchFamily="2" charset="-122"/>
              <a:ea typeface="时尚中黑简体" panose="0101010401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3647" y="1778989"/>
            <a:ext cx="1107996" cy="264687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时尚中黑简体" panose="01010104010101010101" pitchFamily="2" charset="-122"/>
                <a:cs typeface="+mn-cs"/>
              </a:rPr>
              <a:t>0</a:t>
            </a:r>
            <a:endParaRPr kumimoji="0" lang="zh-CN" altLang="en-US" sz="16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时尚中黑简体" panose="0101010401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837749" y="1778989"/>
            <a:ext cx="1015021" cy="264687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时尚中黑简体" panose="01010104010101010101" pitchFamily="2" charset="-122"/>
                <a:cs typeface="+mn-cs"/>
              </a:rPr>
              <a:t>2</a:t>
            </a:r>
            <a:endParaRPr kumimoji="0" lang="zh-CN" altLang="en-US" sz="16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时尚中黑简体" panose="0101010401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9289064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623225" y="2441641"/>
            <a:ext cx="6970915" cy="3852157"/>
            <a:chOff x="2603769" y="2395967"/>
            <a:chExt cx="6970915" cy="446203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9" name="Freeform: Shape 17"/>
            <p:cNvSpPr/>
            <p:nvPr/>
          </p:nvSpPr>
          <p:spPr>
            <a:xfrm rot="16200000" flipH="1">
              <a:off x="7854297" y="5137616"/>
              <a:ext cx="686250" cy="2754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30" y="840"/>
                  </a:lnTo>
                  <a:lnTo>
                    <a:pt x="21600" y="21600"/>
                  </a:lnTo>
                  <a:lnTo>
                    <a:pt x="21591" y="1589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Arrow: Right 18"/>
            <p:cNvSpPr/>
            <p:nvPr/>
          </p:nvSpPr>
          <p:spPr>
            <a:xfrm rot="16200000">
              <a:off x="5976554" y="5147695"/>
              <a:ext cx="1796085" cy="253966"/>
            </a:xfrm>
            <a:prstGeom prst="rightArrow">
              <a:avLst>
                <a:gd name="adj1" fmla="val 42611"/>
                <a:gd name="adj2" fmla="val 85179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Freeform: Shape 15"/>
            <p:cNvSpPr/>
            <p:nvPr/>
          </p:nvSpPr>
          <p:spPr>
            <a:xfrm rot="16200000" flipH="1">
              <a:off x="6874736" y="5707022"/>
              <a:ext cx="685109" cy="1616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" y="0"/>
                  </a:moveTo>
                  <a:lnTo>
                    <a:pt x="0" y="1391"/>
                  </a:lnTo>
                  <a:lnTo>
                    <a:pt x="21600" y="21600"/>
                  </a:lnTo>
                  <a:lnTo>
                    <a:pt x="21600" y="1201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Arrow: Right 16"/>
            <p:cNvSpPr/>
            <p:nvPr/>
          </p:nvSpPr>
          <p:spPr>
            <a:xfrm rot="16200000">
              <a:off x="5116084" y="4700840"/>
              <a:ext cx="2689797" cy="253966"/>
            </a:xfrm>
            <a:prstGeom prst="rightArrow">
              <a:avLst>
                <a:gd name="adj1" fmla="val 42611"/>
                <a:gd name="adj2" fmla="val 85179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13"/>
            <p:cNvSpPr/>
            <p:nvPr/>
          </p:nvSpPr>
          <p:spPr>
            <a:xfrm rot="16200000" flipH="1">
              <a:off x="5757585" y="6153217"/>
              <a:ext cx="686983" cy="722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" y="8656"/>
                  </a:moveTo>
                  <a:lnTo>
                    <a:pt x="21589" y="0"/>
                  </a:lnTo>
                  <a:lnTo>
                    <a:pt x="21600" y="21600"/>
                  </a:lnTo>
                  <a:lnTo>
                    <a:pt x="0" y="11830"/>
                  </a:lnTo>
                  <a:lnTo>
                    <a:pt x="61" y="8656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Arrow: Right 14"/>
            <p:cNvSpPr/>
            <p:nvPr/>
          </p:nvSpPr>
          <p:spPr>
            <a:xfrm rot="16200000">
              <a:off x="4193550" y="4157361"/>
              <a:ext cx="3776753" cy="253966"/>
            </a:xfrm>
            <a:prstGeom prst="rightArrow">
              <a:avLst>
                <a:gd name="adj1" fmla="val 42611"/>
                <a:gd name="adj2" fmla="val 85179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Freeform: Shape 11"/>
            <p:cNvSpPr/>
            <p:nvPr/>
          </p:nvSpPr>
          <p:spPr>
            <a:xfrm rot="16200000" flipH="1">
              <a:off x="4605858" y="5723663"/>
              <a:ext cx="686294" cy="1582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" y="20157"/>
                  </a:moveTo>
                  <a:lnTo>
                    <a:pt x="21588" y="0"/>
                  </a:lnTo>
                  <a:lnTo>
                    <a:pt x="21600" y="9767"/>
                  </a:lnTo>
                  <a:lnTo>
                    <a:pt x="0" y="21600"/>
                  </a:lnTo>
                  <a:lnTo>
                    <a:pt x="27" y="20157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Arrow: Right 12"/>
            <p:cNvSpPr/>
            <p:nvPr/>
          </p:nvSpPr>
          <p:spPr>
            <a:xfrm rot="16200000">
              <a:off x="4340019" y="4700839"/>
              <a:ext cx="2689797" cy="253966"/>
            </a:xfrm>
            <a:prstGeom prst="rightArrow">
              <a:avLst>
                <a:gd name="adj1" fmla="val 42611"/>
                <a:gd name="adj2" fmla="val 85179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Freeform: Shape 9"/>
            <p:cNvSpPr/>
            <p:nvPr/>
          </p:nvSpPr>
          <p:spPr>
            <a:xfrm rot="16200000" flipH="1">
              <a:off x="3631712" y="5142630"/>
              <a:ext cx="687430" cy="2743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728"/>
                  </a:moveTo>
                  <a:lnTo>
                    <a:pt x="21600" y="0"/>
                  </a:lnTo>
                  <a:lnTo>
                    <a:pt x="21591" y="5658"/>
                  </a:lnTo>
                  <a:lnTo>
                    <a:pt x="48" y="21600"/>
                  </a:lnTo>
                  <a:lnTo>
                    <a:pt x="0" y="20728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Arrow: Right 10"/>
            <p:cNvSpPr/>
            <p:nvPr/>
          </p:nvSpPr>
          <p:spPr>
            <a:xfrm rot="16200000">
              <a:off x="4391846" y="5147696"/>
              <a:ext cx="1796085" cy="253965"/>
            </a:xfrm>
            <a:prstGeom prst="rightArrow">
              <a:avLst>
                <a:gd name="adj1" fmla="val 42611"/>
                <a:gd name="adj2" fmla="val 85179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4580206" y="1093213"/>
            <a:ext cx="303160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 smtClean="0">
                <a:solidFill>
                  <a:prstClr val="black"/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Some notations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时尚中黑简体" panose="01010104010101010101" pitchFamily="2" charset="-122"/>
              <a:cs typeface="+mn-cs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841500" y="2812278"/>
            <a:ext cx="3098800" cy="2808681"/>
            <a:chOff x="6691672" y="1678126"/>
            <a:chExt cx="2241974" cy="2808681"/>
          </a:xfrm>
        </p:grpSpPr>
        <p:sp>
          <p:nvSpPr>
            <p:cNvPr id="32" name="矩形 31"/>
            <p:cNvSpPr/>
            <p:nvPr/>
          </p:nvSpPr>
          <p:spPr>
            <a:xfrm>
              <a:off x="6691672" y="2030750"/>
              <a:ext cx="2241974" cy="24560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 smtClean="0"/>
                <a:t>where for observation </a:t>
              </a:r>
              <a:r>
                <a:rPr lang="en-US" altLang="zh-CN" sz="1600" i="1" dirty="0" smtClean="0"/>
                <a:t>k </a:t>
              </a:r>
              <a:r>
                <a:rPr lang="en-US" altLang="zh-CN" sz="1600" dirty="0" smtClean="0"/>
                <a:t>of individual </a:t>
              </a:r>
              <a:r>
                <a:rPr lang="en-US" altLang="zh-CN" sz="1600" i="1" dirty="0" smtClean="0"/>
                <a:t>j </a:t>
              </a:r>
              <a:r>
                <a:rPr lang="en-US" altLang="zh-CN" sz="1600" dirty="0" smtClean="0"/>
                <a:t>of treatment </a:t>
              </a:r>
              <a:r>
                <a:rPr lang="en-US" altLang="zh-CN" sz="1600" dirty="0" smtClean="0"/>
                <a:t>group </a:t>
              </a:r>
              <a:r>
                <a:rPr lang="en-US" altLang="zh-CN" sz="1600" i="1" dirty="0" err="1" smtClean="0"/>
                <a:t>i</a:t>
              </a:r>
              <a:r>
                <a:rPr lang="en-US" altLang="zh-CN" sz="1600" dirty="0" smtClean="0"/>
                <a:t>, </a:t>
              </a:r>
              <a:r>
                <a:rPr lang="en-US" altLang="zh-CN" sz="1600" i="1" dirty="0" err="1" smtClean="0"/>
                <a:t>T</a:t>
              </a:r>
              <a:r>
                <a:rPr lang="en-US" altLang="zh-CN" sz="1200" i="1" dirty="0" err="1" smtClean="0"/>
                <a:t>ijk</a:t>
              </a:r>
              <a:r>
                <a:rPr lang="en-US" altLang="zh-CN" sz="1600" i="1" dirty="0" smtClean="0"/>
                <a:t> </a:t>
              </a:r>
              <a:r>
                <a:rPr lang="en-US" altLang="zh-CN" sz="1600" dirty="0" smtClean="0"/>
                <a:t>denotes a failure time, </a:t>
              </a:r>
              <a:r>
                <a:rPr lang="el-GR" altLang="zh-CN" sz="1600" dirty="0" smtClean="0"/>
                <a:t>δ</a:t>
              </a:r>
              <a:r>
                <a:rPr lang="el-GR" altLang="zh-CN" sz="1200" dirty="0" smtClean="0"/>
                <a:t> </a:t>
              </a:r>
              <a:r>
                <a:rPr lang="en-US" altLang="zh-CN" sz="1200" i="1" dirty="0" err="1" smtClean="0"/>
                <a:t>ijk</a:t>
              </a:r>
              <a:r>
                <a:rPr lang="en-US" altLang="zh-CN" sz="1600" i="1" dirty="0" smtClean="0"/>
                <a:t/>
              </a:r>
              <a:br>
                <a:rPr lang="en-US" altLang="zh-CN" sz="1600" i="1" dirty="0" smtClean="0"/>
              </a:br>
              <a:r>
                <a:rPr lang="en-US" altLang="zh-CN" sz="1600" dirty="0" smtClean="0"/>
                <a:t>is an event indicator taking the value 1 if </a:t>
              </a:r>
              <a:r>
                <a:rPr lang="en-US" altLang="zh-CN" sz="1600" i="1" dirty="0" err="1" smtClean="0"/>
                <a:t>T</a:t>
              </a:r>
              <a:r>
                <a:rPr lang="en-US" altLang="zh-CN" sz="1200" i="1" dirty="0" err="1" smtClean="0"/>
                <a:t>ijk</a:t>
              </a:r>
              <a:r>
                <a:rPr lang="en-US" altLang="zh-CN" sz="1200" i="1" dirty="0" smtClean="0"/>
                <a:t> </a:t>
              </a:r>
              <a:r>
                <a:rPr lang="en-US" altLang="zh-CN" sz="1600" dirty="0" smtClean="0"/>
                <a:t>is uncensored </a:t>
              </a:r>
              <a:r>
                <a:rPr lang="en-US" altLang="zh-CN" sz="1600" dirty="0" smtClean="0"/>
                <a:t>and 0 otherwise, and </a:t>
              </a:r>
              <a:r>
                <a:rPr lang="en-US" altLang="zh-CN" sz="1600" i="1" dirty="0" err="1" smtClean="0"/>
                <a:t>x</a:t>
              </a:r>
              <a:r>
                <a:rPr lang="en-US" altLang="zh-CN" sz="1200" i="1" dirty="0" err="1" smtClean="0"/>
                <a:t>ijk</a:t>
              </a:r>
              <a:r>
                <a:rPr lang="en-US" altLang="zh-CN" sz="1600" i="1" dirty="0" smtClean="0"/>
                <a:t> </a:t>
              </a:r>
              <a:r>
                <a:rPr lang="en-US" altLang="zh-CN" sz="1600" dirty="0" smtClean="0"/>
                <a:t>is a </a:t>
              </a:r>
              <a:r>
                <a:rPr lang="en-US" altLang="zh-CN" sz="1600" dirty="0" smtClean="0"/>
                <a:t>p-dimensional </a:t>
              </a:r>
              <a:r>
                <a:rPr lang="en-US" altLang="zh-CN" sz="1600" dirty="0" smtClean="0"/>
                <a:t>vector of covariates. </a:t>
              </a:r>
              <a:br>
                <a:rPr lang="en-US" altLang="zh-CN" sz="1600" dirty="0" smtClean="0"/>
              </a:b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691672" y="1678126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setting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7432463" y="2240778"/>
            <a:ext cx="2241974" cy="10895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 smtClean="0"/>
              <a:t>Cox’s proportional hazards </a:t>
            </a:r>
            <a:r>
              <a:rPr lang="en-US" altLang="zh-CN" dirty="0" smtClean="0"/>
              <a:t>model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8238" y="2024063"/>
            <a:ext cx="1541462" cy="752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1875" y="3133725"/>
            <a:ext cx="23812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05663" y="3693313"/>
            <a:ext cx="3462337" cy="48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83475" y="4259263"/>
            <a:ext cx="24574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419386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3991509" y="4064764"/>
            <a:ext cx="291830" cy="2918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883045" y="4327903"/>
            <a:ext cx="480040" cy="48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820688" y="3504356"/>
            <a:ext cx="362088" cy="362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598760" y="2712286"/>
            <a:ext cx="291830" cy="2918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590284" y="3024316"/>
            <a:ext cx="480040" cy="48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580203" y="1093213"/>
            <a:ext cx="3031599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en-US" altLang="zh-CN" sz="3200" dirty="0" smtClean="0">
                <a:solidFill>
                  <a:prstClr val="black"/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Some notations</a:t>
            </a:r>
            <a:endParaRPr lang="zh-CN" altLang="en-US" sz="3200" dirty="0">
              <a:solidFill>
                <a:prstClr val="black"/>
              </a:solidFill>
              <a:latin typeface="Agency FB" panose="020B0503020202020204" pitchFamily="34" charset="0"/>
              <a:ea typeface="时尚中黑简体" panose="0101010401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6900" y="1827213"/>
            <a:ext cx="3962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0238" y="3378200"/>
            <a:ext cx="31337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矩形 20"/>
          <p:cNvSpPr/>
          <p:nvPr/>
        </p:nvSpPr>
        <p:spPr>
          <a:xfrm>
            <a:off x="6413500" y="1816100"/>
            <a:ext cx="337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treat </a:t>
            </a:r>
            <a:r>
              <a:rPr lang="el-GR" altLang="zh-CN" dirty="0" smtClean="0"/>
              <a:t>δ</a:t>
            </a:r>
            <a:r>
              <a:rPr lang="en-US" altLang="zh-CN" sz="1400" i="1" dirty="0" err="1" smtClean="0"/>
              <a:t>ijk</a:t>
            </a:r>
            <a:r>
              <a:rPr lang="en-US" altLang="zh-CN" sz="1400" i="1" dirty="0" smtClean="0"/>
              <a:t> </a:t>
            </a:r>
            <a:r>
              <a:rPr lang="en-US" altLang="zh-CN" dirty="0" smtClean="0"/>
              <a:t>as if it were Poisson 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9550" y="2293938"/>
            <a:ext cx="32385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45263" y="2851150"/>
            <a:ext cx="39528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12925" y="4079875"/>
            <a:ext cx="40195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59475" y="4306888"/>
            <a:ext cx="48196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51185728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46514" y="1574800"/>
            <a:ext cx="8098972" cy="317137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75000"/>
              </a:schemeClr>
            </a:solidFill>
          </a:ln>
          <a:effectLst>
            <a:outerShdw blurRad="558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3"/>
          <p:cNvSpPr/>
          <p:nvPr/>
        </p:nvSpPr>
        <p:spPr>
          <a:xfrm>
            <a:off x="0" y="1574800"/>
            <a:ext cx="1693477" cy="3171372"/>
          </a:xfrm>
          <a:custGeom>
            <a:avLst/>
            <a:gdLst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705100 w 2705100"/>
              <a:gd name="connsiteY2" fmla="*/ 5486400 h 5486400"/>
              <a:gd name="connsiteX3" fmla="*/ 0 w 2705100"/>
              <a:gd name="connsiteY3" fmla="*/ 5486400 h 5486400"/>
              <a:gd name="connsiteX4" fmla="*/ 0 w 2705100"/>
              <a:gd name="connsiteY4" fmla="*/ 0 h 5486400"/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705100 w 2705100"/>
              <a:gd name="connsiteY2" fmla="*/ 5486400 h 5486400"/>
              <a:gd name="connsiteX3" fmla="*/ 0 w 2705100"/>
              <a:gd name="connsiteY3" fmla="*/ 5486400 h 5486400"/>
              <a:gd name="connsiteX4" fmla="*/ 0 w 2705100"/>
              <a:gd name="connsiteY4" fmla="*/ 1892300 h 5486400"/>
              <a:gd name="connsiteX5" fmla="*/ 0 w 2705100"/>
              <a:gd name="connsiteY5" fmla="*/ 0 h 5486400"/>
              <a:gd name="connsiteX0" fmla="*/ 0 w 2705100"/>
              <a:gd name="connsiteY0" fmla="*/ 1892300 h 5486400"/>
              <a:gd name="connsiteX1" fmla="*/ 0 w 2705100"/>
              <a:gd name="connsiteY1" fmla="*/ 0 h 5486400"/>
              <a:gd name="connsiteX2" fmla="*/ 2705100 w 2705100"/>
              <a:gd name="connsiteY2" fmla="*/ 0 h 5486400"/>
              <a:gd name="connsiteX3" fmla="*/ 2705100 w 2705100"/>
              <a:gd name="connsiteY3" fmla="*/ 5486400 h 5486400"/>
              <a:gd name="connsiteX4" fmla="*/ 0 w 2705100"/>
              <a:gd name="connsiteY4" fmla="*/ 5486400 h 5486400"/>
              <a:gd name="connsiteX5" fmla="*/ 91440 w 2705100"/>
              <a:gd name="connsiteY5" fmla="*/ 1983740 h 5486400"/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705100 w 2705100"/>
              <a:gd name="connsiteY2" fmla="*/ 5486400 h 5486400"/>
              <a:gd name="connsiteX3" fmla="*/ 0 w 2705100"/>
              <a:gd name="connsiteY3" fmla="*/ 5486400 h 5486400"/>
              <a:gd name="connsiteX4" fmla="*/ 91440 w 2705100"/>
              <a:gd name="connsiteY4" fmla="*/ 1983740 h 5486400"/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705100 w 2705100"/>
              <a:gd name="connsiteY2" fmla="*/ 5486400 h 5486400"/>
              <a:gd name="connsiteX3" fmla="*/ 0 w 2705100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5100" h="5486400">
                <a:moveTo>
                  <a:pt x="0" y="0"/>
                </a:moveTo>
                <a:lnTo>
                  <a:pt x="2705100" y="0"/>
                </a:lnTo>
                <a:lnTo>
                  <a:pt x="2705100" y="5486400"/>
                </a:lnTo>
                <a:lnTo>
                  <a:pt x="0" y="5486400"/>
                </a:ln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0" dist="127000" dir="5400000" algn="ctr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5"/>
          <p:cNvSpPr/>
          <p:nvPr/>
        </p:nvSpPr>
        <p:spPr>
          <a:xfrm>
            <a:off x="10498522" y="1574800"/>
            <a:ext cx="1693477" cy="3171372"/>
          </a:xfrm>
          <a:custGeom>
            <a:avLst/>
            <a:gdLst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705100 w 2705100"/>
              <a:gd name="connsiteY2" fmla="*/ 5486400 h 5486400"/>
              <a:gd name="connsiteX3" fmla="*/ 0 w 2705100"/>
              <a:gd name="connsiteY3" fmla="*/ 5486400 h 5486400"/>
              <a:gd name="connsiteX4" fmla="*/ 0 w 2705100"/>
              <a:gd name="connsiteY4" fmla="*/ 0 h 5486400"/>
              <a:gd name="connsiteX0" fmla="*/ 0 w 2705100"/>
              <a:gd name="connsiteY0" fmla="*/ 0 h 5486400"/>
              <a:gd name="connsiteX1" fmla="*/ 2705100 w 2705100"/>
              <a:gd name="connsiteY1" fmla="*/ 0 h 5486400"/>
              <a:gd name="connsiteX2" fmla="*/ 2692400 w 2705100"/>
              <a:gd name="connsiteY2" fmla="*/ 2324100 h 5486400"/>
              <a:gd name="connsiteX3" fmla="*/ 2705100 w 2705100"/>
              <a:gd name="connsiteY3" fmla="*/ 5486400 h 5486400"/>
              <a:gd name="connsiteX4" fmla="*/ 0 w 2705100"/>
              <a:gd name="connsiteY4" fmla="*/ 5486400 h 5486400"/>
              <a:gd name="connsiteX5" fmla="*/ 0 w 2705100"/>
              <a:gd name="connsiteY5" fmla="*/ 0 h 5486400"/>
              <a:gd name="connsiteX0" fmla="*/ 2692400 w 2783840"/>
              <a:gd name="connsiteY0" fmla="*/ 2324100 h 5486400"/>
              <a:gd name="connsiteX1" fmla="*/ 2705100 w 2783840"/>
              <a:gd name="connsiteY1" fmla="*/ 5486400 h 5486400"/>
              <a:gd name="connsiteX2" fmla="*/ 0 w 2783840"/>
              <a:gd name="connsiteY2" fmla="*/ 5486400 h 5486400"/>
              <a:gd name="connsiteX3" fmla="*/ 0 w 2783840"/>
              <a:gd name="connsiteY3" fmla="*/ 0 h 5486400"/>
              <a:gd name="connsiteX4" fmla="*/ 2705100 w 2783840"/>
              <a:gd name="connsiteY4" fmla="*/ 0 h 5486400"/>
              <a:gd name="connsiteX5" fmla="*/ 2783840 w 2783840"/>
              <a:gd name="connsiteY5" fmla="*/ 2415540 h 5486400"/>
              <a:gd name="connsiteX0" fmla="*/ 2692400 w 2705100"/>
              <a:gd name="connsiteY0" fmla="*/ 2324100 h 5486400"/>
              <a:gd name="connsiteX1" fmla="*/ 2705100 w 2705100"/>
              <a:gd name="connsiteY1" fmla="*/ 5486400 h 5486400"/>
              <a:gd name="connsiteX2" fmla="*/ 0 w 2705100"/>
              <a:gd name="connsiteY2" fmla="*/ 5486400 h 5486400"/>
              <a:gd name="connsiteX3" fmla="*/ 0 w 2705100"/>
              <a:gd name="connsiteY3" fmla="*/ 0 h 5486400"/>
              <a:gd name="connsiteX4" fmla="*/ 2705100 w 2705100"/>
              <a:gd name="connsiteY4" fmla="*/ 0 h 5486400"/>
              <a:gd name="connsiteX0" fmla="*/ 2705100 w 2705100"/>
              <a:gd name="connsiteY0" fmla="*/ 5486400 h 5486400"/>
              <a:gd name="connsiteX1" fmla="*/ 0 w 2705100"/>
              <a:gd name="connsiteY1" fmla="*/ 5486400 h 5486400"/>
              <a:gd name="connsiteX2" fmla="*/ 0 w 2705100"/>
              <a:gd name="connsiteY2" fmla="*/ 0 h 5486400"/>
              <a:gd name="connsiteX3" fmla="*/ 2705100 w 2705100"/>
              <a:gd name="connsiteY3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5100" h="5486400">
                <a:moveTo>
                  <a:pt x="2705100" y="5486400"/>
                </a:moveTo>
                <a:lnTo>
                  <a:pt x="0" y="5486400"/>
                </a:lnTo>
                <a:lnTo>
                  <a:pt x="0" y="0"/>
                </a:lnTo>
                <a:lnTo>
                  <a:pt x="2705100" y="0"/>
                </a:ln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0" dist="127000" dir="5400000" algn="ctr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436913" y="2845864"/>
            <a:ext cx="513128" cy="513128"/>
            <a:chOff x="2419350" y="3143250"/>
            <a:chExt cx="571500" cy="571500"/>
          </a:xfrm>
        </p:grpSpPr>
        <p:sp>
          <p:nvSpPr>
            <p:cNvPr id="22" name="矩形 3"/>
            <p:cNvSpPr/>
            <p:nvPr/>
          </p:nvSpPr>
          <p:spPr>
            <a:xfrm>
              <a:off x="2419350" y="3143250"/>
              <a:ext cx="571500" cy="5715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effectLst>
              <a:outerShdw blurRad="635000" dist="127000" dir="5400000" algn="ctr" rotWithShape="0">
                <a:prstClr val="black">
                  <a:alpha val="6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箭头: V 形 22"/>
            <p:cNvSpPr/>
            <p:nvPr/>
          </p:nvSpPr>
          <p:spPr>
            <a:xfrm flipH="1">
              <a:off x="2609711" y="3346769"/>
              <a:ext cx="190778" cy="164464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flipH="1">
            <a:off x="10241958" y="2845864"/>
            <a:ext cx="513128" cy="513128"/>
            <a:chOff x="2419350" y="3143250"/>
            <a:chExt cx="571500" cy="571500"/>
          </a:xfrm>
        </p:grpSpPr>
        <p:sp>
          <p:nvSpPr>
            <p:cNvPr id="25" name="矩形 3"/>
            <p:cNvSpPr/>
            <p:nvPr/>
          </p:nvSpPr>
          <p:spPr>
            <a:xfrm>
              <a:off x="2419350" y="3143250"/>
              <a:ext cx="571500" cy="5715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effectLst>
              <a:outerShdw blurRad="635000" dist="127000" dir="5400000" algn="ctr" rotWithShape="0">
                <a:prstClr val="black">
                  <a:alpha val="6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箭头: V 形 25"/>
            <p:cNvSpPr/>
            <p:nvPr/>
          </p:nvSpPr>
          <p:spPr>
            <a:xfrm flipH="1">
              <a:off x="2609711" y="3346769"/>
              <a:ext cx="190778" cy="164464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4109726" y="2203423"/>
            <a:ext cx="3972562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rPr>
              <a:t>New approach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时尚中黑简体" panose="01010104010101010101" pitchFamily="2" charset="-122"/>
              <a:ea typeface="时尚中黑简体" panose="0101010401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3647" y="1778989"/>
            <a:ext cx="1107996" cy="264687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时尚中黑简体" panose="01010104010101010101" pitchFamily="2" charset="-122"/>
                <a:cs typeface="+mn-cs"/>
              </a:rPr>
              <a:t>0</a:t>
            </a:r>
            <a:endParaRPr kumimoji="0" lang="zh-CN" altLang="en-US" sz="16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时尚中黑简体" panose="0101010401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804085" y="1778989"/>
            <a:ext cx="1082349" cy="264687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时尚中黑简体" panose="01010104010101010101" pitchFamily="2" charset="-122"/>
                <a:cs typeface="+mn-cs"/>
              </a:rPr>
              <a:t>3</a:t>
            </a:r>
            <a:endParaRPr kumimoji="0" lang="zh-CN" altLang="en-US" sz="16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时尚中黑简体" panose="0101010401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48243" y="3161592"/>
            <a:ext cx="3585405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Modified sandwich for variance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4012483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247</Words>
  <Application>Microsoft Office PowerPoint</Application>
  <PresentationFormat>自定义</PresentationFormat>
  <Paragraphs>90</Paragraphs>
  <Slides>16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黑色简约商务</dc:title>
  <dc:creator>第一PPT</dc:creator>
  <cp:keywords>www.1ppt.com</cp:keywords>
  <dc:description>www.1ppt.com</dc:description>
  <cp:lastModifiedBy>Administrator</cp:lastModifiedBy>
  <cp:revision>47</cp:revision>
  <dcterms:created xsi:type="dcterms:W3CDTF">2017-05-24T09:00:33Z</dcterms:created>
  <dcterms:modified xsi:type="dcterms:W3CDTF">2020-04-19T22:27:57Z</dcterms:modified>
</cp:coreProperties>
</file>