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36"/>
  </p:notesMasterIdLst>
  <p:handoutMasterIdLst>
    <p:handoutMasterId r:id="rId37"/>
  </p:handoutMasterIdLst>
  <p:sldIdLst>
    <p:sldId id="3170" r:id="rId2"/>
    <p:sldId id="3172" r:id="rId3"/>
    <p:sldId id="3174" r:id="rId4"/>
    <p:sldId id="3186" r:id="rId5"/>
    <p:sldId id="3196" r:id="rId6"/>
    <p:sldId id="3188" r:id="rId7"/>
    <p:sldId id="3193" r:id="rId8"/>
    <p:sldId id="3175" r:id="rId9"/>
    <p:sldId id="3183" r:id="rId10"/>
    <p:sldId id="3182" r:id="rId11"/>
    <p:sldId id="3192" r:id="rId12"/>
    <p:sldId id="3176" r:id="rId13"/>
    <p:sldId id="3197" r:id="rId14"/>
    <p:sldId id="3179" r:id="rId15"/>
    <p:sldId id="3190" r:id="rId16"/>
    <p:sldId id="3191" r:id="rId17"/>
    <p:sldId id="3177" r:id="rId18"/>
    <p:sldId id="3198" r:id="rId19"/>
    <p:sldId id="3181" r:id="rId20"/>
    <p:sldId id="3202" r:id="rId21"/>
    <p:sldId id="3203" r:id="rId22"/>
    <p:sldId id="3204" r:id="rId23"/>
    <p:sldId id="3212" r:id="rId24"/>
    <p:sldId id="3206" r:id="rId25"/>
    <p:sldId id="3205" r:id="rId26"/>
    <p:sldId id="3207" r:id="rId27"/>
    <p:sldId id="3213" r:id="rId28"/>
    <p:sldId id="3208" r:id="rId29"/>
    <p:sldId id="3209" r:id="rId30"/>
    <p:sldId id="3199" r:id="rId31"/>
    <p:sldId id="3178" r:id="rId32"/>
    <p:sldId id="3210" r:id="rId33"/>
    <p:sldId id="3211" r:id="rId34"/>
    <p:sldId id="3200" r:id="rId35"/>
  </p:sldIdLst>
  <p:sldSz cx="8959850" cy="50403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9" userDrawn="1">
          <p15:clr>
            <a:srgbClr val="A4A3A4"/>
          </p15:clr>
        </p15:guide>
        <p15:guide id="2" orient="horz" pos="2915" userDrawn="1">
          <p15:clr>
            <a:srgbClr val="A4A3A4"/>
          </p15:clr>
        </p15:guide>
        <p15:guide id="3" pos="2822" userDrawn="1">
          <p15:clr>
            <a:srgbClr val="A4A3A4"/>
          </p15:clr>
        </p15:guide>
        <p15:guide id="4" pos="388" userDrawn="1">
          <p15:clr>
            <a:srgbClr val="A4A3A4"/>
          </p15:clr>
        </p15:guide>
        <p15:guide id="5" pos="5224" userDrawn="1">
          <p15:clr>
            <a:srgbClr val="A4A3A4"/>
          </p15:clr>
        </p15:guide>
        <p15:guide id="6" pos="4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17B59E"/>
    <a:srgbClr val="595959"/>
    <a:srgbClr val="D0E66C"/>
    <a:srgbClr val="5D7D41"/>
    <a:srgbClr val="B3D787"/>
    <a:srgbClr val="DC5F54"/>
    <a:srgbClr val="EBB867"/>
    <a:srgbClr val="E4B842"/>
    <a:srgbClr val="D24977"/>
    <a:srgbClr val="3483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4" autoAdjust="0"/>
    <p:restoredTop sz="95317" autoAdjust="0"/>
  </p:normalViewPr>
  <p:slideViewPr>
    <p:cSldViewPr>
      <p:cViewPr varScale="1">
        <p:scale>
          <a:sx n="96" d="100"/>
          <a:sy n="96" d="100"/>
        </p:scale>
        <p:origin x="-852" y="-96"/>
      </p:cViewPr>
      <p:guideLst>
        <p:guide orient="horz" pos="229"/>
        <p:guide orient="horz" pos="2915"/>
        <p:guide pos="2822"/>
        <p:guide pos="388"/>
        <p:guide pos="5224"/>
        <p:guide pos="4814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3734613" cy="737346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5481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B3601C1-F537-43E9-A2B0-06B5AF4C4BE0}" type="slidenum">
              <a:rPr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464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7829C7-A71E-4408-BC14-D8CAF07AD45B}" type="slidenum">
              <a:rPr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0708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225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9706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BD9F74D-7FA8-488F-9913-4BD0933A4EC5}" type="slidenum">
              <a:rPr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9483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6CCB4E9-9D0A-45DF-9453-F94144BC618C}" type="slidenum">
              <a:rPr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564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912F663-DB0F-4E3C-9FC8-1AC94C39FE5A}" type="slidenum">
              <a:rPr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7999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4681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6551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62D4A-BD17-46EA-B4C9-4B1C5907CA78}" type="slidenum">
              <a:rPr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371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2450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A338069-61B5-440D-ADF5-D23FC9F6D346}" type="slidenum">
              <a:rPr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3267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A338069-61B5-440D-ADF5-D23FC9F6D346}" type="slidenum">
              <a:rPr altLang="en-US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3267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A338069-61B5-440D-ADF5-D23FC9F6D346}" type="slidenum">
              <a:rPr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3267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62D4A-BD17-46EA-B4C9-4B1C5907CA78}" type="slidenum">
              <a:rPr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3710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62D4A-BD17-46EA-B4C9-4B1C5907CA78}" type="slidenum">
              <a:rPr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3710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A338069-61B5-440D-ADF5-D23FC9F6D346}" type="slidenum">
              <a:rPr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3267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A338069-61B5-440D-ADF5-D23FC9F6D346}" type="slidenum">
              <a:rPr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3267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A338069-61B5-440D-ADF5-D23FC9F6D346}" type="slidenum">
              <a:rPr altLang="en-US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3267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A338069-61B5-440D-ADF5-D23FC9F6D346}" type="slidenum">
              <a:rPr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3267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A338069-61B5-440D-ADF5-D23FC9F6D346}" type="slidenum">
              <a:rPr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326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92168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172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0633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A338069-61B5-440D-ADF5-D23FC9F6D346}" type="slidenum">
              <a:rPr altLang="en-US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3267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A338069-61B5-440D-ADF5-D23FC9F6D346}" type="slidenum">
              <a:rPr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3267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318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429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6956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89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FA487FC-BDBF-4955-A2AE-666F60F4684B}" type="slidenum">
              <a:rPr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510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3183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4682E7B-842F-4305-9FA6-D4A70FEFB1CB}" type="slidenum">
              <a:rPr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661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810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02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208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111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Tm="0">
        <p14:pan dir="u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246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07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83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784117" y="46803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395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481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515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86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998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2019-12-02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69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7619" y="287970"/>
            <a:ext cx="68403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Identification of multiple high leverage points in logistic regression</a:t>
            </a:r>
            <a:endParaRPr lang="zh-CN" altLang="en-US" sz="44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9655" y="2592162"/>
            <a:ext cx="359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Dinghao</a:t>
            </a:r>
            <a:r>
              <a:rPr lang="en-US" altLang="zh-CN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Wang, </a:t>
            </a:r>
            <a:r>
              <a:rPr lang="en-US" altLang="zh-CN" dirty="0" err="1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Pengkun</a:t>
            </a:r>
            <a:r>
              <a:rPr lang="en-US" altLang="zh-CN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Liang</a:t>
            </a:r>
            <a:endParaRPr lang="zh-CN" altLang="en-US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99985" y="2592162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2019.12.06</a:t>
            </a:r>
            <a:endParaRPr lang="zh-CN" altLang="en-US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3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3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  <p:extLst mod="1">
    <p:ext uri="{E180D4A7-C9FB-4DFB-919C-405C955672EB}">
      <p14:showEvtLst xmlns:p14="http://schemas.microsoft.com/office/powerpoint/2010/main" xmlns="">
        <p14:playEvt time="8" objId="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109714" y="1398916"/>
            <a:ext cx="2755627" cy="2718979"/>
            <a:chOff x="4039911" y="1848202"/>
            <a:chExt cx="4108611" cy="4072324"/>
          </a:xfrm>
        </p:grpSpPr>
        <p:sp>
          <p:nvSpPr>
            <p:cNvPr id="3" name="Block Arc 5"/>
            <p:cNvSpPr/>
            <p:nvPr/>
          </p:nvSpPr>
          <p:spPr>
            <a:xfrm rot="210717">
              <a:off x="4264764" y="2073054"/>
              <a:ext cx="3662475" cy="3662475"/>
            </a:xfrm>
            <a:prstGeom prst="blockArc">
              <a:avLst>
                <a:gd name="adj1" fmla="val 10545816"/>
                <a:gd name="adj2" fmla="val 15728497"/>
                <a:gd name="adj3" fmla="val 22371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Block Arc 6"/>
            <p:cNvSpPr/>
            <p:nvPr/>
          </p:nvSpPr>
          <p:spPr>
            <a:xfrm rot="5610717">
              <a:off x="4261195" y="2073053"/>
              <a:ext cx="3662475" cy="3662475"/>
            </a:xfrm>
            <a:prstGeom prst="blockArc">
              <a:avLst>
                <a:gd name="adj1" fmla="val 10545816"/>
                <a:gd name="adj2" fmla="val 15728497"/>
                <a:gd name="adj3" fmla="val 22371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Block Arc 7"/>
            <p:cNvSpPr/>
            <p:nvPr/>
          </p:nvSpPr>
          <p:spPr>
            <a:xfrm rot="11010717">
              <a:off x="4261194" y="2033199"/>
              <a:ext cx="3662475" cy="3662475"/>
            </a:xfrm>
            <a:prstGeom prst="blockArc">
              <a:avLst>
                <a:gd name="adj1" fmla="val 10545816"/>
                <a:gd name="adj2" fmla="val 15728497"/>
                <a:gd name="adj3" fmla="val 22371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Block Arc 8"/>
            <p:cNvSpPr/>
            <p:nvPr/>
          </p:nvSpPr>
          <p:spPr>
            <a:xfrm rot="16410717">
              <a:off x="4264763" y="2078584"/>
              <a:ext cx="3662475" cy="3662475"/>
            </a:xfrm>
            <a:prstGeom prst="blockArc">
              <a:avLst>
                <a:gd name="adj1" fmla="val 10545816"/>
                <a:gd name="adj2" fmla="val 15728497"/>
                <a:gd name="adj3" fmla="val 22371"/>
              </a:avLst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Isosceles Triangle 9"/>
            <p:cNvSpPr/>
            <p:nvPr/>
          </p:nvSpPr>
          <p:spPr>
            <a:xfrm rot="5400000">
              <a:off x="5615079" y="2090661"/>
              <a:ext cx="1399318" cy="914400"/>
            </a:xfrm>
            <a:prstGeom prst="triangl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Isosceles Triangle 10"/>
            <p:cNvSpPr/>
            <p:nvPr/>
          </p:nvSpPr>
          <p:spPr>
            <a:xfrm rot="10800000">
              <a:off x="6749204" y="3665827"/>
              <a:ext cx="1399318" cy="914400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Isosceles Triangle 11"/>
            <p:cNvSpPr/>
            <p:nvPr/>
          </p:nvSpPr>
          <p:spPr>
            <a:xfrm rot="16200000">
              <a:off x="5174036" y="4763667"/>
              <a:ext cx="1399318" cy="914400"/>
            </a:xfrm>
            <a:prstGeom prst="triangl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Isosceles Triangle 12"/>
            <p:cNvSpPr/>
            <p:nvPr/>
          </p:nvSpPr>
          <p:spPr>
            <a:xfrm>
              <a:off x="4039911" y="3233885"/>
              <a:ext cx="1399318" cy="914400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67793" y="2286251"/>
              <a:ext cx="681645" cy="622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7077686" y="3505388"/>
              <a:ext cx="742353" cy="688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5806346" y="4909713"/>
              <a:ext cx="681645" cy="622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397204" y="3653183"/>
              <a:ext cx="684731" cy="619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9023887">
              <a:off x="4511809" y="2594846"/>
              <a:ext cx="1307841" cy="553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3169081">
              <a:off x="6483859" y="2701967"/>
              <a:ext cx="1313762" cy="550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8357780">
              <a:off x="6319981" y="4712302"/>
              <a:ext cx="1307841" cy="553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4284960">
              <a:off x="4341307" y="4482149"/>
              <a:ext cx="1313762" cy="550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21"/>
          <p:cNvGrpSpPr/>
          <p:nvPr/>
        </p:nvGrpSpPr>
        <p:grpSpPr>
          <a:xfrm>
            <a:off x="6620050" y="1603391"/>
            <a:ext cx="1653518" cy="616118"/>
            <a:chOff x="8994793" y="2181620"/>
            <a:chExt cx="2239686" cy="838308"/>
          </a:xfrm>
        </p:grpSpPr>
        <p:sp>
          <p:nvSpPr>
            <p:cNvPr id="20" name="TextBox 19"/>
            <p:cNvSpPr txBox="1"/>
            <p:nvPr/>
          </p:nvSpPr>
          <p:spPr>
            <a:xfrm>
              <a:off x="8994793" y="2181620"/>
              <a:ext cx="2126101" cy="50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单击编辑标题</a:t>
              </a:r>
              <a:endParaRPr lang="id-ID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94793" y="2475526"/>
              <a:ext cx="2239686" cy="54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282E33"/>
                  </a:solidFill>
                  <a:latin typeface="Lato Light"/>
                  <a:ea typeface="微软雅黑" panose="020B0503020204020204" pitchFamily="34" charset="-122"/>
                  <a:cs typeface="Lato Light"/>
                </a:rPr>
                <a:t>单击此处可编辑内容单击此处可编辑内容</a:t>
              </a:r>
              <a:endParaRPr lang="en-US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grpSp>
        <p:nvGrpSpPr>
          <p:cNvPr id="22" name="Group 24"/>
          <p:cNvGrpSpPr/>
          <p:nvPr/>
        </p:nvGrpSpPr>
        <p:grpSpPr>
          <a:xfrm>
            <a:off x="708813" y="1572787"/>
            <a:ext cx="1653518" cy="616118"/>
            <a:chOff x="988038" y="2139979"/>
            <a:chExt cx="2239686" cy="838308"/>
          </a:xfrm>
        </p:grpSpPr>
        <p:sp>
          <p:nvSpPr>
            <p:cNvPr id="23" name="TextBox 22"/>
            <p:cNvSpPr txBox="1"/>
            <p:nvPr/>
          </p:nvSpPr>
          <p:spPr>
            <a:xfrm flipH="1">
              <a:off x="1101622" y="2139979"/>
              <a:ext cx="2126102" cy="50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单击编辑标题</a:t>
              </a:r>
              <a:endParaRPr lang="id-ID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988038" y="2433885"/>
              <a:ext cx="2239686" cy="54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000" dirty="0">
                  <a:solidFill>
                    <a:srgbClr val="282E33"/>
                  </a:solidFill>
                  <a:latin typeface="Lato Light"/>
                  <a:ea typeface="微软雅黑" panose="020B0503020204020204" pitchFamily="34" charset="-122"/>
                  <a:cs typeface="Lato Light"/>
                </a:rPr>
                <a:t>单击此处可编辑内容单击此处可编辑内容</a:t>
              </a:r>
              <a:endParaRPr lang="en-US" sz="1000" dirty="0">
                <a:solidFill>
                  <a:srgbClr val="282E33"/>
                </a:solidFill>
                <a:latin typeface="Lato Light"/>
                <a:ea typeface="微软雅黑" panose="020B0503020204020204" pitchFamily="34" charset="-122"/>
                <a:cs typeface="Lato Light"/>
              </a:endParaRPr>
            </a:p>
          </p:txBody>
        </p:sp>
      </p:grpSp>
      <p:grpSp>
        <p:nvGrpSpPr>
          <p:cNvPr id="25" name="Group 27"/>
          <p:cNvGrpSpPr/>
          <p:nvPr/>
        </p:nvGrpSpPr>
        <p:grpSpPr>
          <a:xfrm>
            <a:off x="706087" y="3351783"/>
            <a:ext cx="1653518" cy="646331"/>
            <a:chOff x="984345" y="4560531"/>
            <a:chExt cx="2239686" cy="879417"/>
          </a:xfrm>
        </p:grpSpPr>
        <p:sp>
          <p:nvSpPr>
            <p:cNvPr id="26" name="TextBox 25"/>
            <p:cNvSpPr txBox="1"/>
            <p:nvPr/>
          </p:nvSpPr>
          <p:spPr>
            <a:xfrm flipH="1">
              <a:off x="1097842" y="4560531"/>
              <a:ext cx="2126189" cy="879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单击编辑标题</a:t>
              </a:r>
              <a:endParaRPr lang="id-ID" altLang="zh-CN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algn="r"/>
              <a:endParaRPr lang="id-ID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984345" y="4854437"/>
              <a:ext cx="2239686" cy="54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000" dirty="0">
                  <a:solidFill>
                    <a:srgbClr val="282E33"/>
                  </a:solidFill>
                  <a:latin typeface="Lato Light"/>
                  <a:ea typeface="微软雅黑" panose="020B0503020204020204" pitchFamily="34" charset="-122"/>
                  <a:cs typeface="Lato Light"/>
                </a:rPr>
                <a:t>单击此处可编辑内容单击此处可编辑内容</a:t>
              </a:r>
              <a:endParaRPr lang="en-US" altLang="zh-CN" sz="1000" dirty="0">
                <a:solidFill>
                  <a:srgbClr val="282E33"/>
                </a:solidFill>
                <a:latin typeface="Lato Light"/>
                <a:ea typeface="微软雅黑" panose="020B0503020204020204" pitchFamily="34" charset="-122"/>
                <a:cs typeface="Lato Light"/>
              </a:endParaRPr>
            </a:p>
          </p:txBody>
        </p:sp>
      </p:grpSp>
      <p:grpSp>
        <p:nvGrpSpPr>
          <p:cNvPr id="28" name="Group 30"/>
          <p:cNvGrpSpPr/>
          <p:nvPr/>
        </p:nvGrpSpPr>
        <p:grpSpPr>
          <a:xfrm>
            <a:off x="6623634" y="3288022"/>
            <a:ext cx="1653518" cy="621160"/>
            <a:chOff x="8999648" y="4473778"/>
            <a:chExt cx="2239686" cy="845169"/>
          </a:xfrm>
        </p:grpSpPr>
        <p:sp>
          <p:nvSpPr>
            <p:cNvPr id="29" name="TextBox 28"/>
            <p:cNvSpPr txBox="1"/>
            <p:nvPr/>
          </p:nvSpPr>
          <p:spPr>
            <a:xfrm>
              <a:off x="8999648" y="4473778"/>
              <a:ext cx="2126101" cy="50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282E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单击编辑标题</a:t>
              </a:r>
              <a:endParaRPr lang="id-ID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99648" y="4774545"/>
              <a:ext cx="2239686" cy="54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rgbClr val="282E33"/>
                  </a:solidFill>
                  <a:latin typeface="Lato Light"/>
                  <a:ea typeface="微软雅黑" panose="020B0503020204020204" pitchFamily="34" charset="-122"/>
                  <a:cs typeface="Lato Light"/>
                </a:rPr>
                <a:t>单击此处可编辑内容单击此处可编辑内容</a:t>
              </a:r>
              <a:endParaRPr lang="en-US" altLang="zh-CN" sz="10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endParaRPr>
            </a:p>
          </p:txBody>
        </p:sp>
      </p:grpSp>
      <p:sp>
        <p:nvSpPr>
          <p:cNvPr id="31" name="Freeform 237"/>
          <p:cNvSpPr>
            <a:spLocks noChangeAspect="1" noChangeArrowheads="1"/>
          </p:cNvSpPr>
          <p:nvPr/>
        </p:nvSpPr>
        <p:spPr bwMode="auto">
          <a:xfrm>
            <a:off x="2407860" y="1745152"/>
            <a:ext cx="346494" cy="253394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rgbClr val="17B59E"/>
          </a:solidFill>
          <a:ln>
            <a:noFill/>
          </a:ln>
          <a:effectLst/>
        </p:spPr>
        <p:txBody>
          <a:bodyPr wrap="none" lIns="89835" tIns="44917" rIns="89835" bIns="44917" anchor="ctr"/>
          <a:lstStyle/>
          <a:p>
            <a:pPr>
              <a:defRPr/>
            </a:pPr>
            <a:endParaRPr lang="en-US" sz="800" dirty="0">
              <a:solidFill>
                <a:srgbClr val="282E3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AutoShape 124"/>
          <p:cNvSpPr>
            <a:spLocks noChangeAspect="1"/>
          </p:cNvSpPr>
          <p:nvPr/>
        </p:nvSpPr>
        <p:spPr bwMode="auto">
          <a:xfrm>
            <a:off x="6164882" y="3509071"/>
            <a:ext cx="391622" cy="3115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rgbClr val="17B59E"/>
          </a:solidFill>
          <a:ln>
            <a:noFill/>
          </a:ln>
          <a:effectLst/>
        </p:spPr>
        <p:txBody>
          <a:bodyPr lIns="74863" tIns="74863" rIns="74863" bIns="74863" anchor="ctr"/>
          <a:lstStyle/>
          <a:p>
            <a:pPr defTabSz="673445">
              <a:defRPr/>
            </a:pPr>
            <a:endParaRPr lang="es-ES" sz="5300" dirty="0">
              <a:solidFill>
                <a:srgbClr val="282E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微软雅黑" panose="020B0503020204020204" pitchFamily="34" charset="-122"/>
              <a:cs typeface="Gill Sans" charset="0"/>
              <a:sym typeface="Gill Sans" charset="0"/>
            </a:endParaRPr>
          </a:p>
        </p:txBody>
      </p:sp>
      <p:sp>
        <p:nvSpPr>
          <p:cNvPr id="33" name="Freeform 290"/>
          <p:cNvSpPr>
            <a:spLocks noChangeAspect="1" noChangeArrowheads="1"/>
          </p:cNvSpPr>
          <p:nvPr/>
        </p:nvSpPr>
        <p:spPr bwMode="auto">
          <a:xfrm>
            <a:off x="6173063" y="1757780"/>
            <a:ext cx="428834" cy="330651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txBody>
          <a:bodyPr wrap="none" lIns="134755" tIns="67378" rIns="134755" bIns="67378" anchor="ctr"/>
          <a:lstStyle/>
          <a:p>
            <a:pPr>
              <a:defRPr/>
            </a:pPr>
            <a:endParaRPr lang="en-US" sz="2100" dirty="0">
              <a:solidFill>
                <a:srgbClr val="282E3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Freeform 526"/>
          <p:cNvSpPr>
            <a:spLocks noChangeAspect="1" noChangeArrowheads="1"/>
          </p:cNvSpPr>
          <p:nvPr/>
        </p:nvSpPr>
        <p:spPr bwMode="auto">
          <a:xfrm>
            <a:off x="2435090" y="3447784"/>
            <a:ext cx="331187" cy="427404"/>
          </a:xfrm>
          <a:custGeom>
            <a:avLst/>
            <a:gdLst>
              <a:gd name="T0" fmla="*/ 719 w 1222"/>
              <a:gd name="T1" fmla="*/ 1338 h 1581"/>
              <a:gd name="T2" fmla="*/ 686 w 1222"/>
              <a:gd name="T3" fmla="*/ 1221 h 1581"/>
              <a:gd name="T4" fmla="*/ 686 w 1222"/>
              <a:gd name="T5" fmla="*/ 359 h 1581"/>
              <a:gd name="T6" fmla="*/ 719 w 1222"/>
              <a:gd name="T7" fmla="*/ 243 h 1581"/>
              <a:gd name="T8" fmla="*/ 17 w 1222"/>
              <a:gd name="T9" fmla="*/ 460 h 1581"/>
              <a:gd name="T10" fmla="*/ 0 w 1222"/>
              <a:gd name="T11" fmla="*/ 794 h 1581"/>
              <a:gd name="T12" fmla="*/ 17 w 1222"/>
              <a:gd name="T13" fmla="*/ 1120 h 1581"/>
              <a:gd name="T14" fmla="*/ 502 w 1222"/>
              <a:gd name="T15" fmla="*/ 1530 h 1581"/>
              <a:gd name="T16" fmla="*/ 493 w 1222"/>
              <a:gd name="T17" fmla="*/ 1112 h 1581"/>
              <a:gd name="T18" fmla="*/ 284 w 1222"/>
              <a:gd name="T19" fmla="*/ 1120 h 1581"/>
              <a:gd name="T20" fmla="*/ 284 w 1222"/>
              <a:gd name="T21" fmla="*/ 794 h 1581"/>
              <a:gd name="T22" fmla="*/ 284 w 1222"/>
              <a:gd name="T23" fmla="*/ 460 h 1581"/>
              <a:gd name="T24" fmla="*/ 493 w 1222"/>
              <a:gd name="T25" fmla="*/ 468 h 1581"/>
              <a:gd name="T26" fmla="*/ 502 w 1222"/>
              <a:gd name="T27" fmla="*/ 58 h 1581"/>
              <a:gd name="T28" fmla="*/ 17 w 1222"/>
              <a:gd name="T29" fmla="*/ 460 h 1581"/>
              <a:gd name="T30" fmla="*/ 602 w 1222"/>
              <a:gd name="T31" fmla="*/ 911 h 1581"/>
              <a:gd name="T32" fmla="*/ 493 w 1222"/>
              <a:gd name="T33" fmla="*/ 861 h 1581"/>
              <a:gd name="T34" fmla="*/ 543 w 1222"/>
              <a:gd name="T35" fmla="*/ 828 h 1581"/>
              <a:gd name="T36" fmla="*/ 610 w 1222"/>
              <a:gd name="T37" fmla="*/ 778 h 1581"/>
              <a:gd name="T38" fmla="*/ 627 w 1222"/>
              <a:gd name="T39" fmla="*/ 660 h 1581"/>
              <a:gd name="T40" fmla="*/ 476 w 1222"/>
              <a:gd name="T41" fmla="*/ 677 h 1581"/>
              <a:gd name="T42" fmla="*/ 510 w 1222"/>
              <a:gd name="T43" fmla="*/ 736 h 1581"/>
              <a:gd name="T44" fmla="*/ 560 w 1222"/>
              <a:gd name="T45" fmla="*/ 677 h 1581"/>
              <a:gd name="T46" fmla="*/ 585 w 1222"/>
              <a:gd name="T47" fmla="*/ 719 h 1581"/>
              <a:gd name="T48" fmla="*/ 502 w 1222"/>
              <a:gd name="T49" fmla="*/ 803 h 1581"/>
              <a:gd name="T50" fmla="*/ 410 w 1222"/>
              <a:gd name="T51" fmla="*/ 911 h 1581"/>
              <a:gd name="T52" fmla="*/ 819 w 1222"/>
              <a:gd name="T53" fmla="*/ 811 h 1581"/>
              <a:gd name="T54" fmla="*/ 794 w 1222"/>
              <a:gd name="T55" fmla="*/ 635 h 1581"/>
              <a:gd name="T56" fmla="*/ 644 w 1222"/>
              <a:gd name="T57" fmla="*/ 853 h 1581"/>
              <a:gd name="T58" fmla="*/ 744 w 1222"/>
              <a:gd name="T59" fmla="*/ 911 h 1581"/>
              <a:gd name="T60" fmla="*/ 803 w 1222"/>
              <a:gd name="T61" fmla="*/ 853 h 1581"/>
              <a:gd name="T62" fmla="*/ 844 w 1222"/>
              <a:gd name="T63" fmla="*/ 811 h 1581"/>
              <a:gd name="T64" fmla="*/ 786 w 1222"/>
              <a:gd name="T65" fmla="*/ 686 h 1581"/>
              <a:gd name="T66" fmla="*/ 694 w 1222"/>
              <a:gd name="T67" fmla="*/ 811 h 1581"/>
              <a:gd name="T68" fmla="*/ 694 w 1222"/>
              <a:gd name="T69" fmla="*/ 81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22" h="1581">
                <a:moveTo>
                  <a:pt x="1221" y="794"/>
                </a:moveTo>
                <a:cubicBezTo>
                  <a:pt x="1221" y="1079"/>
                  <a:pt x="995" y="1313"/>
                  <a:pt x="719" y="1338"/>
                </a:cubicBezTo>
                <a:cubicBezTo>
                  <a:pt x="719" y="1329"/>
                  <a:pt x="711" y="1313"/>
                  <a:pt x="711" y="1296"/>
                </a:cubicBezTo>
                <a:cubicBezTo>
                  <a:pt x="711" y="1296"/>
                  <a:pt x="702" y="1262"/>
                  <a:pt x="686" y="1221"/>
                </a:cubicBezTo>
                <a:cubicBezTo>
                  <a:pt x="911" y="1212"/>
                  <a:pt x="1095" y="1028"/>
                  <a:pt x="1095" y="794"/>
                </a:cubicBezTo>
                <a:cubicBezTo>
                  <a:pt x="1095" y="560"/>
                  <a:pt x="911" y="368"/>
                  <a:pt x="686" y="359"/>
                </a:cubicBezTo>
                <a:cubicBezTo>
                  <a:pt x="702" y="326"/>
                  <a:pt x="711" y="293"/>
                  <a:pt x="711" y="284"/>
                </a:cubicBezTo>
                <a:cubicBezTo>
                  <a:pt x="711" y="276"/>
                  <a:pt x="719" y="259"/>
                  <a:pt x="719" y="243"/>
                </a:cubicBezTo>
                <a:cubicBezTo>
                  <a:pt x="995" y="267"/>
                  <a:pt x="1221" y="510"/>
                  <a:pt x="1221" y="794"/>
                </a:cubicBezTo>
                <a:close/>
                <a:moveTo>
                  <a:pt x="17" y="460"/>
                </a:moveTo>
                <a:cubicBezTo>
                  <a:pt x="8" y="568"/>
                  <a:pt x="0" y="677"/>
                  <a:pt x="0" y="786"/>
                </a:cubicBezTo>
                <a:lnTo>
                  <a:pt x="0" y="794"/>
                </a:lnTo>
                <a:lnTo>
                  <a:pt x="0" y="803"/>
                </a:lnTo>
                <a:cubicBezTo>
                  <a:pt x="0" y="911"/>
                  <a:pt x="8" y="1012"/>
                  <a:pt x="17" y="1120"/>
                </a:cubicBezTo>
                <a:cubicBezTo>
                  <a:pt x="42" y="1396"/>
                  <a:pt x="259" y="1580"/>
                  <a:pt x="468" y="1538"/>
                </a:cubicBezTo>
                <a:cubicBezTo>
                  <a:pt x="485" y="1530"/>
                  <a:pt x="493" y="1530"/>
                  <a:pt x="502" y="1530"/>
                </a:cubicBezTo>
                <a:cubicBezTo>
                  <a:pt x="552" y="1505"/>
                  <a:pt x="594" y="1471"/>
                  <a:pt x="644" y="1438"/>
                </a:cubicBezTo>
                <a:cubicBezTo>
                  <a:pt x="702" y="1396"/>
                  <a:pt x="569" y="1070"/>
                  <a:pt x="493" y="1112"/>
                </a:cubicBezTo>
                <a:cubicBezTo>
                  <a:pt x="460" y="1129"/>
                  <a:pt x="376" y="1196"/>
                  <a:pt x="343" y="1196"/>
                </a:cubicBezTo>
                <a:cubicBezTo>
                  <a:pt x="309" y="1204"/>
                  <a:pt x="293" y="1162"/>
                  <a:pt x="284" y="1120"/>
                </a:cubicBezTo>
                <a:cubicBezTo>
                  <a:pt x="276" y="1028"/>
                  <a:pt x="284" y="903"/>
                  <a:pt x="284" y="803"/>
                </a:cubicBezTo>
                <a:cubicBezTo>
                  <a:pt x="284" y="794"/>
                  <a:pt x="284" y="794"/>
                  <a:pt x="284" y="794"/>
                </a:cubicBezTo>
                <a:cubicBezTo>
                  <a:pt x="284" y="786"/>
                  <a:pt x="284" y="786"/>
                  <a:pt x="284" y="786"/>
                </a:cubicBezTo>
                <a:cubicBezTo>
                  <a:pt x="284" y="677"/>
                  <a:pt x="276" y="560"/>
                  <a:pt x="284" y="460"/>
                </a:cubicBezTo>
                <a:cubicBezTo>
                  <a:pt x="293" y="426"/>
                  <a:pt x="309" y="385"/>
                  <a:pt x="343" y="385"/>
                </a:cubicBezTo>
                <a:cubicBezTo>
                  <a:pt x="376" y="393"/>
                  <a:pt x="460" y="452"/>
                  <a:pt x="493" y="468"/>
                </a:cubicBezTo>
                <a:cubicBezTo>
                  <a:pt x="569" y="510"/>
                  <a:pt x="702" y="184"/>
                  <a:pt x="644" y="142"/>
                </a:cubicBezTo>
                <a:cubicBezTo>
                  <a:pt x="594" y="117"/>
                  <a:pt x="552" y="75"/>
                  <a:pt x="502" y="58"/>
                </a:cubicBezTo>
                <a:cubicBezTo>
                  <a:pt x="493" y="50"/>
                  <a:pt x="485" y="50"/>
                  <a:pt x="468" y="50"/>
                </a:cubicBezTo>
                <a:cubicBezTo>
                  <a:pt x="259" y="0"/>
                  <a:pt x="42" y="184"/>
                  <a:pt x="17" y="460"/>
                </a:cubicBezTo>
                <a:close/>
                <a:moveTo>
                  <a:pt x="410" y="911"/>
                </a:moveTo>
                <a:cubicBezTo>
                  <a:pt x="602" y="911"/>
                  <a:pt x="602" y="911"/>
                  <a:pt x="602" y="911"/>
                </a:cubicBezTo>
                <a:cubicBezTo>
                  <a:pt x="610" y="861"/>
                  <a:pt x="610" y="861"/>
                  <a:pt x="610" y="861"/>
                </a:cubicBezTo>
                <a:cubicBezTo>
                  <a:pt x="493" y="861"/>
                  <a:pt x="493" y="861"/>
                  <a:pt x="493" y="861"/>
                </a:cubicBezTo>
                <a:cubicBezTo>
                  <a:pt x="493" y="861"/>
                  <a:pt x="502" y="853"/>
                  <a:pt x="510" y="853"/>
                </a:cubicBezTo>
                <a:cubicBezTo>
                  <a:pt x="510" y="845"/>
                  <a:pt x="527" y="836"/>
                  <a:pt x="543" y="828"/>
                </a:cubicBezTo>
                <a:cubicBezTo>
                  <a:pt x="569" y="811"/>
                  <a:pt x="569" y="811"/>
                  <a:pt x="569" y="811"/>
                </a:cubicBezTo>
                <a:cubicBezTo>
                  <a:pt x="585" y="803"/>
                  <a:pt x="602" y="786"/>
                  <a:pt x="610" y="778"/>
                </a:cubicBezTo>
                <a:cubicBezTo>
                  <a:pt x="627" y="761"/>
                  <a:pt x="635" y="744"/>
                  <a:pt x="644" y="719"/>
                </a:cubicBezTo>
                <a:cubicBezTo>
                  <a:pt x="652" y="694"/>
                  <a:pt x="644" y="677"/>
                  <a:pt x="627" y="660"/>
                </a:cubicBezTo>
                <a:cubicBezTo>
                  <a:pt x="619" y="644"/>
                  <a:pt x="594" y="635"/>
                  <a:pt x="569" y="635"/>
                </a:cubicBezTo>
                <a:cubicBezTo>
                  <a:pt x="527" y="635"/>
                  <a:pt x="502" y="644"/>
                  <a:pt x="476" y="677"/>
                </a:cubicBezTo>
                <a:cubicBezTo>
                  <a:pt x="468" y="686"/>
                  <a:pt x="460" y="711"/>
                  <a:pt x="452" y="736"/>
                </a:cubicBezTo>
                <a:cubicBezTo>
                  <a:pt x="510" y="736"/>
                  <a:pt x="510" y="736"/>
                  <a:pt x="510" y="736"/>
                </a:cubicBezTo>
                <a:cubicBezTo>
                  <a:pt x="510" y="719"/>
                  <a:pt x="518" y="702"/>
                  <a:pt x="518" y="694"/>
                </a:cubicBezTo>
                <a:cubicBezTo>
                  <a:pt x="527" y="686"/>
                  <a:pt x="543" y="677"/>
                  <a:pt x="560" y="677"/>
                </a:cubicBezTo>
                <a:cubicBezTo>
                  <a:pt x="569" y="677"/>
                  <a:pt x="577" y="686"/>
                  <a:pt x="585" y="694"/>
                </a:cubicBezTo>
                <a:cubicBezTo>
                  <a:pt x="585" y="702"/>
                  <a:pt x="594" y="711"/>
                  <a:pt x="585" y="719"/>
                </a:cubicBezTo>
                <a:cubicBezTo>
                  <a:pt x="585" y="736"/>
                  <a:pt x="577" y="744"/>
                  <a:pt x="560" y="761"/>
                </a:cubicBezTo>
                <a:cubicBezTo>
                  <a:pt x="552" y="769"/>
                  <a:pt x="535" y="778"/>
                  <a:pt x="502" y="803"/>
                </a:cubicBezTo>
                <a:cubicBezTo>
                  <a:pt x="468" y="819"/>
                  <a:pt x="452" y="836"/>
                  <a:pt x="435" y="861"/>
                </a:cubicBezTo>
                <a:cubicBezTo>
                  <a:pt x="426" y="878"/>
                  <a:pt x="418" y="895"/>
                  <a:pt x="410" y="911"/>
                </a:cubicBezTo>
                <a:close/>
                <a:moveTo>
                  <a:pt x="844" y="811"/>
                </a:moveTo>
                <a:cubicBezTo>
                  <a:pt x="819" y="811"/>
                  <a:pt x="819" y="811"/>
                  <a:pt x="819" y="811"/>
                </a:cubicBezTo>
                <a:cubicBezTo>
                  <a:pt x="853" y="635"/>
                  <a:pt x="853" y="635"/>
                  <a:pt x="853" y="635"/>
                </a:cubicBezTo>
                <a:cubicBezTo>
                  <a:pt x="794" y="635"/>
                  <a:pt x="794" y="635"/>
                  <a:pt x="794" y="635"/>
                </a:cubicBezTo>
                <a:cubicBezTo>
                  <a:pt x="652" y="803"/>
                  <a:pt x="652" y="803"/>
                  <a:pt x="652" y="803"/>
                </a:cubicBezTo>
                <a:cubicBezTo>
                  <a:pt x="644" y="853"/>
                  <a:pt x="644" y="853"/>
                  <a:pt x="644" y="853"/>
                </a:cubicBezTo>
                <a:cubicBezTo>
                  <a:pt x="753" y="853"/>
                  <a:pt x="753" y="853"/>
                  <a:pt x="753" y="853"/>
                </a:cubicBezTo>
                <a:cubicBezTo>
                  <a:pt x="744" y="911"/>
                  <a:pt x="744" y="911"/>
                  <a:pt x="744" y="911"/>
                </a:cubicBezTo>
                <a:cubicBezTo>
                  <a:pt x="794" y="911"/>
                  <a:pt x="794" y="911"/>
                  <a:pt x="794" y="911"/>
                </a:cubicBezTo>
                <a:cubicBezTo>
                  <a:pt x="803" y="853"/>
                  <a:pt x="803" y="853"/>
                  <a:pt x="803" y="853"/>
                </a:cubicBezTo>
                <a:cubicBezTo>
                  <a:pt x="836" y="853"/>
                  <a:pt x="836" y="853"/>
                  <a:pt x="836" y="853"/>
                </a:cubicBezTo>
                <a:lnTo>
                  <a:pt x="844" y="811"/>
                </a:lnTo>
                <a:close/>
                <a:moveTo>
                  <a:pt x="694" y="811"/>
                </a:moveTo>
                <a:cubicBezTo>
                  <a:pt x="786" y="686"/>
                  <a:pt x="786" y="686"/>
                  <a:pt x="786" y="686"/>
                </a:cubicBezTo>
                <a:cubicBezTo>
                  <a:pt x="761" y="811"/>
                  <a:pt x="761" y="811"/>
                  <a:pt x="761" y="811"/>
                </a:cubicBezTo>
                <a:lnTo>
                  <a:pt x="694" y="811"/>
                </a:lnTo>
                <a:close/>
                <a:moveTo>
                  <a:pt x="694" y="811"/>
                </a:moveTo>
                <a:lnTo>
                  <a:pt x="694" y="81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ffectLst/>
        </p:spPr>
        <p:txBody>
          <a:bodyPr wrap="none" lIns="179670" tIns="89834" rIns="179670" bIns="89834" anchor="ctr"/>
          <a:lstStyle/>
          <a:p>
            <a:pPr>
              <a:defRPr/>
            </a:pPr>
            <a:endParaRPr lang="en-US" sz="2100" dirty="0">
              <a:solidFill>
                <a:srgbClr val="282E3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5" name="Straight Connector 37"/>
          <p:cNvCxnSpPr/>
          <p:nvPr/>
        </p:nvCxnSpPr>
        <p:spPr>
          <a:xfrm>
            <a:off x="2879510" y="1852211"/>
            <a:ext cx="588096" cy="0"/>
          </a:xfrm>
          <a:prstGeom prst="line">
            <a:avLst/>
          </a:prstGeom>
          <a:ln w="12700">
            <a:solidFill>
              <a:srgbClr val="17B59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8"/>
          <p:cNvCxnSpPr/>
          <p:nvPr/>
        </p:nvCxnSpPr>
        <p:spPr>
          <a:xfrm>
            <a:off x="2879510" y="3627419"/>
            <a:ext cx="588096" cy="0"/>
          </a:xfrm>
          <a:prstGeom prst="line">
            <a:avLst/>
          </a:prstGeom>
          <a:ln w="12700">
            <a:solidFill>
              <a:srgbClr val="17B59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9"/>
          <p:cNvCxnSpPr/>
          <p:nvPr/>
        </p:nvCxnSpPr>
        <p:spPr>
          <a:xfrm>
            <a:off x="5434785" y="1852211"/>
            <a:ext cx="588096" cy="0"/>
          </a:xfrm>
          <a:prstGeom prst="line">
            <a:avLst/>
          </a:prstGeom>
          <a:ln w="12700">
            <a:solidFill>
              <a:srgbClr val="17B59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0"/>
          <p:cNvCxnSpPr/>
          <p:nvPr/>
        </p:nvCxnSpPr>
        <p:spPr>
          <a:xfrm>
            <a:off x="5434785" y="3627419"/>
            <a:ext cx="588096" cy="0"/>
          </a:xfrm>
          <a:prstGeom prst="line">
            <a:avLst/>
          </a:prstGeom>
          <a:ln w="12700">
            <a:solidFill>
              <a:srgbClr val="17B59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Bent Arrow 5"/>
          <p:cNvSpPr/>
          <p:nvPr/>
        </p:nvSpPr>
        <p:spPr bwMode="auto">
          <a:xfrm rot="2700000">
            <a:off x="3534742" y="1433319"/>
            <a:ext cx="211065" cy="1167861"/>
          </a:xfrm>
          <a:prstGeom prst="bentArrow">
            <a:avLst>
              <a:gd name="adj1" fmla="val 13663"/>
              <a:gd name="adj2" fmla="val 25006"/>
              <a:gd name="adj3" fmla="val 43568"/>
              <a:gd name="adj4" fmla="val 0"/>
            </a:avLst>
          </a:prstGeom>
          <a:solidFill>
            <a:srgbClr val="595959"/>
          </a:solidFill>
          <a:ln w="9525">
            <a:noFill/>
            <a:round/>
          </a:ln>
        </p:spPr>
        <p:txBody>
          <a:bodyPr vert="horz" wrap="square" lIns="67391" tIns="33696" rIns="67391" bIns="33696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" name="Rectangle 6"/>
          <p:cNvSpPr/>
          <p:nvPr/>
        </p:nvSpPr>
        <p:spPr bwMode="auto">
          <a:xfrm rot="2700000" flipV="1">
            <a:off x="3142872" y="2414075"/>
            <a:ext cx="211065" cy="29196"/>
          </a:xfrm>
          <a:prstGeom prst="rect">
            <a:avLst/>
          </a:prstGeom>
          <a:solidFill>
            <a:srgbClr val="1273B8"/>
          </a:solidFill>
          <a:ln w="9525">
            <a:noFill/>
            <a:round/>
          </a:ln>
        </p:spPr>
        <p:txBody>
          <a:bodyPr vert="horz" wrap="square" lIns="67391" tIns="33696" rIns="67391" bIns="33696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4" name="Bent Arrow 8"/>
          <p:cNvSpPr/>
          <p:nvPr/>
        </p:nvSpPr>
        <p:spPr bwMode="auto">
          <a:xfrm rot="18900000">
            <a:off x="3518899" y="3106068"/>
            <a:ext cx="212020" cy="1162598"/>
          </a:xfrm>
          <a:prstGeom prst="bentArrow">
            <a:avLst>
              <a:gd name="adj1" fmla="val 13663"/>
              <a:gd name="adj2" fmla="val 25006"/>
              <a:gd name="adj3" fmla="val 43568"/>
              <a:gd name="adj4" fmla="val 0"/>
            </a:avLst>
          </a:prstGeom>
          <a:solidFill>
            <a:srgbClr val="17B5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184" tIns="41184" rIns="41184" bIns="41184" numCol="1" spcCol="936" anchor="ctr" anchorCtr="0">
            <a:noAutofit/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" name="Rectangle 9"/>
          <p:cNvSpPr/>
          <p:nvPr/>
        </p:nvSpPr>
        <p:spPr bwMode="auto">
          <a:xfrm rot="18900000" flipV="1">
            <a:off x="3932187" y="4062939"/>
            <a:ext cx="212020" cy="29064"/>
          </a:xfrm>
          <a:prstGeom prst="rect">
            <a:avLst/>
          </a:prstGeom>
          <a:solidFill>
            <a:srgbClr val="196E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184" tIns="41184" rIns="41184" bIns="41184" numCol="1" spcCol="936" anchor="ctr" anchorCtr="0">
            <a:noAutofit/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Bent Arrow 11"/>
          <p:cNvSpPr/>
          <p:nvPr/>
        </p:nvSpPr>
        <p:spPr bwMode="auto">
          <a:xfrm rot="18900000" flipH="1" flipV="1">
            <a:off x="5203998" y="1428563"/>
            <a:ext cx="212020" cy="1162598"/>
          </a:xfrm>
          <a:prstGeom prst="bentArrow">
            <a:avLst>
              <a:gd name="adj1" fmla="val 13663"/>
              <a:gd name="adj2" fmla="val 25006"/>
              <a:gd name="adj3" fmla="val 43568"/>
              <a:gd name="adj4" fmla="val 0"/>
            </a:avLst>
          </a:prstGeom>
          <a:solidFill>
            <a:srgbClr val="17B5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184" tIns="41184" rIns="41184" bIns="41184" numCol="1" spcCol="936" anchor="ctr" anchorCtr="0">
            <a:noAutofit/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Rectangle 12"/>
          <p:cNvSpPr/>
          <p:nvPr/>
        </p:nvSpPr>
        <p:spPr bwMode="auto">
          <a:xfrm rot="18900000" flipH="1">
            <a:off x="4790711" y="1605225"/>
            <a:ext cx="212020" cy="29064"/>
          </a:xfrm>
          <a:prstGeom prst="rect">
            <a:avLst/>
          </a:prstGeom>
          <a:solidFill>
            <a:srgbClr val="196E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184" tIns="41184" rIns="41184" bIns="41184" numCol="1" spcCol="936" anchor="ctr" anchorCtr="0">
            <a:noAutofit/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Bent Arrow 14"/>
          <p:cNvSpPr/>
          <p:nvPr/>
        </p:nvSpPr>
        <p:spPr bwMode="auto">
          <a:xfrm rot="2700000" flipH="1" flipV="1">
            <a:off x="5227786" y="3118731"/>
            <a:ext cx="211065" cy="1167861"/>
          </a:xfrm>
          <a:prstGeom prst="bentArrow">
            <a:avLst>
              <a:gd name="adj1" fmla="val 13663"/>
              <a:gd name="adj2" fmla="val 25006"/>
              <a:gd name="adj3" fmla="val 43568"/>
              <a:gd name="adj4" fmla="val 0"/>
            </a:avLst>
          </a:prstGeom>
          <a:solidFill>
            <a:srgbClr val="595959"/>
          </a:solidFill>
          <a:ln w="9525">
            <a:noFill/>
            <a:round/>
          </a:ln>
        </p:spPr>
        <p:txBody>
          <a:bodyPr vert="horz" wrap="square" lIns="67391" tIns="33696" rIns="67391" bIns="33696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Rectangle 15"/>
          <p:cNvSpPr/>
          <p:nvPr/>
        </p:nvSpPr>
        <p:spPr bwMode="auto">
          <a:xfrm rot="2700000" flipH="1">
            <a:off x="5619656" y="3276637"/>
            <a:ext cx="211065" cy="29196"/>
          </a:xfrm>
          <a:prstGeom prst="rect">
            <a:avLst/>
          </a:prstGeom>
          <a:solidFill>
            <a:srgbClr val="1273B8"/>
          </a:solidFill>
          <a:ln w="9525">
            <a:noFill/>
            <a:round/>
          </a:ln>
        </p:spPr>
        <p:txBody>
          <a:bodyPr vert="horz" wrap="square" lIns="67391" tIns="33696" rIns="67391" bIns="33696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Text Placeholder 2"/>
          <p:cNvSpPr txBox="1"/>
          <p:nvPr/>
        </p:nvSpPr>
        <p:spPr>
          <a:xfrm>
            <a:off x="6035006" y="1603419"/>
            <a:ext cx="1758967" cy="238647"/>
          </a:xfrm>
          <a:prstGeom prst="rect">
            <a:avLst/>
          </a:prstGeom>
          <a:noFill/>
        </p:spPr>
        <p:txBody>
          <a:bodyPr vert="horz" lIns="67391" tIns="33696" rIns="67391" bIns="3369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3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8331" y="1842067"/>
            <a:ext cx="20347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9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12" name="Text Placeholder 2"/>
          <p:cNvSpPr txBox="1"/>
          <p:nvPr/>
        </p:nvSpPr>
        <p:spPr>
          <a:xfrm>
            <a:off x="6035006" y="3291529"/>
            <a:ext cx="1758967" cy="238647"/>
          </a:xfrm>
          <a:prstGeom prst="rect">
            <a:avLst/>
          </a:prstGeom>
          <a:noFill/>
        </p:spPr>
        <p:txBody>
          <a:bodyPr vert="horz" lIns="67391" tIns="33696" rIns="67391" bIns="3369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3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8331" y="3530177"/>
            <a:ext cx="20347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9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14" name="Text Placeholder 2"/>
          <p:cNvSpPr txBox="1"/>
          <p:nvPr/>
        </p:nvSpPr>
        <p:spPr>
          <a:xfrm>
            <a:off x="836571" y="3291529"/>
            <a:ext cx="2091484" cy="238646"/>
          </a:xfrm>
          <a:prstGeom prst="rect">
            <a:avLst/>
          </a:prstGeom>
          <a:noFill/>
        </p:spPr>
        <p:txBody>
          <a:bodyPr vert="horz" lIns="67391" tIns="33696" rIns="67391" bIns="3369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3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6571" y="3530177"/>
            <a:ext cx="20347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9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9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16" name="Text Placeholder 2"/>
          <p:cNvSpPr txBox="1"/>
          <p:nvPr/>
        </p:nvSpPr>
        <p:spPr>
          <a:xfrm>
            <a:off x="1136623" y="1603420"/>
            <a:ext cx="1791433" cy="238646"/>
          </a:xfrm>
          <a:prstGeom prst="rect">
            <a:avLst/>
          </a:prstGeom>
          <a:noFill/>
        </p:spPr>
        <p:txBody>
          <a:bodyPr vert="horz" lIns="67391" tIns="33696" rIns="67391" bIns="3369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3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6571" y="1842067"/>
            <a:ext cx="20347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900" dirty="0">
                <a:solidFill>
                  <a:srgbClr val="262626"/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sz="900" dirty="0">
              <a:solidFill>
                <a:srgbClr val="262626"/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18" name="Rounded Rectangle 20"/>
          <p:cNvSpPr/>
          <p:nvPr/>
        </p:nvSpPr>
        <p:spPr bwMode="auto">
          <a:xfrm rot="18900000" flipV="1">
            <a:off x="4741322" y="2337440"/>
            <a:ext cx="1049764" cy="1045032"/>
          </a:xfrm>
          <a:prstGeom prst="roundRect">
            <a:avLst>
              <a:gd name="adj" fmla="val 9646"/>
            </a:avLst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184" tIns="41184" rIns="41184" bIns="41184" numCol="1" spcCol="936" anchor="ctr" anchorCtr="0">
            <a:noAutofit/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grpSp>
        <p:nvGrpSpPr>
          <p:cNvPr id="19" name="Group 34"/>
          <p:cNvGrpSpPr/>
          <p:nvPr/>
        </p:nvGrpSpPr>
        <p:grpSpPr>
          <a:xfrm>
            <a:off x="5041372" y="2668163"/>
            <a:ext cx="433424" cy="417729"/>
            <a:chOff x="2339975" y="3200401"/>
            <a:chExt cx="249238" cy="241301"/>
          </a:xfrm>
          <a:solidFill>
            <a:schemeClr val="bg1"/>
          </a:solidFill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428875" y="3297238"/>
              <a:ext cx="285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473325" y="3297238"/>
              <a:ext cx="285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516188" y="3297238"/>
              <a:ext cx="285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428875" y="3338513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473325" y="3338513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516188" y="3338513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28875" y="3378201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386013" y="3338513"/>
              <a:ext cx="25400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386013" y="3378201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473325" y="3378201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516188" y="3378201"/>
              <a:ext cx="2857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2339975" y="3217864"/>
              <a:ext cx="249238" cy="223838"/>
            </a:xfrm>
            <a:custGeom>
              <a:avLst/>
              <a:gdLst>
                <a:gd name="T0" fmla="*/ 157 w 157"/>
                <a:gd name="T1" fmla="*/ 0 h 141"/>
                <a:gd name="T2" fmla="*/ 135 w 157"/>
                <a:gd name="T3" fmla="*/ 0 h 141"/>
                <a:gd name="T4" fmla="*/ 135 w 157"/>
                <a:gd name="T5" fmla="*/ 15 h 141"/>
                <a:gd name="T6" fmla="*/ 114 w 157"/>
                <a:gd name="T7" fmla="*/ 15 h 141"/>
                <a:gd name="T8" fmla="*/ 114 w 157"/>
                <a:gd name="T9" fmla="*/ 0 h 141"/>
                <a:gd name="T10" fmla="*/ 47 w 157"/>
                <a:gd name="T11" fmla="*/ 0 h 141"/>
                <a:gd name="T12" fmla="*/ 47 w 157"/>
                <a:gd name="T13" fmla="*/ 15 h 141"/>
                <a:gd name="T14" fmla="*/ 25 w 157"/>
                <a:gd name="T15" fmla="*/ 15 h 141"/>
                <a:gd name="T16" fmla="*/ 25 w 157"/>
                <a:gd name="T17" fmla="*/ 0 h 141"/>
                <a:gd name="T18" fmla="*/ 0 w 157"/>
                <a:gd name="T19" fmla="*/ 0 h 141"/>
                <a:gd name="T20" fmla="*/ 0 w 157"/>
                <a:gd name="T21" fmla="*/ 141 h 141"/>
                <a:gd name="T22" fmla="*/ 12 w 157"/>
                <a:gd name="T23" fmla="*/ 141 h 141"/>
                <a:gd name="T24" fmla="*/ 146 w 157"/>
                <a:gd name="T25" fmla="*/ 141 h 141"/>
                <a:gd name="T26" fmla="*/ 157 w 157"/>
                <a:gd name="T27" fmla="*/ 141 h 141"/>
                <a:gd name="T28" fmla="*/ 157 w 157"/>
                <a:gd name="T29" fmla="*/ 0 h 141"/>
                <a:gd name="T30" fmla="*/ 146 w 157"/>
                <a:gd name="T31" fmla="*/ 129 h 141"/>
                <a:gd name="T32" fmla="*/ 12 w 157"/>
                <a:gd name="T33" fmla="*/ 129 h 141"/>
                <a:gd name="T34" fmla="*/ 12 w 157"/>
                <a:gd name="T35" fmla="*/ 40 h 141"/>
                <a:gd name="T36" fmla="*/ 146 w 157"/>
                <a:gd name="T37" fmla="*/ 40 h 141"/>
                <a:gd name="T38" fmla="*/ 146 w 157"/>
                <a:gd name="T39" fmla="*/ 1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41">
                  <a:moveTo>
                    <a:pt x="157" y="0"/>
                  </a:moveTo>
                  <a:lnTo>
                    <a:pt x="135" y="0"/>
                  </a:lnTo>
                  <a:lnTo>
                    <a:pt x="135" y="15"/>
                  </a:lnTo>
                  <a:lnTo>
                    <a:pt x="114" y="15"/>
                  </a:lnTo>
                  <a:lnTo>
                    <a:pt x="114" y="0"/>
                  </a:lnTo>
                  <a:lnTo>
                    <a:pt x="47" y="0"/>
                  </a:lnTo>
                  <a:lnTo>
                    <a:pt x="47" y="15"/>
                  </a:lnTo>
                  <a:lnTo>
                    <a:pt x="25" y="15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141"/>
                  </a:lnTo>
                  <a:lnTo>
                    <a:pt x="12" y="141"/>
                  </a:lnTo>
                  <a:lnTo>
                    <a:pt x="146" y="141"/>
                  </a:lnTo>
                  <a:lnTo>
                    <a:pt x="157" y="141"/>
                  </a:lnTo>
                  <a:lnTo>
                    <a:pt x="157" y="0"/>
                  </a:lnTo>
                  <a:close/>
                  <a:moveTo>
                    <a:pt x="146" y="129"/>
                  </a:moveTo>
                  <a:lnTo>
                    <a:pt x="12" y="129"/>
                  </a:lnTo>
                  <a:lnTo>
                    <a:pt x="12" y="40"/>
                  </a:lnTo>
                  <a:lnTo>
                    <a:pt x="146" y="40"/>
                  </a:lnTo>
                  <a:lnTo>
                    <a:pt x="146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387600" y="3200401"/>
              <a:ext cx="206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525713" y="3200401"/>
              <a:ext cx="238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endParaRPr>
            </a:p>
          </p:txBody>
        </p:sp>
      </p:grpSp>
      <p:sp>
        <p:nvSpPr>
          <p:cNvPr id="34" name="Rounded Rectangle 17"/>
          <p:cNvSpPr/>
          <p:nvPr/>
        </p:nvSpPr>
        <p:spPr bwMode="auto">
          <a:xfrm rot="18900000" flipV="1">
            <a:off x="3961912" y="3113336"/>
            <a:ext cx="1049764" cy="1045032"/>
          </a:xfrm>
          <a:prstGeom prst="roundRect">
            <a:avLst>
              <a:gd name="adj" fmla="val 9646"/>
            </a:avLst>
          </a:prstGeom>
          <a:solidFill>
            <a:srgbClr val="17B59E"/>
          </a:solidFill>
          <a:ln w="9525">
            <a:noFill/>
            <a:round/>
          </a:ln>
        </p:spPr>
        <p:txBody>
          <a:bodyPr vert="horz" wrap="square" lIns="67391" tIns="33696" rIns="67391" bIns="33696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5" name="Shape 719"/>
          <p:cNvSpPr/>
          <p:nvPr/>
        </p:nvSpPr>
        <p:spPr>
          <a:xfrm>
            <a:off x="4279154" y="3438332"/>
            <a:ext cx="415127" cy="355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2" h="21446" extrusionOk="0">
                <a:moveTo>
                  <a:pt x="9262" y="7207"/>
                </a:moveTo>
                <a:lnTo>
                  <a:pt x="14475" y="11108"/>
                </a:lnTo>
                <a:cubicBezTo>
                  <a:pt x="14915" y="11436"/>
                  <a:pt x="15500" y="11301"/>
                  <a:pt x="15796" y="10800"/>
                </a:cubicBezTo>
                <a:lnTo>
                  <a:pt x="21160" y="1771"/>
                </a:lnTo>
                <a:cubicBezTo>
                  <a:pt x="21464" y="1257"/>
                  <a:pt x="21354" y="555"/>
                  <a:pt x="20913" y="200"/>
                </a:cubicBezTo>
                <a:cubicBezTo>
                  <a:pt x="20472" y="-154"/>
                  <a:pt x="19869" y="-26"/>
                  <a:pt x="19564" y="487"/>
                </a:cubicBezTo>
                <a:lnTo>
                  <a:pt x="14734" y="8618"/>
                </a:lnTo>
                <a:lnTo>
                  <a:pt x="9490" y="4694"/>
                </a:lnTo>
                <a:cubicBezTo>
                  <a:pt x="9273" y="4532"/>
                  <a:pt x="9010" y="4478"/>
                  <a:pt x="8757" y="4541"/>
                </a:cubicBezTo>
                <a:cubicBezTo>
                  <a:pt x="8505" y="4607"/>
                  <a:pt x="8285" y="4785"/>
                  <a:pt x="8147" y="5039"/>
                </a:cubicBezTo>
                <a:lnTo>
                  <a:pt x="152" y="19712"/>
                </a:lnTo>
                <a:cubicBezTo>
                  <a:pt x="-136" y="20237"/>
                  <a:pt x="-2" y="20936"/>
                  <a:pt x="450" y="21269"/>
                </a:cubicBezTo>
                <a:cubicBezTo>
                  <a:pt x="611" y="21389"/>
                  <a:pt x="791" y="21446"/>
                  <a:pt x="969" y="21446"/>
                </a:cubicBezTo>
                <a:cubicBezTo>
                  <a:pt x="1290" y="21446"/>
                  <a:pt x="1604" y="21260"/>
                  <a:pt x="1788" y="20921"/>
                </a:cubicBezTo>
                <a:cubicBezTo>
                  <a:pt x="1788" y="20921"/>
                  <a:pt x="9262" y="7207"/>
                  <a:pt x="9262" y="7207"/>
                </a:cubicBezTo>
                <a:close/>
                <a:moveTo>
                  <a:pt x="19712" y="12707"/>
                </a:moveTo>
                <a:lnTo>
                  <a:pt x="14952" y="17715"/>
                </a:lnTo>
                <a:lnTo>
                  <a:pt x="9355" y="12653"/>
                </a:lnTo>
                <a:cubicBezTo>
                  <a:pt x="9249" y="12556"/>
                  <a:pt x="9125" y="12487"/>
                  <a:pt x="8994" y="12450"/>
                </a:cubicBezTo>
                <a:lnTo>
                  <a:pt x="8249" y="12234"/>
                </a:lnTo>
                <a:lnTo>
                  <a:pt x="7154" y="14242"/>
                </a:lnTo>
                <a:lnTo>
                  <a:pt x="8327" y="14582"/>
                </a:lnTo>
                <a:lnTo>
                  <a:pt x="14404" y="20078"/>
                </a:lnTo>
                <a:cubicBezTo>
                  <a:pt x="14580" y="20237"/>
                  <a:pt x="14789" y="20317"/>
                  <a:pt x="14999" y="20317"/>
                </a:cubicBezTo>
                <a:cubicBezTo>
                  <a:pt x="15232" y="20317"/>
                  <a:pt x="15466" y="20218"/>
                  <a:pt x="15650" y="20026"/>
                </a:cubicBezTo>
                <a:lnTo>
                  <a:pt x="21012" y="14382"/>
                </a:lnTo>
                <a:cubicBezTo>
                  <a:pt x="21410" y="13963"/>
                  <a:pt x="21441" y="13250"/>
                  <a:pt x="21081" y="12788"/>
                </a:cubicBezTo>
                <a:cubicBezTo>
                  <a:pt x="20722" y="12325"/>
                  <a:pt x="20109" y="12289"/>
                  <a:pt x="19712" y="12707"/>
                </a:cubicBezTo>
                <a:close/>
                <a:moveTo>
                  <a:pt x="735" y="12382"/>
                </a:moveTo>
                <a:lnTo>
                  <a:pt x="2190" y="12804"/>
                </a:lnTo>
                <a:lnTo>
                  <a:pt x="3284" y="10795"/>
                </a:lnTo>
                <a:lnTo>
                  <a:pt x="1204" y="10192"/>
                </a:lnTo>
                <a:cubicBezTo>
                  <a:pt x="683" y="10040"/>
                  <a:pt x="158" y="10410"/>
                  <a:pt x="28" y="11015"/>
                </a:cubicBezTo>
                <a:cubicBezTo>
                  <a:pt x="-100" y="11620"/>
                  <a:pt x="216" y="12231"/>
                  <a:pt x="735" y="1238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28080" tIns="28080" rIns="28080" bIns="2808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/>
          </a:p>
        </p:txBody>
      </p:sp>
      <p:sp>
        <p:nvSpPr>
          <p:cNvPr id="36" name="Rounded Rectangle 23"/>
          <p:cNvSpPr/>
          <p:nvPr/>
        </p:nvSpPr>
        <p:spPr bwMode="auto">
          <a:xfrm rot="18900000" flipV="1">
            <a:off x="3182503" y="2337440"/>
            <a:ext cx="1049764" cy="1045032"/>
          </a:xfrm>
          <a:prstGeom prst="roundRect">
            <a:avLst>
              <a:gd name="adj" fmla="val 9646"/>
            </a:avLst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1184" tIns="41184" rIns="41184" bIns="41184" numCol="1" spcCol="936" anchor="ctr" anchorCtr="0">
            <a:noAutofit/>
          </a:bodyPr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7" name="Shape 2102"/>
          <p:cNvSpPr/>
          <p:nvPr/>
        </p:nvSpPr>
        <p:spPr>
          <a:xfrm>
            <a:off x="3445831" y="2652564"/>
            <a:ext cx="508978" cy="405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43" y="10800"/>
                </a:moveTo>
                <a:cubicBezTo>
                  <a:pt x="17065" y="10800"/>
                  <a:pt x="16800" y="11898"/>
                  <a:pt x="16709" y="12419"/>
                </a:cubicBezTo>
                <a:cubicBezTo>
                  <a:pt x="16115" y="15817"/>
                  <a:pt x="13696" y="18359"/>
                  <a:pt x="10800" y="18359"/>
                </a:cubicBezTo>
                <a:cubicBezTo>
                  <a:pt x="9130" y="18359"/>
                  <a:pt x="7618" y="17514"/>
                  <a:pt x="6524" y="16146"/>
                </a:cubicBezTo>
                <a:cubicBezTo>
                  <a:pt x="6018" y="15513"/>
                  <a:pt x="5198" y="15513"/>
                  <a:pt x="4691" y="16146"/>
                </a:cubicBezTo>
                <a:cubicBezTo>
                  <a:pt x="4185" y="16779"/>
                  <a:pt x="4185" y="17804"/>
                  <a:pt x="4691" y="18437"/>
                </a:cubicBezTo>
                <a:cubicBezTo>
                  <a:pt x="6255" y="20391"/>
                  <a:pt x="8415" y="21600"/>
                  <a:pt x="10800" y="21600"/>
                </a:cubicBezTo>
                <a:cubicBezTo>
                  <a:pt x="14669" y="21600"/>
                  <a:pt x="17943" y="18421"/>
                  <a:pt x="19043" y="14039"/>
                </a:cubicBezTo>
                <a:lnTo>
                  <a:pt x="21600" y="14039"/>
                </a:lnTo>
                <a:lnTo>
                  <a:pt x="21600" y="10800"/>
                </a:lnTo>
                <a:cubicBezTo>
                  <a:pt x="21600" y="10800"/>
                  <a:pt x="18143" y="10800"/>
                  <a:pt x="18143" y="10800"/>
                </a:cubicBezTo>
                <a:close/>
                <a:moveTo>
                  <a:pt x="4891" y="9180"/>
                </a:moveTo>
                <a:cubicBezTo>
                  <a:pt x="5484" y="5783"/>
                  <a:pt x="7904" y="3240"/>
                  <a:pt x="10800" y="3240"/>
                </a:cubicBezTo>
                <a:cubicBezTo>
                  <a:pt x="12470" y="3240"/>
                  <a:pt x="13982" y="4086"/>
                  <a:pt x="15076" y="5454"/>
                </a:cubicBezTo>
                <a:cubicBezTo>
                  <a:pt x="15582" y="6086"/>
                  <a:pt x="16404" y="6086"/>
                  <a:pt x="16909" y="5454"/>
                </a:cubicBezTo>
                <a:cubicBezTo>
                  <a:pt x="17415" y="4821"/>
                  <a:pt x="17415" y="3796"/>
                  <a:pt x="16909" y="3163"/>
                </a:cubicBezTo>
                <a:cubicBezTo>
                  <a:pt x="15346" y="1209"/>
                  <a:pt x="13186" y="0"/>
                  <a:pt x="10800" y="0"/>
                </a:cubicBezTo>
                <a:cubicBezTo>
                  <a:pt x="6931" y="0"/>
                  <a:pt x="3658" y="3178"/>
                  <a:pt x="2557" y="7560"/>
                </a:cubicBezTo>
                <a:lnTo>
                  <a:pt x="0" y="7560"/>
                </a:lnTo>
                <a:lnTo>
                  <a:pt x="0" y="10800"/>
                </a:lnTo>
                <a:lnTo>
                  <a:pt x="3457" y="10800"/>
                </a:lnTo>
                <a:cubicBezTo>
                  <a:pt x="4535" y="10800"/>
                  <a:pt x="4800" y="9702"/>
                  <a:pt x="4891" y="9180"/>
                </a:cubicBezTo>
                <a:close/>
                <a:moveTo>
                  <a:pt x="7343" y="10800"/>
                </a:moveTo>
                <a:cubicBezTo>
                  <a:pt x="7343" y="13185"/>
                  <a:pt x="8891" y="15120"/>
                  <a:pt x="10800" y="15120"/>
                </a:cubicBezTo>
                <a:cubicBezTo>
                  <a:pt x="12709" y="15120"/>
                  <a:pt x="14255" y="13185"/>
                  <a:pt x="14255" y="10800"/>
                </a:cubicBezTo>
                <a:cubicBezTo>
                  <a:pt x="14255" y="8415"/>
                  <a:pt x="12709" y="6480"/>
                  <a:pt x="10800" y="6480"/>
                </a:cubicBezTo>
                <a:cubicBezTo>
                  <a:pt x="8891" y="6480"/>
                  <a:pt x="7343" y="8415"/>
                  <a:pt x="7343" y="108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28080" tIns="28080" rIns="28080" bIns="2808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/>
          </a:p>
        </p:txBody>
      </p:sp>
      <p:sp>
        <p:nvSpPr>
          <p:cNvPr id="38" name="Rounded Rectangle 26"/>
          <p:cNvSpPr/>
          <p:nvPr/>
        </p:nvSpPr>
        <p:spPr bwMode="auto">
          <a:xfrm rot="18900000" flipV="1">
            <a:off x="3961912" y="1561542"/>
            <a:ext cx="1049764" cy="1045032"/>
          </a:xfrm>
          <a:prstGeom prst="roundRect">
            <a:avLst>
              <a:gd name="adj" fmla="val 9646"/>
            </a:avLst>
          </a:prstGeom>
          <a:solidFill>
            <a:srgbClr val="17B59E"/>
          </a:solidFill>
          <a:ln w="9525">
            <a:noFill/>
            <a:round/>
          </a:ln>
        </p:spPr>
        <p:txBody>
          <a:bodyPr vert="horz" wrap="square" lIns="67391" tIns="33696" rIns="67391" bIns="33696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9" name="Freeform 56"/>
          <p:cNvSpPr/>
          <p:nvPr/>
        </p:nvSpPr>
        <p:spPr bwMode="auto">
          <a:xfrm>
            <a:off x="4280004" y="1911047"/>
            <a:ext cx="469862" cy="381759"/>
          </a:xfrm>
          <a:custGeom>
            <a:avLst/>
            <a:gdLst>
              <a:gd name="T0" fmla="*/ 307 w 382"/>
              <a:gd name="T1" fmla="*/ 135 h 312"/>
              <a:gd name="T2" fmla="*/ 362 w 382"/>
              <a:gd name="T3" fmla="*/ 71 h 312"/>
              <a:gd name="T4" fmla="*/ 238 w 382"/>
              <a:gd name="T5" fmla="*/ 25 h 312"/>
              <a:gd name="T6" fmla="*/ 229 w 382"/>
              <a:gd name="T7" fmla="*/ 19 h 312"/>
              <a:gd name="T8" fmla="*/ 229 w 382"/>
              <a:gd name="T9" fmla="*/ 134 h 312"/>
              <a:gd name="T10" fmla="*/ 180 w 382"/>
              <a:gd name="T11" fmla="*/ 214 h 312"/>
              <a:gd name="T12" fmla="*/ 86 w 382"/>
              <a:gd name="T13" fmla="*/ 189 h 312"/>
              <a:gd name="T14" fmla="*/ 129 w 382"/>
              <a:gd name="T15" fmla="*/ 97 h 312"/>
              <a:gd name="T16" fmla="*/ 190 w 382"/>
              <a:gd name="T17" fmla="*/ 93 h 312"/>
              <a:gd name="T18" fmla="*/ 190 w 382"/>
              <a:gd name="T19" fmla="*/ 4 h 312"/>
              <a:gd name="T20" fmla="*/ 154 w 382"/>
              <a:gd name="T21" fmla="*/ 0 h 312"/>
              <a:gd name="T22" fmla="*/ 0 w 382"/>
              <a:gd name="T23" fmla="*/ 156 h 312"/>
              <a:gd name="T24" fmla="*/ 154 w 382"/>
              <a:gd name="T25" fmla="*/ 312 h 312"/>
              <a:gd name="T26" fmla="*/ 308 w 382"/>
              <a:gd name="T27" fmla="*/ 156 h 312"/>
              <a:gd name="T28" fmla="*/ 307 w 382"/>
              <a:gd name="T29" fmla="*/ 135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" h="312">
                <a:moveTo>
                  <a:pt x="307" y="135"/>
                </a:moveTo>
                <a:cubicBezTo>
                  <a:pt x="354" y="122"/>
                  <a:pt x="382" y="72"/>
                  <a:pt x="362" y="71"/>
                </a:cubicBezTo>
                <a:cubicBezTo>
                  <a:pt x="311" y="68"/>
                  <a:pt x="267" y="43"/>
                  <a:pt x="238" y="25"/>
                </a:cubicBezTo>
                <a:cubicBezTo>
                  <a:pt x="235" y="23"/>
                  <a:pt x="232" y="21"/>
                  <a:pt x="229" y="19"/>
                </a:cubicBezTo>
                <a:cubicBezTo>
                  <a:pt x="229" y="134"/>
                  <a:pt x="229" y="134"/>
                  <a:pt x="229" y="134"/>
                </a:cubicBezTo>
                <a:cubicBezTo>
                  <a:pt x="229" y="172"/>
                  <a:pt x="206" y="202"/>
                  <a:pt x="180" y="214"/>
                </a:cubicBezTo>
                <a:cubicBezTo>
                  <a:pt x="142" y="233"/>
                  <a:pt x="100" y="221"/>
                  <a:pt x="86" y="189"/>
                </a:cubicBezTo>
                <a:cubicBezTo>
                  <a:pt x="72" y="157"/>
                  <a:pt x="91" y="116"/>
                  <a:pt x="129" y="97"/>
                </a:cubicBezTo>
                <a:cubicBezTo>
                  <a:pt x="150" y="87"/>
                  <a:pt x="172" y="86"/>
                  <a:pt x="190" y="93"/>
                </a:cubicBezTo>
                <a:cubicBezTo>
                  <a:pt x="190" y="4"/>
                  <a:pt x="190" y="4"/>
                  <a:pt x="190" y="4"/>
                </a:cubicBezTo>
                <a:cubicBezTo>
                  <a:pt x="178" y="1"/>
                  <a:pt x="166" y="0"/>
                  <a:pt x="154" y="0"/>
                </a:cubicBezTo>
                <a:cubicBezTo>
                  <a:pt x="69" y="0"/>
                  <a:pt x="0" y="70"/>
                  <a:pt x="0" y="156"/>
                </a:cubicBezTo>
                <a:cubicBezTo>
                  <a:pt x="0" y="242"/>
                  <a:pt x="69" y="312"/>
                  <a:pt x="154" y="312"/>
                </a:cubicBezTo>
                <a:cubicBezTo>
                  <a:pt x="239" y="312"/>
                  <a:pt x="308" y="242"/>
                  <a:pt x="308" y="156"/>
                </a:cubicBezTo>
                <a:cubicBezTo>
                  <a:pt x="308" y="149"/>
                  <a:pt x="308" y="142"/>
                  <a:pt x="307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1" tIns="33696" rIns="67391" bIns="33696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Freeform 81"/>
          <p:cNvSpPr/>
          <p:nvPr/>
        </p:nvSpPr>
        <p:spPr>
          <a:xfrm rot="2539609">
            <a:off x="5003825" y="3362386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3" name="Freeform 82"/>
          <p:cNvSpPr/>
          <p:nvPr/>
        </p:nvSpPr>
        <p:spPr>
          <a:xfrm>
            <a:off x="5134737" y="2775437"/>
            <a:ext cx="518194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4" name="Freeform 83"/>
          <p:cNvSpPr/>
          <p:nvPr/>
        </p:nvSpPr>
        <p:spPr>
          <a:xfrm rot="19060391">
            <a:off x="5003825" y="2188488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5" name="Freeform 85"/>
          <p:cNvSpPr/>
          <p:nvPr/>
        </p:nvSpPr>
        <p:spPr>
          <a:xfrm>
            <a:off x="5300191" y="1394624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Freeform 87"/>
          <p:cNvSpPr/>
          <p:nvPr/>
        </p:nvSpPr>
        <p:spPr>
          <a:xfrm>
            <a:off x="5602478" y="2411642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Freeform 89"/>
          <p:cNvSpPr/>
          <p:nvPr/>
        </p:nvSpPr>
        <p:spPr>
          <a:xfrm>
            <a:off x="5300191" y="3445990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Freeform 109"/>
          <p:cNvSpPr/>
          <p:nvPr/>
        </p:nvSpPr>
        <p:spPr>
          <a:xfrm>
            <a:off x="3819832" y="2187481"/>
            <a:ext cx="1267757" cy="1262038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35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Freeform 28"/>
          <p:cNvSpPr/>
          <p:nvPr/>
        </p:nvSpPr>
        <p:spPr>
          <a:xfrm rot="19060391" flipH="1">
            <a:off x="3387550" y="3362386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0" name="Freeform 29"/>
          <p:cNvSpPr/>
          <p:nvPr/>
        </p:nvSpPr>
        <p:spPr>
          <a:xfrm flipH="1">
            <a:off x="3243550" y="2775437"/>
            <a:ext cx="518194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1" name="Freeform 30"/>
          <p:cNvSpPr/>
          <p:nvPr/>
        </p:nvSpPr>
        <p:spPr>
          <a:xfrm rot="2539609" flipH="1">
            <a:off x="3387550" y="2188488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2" name="Freeform 31"/>
          <p:cNvSpPr/>
          <p:nvPr/>
        </p:nvSpPr>
        <p:spPr>
          <a:xfrm>
            <a:off x="2732517" y="1394624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Freeform 32"/>
          <p:cNvSpPr/>
          <p:nvPr/>
        </p:nvSpPr>
        <p:spPr>
          <a:xfrm>
            <a:off x="2464846" y="2411642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39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Freeform 33"/>
          <p:cNvSpPr/>
          <p:nvPr/>
        </p:nvSpPr>
        <p:spPr>
          <a:xfrm>
            <a:off x="2748381" y="3445990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725">
              <a:lnSpc>
                <a:spcPct val="90000"/>
              </a:lnSpc>
              <a:spcAft>
                <a:spcPct val="35000"/>
              </a:spcAft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Freeform 62"/>
          <p:cNvSpPr>
            <a:spLocks noEditPoints="1"/>
          </p:cNvSpPr>
          <p:nvPr/>
        </p:nvSpPr>
        <p:spPr bwMode="auto">
          <a:xfrm>
            <a:off x="2974769" y="1634490"/>
            <a:ext cx="325254" cy="326378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6" name="Freeform 66"/>
          <p:cNvSpPr>
            <a:spLocks noEditPoints="1"/>
          </p:cNvSpPr>
          <p:nvPr/>
        </p:nvSpPr>
        <p:spPr bwMode="auto">
          <a:xfrm>
            <a:off x="2665306" y="2643128"/>
            <a:ext cx="415700" cy="320982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2973343" y="3708875"/>
            <a:ext cx="359832" cy="280338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8" name="Freeform 57"/>
          <p:cNvSpPr>
            <a:spLocks noEditPoints="1"/>
          </p:cNvSpPr>
          <p:nvPr/>
        </p:nvSpPr>
        <p:spPr bwMode="auto">
          <a:xfrm>
            <a:off x="5581285" y="1676497"/>
            <a:ext cx="279486" cy="24665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9" name="Freeform 131"/>
          <p:cNvSpPr/>
          <p:nvPr/>
        </p:nvSpPr>
        <p:spPr bwMode="auto">
          <a:xfrm>
            <a:off x="5835837" y="2667230"/>
            <a:ext cx="316320" cy="319666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5524080" y="3668870"/>
            <a:ext cx="361979" cy="360348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1" name="Freeform 42"/>
          <p:cNvSpPr>
            <a:spLocks noEditPoints="1"/>
          </p:cNvSpPr>
          <p:nvPr/>
        </p:nvSpPr>
        <p:spPr bwMode="auto">
          <a:xfrm>
            <a:off x="4175687" y="2580268"/>
            <a:ext cx="556047" cy="476465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141867" y="1324600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40"/>
          <p:cNvSpPr txBox="1"/>
          <p:nvPr/>
        </p:nvSpPr>
        <p:spPr>
          <a:xfrm>
            <a:off x="6141867" y="1522128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472659" y="2337816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0"/>
          <p:cNvSpPr txBox="1"/>
          <p:nvPr/>
        </p:nvSpPr>
        <p:spPr>
          <a:xfrm>
            <a:off x="6472659" y="2535345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152158" y="3375966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6152158" y="3573494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371223" y="1324600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0"/>
          <p:cNvSpPr txBox="1"/>
          <p:nvPr/>
        </p:nvSpPr>
        <p:spPr>
          <a:xfrm>
            <a:off x="433192" y="1522128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089754" y="2336172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40"/>
          <p:cNvSpPr txBox="1"/>
          <p:nvPr/>
        </p:nvSpPr>
        <p:spPr>
          <a:xfrm>
            <a:off x="151723" y="2533701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379673" y="3375966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40"/>
          <p:cNvSpPr txBox="1"/>
          <p:nvPr/>
        </p:nvSpPr>
        <p:spPr>
          <a:xfrm>
            <a:off x="441641" y="3573494"/>
            <a:ext cx="2252317" cy="69129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65953" y="3960277"/>
            <a:ext cx="4837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</a:t>
            </a:r>
          </a:p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report,  sales marketing, chart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47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圆角矩形 2"/>
          <p:cNvSpPr/>
          <p:nvPr/>
        </p:nvSpPr>
        <p:spPr>
          <a:xfrm>
            <a:off x="739215" y="1348297"/>
            <a:ext cx="1491338" cy="2773505"/>
          </a:xfrm>
          <a:custGeom>
            <a:avLst/>
            <a:gdLst/>
            <a:ahLst/>
            <a:cxnLst/>
            <a:rect l="l" t="t" r="r" b="b"/>
            <a:pathLst>
              <a:path w="1138560" h="4101401">
                <a:moveTo>
                  <a:pt x="0" y="0"/>
                </a:moveTo>
                <a:lnTo>
                  <a:pt x="1138560" y="0"/>
                </a:lnTo>
                <a:lnTo>
                  <a:pt x="1138560" y="3532121"/>
                </a:lnTo>
                <a:cubicBezTo>
                  <a:pt x="1138560" y="3846526"/>
                  <a:pt x="883685" y="4101401"/>
                  <a:pt x="569280" y="4101401"/>
                </a:cubicBezTo>
                <a:cubicBezTo>
                  <a:pt x="254875" y="4101401"/>
                  <a:pt x="0" y="3846526"/>
                  <a:pt x="0" y="3532121"/>
                </a:cubicBez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735909" y="1348297"/>
            <a:ext cx="1491338" cy="2773505"/>
          </a:xfrm>
          <a:custGeom>
            <a:avLst/>
            <a:gdLst/>
            <a:ahLst/>
            <a:cxnLst/>
            <a:rect l="l" t="t" r="r" b="b"/>
            <a:pathLst>
              <a:path w="1138560" h="4101401">
                <a:moveTo>
                  <a:pt x="0" y="0"/>
                </a:moveTo>
                <a:lnTo>
                  <a:pt x="1138560" y="0"/>
                </a:lnTo>
                <a:lnTo>
                  <a:pt x="1138560" y="3532121"/>
                </a:lnTo>
                <a:cubicBezTo>
                  <a:pt x="1138560" y="3846526"/>
                  <a:pt x="883685" y="4101401"/>
                  <a:pt x="569280" y="4101401"/>
                </a:cubicBezTo>
                <a:cubicBezTo>
                  <a:pt x="254875" y="4101401"/>
                  <a:pt x="0" y="3846526"/>
                  <a:pt x="0" y="3532121"/>
                </a:cubicBezTo>
                <a:close/>
              </a:path>
            </a:pathLst>
          </a:cu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4" name="圆角矩形 2"/>
          <p:cNvSpPr/>
          <p:nvPr/>
        </p:nvSpPr>
        <p:spPr>
          <a:xfrm>
            <a:off x="4732603" y="1348297"/>
            <a:ext cx="1491338" cy="2773505"/>
          </a:xfrm>
          <a:custGeom>
            <a:avLst/>
            <a:gdLst/>
            <a:ahLst/>
            <a:cxnLst/>
            <a:rect l="l" t="t" r="r" b="b"/>
            <a:pathLst>
              <a:path w="1138560" h="4101401">
                <a:moveTo>
                  <a:pt x="0" y="0"/>
                </a:moveTo>
                <a:lnTo>
                  <a:pt x="1138560" y="0"/>
                </a:lnTo>
                <a:lnTo>
                  <a:pt x="1138560" y="3532121"/>
                </a:lnTo>
                <a:cubicBezTo>
                  <a:pt x="1138560" y="3846526"/>
                  <a:pt x="883685" y="4101401"/>
                  <a:pt x="569280" y="4101401"/>
                </a:cubicBezTo>
                <a:cubicBezTo>
                  <a:pt x="254875" y="4101401"/>
                  <a:pt x="0" y="3846526"/>
                  <a:pt x="0" y="3532121"/>
                </a:cubicBez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5" name="圆角矩形 2"/>
          <p:cNvSpPr/>
          <p:nvPr/>
        </p:nvSpPr>
        <p:spPr>
          <a:xfrm>
            <a:off x="6729298" y="1348297"/>
            <a:ext cx="1491338" cy="2773505"/>
          </a:xfrm>
          <a:custGeom>
            <a:avLst/>
            <a:gdLst/>
            <a:ahLst/>
            <a:cxnLst/>
            <a:rect l="l" t="t" r="r" b="b"/>
            <a:pathLst>
              <a:path w="1138560" h="4101401">
                <a:moveTo>
                  <a:pt x="0" y="0"/>
                </a:moveTo>
                <a:lnTo>
                  <a:pt x="1138560" y="0"/>
                </a:lnTo>
                <a:lnTo>
                  <a:pt x="1138560" y="3532121"/>
                </a:lnTo>
                <a:cubicBezTo>
                  <a:pt x="1138560" y="3846526"/>
                  <a:pt x="883685" y="4101401"/>
                  <a:pt x="569280" y="4101401"/>
                </a:cubicBezTo>
                <a:cubicBezTo>
                  <a:pt x="254875" y="4101401"/>
                  <a:pt x="0" y="3846526"/>
                  <a:pt x="0" y="3532121"/>
                </a:cubicBezTo>
                <a:close/>
              </a:path>
            </a:pathLst>
          </a:cu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6" name="Freeform 68"/>
          <p:cNvSpPr>
            <a:spLocks noEditPoints="1"/>
          </p:cNvSpPr>
          <p:nvPr/>
        </p:nvSpPr>
        <p:spPr bwMode="auto">
          <a:xfrm>
            <a:off x="1312606" y="1647111"/>
            <a:ext cx="344556" cy="341424"/>
          </a:xfrm>
          <a:custGeom>
            <a:avLst/>
            <a:gdLst>
              <a:gd name="T0" fmla="*/ 184 w 184"/>
              <a:gd name="T1" fmla="*/ 26 h 183"/>
              <a:gd name="T2" fmla="*/ 176 w 184"/>
              <a:gd name="T3" fmla="*/ 176 h 183"/>
              <a:gd name="T4" fmla="*/ 158 w 184"/>
              <a:gd name="T5" fmla="*/ 183 h 183"/>
              <a:gd name="T6" fmla="*/ 8 w 184"/>
              <a:gd name="T7" fmla="*/ 176 h 183"/>
              <a:gd name="T8" fmla="*/ 0 w 184"/>
              <a:gd name="T9" fmla="*/ 26 h 183"/>
              <a:gd name="T10" fmla="*/ 55 w 184"/>
              <a:gd name="T11" fmla="*/ 95 h 183"/>
              <a:gd name="T12" fmla="*/ 22 w 184"/>
              <a:gd name="T13" fmla="*/ 128 h 183"/>
              <a:gd name="T14" fmla="*/ 55 w 184"/>
              <a:gd name="T15" fmla="*/ 103 h 183"/>
              <a:gd name="T16" fmla="*/ 80 w 184"/>
              <a:gd name="T17" fmla="*/ 128 h 183"/>
              <a:gd name="T18" fmla="*/ 55 w 184"/>
              <a:gd name="T19" fmla="*/ 117 h 183"/>
              <a:gd name="T20" fmla="*/ 44 w 184"/>
              <a:gd name="T21" fmla="*/ 128 h 183"/>
              <a:gd name="T22" fmla="*/ 52 w 184"/>
              <a:gd name="T23" fmla="*/ 128 h 183"/>
              <a:gd name="T24" fmla="*/ 55 w 184"/>
              <a:gd name="T25" fmla="*/ 125 h 183"/>
              <a:gd name="T26" fmla="*/ 129 w 184"/>
              <a:gd name="T27" fmla="*/ 95 h 183"/>
              <a:gd name="T28" fmla="*/ 129 w 184"/>
              <a:gd name="T29" fmla="*/ 162 h 183"/>
              <a:gd name="T30" fmla="*/ 129 w 184"/>
              <a:gd name="T31" fmla="*/ 103 h 183"/>
              <a:gd name="T32" fmla="*/ 129 w 184"/>
              <a:gd name="T33" fmla="*/ 153 h 183"/>
              <a:gd name="T34" fmla="*/ 129 w 184"/>
              <a:gd name="T35" fmla="*/ 103 h 183"/>
              <a:gd name="T36" fmla="*/ 141 w 184"/>
              <a:gd name="T37" fmla="*/ 128 h 183"/>
              <a:gd name="T38" fmla="*/ 129 w 184"/>
              <a:gd name="T39" fmla="*/ 117 h 183"/>
              <a:gd name="T40" fmla="*/ 129 w 184"/>
              <a:gd name="T41" fmla="*/ 132 h 183"/>
              <a:gd name="T42" fmla="*/ 125 w 184"/>
              <a:gd name="T43" fmla="*/ 128 h 183"/>
              <a:gd name="T44" fmla="*/ 129 w 184"/>
              <a:gd name="T45" fmla="*/ 21 h 183"/>
              <a:gd name="T46" fmla="*/ 129 w 184"/>
              <a:gd name="T47" fmla="*/ 88 h 183"/>
              <a:gd name="T48" fmla="*/ 129 w 184"/>
              <a:gd name="T49" fmla="*/ 21 h 183"/>
              <a:gd name="T50" fmla="*/ 104 w 184"/>
              <a:gd name="T51" fmla="*/ 55 h 183"/>
              <a:gd name="T52" fmla="*/ 146 w 184"/>
              <a:gd name="T53" fmla="*/ 37 h 183"/>
              <a:gd name="T54" fmla="*/ 129 w 184"/>
              <a:gd name="T55" fmla="*/ 43 h 183"/>
              <a:gd name="T56" fmla="*/ 117 w 184"/>
              <a:gd name="T57" fmla="*/ 55 h 183"/>
              <a:gd name="T58" fmla="*/ 125 w 184"/>
              <a:gd name="T59" fmla="*/ 55 h 183"/>
              <a:gd name="T60" fmla="*/ 129 w 184"/>
              <a:gd name="T61" fmla="*/ 52 h 183"/>
              <a:gd name="T62" fmla="*/ 55 w 184"/>
              <a:gd name="T63" fmla="*/ 21 h 183"/>
              <a:gd name="T64" fmla="*/ 89 w 184"/>
              <a:gd name="T65" fmla="*/ 55 h 183"/>
              <a:gd name="T66" fmla="*/ 55 w 184"/>
              <a:gd name="T67" fmla="*/ 21 h 183"/>
              <a:gd name="T68" fmla="*/ 30 w 184"/>
              <a:gd name="T69" fmla="*/ 55 h 183"/>
              <a:gd name="T70" fmla="*/ 73 w 184"/>
              <a:gd name="T71" fmla="*/ 37 h 183"/>
              <a:gd name="T72" fmla="*/ 55 w 184"/>
              <a:gd name="T73" fmla="*/ 43 h 183"/>
              <a:gd name="T74" fmla="*/ 44 w 184"/>
              <a:gd name="T75" fmla="*/ 55 h 183"/>
              <a:gd name="T76" fmla="*/ 52 w 184"/>
              <a:gd name="T77" fmla="*/ 55 h 183"/>
              <a:gd name="T78" fmla="*/ 55 w 184"/>
              <a:gd name="T79" fmla="*/ 52 h 183"/>
              <a:gd name="T80" fmla="*/ 158 w 184"/>
              <a:gd name="T81" fmla="*/ 14 h 183"/>
              <a:gd name="T82" fmla="*/ 15 w 184"/>
              <a:gd name="T83" fmla="*/ 158 h 183"/>
              <a:gd name="T84" fmla="*/ 18 w 184"/>
              <a:gd name="T85" fmla="*/ 166 h 183"/>
              <a:gd name="T86" fmla="*/ 166 w 184"/>
              <a:gd name="T87" fmla="*/ 166 h 183"/>
              <a:gd name="T88" fmla="*/ 170 w 184"/>
              <a:gd name="T89" fmla="*/ 158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4" h="183">
                <a:moveTo>
                  <a:pt x="26" y="0"/>
                </a:moveTo>
                <a:cubicBezTo>
                  <a:pt x="158" y="0"/>
                  <a:pt x="158" y="0"/>
                  <a:pt x="158" y="0"/>
                </a:cubicBezTo>
                <a:cubicBezTo>
                  <a:pt x="172" y="0"/>
                  <a:pt x="184" y="11"/>
                  <a:pt x="184" y="26"/>
                </a:cubicBezTo>
                <a:cubicBezTo>
                  <a:pt x="184" y="158"/>
                  <a:pt x="184" y="158"/>
                  <a:pt x="184" y="158"/>
                </a:cubicBezTo>
                <a:cubicBezTo>
                  <a:pt x="184" y="165"/>
                  <a:pt x="181" y="171"/>
                  <a:pt x="17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72" y="180"/>
                  <a:pt x="165" y="183"/>
                  <a:pt x="158" y="183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19" y="183"/>
                  <a:pt x="12" y="180"/>
                  <a:pt x="8" y="176"/>
                </a:cubicBezTo>
                <a:cubicBezTo>
                  <a:pt x="8" y="176"/>
                  <a:pt x="8" y="176"/>
                  <a:pt x="8" y="176"/>
                </a:cubicBezTo>
                <a:cubicBezTo>
                  <a:pt x="8" y="176"/>
                  <a:pt x="8" y="176"/>
                  <a:pt x="8" y="176"/>
                </a:cubicBezTo>
                <a:cubicBezTo>
                  <a:pt x="3" y="171"/>
                  <a:pt x="0" y="165"/>
                  <a:pt x="0" y="15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2" y="0"/>
                  <a:pt x="26" y="0"/>
                </a:cubicBezTo>
                <a:close/>
                <a:moveTo>
                  <a:pt x="55" y="95"/>
                </a:moveTo>
                <a:cubicBezTo>
                  <a:pt x="55" y="95"/>
                  <a:pt x="55" y="95"/>
                  <a:pt x="55" y="95"/>
                </a:cubicBezTo>
                <a:cubicBezTo>
                  <a:pt x="74" y="95"/>
                  <a:pt x="89" y="110"/>
                  <a:pt x="89" y="128"/>
                </a:cubicBezTo>
                <a:cubicBezTo>
                  <a:pt x="89" y="147"/>
                  <a:pt x="74" y="162"/>
                  <a:pt x="55" y="162"/>
                </a:cubicBezTo>
                <a:cubicBezTo>
                  <a:pt x="37" y="162"/>
                  <a:pt x="22" y="147"/>
                  <a:pt x="22" y="128"/>
                </a:cubicBezTo>
                <a:cubicBezTo>
                  <a:pt x="22" y="110"/>
                  <a:pt x="37" y="95"/>
                  <a:pt x="55" y="95"/>
                </a:cubicBezTo>
                <a:close/>
                <a:moveTo>
                  <a:pt x="55" y="103"/>
                </a:moveTo>
                <a:cubicBezTo>
                  <a:pt x="55" y="103"/>
                  <a:pt x="55" y="103"/>
                  <a:pt x="55" y="103"/>
                </a:cubicBezTo>
                <a:cubicBezTo>
                  <a:pt x="42" y="103"/>
                  <a:pt x="30" y="115"/>
                  <a:pt x="30" y="128"/>
                </a:cubicBezTo>
                <a:cubicBezTo>
                  <a:pt x="30" y="142"/>
                  <a:pt x="42" y="153"/>
                  <a:pt x="55" y="153"/>
                </a:cubicBezTo>
                <a:cubicBezTo>
                  <a:pt x="69" y="153"/>
                  <a:pt x="80" y="142"/>
                  <a:pt x="80" y="128"/>
                </a:cubicBezTo>
                <a:cubicBezTo>
                  <a:pt x="80" y="115"/>
                  <a:pt x="69" y="103"/>
                  <a:pt x="55" y="103"/>
                </a:cubicBezTo>
                <a:close/>
                <a:moveTo>
                  <a:pt x="55" y="117"/>
                </a:moveTo>
                <a:cubicBezTo>
                  <a:pt x="55" y="117"/>
                  <a:pt x="55" y="117"/>
                  <a:pt x="55" y="117"/>
                </a:cubicBezTo>
                <a:cubicBezTo>
                  <a:pt x="62" y="117"/>
                  <a:pt x="67" y="122"/>
                  <a:pt x="67" y="128"/>
                </a:cubicBezTo>
                <a:cubicBezTo>
                  <a:pt x="67" y="135"/>
                  <a:pt x="62" y="140"/>
                  <a:pt x="55" y="140"/>
                </a:cubicBezTo>
                <a:cubicBezTo>
                  <a:pt x="49" y="140"/>
                  <a:pt x="44" y="135"/>
                  <a:pt x="44" y="128"/>
                </a:cubicBezTo>
                <a:cubicBezTo>
                  <a:pt x="44" y="122"/>
                  <a:pt x="49" y="117"/>
                  <a:pt x="55" y="117"/>
                </a:cubicBezTo>
                <a:close/>
                <a:moveTo>
                  <a:pt x="52" y="128"/>
                </a:moveTo>
                <a:cubicBezTo>
                  <a:pt x="52" y="128"/>
                  <a:pt x="52" y="128"/>
                  <a:pt x="52" y="128"/>
                </a:cubicBezTo>
                <a:cubicBezTo>
                  <a:pt x="52" y="130"/>
                  <a:pt x="54" y="132"/>
                  <a:pt x="55" y="132"/>
                </a:cubicBezTo>
                <a:cubicBezTo>
                  <a:pt x="57" y="132"/>
                  <a:pt x="59" y="130"/>
                  <a:pt x="59" y="128"/>
                </a:cubicBezTo>
                <a:cubicBezTo>
                  <a:pt x="59" y="126"/>
                  <a:pt x="57" y="125"/>
                  <a:pt x="55" y="125"/>
                </a:cubicBezTo>
                <a:cubicBezTo>
                  <a:pt x="54" y="125"/>
                  <a:pt x="52" y="126"/>
                  <a:pt x="52" y="128"/>
                </a:cubicBezTo>
                <a:close/>
                <a:moveTo>
                  <a:pt x="129" y="95"/>
                </a:moveTo>
                <a:cubicBezTo>
                  <a:pt x="129" y="95"/>
                  <a:pt x="129" y="95"/>
                  <a:pt x="129" y="95"/>
                </a:cubicBezTo>
                <a:cubicBezTo>
                  <a:pt x="137" y="95"/>
                  <a:pt x="146" y="98"/>
                  <a:pt x="152" y="105"/>
                </a:cubicBezTo>
                <a:cubicBezTo>
                  <a:pt x="159" y="111"/>
                  <a:pt x="162" y="120"/>
                  <a:pt x="162" y="128"/>
                </a:cubicBezTo>
                <a:cubicBezTo>
                  <a:pt x="162" y="147"/>
                  <a:pt x="147" y="162"/>
                  <a:pt x="129" y="162"/>
                </a:cubicBezTo>
                <a:cubicBezTo>
                  <a:pt x="110" y="162"/>
                  <a:pt x="95" y="147"/>
                  <a:pt x="95" y="128"/>
                </a:cubicBezTo>
                <a:cubicBezTo>
                  <a:pt x="95" y="110"/>
                  <a:pt x="110" y="95"/>
                  <a:pt x="129" y="95"/>
                </a:cubicBezTo>
                <a:close/>
                <a:moveTo>
                  <a:pt x="129" y="103"/>
                </a:moveTo>
                <a:cubicBezTo>
                  <a:pt x="129" y="103"/>
                  <a:pt x="129" y="103"/>
                  <a:pt x="129" y="103"/>
                </a:cubicBezTo>
                <a:cubicBezTo>
                  <a:pt x="115" y="103"/>
                  <a:pt x="104" y="115"/>
                  <a:pt x="104" y="128"/>
                </a:cubicBezTo>
                <a:cubicBezTo>
                  <a:pt x="104" y="142"/>
                  <a:pt x="115" y="153"/>
                  <a:pt x="129" y="153"/>
                </a:cubicBezTo>
                <a:cubicBezTo>
                  <a:pt x="143" y="153"/>
                  <a:pt x="154" y="142"/>
                  <a:pt x="154" y="128"/>
                </a:cubicBezTo>
                <a:cubicBezTo>
                  <a:pt x="154" y="122"/>
                  <a:pt x="151" y="116"/>
                  <a:pt x="146" y="111"/>
                </a:cubicBezTo>
                <a:cubicBezTo>
                  <a:pt x="142" y="106"/>
                  <a:pt x="135" y="103"/>
                  <a:pt x="129" y="103"/>
                </a:cubicBezTo>
                <a:close/>
                <a:moveTo>
                  <a:pt x="129" y="117"/>
                </a:moveTo>
                <a:cubicBezTo>
                  <a:pt x="129" y="117"/>
                  <a:pt x="129" y="117"/>
                  <a:pt x="129" y="117"/>
                </a:cubicBezTo>
                <a:cubicBezTo>
                  <a:pt x="135" y="117"/>
                  <a:pt x="141" y="122"/>
                  <a:pt x="141" y="128"/>
                </a:cubicBezTo>
                <a:cubicBezTo>
                  <a:pt x="141" y="135"/>
                  <a:pt x="135" y="140"/>
                  <a:pt x="129" y="140"/>
                </a:cubicBezTo>
                <a:cubicBezTo>
                  <a:pt x="122" y="140"/>
                  <a:pt x="117" y="135"/>
                  <a:pt x="117" y="128"/>
                </a:cubicBezTo>
                <a:cubicBezTo>
                  <a:pt x="117" y="122"/>
                  <a:pt x="122" y="117"/>
                  <a:pt x="129" y="117"/>
                </a:cubicBezTo>
                <a:close/>
                <a:moveTo>
                  <a:pt x="125" y="128"/>
                </a:moveTo>
                <a:cubicBezTo>
                  <a:pt x="125" y="128"/>
                  <a:pt x="125" y="128"/>
                  <a:pt x="125" y="128"/>
                </a:cubicBezTo>
                <a:cubicBezTo>
                  <a:pt x="125" y="130"/>
                  <a:pt x="127" y="132"/>
                  <a:pt x="129" y="132"/>
                </a:cubicBezTo>
                <a:cubicBezTo>
                  <a:pt x="131" y="132"/>
                  <a:pt x="132" y="130"/>
                  <a:pt x="132" y="128"/>
                </a:cubicBezTo>
                <a:cubicBezTo>
                  <a:pt x="132" y="126"/>
                  <a:pt x="131" y="125"/>
                  <a:pt x="129" y="125"/>
                </a:cubicBezTo>
                <a:cubicBezTo>
                  <a:pt x="127" y="125"/>
                  <a:pt x="125" y="126"/>
                  <a:pt x="125" y="128"/>
                </a:cubicBezTo>
                <a:close/>
                <a:moveTo>
                  <a:pt x="129" y="21"/>
                </a:moveTo>
                <a:cubicBezTo>
                  <a:pt x="129" y="21"/>
                  <a:pt x="129" y="21"/>
                  <a:pt x="129" y="21"/>
                </a:cubicBezTo>
                <a:cubicBezTo>
                  <a:pt x="129" y="21"/>
                  <a:pt x="129" y="21"/>
                  <a:pt x="129" y="21"/>
                </a:cubicBezTo>
                <a:cubicBezTo>
                  <a:pt x="137" y="21"/>
                  <a:pt x="146" y="25"/>
                  <a:pt x="152" y="31"/>
                </a:cubicBezTo>
                <a:cubicBezTo>
                  <a:pt x="159" y="38"/>
                  <a:pt x="162" y="46"/>
                  <a:pt x="162" y="55"/>
                </a:cubicBezTo>
                <a:cubicBezTo>
                  <a:pt x="162" y="73"/>
                  <a:pt x="147" y="88"/>
                  <a:pt x="129" y="88"/>
                </a:cubicBezTo>
                <a:cubicBezTo>
                  <a:pt x="120" y="88"/>
                  <a:pt x="111" y="85"/>
                  <a:pt x="105" y="79"/>
                </a:cubicBezTo>
                <a:cubicBezTo>
                  <a:pt x="99" y="72"/>
                  <a:pt x="95" y="64"/>
                  <a:pt x="95" y="55"/>
                </a:cubicBezTo>
                <a:cubicBezTo>
                  <a:pt x="95" y="36"/>
                  <a:pt x="110" y="21"/>
                  <a:pt x="129" y="21"/>
                </a:cubicBezTo>
                <a:close/>
                <a:moveTo>
                  <a:pt x="129" y="30"/>
                </a:moveTo>
                <a:cubicBezTo>
                  <a:pt x="129" y="30"/>
                  <a:pt x="129" y="30"/>
                  <a:pt x="129" y="30"/>
                </a:cubicBezTo>
                <a:cubicBezTo>
                  <a:pt x="115" y="30"/>
                  <a:pt x="104" y="41"/>
                  <a:pt x="104" y="55"/>
                </a:cubicBezTo>
                <a:cubicBezTo>
                  <a:pt x="104" y="69"/>
                  <a:pt x="115" y="80"/>
                  <a:pt x="129" y="80"/>
                </a:cubicBezTo>
                <a:cubicBezTo>
                  <a:pt x="143" y="80"/>
                  <a:pt x="154" y="69"/>
                  <a:pt x="154" y="55"/>
                </a:cubicBezTo>
                <a:cubicBezTo>
                  <a:pt x="154" y="48"/>
                  <a:pt x="151" y="42"/>
                  <a:pt x="146" y="37"/>
                </a:cubicBezTo>
                <a:cubicBezTo>
                  <a:pt x="142" y="32"/>
                  <a:pt x="135" y="30"/>
                  <a:pt x="129" y="30"/>
                </a:cubicBezTo>
                <a:close/>
                <a:moveTo>
                  <a:pt x="129" y="43"/>
                </a:moveTo>
                <a:cubicBezTo>
                  <a:pt x="129" y="43"/>
                  <a:pt x="129" y="43"/>
                  <a:pt x="129" y="43"/>
                </a:cubicBezTo>
                <a:cubicBezTo>
                  <a:pt x="135" y="43"/>
                  <a:pt x="141" y="48"/>
                  <a:pt x="141" y="55"/>
                </a:cubicBezTo>
                <a:cubicBezTo>
                  <a:pt x="141" y="61"/>
                  <a:pt x="135" y="67"/>
                  <a:pt x="129" y="67"/>
                </a:cubicBezTo>
                <a:cubicBezTo>
                  <a:pt x="122" y="67"/>
                  <a:pt x="117" y="61"/>
                  <a:pt x="117" y="55"/>
                </a:cubicBezTo>
                <a:cubicBezTo>
                  <a:pt x="117" y="48"/>
                  <a:pt x="122" y="43"/>
                  <a:pt x="129" y="43"/>
                </a:cubicBezTo>
                <a:close/>
                <a:moveTo>
                  <a:pt x="125" y="55"/>
                </a:moveTo>
                <a:cubicBezTo>
                  <a:pt x="125" y="55"/>
                  <a:pt x="125" y="55"/>
                  <a:pt x="125" y="55"/>
                </a:cubicBezTo>
                <a:cubicBezTo>
                  <a:pt x="125" y="57"/>
                  <a:pt x="127" y="58"/>
                  <a:pt x="129" y="58"/>
                </a:cubicBezTo>
                <a:cubicBezTo>
                  <a:pt x="131" y="58"/>
                  <a:pt x="132" y="57"/>
                  <a:pt x="132" y="55"/>
                </a:cubicBezTo>
                <a:cubicBezTo>
                  <a:pt x="132" y="53"/>
                  <a:pt x="131" y="52"/>
                  <a:pt x="129" y="52"/>
                </a:cubicBezTo>
                <a:cubicBezTo>
                  <a:pt x="127" y="52"/>
                  <a:pt x="125" y="53"/>
                  <a:pt x="125" y="55"/>
                </a:cubicBezTo>
                <a:close/>
                <a:moveTo>
                  <a:pt x="55" y="21"/>
                </a:move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64" y="21"/>
                  <a:pt x="72" y="25"/>
                  <a:pt x="79" y="31"/>
                </a:cubicBezTo>
                <a:cubicBezTo>
                  <a:pt x="86" y="38"/>
                  <a:pt x="89" y="46"/>
                  <a:pt x="89" y="55"/>
                </a:cubicBezTo>
                <a:cubicBezTo>
                  <a:pt x="89" y="73"/>
                  <a:pt x="74" y="88"/>
                  <a:pt x="55" y="88"/>
                </a:cubicBezTo>
                <a:cubicBezTo>
                  <a:pt x="37" y="88"/>
                  <a:pt x="22" y="73"/>
                  <a:pt x="22" y="55"/>
                </a:cubicBezTo>
                <a:cubicBezTo>
                  <a:pt x="22" y="36"/>
                  <a:pt x="37" y="21"/>
                  <a:pt x="55" y="21"/>
                </a:cubicBezTo>
                <a:close/>
                <a:moveTo>
                  <a:pt x="55" y="30"/>
                </a:moveTo>
                <a:cubicBezTo>
                  <a:pt x="55" y="30"/>
                  <a:pt x="55" y="30"/>
                  <a:pt x="55" y="30"/>
                </a:cubicBezTo>
                <a:cubicBezTo>
                  <a:pt x="42" y="30"/>
                  <a:pt x="30" y="41"/>
                  <a:pt x="30" y="55"/>
                </a:cubicBezTo>
                <a:cubicBezTo>
                  <a:pt x="30" y="69"/>
                  <a:pt x="42" y="80"/>
                  <a:pt x="55" y="80"/>
                </a:cubicBezTo>
                <a:cubicBezTo>
                  <a:pt x="69" y="80"/>
                  <a:pt x="80" y="69"/>
                  <a:pt x="80" y="55"/>
                </a:cubicBezTo>
                <a:cubicBezTo>
                  <a:pt x="80" y="48"/>
                  <a:pt x="78" y="42"/>
                  <a:pt x="73" y="37"/>
                </a:cubicBezTo>
                <a:cubicBezTo>
                  <a:pt x="68" y="32"/>
                  <a:pt x="62" y="30"/>
                  <a:pt x="55" y="30"/>
                </a:cubicBezTo>
                <a:close/>
                <a:moveTo>
                  <a:pt x="55" y="43"/>
                </a:moveTo>
                <a:cubicBezTo>
                  <a:pt x="55" y="43"/>
                  <a:pt x="55" y="43"/>
                  <a:pt x="55" y="43"/>
                </a:cubicBezTo>
                <a:cubicBezTo>
                  <a:pt x="62" y="43"/>
                  <a:pt x="67" y="48"/>
                  <a:pt x="67" y="55"/>
                </a:cubicBezTo>
                <a:cubicBezTo>
                  <a:pt x="67" y="61"/>
                  <a:pt x="62" y="67"/>
                  <a:pt x="55" y="67"/>
                </a:cubicBezTo>
                <a:cubicBezTo>
                  <a:pt x="49" y="67"/>
                  <a:pt x="44" y="61"/>
                  <a:pt x="44" y="55"/>
                </a:cubicBezTo>
                <a:cubicBezTo>
                  <a:pt x="44" y="48"/>
                  <a:pt x="49" y="43"/>
                  <a:pt x="55" y="43"/>
                </a:cubicBezTo>
                <a:close/>
                <a:moveTo>
                  <a:pt x="52" y="55"/>
                </a:moveTo>
                <a:cubicBezTo>
                  <a:pt x="52" y="55"/>
                  <a:pt x="52" y="55"/>
                  <a:pt x="52" y="55"/>
                </a:cubicBezTo>
                <a:cubicBezTo>
                  <a:pt x="52" y="57"/>
                  <a:pt x="54" y="58"/>
                  <a:pt x="55" y="58"/>
                </a:cubicBezTo>
                <a:cubicBezTo>
                  <a:pt x="57" y="58"/>
                  <a:pt x="59" y="57"/>
                  <a:pt x="59" y="55"/>
                </a:cubicBezTo>
                <a:cubicBezTo>
                  <a:pt x="59" y="53"/>
                  <a:pt x="57" y="52"/>
                  <a:pt x="55" y="52"/>
                </a:cubicBezTo>
                <a:cubicBezTo>
                  <a:pt x="54" y="52"/>
                  <a:pt x="52" y="53"/>
                  <a:pt x="52" y="55"/>
                </a:cubicBezTo>
                <a:close/>
                <a:moveTo>
                  <a:pt x="158" y="14"/>
                </a:moveTo>
                <a:cubicBezTo>
                  <a:pt x="158" y="14"/>
                  <a:pt x="158" y="14"/>
                  <a:pt x="15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0" y="14"/>
                  <a:pt x="15" y="19"/>
                  <a:pt x="15" y="26"/>
                </a:cubicBezTo>
                <a:cubicBezTo>
                  <a:pt x="15" y="158"/>
                  <a:pt x="15" y="158"/>
                  <a:pt x="15" y="158"/>
                </a:cubicBezTo>
                <a:cubicBezTo>
                  <a:pt x="15" y="161"/>
                  <a:pt x="16" y="164"/>
                  <a:pt x="18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20" y="168"/>
                  <a:pt x="23" y="169"/>
                  <a:pt x="26" y="169"/>
                </a:cubicBezTo>
                <a:cubicBezTo>
                  <a:pt x="158" y="169"/>
                  <a:pt x="158" y="169"/>
                  <a:pt x="158" y="169"/>
                </a:cubicBezTo>
                <a:cubicBezTo>
                  <a:pt x="161" y="169"/>
                  <a:pt x="164" y="168"/>
                  <a:pt x="166" y="166"/>
                </a:cubicBezTo>
                <a:cubicBezTo>
                  <a:pt x="166" y="166"/>
                  <a:pt x="166" y="166"/>
                  <a:pt x="166" y="166"/>
                </a:cubicBezTo>
                <a:cubicBezTo>
                  <a:pt x="166" y="166"/>
                  <a:pt x="166" y="166"/>
                  <a:pt x="166" y="166"/>
                </a:cubicBezTo>
                <a:cubicBezTo>
                  <a:pt x="168" y="164"/>
                  <a:pt x="170" y="161"/>
                  <a:pt x="170" y="158"/>
                </a:cubicBezTo>
                <a:cubicBezTo>
                  <a:pt x="170" y="26"/>
                  <a:pt x="170" y="26"/>
                  <a:pt x="170" y="26"/>
                </a:cubicBezTo>
                <a:cubicBezTo>
                  <a:pt x="170" y="19"/>
                  <a:pt x="165" y="14"/>
                  <a:pt x="158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/>
          </a:p>
        </p:txBody>
      </p:sp>
      <p:sp>
        <p:nvSpPr>
          <p:cNvPr id="7" name="Freeform 85"/>
          <p:cNvSpPr>
            <a:spLocks noEditPoints="1"/>
          </p:cNvSpPr>
          <p:nvPr/>
        </p:nvSpPr>
        <p:spPr bwMode="auto">
          <a:xfrm>
            <a:off x="3310093" y="1676286"/>
            <a:ext cx="342972" cy="283075"/>
          </a:xfrm>
          <a:custGeom>
            <a:avLst/>
            <a:gdLst>
              <a:gd name="T0" fmla="*/ 7 w 183"/>
              <a:gd name="T1" fmla="*/ 0 h 152"/>
              <a:gd name="T2" fmla="*/ 183 w 183"/>
              <a:gd name="T3" fmla="*/ 7 h 152"/>
              <a:gd name="T4" fmla="*/ 183 w 183"/>
              <a:gd name="T5" fmla="*/ 128 h 152"/>
              <a:gd name="T6" fmla="*/ 176 w 183"/>
              <a:gd name="T7" fmla="*/ 135 h 152"/>
              <a:gd name="T8" fmla="*/ 99 w 183"/>
              <a:gd name="T9" fmla="*/ 143 h 152"/>
              <a:gd name="T10" fmla="*/ 138 w 183"/>
              <a:gd name="T11" fmla="*/ 144 h 152"/>
              <a:gd name="T12" fmla="*/ 138 w 183"/>
              <a:gd name="T13" fmla="*/ 152 h 152"/>
              <a:gd name="T14" fmla="*/ 41 w 183"/>
              <a:gd name="T15" fmla="*/ 148 h 152"/>
              <a:gd name="T16" fmla="*/ 85 w 183"/>
              <a:gd name="T17" fmla="*/ 144 h 152"/>
              <a:gd name="T18" fmla="*/ 85 w 183"/>
              <a:gd name="T19" fmla="*/ 135 h 152"/>
              <a:gd name="T20" fmla="*/ 0 w 183"/>
              <a:gd name="T21" fmla="*/ 128 h 152"/>
              <a:gd name="T22" fmla="*/ 0 w 183"/>
              <a:gd name="T23" fmla="*/ 7 h 152"/>
              <a:gd name="T24" fmla="*/ 134 w 183"/>
              <a:gd name="T25" fmla="*/ 62 h 152"/>
              <a:gd name="T26" fmla="*/ 139 w 183"/>
              <a:gd name="T27" fmla="*/ 58 h 152"/>
              <a:gd name="T28" fmla="*/ 143 w 183"/>
              <a:gd name="T29" fmla="*/ 73 h 152"/>
              <a:gd name="T30" fmla="*/ 134 w 183"/>
              <a:gd name="T31" fmla="*/ 73 h 152"/>
              <a:gd name="T32" fmla="*/ 121 w 183"/>
              <a:gd name="T33" fmla="*/ 48 h 152"/>
              <a:gd name="T34" fmla="*/ 125 w 183"/>
              <a:gd name="T35" fmla="*/ 43 h 152"/>
              <a:gd name="T36" fmla="*/ 129 w 183"/>
              <a:gd name="T37" fmla="*/ 87 h 152"/>
              <a:gd name="T38" fmla="*/ 121 w 183"/>
              <a:gd name="T39" fmla="*/ 87 h 152"/>
              <a:gd name="T40" fmla="*/ 108 w 183"/>
              <a:gd name="T41" fmla="*/ 36 h 152"/>
              <a:gd name="T42" fmla="*/ 112 w 183"/>
              <a:gd name="T43" fmla="*/ 31 h 152"/>
              <a:gd name="T44" fmla="*/ 116 w 183"/>
              <a:gd name="T45" fmla="*/ 99 h 152"/>
              <a:gd name="T46" fmla="*/ 108 w 183"/>
              <a:gd name="T47" fmla="*/ 99 h 152"/>
              <a:gd name="T48" fmla="*/ 94 w 183"/>
              <a:gd name="T49" fmla="*/ 54 h 152"/>
              <a:gd name="T50" fmla="*/ 98 w 183"/>
              <a:gd name="T51" fmla="*/ 50 h 152"/>
              <a:gd name="T52" fmla="*/ 103 w 183"/>
              <a:gd name="T53" fmla="*/ 81 h 152"/>
              <a:gd name="T54" fmla="*/ 94 w 183"/>
              <a:gd name="T55" fmla="*/ 81 h 152"/>
              <a:gd name="T56" fmla="*/ 81 w 183"/>
              <a:gd name="T57" fmla="*/ 43 h 152"/>
              <a:gd name="T58" fmla="*/ 85 w 183"/>
              <a:gd name="T59" fmla="*/ 39 h 152"/>
              <a:gd name="T60" fmla="*/ 89 w 183"/>
              <a:gd name="T61" fmla="*/ 92 h 152"/>
              <a:gd name="T62" fmla="*/ 81 w 183"/>
              <a:gd name="T63" fmla="*/ 92 h 152"/>
              <a:gd name="T64" fmla="*/ 67 w 183"/>
              <a:gd name="T65" fmla="*/ 53 h 152"/>
              <a:gd name="T66" fmla="*/ 71 w 183"/>
              <a:gd name="T67" fmla="*/ 49 h 152"/>
              <a:gd name="T68" fmla="*/ 76 w 183"/>
              <a:gd name="T69" fmla="*/ 82 h 152"/>
              <a:gd name="T70" fmla="*/ 67 w 183"/>
              <a:gd name="T71" fmla="*/ 82 h 152"/>
              <a:gd name="T72" fmla="*/ 40 w 183"/>
              <a:gd name="T73" fmla="*/ 59 h 152"/>
              <a:gd name="T74" fmla="*/ 45 w 183"/>
              <a:gd name="T75" fmla="*/ 55 h 152"/>
              <a:gd name="T76" fmla="*/ 49 w 183"/>
              <a:gd name="T77" fmla="*/ 76 h 152"/>
              <a:gd name="T78" fmla="*/ 40 w 183"/>
              <a:gd name="T79" fmla="*/ 76 h 152"/>
              <a:gd name="T80" fmla="*/ 54 w 183"/>
              <a:gd name="T81" fmla="*/ 41 h 152"/>
              <a:gd name="T82" fmla="*/ 58 w 183"/>
              <a:gd name="T83" fmla="*/ 37 h 152"/>
              <a:gd name="T84" fmla="*/ 62 w 183"/>
              <a:gd name="T85" fmla="*/ 94 h 152"/>
              <a:gd name="T86" fmla="*/ 54 w 183"/>
              <a:gd name="T87" fmla="*/ 94 h 152"/>
              <a:gd name="T88" fmla="*/ 157 w 183"/>
              <a:gd name="T89" fmla="*/ 102 h 152"/>
              <a:gd name="T90" fmla="*/ 164 w 183"/>
              <a:gd name="T91" fmla="*/ 109 h 152"/>
              <a:gd name="T92" fmla="*/ 150 w 183"/>
              <a:gd name="T93" fmla="*/ 109 h 152"/>
              <a:gd name="T94" fmla="*/ 169 w 183"/>
              <a:gd name="T95" fmla="*/ 14 h 152"/>
              <a:gd name="T96" fmla="*/ 14 w 183"/>
              <a:gd name="T97" fmla="*/ 14 h 152"/>
              <a:gd name="T98" fmla="*/ 169 w 183"/>
              <a:gd name="T99" fmla="*/ 12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" h="152"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0" y="0"/>
                  <a:pt x="183" y="3"/>
                  <a:pt x="183" y="7"/>
                </a:cubicBezTo>
                <a:cubicBezTo>
                  <a:pt x="183" y="7"/>
                  <a:pt x="183" y="7"/>
                  <a:pt x="183" y="7"/>
                </a:cubicBezTo>
                <a:cubicBezTo>
                  <a:pt x="183" y="128"/>
                  <a:pt x="183" y="128"/>
                  <a:pt x="183" y="128"/>
                </a:cubicBezTo>
                <a:cubicBezTo>
                  <a:pt x="183" y="132"/>
                  <a:pt x="180" y="135"/>
                  <a:pt x="176" y="135"/>
                </a:cubicBezTo>
                <a:cubicBezTo>
                  <a:pt x="176" y="135"/>
                  <a:pt x="176" y="135"/>
                  <a:pt x="176" y="135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9" y="143"/>
                  <a:pt x="99" y="143"/>
                  <a:pt x="99" y="143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138" y="144"/>
                  <a:pt x="138" y="144"/>
                  <a:pt x="138" y="144"/>
                </a:cubicBezTo>
                <a:cubicBezTo>
                  <a:pt x="140" y="144"/>
                  <a:pt x="142" y="146"/>
                  <a:pt x="142" y="148"/>
                </a:cubicBezTo>
                <a:cubicBezTo>
                  <a:pt x="142" y="150"/>
                  <a:pt x="140" y="152"/>
                  <a:pt x="138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3" y="152"/>
                  <a:pt x="41" y="150"/>
                  <a:pt x="41" y="148"/>
                </a:cubicBezTo>
                <a:cubicBezTo>
                  <a:pt x="41" y="146"/>
                  <a:pt x="43" y="144"/>
                  <a:pt x="45" y="144"/>
                </a:cubicBezTo>
                <a:cubicBezTo>
                  <a:pt x="85" y="144"/>
                  <a:pt x="85" y="144"/>
                  <a:pt x="85" y="144"/>
                </a:cubicBezTo>
                <a:cubicBezTo>
                  <a:pt x="85" y="143"/>
                  <a:pt x="85" y="143"/>
                  <a:pt x="85" y="143"/>
                </a:cubicBezTo>
                <a:cubicBezTo>
                  <a:pt x="85" y="135"/>
                  <a:pt x="85" y="135"/>
                  <a:pt x="85" y="135"/>
                </a:cubicBezTo>
                <a:cubicBezTo>
                  <a:pt x="7" y="135"/>
                  <a:pt x="7" y="135"/>
                  <a:pt x="7" y="135"/>
                </a:cubicBezTo>
                <a:cubicBezTo>
                  <a:pt x="3" y="135"/>
                  <a:pt x="0" y="132"/>
                  <a:pt x="0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34" y="62"/>
                </a:moveTo>
                <a:cubicBezTo>
                  <a:pt x="134" y="62"/>
                  <a:pt x="134" y="62"/>
                  <a:pt x="134" y="62"/>
                </a:cubicBezTo>
                <a:cubicBezTo>
                  <a:pt x="134" y="60"/>
                  <a:pt x="136" y="58"/>
                  <a:pt x="139" y="58"/>
                </a:cubicBezTo>
                <a:cubicBezTo>
                  <a:pt x="141" y="58"/>
                  <a:pt x="143" y="60"/>
                  <a:pt x="143" y="62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143" y="75"/>
                  <a:pt x="141" y="77"/>
                  <a:pt x="139" y="77"/>
                </a:cubicBezTo>
                <a:cubicBezTo>
                  <a:pt x="136" y="77"/>
                  <a:pt x="134" y="75"/>
                  <a:pt x="134" y="73"/>
                </a:cubicBezTo>
                <a:cubicBezTo>
                  <a:pt x="134" y="62"/>
                  <a:pt x="134" y="62"/>
                  <a:pt x="134" y="62"/>
                </a:cubicBezTo>
                <a:close/>
                <a:moveTo>
                  <a:pt x="121" y="48"/>
                </a:moveTo>
                <a:cubicBezTo>
                  <a:pt x="121" y="48"/>
                  <a:pt x="121" y="48"/>
                  <a:pt x="121" y="48"/>
                </a:cubicBezTo>
                <a:cubicBezTo>
                  <a:pt x="121" y="45"/>
                  <a:pt x="123" y="43"/>
                  <a:pt x="125" y="43"/>
                </a:cubicBezTo>
                <a:cubicBezTo>
                  <a:pt x="128" y="43"/>
                  <a:pt x="129" y="45"/>
                  <a:pt x="129" y="48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29" y="90"/>
                  <a:pt x="128" y="92"/>
                  <a:pt x="125" y="92"/>
                </a:cubicBezTo>
                <a:cubicBezTo>
                  <a:pt x="123" y="92"/>
                  <a:pt x="121" y="90"/>
                  <a:pt x="121" y="87"/>
                </a:cubicBezTo>
                <a:cubicBezTo>
                  <a:pt x="121" y="48"/>
                  <a:pt x="121" y="48"/>
                  <a:pt x="121" y="48"/>
                </a:cubicBezTo>
                <a:close/>
                <a:moveTo>
                  <a:pt x="108" y="36"/>
                </a:moveTo>
                <a:cubicBezTo>
                  <a:pt x="108" y="36"/>
                  <a:pt x="108" y="36"/>
                  <a:pt x="108" y="36"/>
                </a:cubicBezTo>
                <a:cubicBezTo>
                  <a:pt x="108" y="33"/>
                  <a:pt x="109" y="31"/>
                  <a:pt x="112" y="31"/>
                </a:cubicBezTo>
                <a:cubicBezTo>
                  <a:pt x="114" y="31"/>
                  <a:pt x="116" y="33"/>
                  <a:pt x="116" y="36"/>
                </a:cubicBezTo>
                <a:cubicBezTo>
                  <a:pt x="116" y="99"/>
                  <a:pt x="116" y="99"/>
                  <a:pt x="116" y="99"/>
                </a:cubicBezTo>
                <a:cubicBezTo>
                  <a:pt x="116" y="102"/>
                  <a:pt x="114" y="104"/>
                  <a:pt x="112" y="104"/>
                </a:cubicBezTo>
                <a:cubicBezTo>
                  <a:pt x="109" y="104"/>
                  <a:pt x="108" y="102"/>
                  <a:pt x="108" y="99"/>
                </a:cubicBezTo>
                <a:cubicBezTo>
                  <a:pt x="108" y="36"/>
                  <a:pt x="108" y="36"/>
                  <a:pt x="108" y="36"/>
                </a:cubicBezTo>
                <a:close/>
                <a:moveTo>
                  <a:pt x="94" y="54"/>
                </a:moveTo>
                <a:cubicBezTo>
                  <a:pt x="94" y="54"/>
                  <a:pt x="94" y="54"/>
                  <a:pt x="94" y="54"/>
                </a:cubicBezTo>
                <a:cubicBezTo>
                  <a:pt x="94" y="52"/>
                  <a:pt x="96" y="50"/>
                  <a:pt x="98" y="50"/>
                </a:cubicBezTo>
                <a:cubicBezTo>
                  <a:pt x="101" y="50"/>
                  <a:pt x="103" y="52"/>
                  <a:pt x="103" y="54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83"/>
                  <a:pt x="101" y="85"/>
                  <a:pt x="98" y="85"/>
                </a:cubicBezTo>
                <a:cubicBezTo>
                  <a:pt x="96" y="85"/>
                  <a:pt x="94" y="83"/>
                  <a:pt x="94" y="81"/>
                </a:cubicBezTo>
                <a:cubicBezTo>
                  <a:pt x="94" y="54"/>
                  <a:pt x="94" y="54"/>
                  <a:pt x="94" y="54"/>
                </a:cubicBezTo>
                <a:close/>
                <a:moveTo>
                  <a:pt x="81" y="43"/>
                </a:moveTo>
                <a:cubicBezTo>
                  <a:pt x="81" y="43"/>
                  <a:pt x="81" y="43"/>
                  <a:pt x="81" y="43"/>
                </a:cubicBezTo>
                <a:cubicBezTo>
                  <a:pt x="81" y="41"/>
                  <a:pt x="83" y="39"/>
                  <a:pt x="85" y="39"/>
                </a:cubicBezTo>
                <a:cubicBezTo>
                  <a:pt x="87" y="39"/>
                  <a:pt x="89" y="41"/>
                  <a:pt x="89" y="43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4"/>
                  <a:pt x="87" y="96"/>
                  <a:pt x="85" y="96"/>
                </a:cubicBezTo>
                <a:cubicBezTo>
                  <a:pt x="83" y="96"/>
                  <a:pt x="81" y="94"/>
                  <a:pt x="81" y="92"/>
                </a:cubicBezTo>
                <a:cubicBezTo>
                  <a:pt x="81" y="43"/>
                  <a:pt x="81" y="43"/>
                  <a:pt x="81" y="43"/>
                </a:cubicBezTo>
                <a:close/>
                <a:moveTo>
                  <a:pt x="67" y="53"/>
                </a:moveTo>
                <a:cubicBezTo>
                  <a:pt x="67" y="53"/>
                  <a:pt x="67" y="53"/>
                  <a:pt x="67" y="53"/>
                </a:cubicBezTo>
                <a:cubicBezTo>
                  <a:pt x="67" y="51"/>
                  <a:pt x="69" y="49"/>
                  <a:pt x="71" y="49"/>
                </a:cubicBezTo>
                <a:cubicBezTo>
                  <a:pt x="74" y="49"/>
                  <a:pt x="76" y="51"/>
                  <a:pt x="76" y="53"/>
                </a:cubicBezTo>
                <a:cubicBezTo>
                  <a:pt x="76" y="82"/>
                  <a:pt x="76" y="82"/>
                  <a:pt x="76" y="82"/>
                </a:cubicBezTo>
                <a:cubicBezTo>
                  <a:pt x="76" y="84"/>
                  <a:pt x="74" y="86"/>
                  <a:pt x="71" y="86"/>
                </a:cubicBezTo>
                <a:cubicBezTo>
                  <a:pt x="69" y="86"/>
                  <a:pt x="67" y="84"/>
                  <a:pt x="67" y="82"/>
                </a:cubicBezTo>
                <a:cubicBezTo>
                  <a:pt x="67" y="53"/>
                  <a:pt x="67" y="53"/>
                  <a:pt x="67" y="53"/>
                </a:cubicBezTo>
                <a:close/>
                <a:moveTo>
                  <a:pt x="40" y="59"/>
                </a:moveTo>
                <a:cubicBezTo>
                  <a:pt x="40" y="59"/>
                  <a:pt x="40" y="59"/>
                  <a:pt x="40" y="59"/>
                </a:cubicBezTo>
                <a:cubicBezTo>
                  <a:pt x="40" y="56"/>
                  <a:pt x="42" y="55"/>
                  <a:pt x="45" y="55"/>
                </a:cubicBezTo>
                <a:cubicBezTo>
                  <a:pt x="47" y="55"/>
                  <a:pt x="49" y="56"/>
                  <a:pt x="49" y="59"/>
                </a:cubicBezTo>
                <a:cubicBezTo>
                  <a:pt x="49" y="76"/>
                  <a:pt x="49" y="76"/>
                  <a:pt x="49" y="76"/>
                </a:cubicBezTo>
                <a:cubicBezTo>
                  <a:pt x="49" y="79"/>
                  <a:pt x="47" y="80"/>
                  <a:pt x="45" y="80"/>
                </a:cubicBezTo>
                <a:cubicBezTo>
                  <a:pt x="42" y="80"/>
                  <a:pt x="40" y="79"/>
                  <a:pt x="40" y="76"/>
                </a:cubicBezTo>
                <a:cubicBezTo>
                  <a:pt x="40" y="59"/>
                  <a:pt x="40" y="59"/>
                  <a:pt x="40" y="59"/>
                </a:cubicBezTo>
                <a:close/>
                <a:moveTo>
                  <a:pt x="54" y="41"/>
                </a:moveTo>
                <a:cubicBezTo>
                  <a:pt x="54" y="41"/>
                  <a:pt x="54" y="41"/>
                  <a:pt x="54" y="41"/>
                </a:cubicBezTo>
                <a:cubicBezTo>
                  <a:pt x="54" y="39"/>
                  <a:pt x="56" y="37"/>
                  <a:pt x="58" y="37"/>
                </a:cubicBezTo>
                <a:cubicBezTo>
                  <a:pt x="60" y="37"/>
                  <a:pt x="62" y="39"/>
                  <a:pt x="62" y="41"/>
                </a:cubicBezTo>
                <a:cubicBezTo>
                  <a:pt x="62" y="94"/>
                  <a:pt x="62" y="94"/>
                  <a:pt x="62" y="94"/>
                </a:cubicBezTo>
                <a:cubicBezTo>
                  <a:pt x="62" y="97"/>
                  <a:pt x="60" y="98"/>
                  <a:pt x="58" y="98"/>
                </a:cubicBezTo>
                <a:cubicBezTo>
                  <a:pt x="56" y="98"/>
                  <a:pt x="54" y="97"/>
                  <a:pt x="54" y="94"/>
                </a:cubicBezTo>
                <a:cubicBezTo>
                  <a:pt x="54" y="41"/>
                  <a:pt x="54" y="41"/>
                  <a:pt x="54" y="41"/>
                </a:cubicBezTo>
                <a:close/>
                <a:moveTo>
                  <a:pt x="157" y="102"/>
                </a:moveTo>
                <a:cubicBezTo>
                  <a:pt x="157" y="102"/>
                  <a:pt x="157" y="102"/>
                  <a:pt x="157" y="102"/>
                </a:cubicBezTo>
                <a:cubicBezTo>
                  <a:pt x="160" y="102"/>
                  <a:pt x="164" y="105"/>
                  <a:pt x="164" y="109"/>
                </a:cubicBezTo>
                <a:cubicBezTo>
                  <a:pt x="164" y="113"/>
                  <a:pt x="160" y="116"/>
                  <a:pt x="157" y="116"/>
                </a:cubicBezTo>
                <a:cubicBezTo>
                  <a:pt x="153" y="116"/>
                  <a:pt x="150" y="113"/>
                  <a:pt x="150" y="109"/>
                </a:cubicBezTo>
                <a:cubicBezTo>
                  <a:pt x="150" y="105"/>
                  <a:pt x="153" y="102"/>
                  <a:pt x="157" y="102"/>
                </a:cubicBezTo>
                <a:close/>
                <a:moveTo>
                  <a:pt x="169" y="14"/>
                </a:moveTo>
                <a:cubicBezTo>
                  <a:pt x="169" y="14"/>
                  <a:pt x="169" y="14"/>
                  <a:pt x="169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50"/>
                  <a:pt x="14" y="85"/>
                  <a:pt x="14" y="121"/>
                </a:cubicBezTo>
                <a:cubicBezTo>
                  <a:pt x="66" y="121"/>
                  <a:pt x="117" y="121"/>
                  <a:pt x="169" y="121"/>
                </a:cubicBezTo>
                <a:cubicBezTo>
                  <a:pt x="169" y="85"/>
                  <a:pt x="169" y="50"/>
                  <a:pt x="169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/>
          </a:p>
        </p:txBody>
      </p:sp>
      <p:sp>
        <p:nvSpPr>
          <p:cNvPr id="8" name="Freeform 86"/>
          <p:cNvSpPr>
            <a:spLocks noEditPoints="1"/>
          </p:cNvSpPr>
          <p:nvPr/>
        </p:nvSpPr>
        <p:spPr bwMode="auto">
          <a:xfrm>
            <a:off x="5294907" y="1627793"/>
            <a:ext cx="366732" cy="380062"/>
          </a:xfrm>
          <a:custGeom>
            <a:avLst/>
            <a:gdLst>
              <a:gd name="T0" fmla="*/ 16 w 196"/>
              <a:gd name="T1" fmla="*/ 106 h 204"/>
              <a:gd name="T2" fmla="*/ 187 w 196"/>
              <a:gd name="T3" fmla="*/ 113 h 204"/>
              <a:gd name="T4" fmla="*/ 187 w 196"/>
              <a:gd name="T5" fmla="*/ 137 h 204"/>
              <a:gd name="T6" fmla="*/ 179 w 196"/>
              <a:gd name="T7" fmla="*/ 144 h 204"/>
              <a:gd name="T8" fmla="*/ 179 w 196"/>
              <a:gd name="T9" fmla="*/ 187 h 204"/>
              <a:gd name="T10" fmla="*/ 36 w 196"/>
              <a:gd name="T11" fmla="*/ 204 h 204"/>
              <a:gd name="T12" fmla="*/ 16 w 196"/>
              <a:gd name="T13" fmla="*/ 144 h 204"/>
              <a:gd name="T14" fmla="*/ 9 w 196"/>
              <a:gd name="T15" fmla="*/ 137 h 204"/>
              <a:gd name="T16" fmla="*/ 9 w 196"/>
              <a:gd name="T17" fmla="*/ 113 h 204"/>
              <a:gd name="T18" fmla="*/ 96 w 196"/>
              <a:gd name="T19" fmla="*/ 59 h 204"/>
              <a:gd name="T20" fmla="*/ 98 w 196"/>
              <a:gd name="T21" fmla="*/ 65 h 204"/>
              <a:gd name="T22" fmla="*/ 95 w 196"/>
              <a:gd name="T23" fmla="*/ 67 h 204"/>
              <a:gd name="T24" fmla="*/ 90 w 196"/>
              <a:gd name="T25" fmla="*/ 64 h 204"/>
              <a:gd name="T26" fmla="*/ 96 w 196"/>
              <a:gd name="T27" fmla="*/ 59 h 204"/>
              <a:gd name="T28" fmla="*/ 100 w 196"/>
              <a:gd name="T29" fmla="*/ 52 h 204"/>
              <a:gd name="T30" fmla="*/ 29 w 196"/>
              <a:gd name="T31" fmla="*/ 11 h 204"/>
              <a:gd name="T32" fmla="*/ 81 w 196"/>
              <a:gd name="T33" fmla="*/ 62 h 204"/>
              <a:gd name="T34" fmla="*/ 97 w 196"/>
              <a:gd name="T35" fmla="*/ 75 h 204"/>
              <a:gd name="T36" fmla="*/ 105 w 196"/>
              <a:gd name="T37" fmla="*/ 69 h 204"/>
              <a:gd name="T38" fmla="*/ 58 w 196"/>
              <a:gd name="T39" fmla="*/ 43 h 204"/>
              <a:gd name="T40" fmla="*/ 19 w 196"/>
              <a:gd name="T41" fmla="*/ 25 h 204"/>
              <a:gd name="T42" fmla="*/ 58 w 196"/>
              <a:gd name="T43" fmla="*/ 43 h 204"/>
              <a:gd name="T44" fmla="*/ 100 w 196"/>
              <a:gd name="T45" fmla="*/ 86 h 204"/>
              <a:gd name="T46" fmla="*/ 98 w 196"/>
              <a:gd name="T47" fmla="*/ 92 h 204"/>
              <a:gd name="T48" fmla="*/ 106 w 196"/>
              <a:gd name="T49" fmla="*/ 91 h 204"/>
              <a:gd name="T50" fmla="*/ 100 w 196"/>
              <a:gd name="T51" fmla="*/ 86 h 204"/>
              <a:gd name="T52" fmla="*/ 96 w 196"/>
              <a:gd name="T53" fmla="*/ 79 h 204"/>
              <a:gd name="T54" fmla="*/ 167 w 196"/>
              <a:gd name="T55" fmla="*/ 38 h 204"/>
              <a:gd name="T56" fmla="*/ 115 w 196"/>
              <a:gd name="T57" fmla="*/ 89 h 204"/>
              <a:gd name="T58" fmla="*/ 99 w 196"/>
              <a:gd name="T59" fmla="*/ 102 h 204"/>
              <a:gd name="T60" fmla="*/ 91 w 196"/>
              <a:gd name="T61" fmla="*/ 96 h 204"/>
              <a:gd name="T62" fmla="*/ 137 w 196"/>
              <a:gd name="T63" fmla="*/ 69 h 204"/>
              <a:gd name="T64" fmla="*/ 176 w 196"/>
              <a:gd name="T65" fmla="*/ 52 h 204"/>
              <a:gd name="T66" fmla="*/ 137 w 196"/>
              <a:gd name="T67" fmla="*/ 69 h 204"/>
              <a:gd name="T68" fmla="*/ 74 w 196"/>
              <a:gd name="T69" fmla="*/ 149 h 204"/>
              <a:gd name="T70" fmla="*/ 90 w 196"/>
              <a:gd name="T71" fmla="*/ 189 h 204"/>
              <a:gd name="T72" fmla="*/ 43 w 196"/>
              <a:gd name="T73" fmla="*/ 189 h 204"/>
              <a:gd name="T74" fmla="*/ 31 w 196"/>
              <a:gd name="T75" fmla="*/ 158 h 204"/>
              <a:gd name="T76" fmla="*/ 36 w 196"/>
              <a:gd name="T77" fmla="*/ 189 h 204"/>
              <a:gd name="T78" fmla="*/ 34 w 196"/>
              <a:gd name="T79" fmla="*/ 144 h 204"/>
              <a:gd name="T80" fmla="*/ 51 w 196"/>
              <a:gd name="T81" fmla="*/ 185 h 204"/>
              <a:gd name="T82" fmla="*/ 34 w 196"/>
              <a:gd name="T83" fmla="*/ 144 h 204"/>
              <a:gd name="T84" fmla="*/ 81 w 196"/>
              <a:gd name="T85" fmla="*/ 144 h 204"/>
              <a:gd name="T86" fmla="*/ 115 w 196"/>
              <a:gd name="T87" fmla="*/ 144 h 204"/>
              <a:gd name="T88" fmla="*/ 122 w 196"/>
              <a:gd name="T89" fmla="*/ 149 h 204"/>
              <a:gd name="T90" fmla="*/ 105 w 196"/>
              <a:gd name="T91" fmla="*/ 189 h 204"/>
              <a:gd name="T92" fmla="*/ 122 w 196"/>
              <a:gd name="T93" fmla="*/ 149 h 204"/>
              <a:gd name="T94" fmla="*/ 165 w 196"/>
              <a:gd name="T95" fmla="*/ 158 h 204"/>
              <a:gd name="T96" fmla="*/ 160 w 196"/>
              <a:gd name="T97" fmla="*/ 189 h 204"/>
              <a:gd name="T98" fmla="*/ 165 w 196"/>
              <a:gd name="T99" fmla="*/ 158 h 204"/>
              <a:gd name="T100" fmla="*/ 128 w 196"/>
              <a:gd name="T101" fmla="*/ 144 h 204"/>
              <a:gd name="T102" fmla="*/ 162 w 196"/>
              <a:gd name="T103" fmla="*/ 144 h 204"/>
              <a:gd name="T104" fmla="*/ 173 w 196"/>
              <a:gd name="T105" fmla="*/ 120 h 204"/>
              <a:gd name="T106" fmla="*/ 23 w 196"/>
              <a:gd name="T107" fmla="*/ 120 h 204"/>
              <a:gd name="T108" fmla="*/ 173 w 196"/>
              <a:gd name="T109" fmla="*/ 13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6" h="204">
                <a:moveTo>
                  <a:pt x="16" y="106"/>
                </a:moveTo>
                <a:cubicBezTo>
                  <a:pt x="16" y="106"/>
                  <a:pt x="16" y="106"/>
                  <a:pt x="16" y="106"/>
                </a:cubicBezTo>
                <a:cubicBezTo>
                  <a:pt x="180" y="106"/>
                  <a:pt x="180" y="106"/>
                  <a:pt x="180" y="106"/>
                </a:cubicBezTo>
                <a:cubicBezTo>
                  <a:pt x="183" y="106"/>
                  <a:pt x="187" y="109"/>
                  <a:pt x="187" y="113"/>
                </a:cubicBezTo>
                <a:cubicBezTo>
                  <a:pt x="187" y="113"/>
                  <a:pt x="187" y="113"/>
                  <a:pt x="187" y="113"/>
                </a:cubicBezTo>
                <a:cubicBezTo>
                  <a:pt x="187" y="137"/>
                  <a:pt x="187" y="137"/>
                  <a:pt x="187" y="137"/>
                </a:cubicBezTo>
                <a:cubicBezTo>
                  <a:pt x="187" y="141"/>
                  <a:pt x="183" y="144"/>
                  <a:pt x="180" y="144"/>
                </a:cubicBezTo>
                <a:cubicBezTo>
                  <a:pt x="179" y="144"/>
                  <a:pt x="179" y="144"/>
                  <a:pt x="179" y="144"/>
                </a:cubicBezTo>
                <a:cubicBezTo>
                  <a:pt x="179" y="144"/>
                  <a:pt x="179" y="144"/>
                  <a:pt x="179" y="144"/>
                </a:cubicBezTo>
                <a:cubicBezTo>
                  <a:pt x="179" y="187"/>
                  <a:pt x="179" y="187"/>
                  <a:pt x="179" y="187"/>
                </a:cubicBezTo>
                <a:cubicBezTo>
                  <a:pt x="179" y="197"/>
                  <a:pt x="170" y="204"/>
                  <a:pt x="160" y="204"/>
                </a:cubicBezTo>
                <a:cubicBezTo>
                  <a:pt x="36" y="204"/>
                  <a:pt x="36" y="204"/>
                  <a:pt x="36" y="204"/>
                </a:cubicBezTo>
                <a:cubicBezTo>
                  <a:pt x="26" y="204"/>
                  <a:pt x="16" y="197"/>
                  <a:pt x="16" y="187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2" y="144"/>
                  <a:pt x="9" y="141"/>
                  <a:pt x="9" y="137"/>
                </a:cubicBezTo>
                <a:cubicBezTo>
                  <a:pt x="9" y="137"/>
                  <a:pt x="9" y="137"/>
                  <a:pt x="9" y="137"/>
                </a:cubicBezTo>
                <a:cubicBezTo>
                  <a:pt x="9" y="113"/>
                  <a:pt x="9" y="113"/>
                  <a:pt x="9" y="113"/>
                </a:cubicBezTo>
                <a:cubicBezTo>
                  <a:pt x="9" y="109"/>
                  <a:pt x="12" y="106"/>
                  <a:pt x="16" y="106"/>
                </a:cubicBezTo>
                <a:close/>
                <a:moveTo>
                  <a:pt x="96" y="59"/>
                </a:moveTo>
                <a:cubicBezTo>
                  <a:pt x="96" y="59"/>
                  <a:pt x="96" y="59"/>
                  <a:pt x="96" y="59"/>
                </a:cubicBezTo>
                <a:cubicBezTo>
                  <a:pt x="98" y="60"/>
                  <a:pt x="99" y="63"/>
                  <a:pt x="98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6"/>
                  <a:pt x="96" y="67"/>
                  <a:pt x="95" y="67"/>
                </a:cubicBezTo>
                <a:cubicBezTo>
                  <a:pt x="93" y="68"/>
                  <a:pt x="90" y="66"/>
                  <a:pt x="90" y="64"/>
                </a:cubicBezTo>
                <a:cubicBezTo>
                  <a:pt x="90" y="64"/>
                  <a:pt x="90" y="64"/>
                  <a:pt x="90" y="64"/>
                </a:cubicBezTo>
                <a:cubicBezTo>
                  <a:pt x="89" y="62"/>
                  <a:pt x="90" y="59"/>
                  <a:pt x="93" y="59"/>
                </a:cubicBezTo>
                <a:cubicBezTo>
                  <a:pt x="94" y="58"/>
                  <a:pt x="95" y="59"/>
                  <a:pt x="96" y="59"/>
                </a:cubicBezTo>
                <a:close/>
                <a:moveTo>
                  <a:pt x="100" y="52"/>
                </a:moveTo>
                <a:cubicBezTo>
                  <a:pt x="100" y="52"/>
                  <a:pt x="100" y="52"/>
                  <a:pt x="100" y="52"/>
                </a:cubicBezTo>
                <a:cubicBezTo>
                  <a:pt x="96" y="49"/>
                  <a:pt x="90" y="50"/>
                  <a:pt x="86" y="52"/>
                </a:cubicBezTo>
                <a:cubicBezTo>
                  <a:pt x="29" y="11"/>
                  <a:pt x="29" y="11"/>
                  <a:pt x="29" y="11"/>
                </a:cubicBezTo>
                <a:cubicBezTo>
                  <a:pt x="15" y="0"/>
                  <a:pt x="0" y="26"/>
                  <a:pt x="16" y="33"/>
                </a:cubicBezTo>
                <a:cubicBezTo>
                  <a:pt x="81" y="62"/>
                  <a:pt x="81" y="62"/>
                  <a:pt x="81" y="62"/>
                </a:cubicBezTo>
                <a:cubicBezTo>
                  <a:pt x="81" y="65"/>
                  <a:pt x="82" y="69"/>
                  <a:pt x="84" y="71"/>
                </a:cubicBezTo>
                <a:cubicBezTo>
                  <a:pt x="87" y="75"/>
                  <a:pt x="92" y="77"/>
                  <a:pt x="97" y="75"/>
                </a:cubicBezTo>
                <a:cubicBezTo>
                  <a:pt x="100" y="74"/>
                  <a:pt x="103" y="73"/>
                  <a:pt x="105" y="70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8" y="63"/>
                  <a:pt x="106" y="55"/>
                  <a:pt x="100" y="52"/>
                </a:cubicBezTo>
                <a:close/>
                <a:moveTo>
                  <a:pt x="58" y="43"/>
                </a:moveTo>
                <a:cubicBezTo>
                  <a:pt x="58" y="43"/>
                  <a:pt x="58" y="43"/>
                  <a:pt x="58" y="43"/>
                </a:cubicBezTo>
                <a:cubicBezTo>
                  <a:pt x="19" y="25"/>
                  <a:pt x="19" y="25"/>
                  <a:pt x="19" y="25"/>
                </a:cubicBezTo>
                <a:cubicBezTo>
                  <a:pt x="15" y="23"/>
                  <a:pt x="20" y="15"/>
                  <a:pt x="24" y="17"/>
                </a:cubicBezTo>
                <a:cubicBezTo>
                  <a:pt x="58" y="43"/>
                  <a:pt x="58" y="43"/>
                  <a:pt x="58" y="43"/>
                </a:cubicBezTo>
                <a:close/>
                <a:moveTo>
                  <a:pt x="100" y="86"/>
                </a:moveTo>
                <a:cubicBezTo>
                  <a:pt x="100" y="86"/>
                  <a:pt x="100" y="86"/>
                  <a:pt x="100" y="86"/>
                </a:cubicBezTo>
                <a:cubicBezTo>
                  <a:pt x="98" y="87"/>
                  <a:pt x="97" y="90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9" y="93"/>
                  <a:pt x="100" y="94"/>
                  <a:pt x="101" y="94"/>
                </a:cubicBezTo>
                <a:cubicBezTo>
                  <a:pt x="103" y="95"/>
                  <a:pt x="106" y="93"/>
                  <a:pt x="106" y="91"/>
                </a:cubicBezTo>
                <a:cubicBezTo>
                  <a:pt x="107" y="89"/>
                  <a:pt x="106" y="86"/>
                  <a:pt x="103" y="86"/>
                </a:cubicBezTo>
                <a:cubicBezTo>
                  <a:pt x="102" y="85"/>
                  <a:pt x="101" y="86"/>
                  <a:pt x="100" y="86"/>
                </a:cubicBezTo>
                <a:close/>
                <a:moveTo>
                  <a:pt x="96" y="79"/>
                </a:moveTo>
                <a:cubicBezTo>
                  <a:pt x="96" y="79"/>
                  <a:pt x="96" y="79"/>
                  <a:pt x="96" y="79"/>
                </a:cubicBezTo>
                <a:cubicBezTo>
                  <a:pt x="100" y="76"/>
                  <a:pt x="105" y="77"/>
                  <a:pt x="109" y="79"/>
                </a:cubicBezTo>
                <a:cubicBezTo>
                  <a:pt x="167" y="38"/>
                  <a:pt x="167" y="38"/>
                  <a:pt x="167" y="38"/>
                </a:cubicBezTo>
                <a:cubicBezTo>
                  <a:pt x="181" y="27"/>
                  <a:pt x="196" y="53"/>
                  <a:pt x="180" y="60"/>
                </a:cubicBezTo>
                <a:cubicBezTo>
                  <a:pt x="115" y="89"/>
                  <a:pt x="115" y="89"/>
                  <a:pt x="115" y="89"/>
                </a:cubicBezTo>
                <a:cubicBezTo>
                  <a:pt x="115" y="92"/>
                  <a:pt x="114" y="95"/>
                  <a:pt x="112" y="98"/>
                </a:cubicBezTo>
                <a:cubicBezTo>
                  <a:pt x="109" y="102"/>
                  <a:pt x="104" y="104"/>
                  <a:pt x="99" y="102"/>
                </a:cubicBezTo>
                <a:cubicBezTo>
                  <a:pt x="96" y="102"/>
                  <a:pt x="93" y="100"/>
                  <a:pt x="91" y="97"/>
                </a:cubicBezTo>
                <a:cubicBezTo>
                  <a:pt x="91" y="96"/>
                  <a:pt x="91" y="96"/>
                  <a:pt x="91" y="96"/>
                </a:cubicBezTo>
                <a:cubicBezTo>
                  <a:pt x="87" y="90"/>
                  <a:pt x="90" y="82"/>
                  <a:pt x="96" y="79"/>
                </a:cubicBezTo>
                <a:close/>
                <a:moveTo>
                  <a:pt x="137" y="69"/>
                </a:moveTo>
                <a:cubicBezTo>
                  <a:pt x="137" y="69"/>
                  <a:pt x="137" y="69"/>
                  <a:pt x="137" y="69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81" y="50"/>
                  <a:pt x="176" y="41"/>
                  <a:pt x="172" y="44"/>
                </a:cubicBezTo>
                <a:cubicBezTo>
                  <a:pt x="137" y="69"/>
                  <a:pt x="137" y="69"/>
                  <a:pt x="137" y="69"/>
                </a:cubicBezTo>
                <a:close/>
                <a:moveTo>
                  <a:pt x="74" y="149"/>
                </a:moveTo>
                <a:cubicBezTo>
                  <a:pt x="74" y="149"/>
                  <a:pt x="74" y="149"/>
                  <a:pt x="74" y="149"/>
                </a:cubicBezTo>
                <a:cubicBezTo>
                  <a:pt x="58" y="189"/>
                  <a:pt x="58" y="189"/>
                  <a:pt x="58" y="189"/>
                </a:cubicBezTo>
                <a:cubicBezTo>
                  <a:pt x="90" y="189"/>
                  <a:pt x="90" y="189"/>
                  <a:pt x="90" y="189"/>
                </a:cubicBezTo>
                <a:cubicBezTo>
                  <a:pt x="74" y="149"/>
                  <a:pt x="74" y="149"/>
                  <a:pt x="74" y="149"/>
                </a:cubicBezTo>
                <a:close/>
                <a:moveTo>
                  <a:pt x="43" y="189"/>
                </a:moveTo>
                <a:cubicBezTo>
                  <a:pt x="43" y="189"/>
                  <a:pt x="43" y="189"/>
                  <a:pt x="43" y="189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87"/>
                  <a:pt x="31" y="187"/>
                  <a:pt x="31" y="187"/>
                </a:cubicBezTo>
                <a:cubicBezTo>
                  <a:pt x="31" y="189"/>
                  <a:pt x="34" y="189"/>
                  <a:pt x="36" y="189"/>
                </a:cubicBezTo>
                <a:cubicBezTo>
                  <a:pt x="43" y="189"/>
                  <a:pt x="43" y="189"/>
                  <a:pt x="43" y="189"/>
                </a:cubicBezTo>
                <a:close/>
                <a:moveTo>
                  <a:pt x="34" y="144"/>
                </a:moveTo>
                <a:cubicBezTo>
                  <a:pt x="34" y="144"/>
                  <a:pt x="34" y="144"/>
                  <a:pt x="34" y="144"/>
                </a:cubicBezTo>
                <a:cubicBezTo>
                  <a:pt x="51" y="185"/>
                  <a:pt x="51" y="185"/>
                  <a:pt x="51" y="185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34" y="144"/>
                  <a:pt x="34" y="144"/>
                  <a:pt x="34" y="144"/>
                </a:cubicBezTo>
                <a:close/>
                <a:moveTo>
                  <a:pt x="81" y="144"/>
                </a:moveTo>
                <a:cubicBezTo>
                  <a:pt x="81" y="144"/>
                  <a:pt x="81" y="144"/>
                  <a:pt x="81" y="144"/>
                </a:cubicBezTo>
                <a:cubicBezTo>
                  <a:pt x="98" y="185"/>
                  <a:pt x="98" y="185"/>
                  <a:pt x="98" y="185"/>
                </a:cubicBezTo>
                <a:cubicBezTo>
                  <a:pt x="115" y="144"/>
                  <a:pt x="115" y="144"/>
                  <a:pt x="115" y="144"/>
                </a:cubicBezTo>
                <a:cubicBezTo>
                  <a:pt x="81" y="144"/>
                  <a:pt x="81" y="144"/>
                  <a:pt x="81" y="144"/>
                </a:cubicBezTo>
                <a:close/>
                <a:moveTo>
                  <a:pt x="122" y="149"/>
                </a:moveTo>
                <a:cubicBezTo>
                  <a:pt x="122" y="149"/>
                  <a:pt x="122" y="149"/>
                  <a:pt x="122" y="149"/>
                </a:cubicBezTo>
                <a:cubicBezTo>
                  <a:pt x="105" y="189"/>
                  <a:pt x="105" y="189"/>
                  <a:pt x="105" y="189"/>
                </a:cubicBezTo>
                <a:cubicBezTo>
                  <a:pt x="138" y="189"/>
                  <a:pt x="138" y="189"/>
                  <a:pt x="138" y="189"/>
                </a:cubicBezTo>
                <a:cubicBezTo>
                  <a:pt x="122" y="149"/>
                  <a:pt x="122" y="149"/>
                  <a:pt x="122" y="149"/>
                </a:cubicBezTo>
                <a:close/>
                <a:moveTo>
                  <a:pt x="165" y="158"/>
                </a:moveTo>
                <a:cubicBezTo>
                  <a:pt x="165" y="158"/>
                  <a:pt x="165" y="158"/>
                  <a:pt x="165" y="158"/>
                </a:cubicBezTo>
                <a:cubicBezTo>
                  <a:pt x="153" y="189"/>
                  <a:pt x="153" y="189"/>
                  <a:pt x="153" y="189"/>
                </a:cubicBezTo>
                <a:cubicBezTo>
                  <a:pt x="160" y="189"/>
                  <a:pt x="160" y="189"/>
                  <a:pt x="160" y="189"/>
                </a:cubicBezTo>
                <a:cubicBezTo>
                  <a:pt x="162" y="189"/>
                  <a:pt x="165" y="189"/>
                  <a:pt x="165" y="187"/>
                </a:cubicBezTo>
                <a:cubicBezTo>
                  <a:pt x="165" y="158"/>
                  <a:pt x="165" y="158"/>
                  <a:pt x="165" y="158"/>
                </a:cubicBezTo>
                <a:close/>
                <a:moveTo>
                  <a:pt x="128" y="144"/>
                </a:moveTo>
                <a:cubicBezTo>
                  <a:pt x="128" y="144"/>
                  <a:pt x="128" y="144"/>
                  <a:pt x="128" y="144"/>
                </a:cubicBezTo>
                <a:cubicBezTo>
                  <a:pt x="145" y="185"/>
                  <a:pt x="145" y="185"/>
                  <a:pt x="145" y="185"/>
                </a:cubicBezTo>
                <a:cubicBezTo>
                  <a:pt x="162" y="144"/>
                  <a:pt x="162" y="144"/>
                  <a:pt x="162" y="144"/>
                </a:cubicBezTo>
                <a:cubicBezTo>
                  <a:pt x="128" y="144"/>
                  <a:pt x="128" y="144"/>
                  <a:pt x="128" y="144"/>
                </a:cubicBezTo>
                <a:close/>
                <a:moveTo>
                  <a:pt x="173" y="120"/>
                </a:moveTo>
                <a:cubicBezTo>
                  <a:pt x="173" y="120"/>
                  <a:pt x="173" y="120"/>
                  <a:pt x="173" y="120"/>
                </a:cubicBezTo>
                <a:cubicBezTo>
                  <a:pt x="23" y="120"/>
                  <a:pt x="23" y="120"/>
                  <a:pt x="23" y="120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173" y="130"/>
                  <a:pt x="173" y="130"/>
                  <a:pt x="173" y="130"/>
                </a:cubicBezTo>
                <a:cubicBezTo>
                  <a:pt x="173" y="120"/>
                  <a:pt x="173" y="120"/>
                  <a:pt x="173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/>
          </a:p>
        </p:txBody>
      </p:sp>
      <p:sp>
        <p:nvSpPr>
          <p:cNvPr id="9" name="Freeform 115"/>
          <p:cNvSpPr>
            <a:spLocks noEditPoints="1"/>
          </p:cNvSpPr>
          <p:nvPr/>
        </p:nvSpPr>
        <p:spPr bwMode="auto">
          <a:xfrm>
            <a:off x="7295562" y="1668796"/>
            <a:ext cx="358813" cy="298057"/>
          </a:xfrm>
          <a:custGeom>
            <a:avLst/>
            <a:gdLst>
              <a:gd name="T0" fmla="*/ 42 w 192"/>
              <a:gd name="T1" fmla="*/ 5 h 160"/>
              <a:gd name="T2" fmla="*/ 73 w 192"/>
              <a:gd name="T3" fmla="*/ 0 h 160"/>
              <a:gd name="T4" fmla="*/ 86 w 192"/>
              <a:gd name="T5" fmla="*/ 5 h 160"/>
              <a:gd name="T6" fmla="*/ 86 w 192"/>
              <a:gd name="T7" fmla="*/ 154 h 160"/>
              <a:gd name="T8" fmla="*/ 54 w 192"/>
              <a:gd name="T9" fmla="*/ 160 h 160"/>
              <a:gd name="T10" fmla="*/ 38 w 192"/>
              <a:gd name="T11" fmla="*/ 149 h 160"/>
              <a:gd name="T12" fmla="*/ 0 w 192"/>
              <a:gd name="T13" fmla="*/ 132 h 160"/>
              <a:gd name="T14" fmla="*/ 17 w 192"/>
              <a:gd name="T15" fmla="*/ 10 h 160"/>
              <a:gd name="T16" fmla="*/ 169 w 192"/>
              <a:gd name="T17" fmla="*/ 37 h 160"/>
              <a:gd name="T18" fmla="*/ 165 w 192"/>
              <a:gd name="T19" fmla="*/ 33 h 160"/>
              <a:gd name="T20" fmla="*/ 169 w 192"/>
              <a:gd name="T21" fmla="*/ 54 h 160"/>
              <a:gd name="T22" fmla="*/ 165 w 192"/>
              <a:gd name="T23" fmla="*/ 50 h 160"/>
              <a:gd name="T24" fmla="*/ 169 w 192"/>
              <a:gd name="T25" fmla="*/ 71 h 160"/>
              <a:gd name="T26" fmla="*/ 165 w 192"/>
              <a:gd name="T27" fmla="*/ 67 h 160"/>
              <a:gd name="T28" fmla="*/ 169 w 192"/>
              <a:gd name="T29" fmla="*/ 88 h 160"/>
              <a:gd name="T30" fmla="*/ 165 w 192"/>
              <a:gd name="T31" fmla="*/ 84 h 160"/>
              <a:gd name="T32" fmla="*/ 169 w 192"/>
              <a:gd name="T33" fmla="*/ 105 h 160"/>
              <a:gd name="T34" fmla="*/ 165 w 192"/>
              <a:gd name="T35" fmla="*/ 101 h 160"/>
              <a:gd name="T36" fmla="*/ 169 w 192"/>
              <a:gd name="T37" fmla="*/ 122 h 160"/>
              <a:gd name="T38" fmla="*/ 165 w 192"/>
              <a:gd name="T39" fmla="*/ 118 h 160"/>
              <a:gd name="T40" fmla="*/ 26 w 192"/>
              <a:gd name="T41" fmla="*/ 41 h 160"/>
              <a:gd name="T42" fmla="*/ 37 w 192"/>
              <a:gd name="T43" fmla="*/ 33 h 160"/>
              <a:gd name="T44" fmla="*/ 15 w 192"/>
              <a:gd name="T45" fmla="*/ 25 h 160"/>
              <a:gd name="T46" fmla="*/ 15 w 192"/>
              <a:gd name="T47" fmla="*/ 134 h 160"/>
              <a:gd name="T48" fmla="*/ 37 w 192"/>
              <a:gd name="T49" fmla="*/ 126 h 160"/>
              <a:gd name="T50" fmla="*/ 26 w 192"/>
              <a:gd name="T51" fmla="*/ 118 h 160"/>
              <a:gd name="T52" fmla="*/ 26 w 192"/>
              <a:gd name="T53" fmla="*/ 109 h 160"/>
              <a:gd name="T54" fmla="*/ 37 w 192"/>
              <a:gd name="T55" fmla="*/ 101 h 160"/>
              <a:gd name="T56" fmla="*/ 22 w 192"/>
              <a:gd name="T57" fmla="*/ 88 h 160"/>
              <a:gd name="T58" fmla="*/ 37 w 192"/>
              <a:gd name="T59" fmla="*/ 58 h 160"/>
              <a:gd name="T60" fmla="*/ 26 w 192"/>
              <a:gd name="T61" fmla="*/ 50 h 160"/>
              <a:gd name="T62" fmla="*/ 96 w 192"/>
              <a:gd name="T63" fmla="*/ 7 h 160"/>
              <a:gd name="T64" fmla="*/ 104 w 192"/>
              <a:gd name="T65" fmla="*/ 7 h 160"/>
              <a:gd name="T66" fmla="*/ 96 w 192"/>
              <a:gd name="T67" fmla="*/ 152 h 160"/>
              <a:gd name="T68" fmla="*/ 110 w 192"/>
              <a:gd name="T69" fmla="*/ 7 h 160"/>
              <a:gd name="T70" fmla="*/ 119 w 192"/>
              <a:gd name="T71" fmla="*/ 152 h 160"/>
              <a:gd name="T72" fmla="*/ 110 w 192"/>
              <a:gd name="T73" fmla="*/ 7 h 160"/>
              <a:gd name="T74" fmla="*/ 129 w 192"/>
              <a:gd name="T75" fmla="*/ 2 h 160"/>
              <a:gd name="T76" fmla="*/ 129 w 192"/>
              <a:gd name="T77" fmla="*/ 157 h 160"/>
              <a:gd name="T78" fmla="*/ 156 w 192"/>
              <a:gd name="T79" fmla="*/ 0 h 160"/>
              <a:gd name="T80" fmla="*/ 187 w 192"/>
              <a:gd name="T81" fmla="*/ 5 h 160"/>
              <a:gd name="T82" fmla="*/ 192 w 192"/>
              <a:gd name="T83" fmla="*/ 17 h 160"/>
              <a:gd name="T84" fmla="*/ 187 w 192"/>
              <a:gd name="T85" fmla="*/ 154 h 160"/>
              <a:gd name="T86" fmla="*/ 143 w 192"/>
              <a:gd name="T87" fmla="*/ 154 h 160"/>
              <a:gd name="T88" fmla="*/ 138 w 192"/>
              <a:gd name="T89" fmla="*/ 17 h 160"/>
              <a:gd name="T90" fmla="*/ 156 w 192"/>
              <a:gd name="T91" fmla="*/ 0 h 160"/>
              <a:gd name="T92" fmla="*/ 156 w 192"/>
              <a:gd name="T93" fmla="*/ 14 h 160"/>
              <a:gd name="T94" fmla="*/ 153 w 192"/>
              <a:gd name="T95" fmla="*/ 15 h 160"/>
              <a:gd name="T96" fmla="*/ 153 w 192"/>
              <a:gd name="T97" fmla="*/ 144 h 160"/>
              <a:gd name="T98" fmla="*/ 175 w 192"/>
              <a:gd name="T99" fmla="*/ 145 h 160"/>
              <a:gd name="T100" fmla="*/ 177 w 192"/>
              <a:gd name="T101" fmla="*/ 144 h 160"/>
              <a:gd name="T102" fmla="*/ 177 w 192"/>
              <a:gd name="T103" fmla="*/ 15 h 160"/>
              <a:gd name="T104" fmla="*/ 51 w 192"/>
              <a:gd name="T105" fmla="*/ 17 h 160"/>
              <a:gd name="T106" fmla="*/ 51 w 192"/>
              <a:gd name="T107" fmla="*/ 17 h 160"/>
              <a:gd name="T108" fmla="*/ 52 w 192"/>
              <a:gd name="T109" fmla="*/ 144 h 160"/>
              <a:gd name="T110" fmla="*/ 54 w 192"/>
              <a:gd name="T111" fmla="*/ 145 h 160"/>
              <a:gd name="T112" fmla="*/ 76 w 192"/>
              <a:gd name="T113" fmla="*/ 144 h 160"/>
              <a:gd name="T114" fmla="*/ 77 w 192"/>
              <a:gd name="T115" fmla="*/ 17 h 160"/>
              <a:gd name="T116" fmla="*/ 73 w 192"/>
              <a:gd name="T117" fmla="*/ 14 h 160"/>
              <a:gd name="T118" fmla="*/ 52 w 192"/>
              <a:gd name="T119" fmla="*/ 1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2" h="160">
                <a:moveTo>
                  <a:pt x="17" y="10"/>
                </a:moveTo>
                <a:cubicBezTo>
                  <a:pt x="38" y="10"/>
                  <a:pt x="38" y="10"/>
                  <a:pt x="38" y="10"/>
                </a:cubicBezTo>
                <a:cubicBezTo>
                  <a:pt x="39" y="8"/>
                  <a:pt x="40" y="6"/>
                  <a:pt x="42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45" y="2"/>
                  <a:pt x="49" y="0"/>
                  <a:pt x="54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8" y="0"/>
                  <a:pt x="83" y="2"/>
                  <a:pt x="86" y="5"/>
                </a:cubicBezTo>
                <a:cubicBezTo>
                  <a:pt x="86" y="5"/>
                  <a:pt x="86" y="5"/>
                  <a:pt x="86" y="5"/>
                </a:cubicBezTo>
                <a:cubicBezTo>
                  <a:pt x="86" y="5"/>
                  <a:pt x="86" y="5"/>
                  <a:pt x="86" y="5"/>
                </a:cubicBezTo>
                <a:cubicBezTo>
                  <a:pt x="89" y="8"/>
                  <a:pt x="91" y="12"/>
                  <a:pt x="91" y="17"/>
                </a:cubicBezTo>
                <a:cubicBezTo>
                  <a:pt x="91" y="142"/>
                  <a:pt x="91" y="142"/>
                  <a:pt x="91" y="142"/>
                </a:cubicBezTo>
                <a:cubicBezTo>
                  <a:pt x="91" y="147"/>
                  <a:pt x="89" y="151"/>
                  <a:pt x="86" y="154"/>
                </a:cubicBezTo>
                <a:cubicBezTo>
                  <a:pt x="86" y="154"/>
                  <a:pt x="86" y="154"/>
                  <a:pt x="86" y="154"/>
                </a:cubicBezTo>
                <a:cubicBezTo>
                  <a:pt x="83" y="158"/>
                  <a:pt x="78" y="160"/>
                  <a:pt x="73" y="160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49" y="160"/>
                  <a:pt x="45" y="158"/>
                  <a:pt x="42" y="154"/>
                </a:cubicBezTo>
                <a:cubicBezTo>
                  <a:pt x="41" y="154"/>
                  <a:pt x="41" y="154"/>
                  <a:pt x="41" y="154"/>
                </a:cubicBezTo>
                <a:cubicBezTo>
                  <a:pt x="40" y="153"/>
                  <a:pt x="39" y="151"/>
                  <a:pt x="38" y="149"/>
                </a:cubicBezTo>
                <a:cubicBezTo>
                  <a:pt x="17" y="149"/>
                  <a:pt x="17" y="149"/>
                  <a:pt x="17" y="149"/>
                </a:cubicBezTo>
                <a:cubicBezTo>
                  <a:pt x="13" y="149"/>
                  <a:pt x="8" y="148"/>
                  <a:pt x="5" y="144"/>
                </a:cubicBezTo>
                <a:cubicBezTo>
                  <a:pt x="2" y="141"/>
                  <a:pt x="0" y="137"/>
                  <a:pt x="0" y="13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2"/>
                  <a:pt x="2" y="18"/>
                  <a:pt x="5" y="15"/>
                </a:cubicBezTo>
                <a:cubicBezTo>
                  <a:pt x="8" y="12"/>
                  <a:pt x="13" y="10"/>
                  <a:pt x="17" y="10"/>
                </a:cubicBezTo>
                <a:close/>
                <a:moveTo>
                  <a:pt x="165" y="33"/>
                </a:moveTo>
                <a:cubicBezTo>
                  <a:pt x="165" y="33"/>
                  <a:pt x="165" y="33"/>
                  <a:pt x="165" y="33"/>
                </a:cubicBezTo>
                <a:cubicBezTo>
                  <a:pt x="168" y="33"/>
                  <a:pt x="169" y="35"/>
                  <a:pt x="169" y="37"/>
                </a:cubicBezTo>
                <a:cubicBezTo>
                  <a:pt x="169" y="40"/>
                  <a:pt x="168" y="41"/>
                  <a:pt x="165" y="41"/>
                </a:cubicBezTo>
                <a:cubicBezTo>
                  <a:pt x="163" y="41"/>
                  <a:pt x="161" y="40"/>
                  <a:pt x="161" y="37"/>
                </a:cubicBezTo>
                <a:cubicBezTo>
                  <a:pt x="161" y="35"/>
                  <a:pt x="163" y="33"/>
                  <a:pt x="165" y="33"/>
                </a:cubicBezTo>
                <a:close/>
                <a:moveTo>
                  <a:pt x="165" y="50"/>
                </a:moveTo>
                <a:cubicBezTo>
                  <a:pt x="165" y="50"/>
                  <a:pt x="165" y="50"/>
                  <a:pt x="165" y="50"/>
                </a:cubicBezTo>
                <a:cubicBezTo>
                  <a:pt x="168" y="50"/>
                  <a:pt x="169" y="52"/>
                  <a:pt x="169" y="54"/>
                </a:cubicBezTo>
                <a:cubicBezTo>
                  <a:pt x="169" y="57"/>
                  <a:pt x="168" y="58"/>
                  <a:pt x="165" y="58"/>
                </a:cubicBezTo>
                <a:cubicBezTo>
                  <a:pt x="163" y="58"/>
                  <a:pt x="161" y="57"/>
                  <a:pt x="161" y="54"/>
                </a:cubicBezTo>
                <a:cubicBezTo>
                  <a:pt x="161" y="52"/>
                  <a:pt x="163" y="50"/>
                  <a:pt x="165" y="50"/>
                </a:cubicBezTo>
                <a:close/>
                <a:moveTo>
                  <a:pt x="165" y="67"/>
                </a:moveTo>
                <a:cubicBezTo>
                  <a:pt x="165" y="67"/>
                  <a:pt x="165" y="67"/>
                  <a:pt x="165" y="67"/>
                </a:cubicBezTo>
                <a:cubicBezTo>
                  <a:pt x="168" y="67"/>
                  <a:pt x="169" y="69"/>
                  <a:pt x="169" y="71"/>
                </a:cubicBezTo>
                <a:cubicBezTo>
                  <a:pt x="169" y="73"/>
                  <a:pt x="168" y="75"/>
                  <a:pt x="165" y="75"/>
                </a:cubicBezTo>
                <a:cubicBezTo>
                  <a:pt x="163" y="75"/>
                  <a:pt x="161" y="73"/>
                  <a:pt x="161" y="71"/>
                </a:cubicBezTo>
                <a:cubicBezTo>
                  <a:pt x="161" y="69"/>
                  <a:pt x="163" y="67"/>
                  <a:pt x="165" y="67"/>
                </a:cubicBezTo>
                <a:close/>
                <a:moveTo>
                  <a:pt x="165" y="84"/>
                </a:moveTo>
                <a:cubicBezTo>
                  <a:pt x="165" y="84"/>
                  <a:pt x="165" y="84"/>
                  <a:pt x="165" y="84"/>
                </a:cubicBezTo>
                <a:cubicBezTo>
                  <a:pt x="168" y="84"/>
                  <a:pt x="169" y="86"/>
                  <a:pt x="169" y="88"/>
                </a:cubicBezTo>
                <a:cubicBezTo>
                  <a:pt x="169" y="90"/>
                  <a:pt x="168" y="92"/>
                  <a:pt x="165" y="92"/>
                </a:cubicBezTo>
                <a:cubicBezTo>
                  <a:pt x="163" y="92"/>
                  <a:pt x="161" y="90"/>
                  <a:pt x="161" y="88"/>
                </a:cubicBezTo>
                <a:cubicBezTo>
                  <a:pt x="161" y="86"/>
                  <a:pt x="163" y="84"/>
                  <a:pt x="165" y="84"/>
                </a:cubicBezTo>
                <a:close/>
                <a:moveTo>
                  <a:pt x="165" y="101"/>
                </a:moveTo>
                <a:cubicBezTo>
                  <a:pt x="165" y="101"/>
                  <a:pt x="165" y="101"/>
                  <a:pt x="165" y="101"/>
                </a:cubicBezTo>
                <a:cubicBezTo>
                  <a:pt x="168" y="101"/>
                  <a:pt x="169" y="103"/>
                  <a:pt x="169" y="105"/>
                </a:cubicBezTo>
                <a:cubicBezTo>
                  <a:pt x="169" y="107"/>
                  <a:pt x="168" y="109"/>
                  <a:pt x="165" y="109"/>
                </a:cubicBezTo>
                <a:cubicBezTo>
                  <a:pt x="163" y="109"/>
                  <a:pt x="161" y="107"/>
                  <a:pt x="161" y="105"/>
                </a:cubicBezTo>
                <a:cubicBezTo>
                  <a:pt x="161" y="103"/>
                  <a:pt x="163" y="101"/>
                  <a:pt x="165" y="101"/>
                </a:cubicBezTo>
                <a:close/>
                <a:moveTo>
                  <a:pt x="165" y="118"/>
                </a:moveTo>
                <a:cubicBezTo>
                  <a:pt x="165" y="118"/>
                  <a:pt x="165" y="118"/>
                  <a:pt x="165" y="118"/>
                </a:cubicBezTo>
                <a:cubicBezTo>
                  <a:pt x="168" y="118"/>
                  <a:pt x="169" y="120"/>
                  <a:pt x="169" y="122"/>
                </a:cubicBezTo>
                <a:cubicBezTo>
                  <a:pt x="169" y="124"/>
                  <a:pt x="168" y="126"/>
                  <a:pt x="165" y="126"/>
                </a:cubicBezTo>
                <a:cubicBezTo>
                  <a:pt x="163" y="126"/>
                  <a:pt x="161" y="124"/>
                  <a:pt x="161" y="122"/>
                </a:cubicBezTo>
                <a:cubicBezTo>
                  <a:pt x="161" y="120"/>
                  <a:pt x="163" y="118"/>
                  <a:pt x="165" y="118"/>
                </a:cubicBezTo>
                <a:close/>
                <a:moveTo>
                  <a:pt x="37" y="41"/>
                </a:moveTo>
                <a:cubicBezTo>
                  <a:pt x="37" y="41"/>
                  <a:pt x="37" y="41"/>
                  <a:pt x="37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4" y="41"/>
                  <a:pt x="22" y="39"/>
                  <a:pt x="22" y="37"/>
                </a:cubicBezTo>
                <a:cubicBezTo>
                  <a:pt x="22" y="35"/>
                  <a:pt x="24" y="33"/>
                  <a:pt x="26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24"/>
                  <a:pt x="37" y="24"/>
                  <a:pt x="3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4"/>
                  <a:pt x="16" y="24"/>
                  <a:pt x="15" y="25"/>
                </a:cubicBezTo>
                <a:cubicBezTo>
                  <a:pt x="15" y="25"/>
                  <a:pt x="14" y="26"/>
                  <a:pt x="14" y="27"/>
                </a:cubicBezTo>
                <a:cubicBezTo>
                  <a:pt x="14" y="132"/>
                  <a:pt x="14" y="132"/>
                  <a:pt x="14" y="132"/>
                </a:cubicBezTo>
                <a:cubicBezTo>
                  <a:pt x="14" y="133"/>
                  <a:pt x="15" y="134"/>
                  <a:pt x="15" y="134"/>
                </a:cubicBezTo>
                <a:cubicBezTo>
                  <a:pt x="16" y="135"/>
                  <a:pt x="17" y="135"/>
                  <a:pt x="17" y="135"/>
                </a:cubicBezTo>
                <a:cubicBezTo>
                  <a:pt x="37" y="135"/>
                  <a:pt x="37" y="135"/>
                  <a:pt x="37" y="135"/>
                </a:cubicBezTo>
                <a:cubicBezTo>
                  <a:pt x="37" y="126"/>
                  <a:pt x="37" y="126"/>
                  <a:pt x="37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4" y="126"/>
                  <a:pt x="22" y="125"/>
                  <a:pt x="22" y="122"/>
                </a:cubicBezTo>
                <a:cubicBezTo>
                  <a:pt x="22" y="120"/>
                  <a:pt x="24" y="118"/>
                  <a:pt x="26" y="118"/>
                </a:cubicBezTo>
                <a:cubicBezTo>
                  <a:pt x="37" y="118"/>
                  <a:pt x="37" y="118"/>
                  <a:pt x="37" y="118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26" y="109"/>
                  <a:pt x="26" y="109"/>
                  <a:pt x="26" y="109"/>
                </a:cubicBezTo>
                <a:cubicBezTo>
                  <a:pt x="24" y="109"/>
                  <a:pt x="22" y="107"/>
                  <a:pt x="22" y="105"/>
                </a:cubicBezTo>
                <a:cubicBezTo>
                  <a:pt x="22" y="103"/>
                  <a:pt x="24" y="101"/>
                  <a:pt x="26" y="101"/>
                </a:cubicBezTo>
                <a:cubicBezTo>
                  <a:pt x="37" y="101"/>
                  <a:pt x="37" y="101"/>
                  <a:pt x="37" y="101"/>
                </a:cubicBezTo>
                <a:cubicBezTo>
                  <a:pt x="37" y="92"/>
                  <a:pt x="37" y="92"/>
                  <a:pt x="37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24" y="92"/>
                  <a:pt x="22" y="90"/>
                  <a:pt x="22" y="88"/>
                </a:cubicBezTo>
                <a:cubicBezTo>
                  <a:pt x="22" y="86"/>
                  <a:pt x="24" y="84"/>
                  <a:pt x="26" y="84"/>
                </a:cubicBezTo>
                <a:cubicBezTo>
                  <a:pt x="37" y="84"/>
                  <a:pt x="37" y="84"/>
                  <a:pt x="37" y="84"/>
                </a:cubicBezTo>
                <a:cubicBezTo>
                  <a:pt x="37" y="58"/>
                  <a:pt x="37" y="58"/>
                  <a:pt x="37" y="58"/>
                </a:cubicBezTo>
                <a:cubicBezTo>
                  <a:pt x="26" y="58"/>
                  <a:pt x="26" y="58"/>
                  <a:pt x="26" y="58"/>
                </a:cubicBezTo>
                <a:cubicBezTo>
                  <a:pt x="24" y="58"/>
                  <a:pt x="22" y="56"/>
                  <a:pt x="22" y="54"/>
                </a:cubicBezTo>
                <a:cubicBezTo>
                  <a:pt x="22" y="52"/>
                  <a:pt x="24" y="50"/>
                  <a:pt x="26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41"/>
                  <a:pt x="37" y="41"/>
                  <a:pt x="37" y="41"/>
                </a:cubicBezTo>
                <a:close/>
                <a:moveTo>
                  <a:pt x="96" y="7"/>
                </a:moveTo>
                <a:cubicBezTo>
                  <a:pt x="96" y="7"/>
                  <a:pt x="96" y="7"/>
                  <a:pt x="96" y="7"/>
                </a:cubicBezTo>
                <a:cubicBezTo>
                  <a:pt x="96" y="4"/>
                  <a:pt x="98" y="2"/>
                  <a:pt x="100" y="2"/>
                </a:cubicBezTo>
                <a:cubicBezTo>
                  <a:pt x="103" y="2"/>
                  <a:pt x="104" y="4"/>
                  <a:pt x="104" y="7"/>
                </a:cubicBezTo>
                <a:cubicBezTo>
                  <a:pt x="104" y="152"/>
                  <a:pt x="104" y="152"/>
                  <a:pt x="104" y="152"/>
                </a:cubicBezTo>
                <a:cubicBezTo>
                  <a:pt x="104" y="155"/>
                  <a:pt x="103" y="157"/>
                  <a:pt x="100" y="157"/>
                </a:cubicBezTo>
                <a:cubicBezTo>
                  <a:pt x="98" y="157"/>
                  <a:pt x="96" y="155"/>
                  <a:pt x="96" y="152"/>
                </a:cubicBezTo>
                <a:cubicBezTo>
                  <a:pt x="96" y="7"/>
                  <a:pt x="96" y="7"/>
                  <a:pt x="96" y="7"/>
                </a:cubicBezTo>
                <a:close/>
                <a:moveTo>
                  <a:pt x="110" y="7"/>
                </a:moveTo>
                <a:cubicBezTo>
                  <a:pt x="110" y="7"/>
                  <a:pt x="110" y="7"/>
                  <a:pt x="110" y="7"/>
                </a:cubicBezTo>
                <a:cubicBezTo>
                  <a:pt x="110" y="4"/>
                  <a:pt x="112" y="2"/>
                  <a:pt x="114" y="2"/>
                </a:cubicBezTo>
                <a:cubicBezTo>
                  <a:pt x="117" y="2"/>
                  <a:pt x="119" y="4"/>
                  <a:pt x="119" y="7"/>
                </a:cubicBezTo>
                <a:cubicBezTo>
                  <a:pt x="119" y="152"/>
                  <a:pt x="119" y="152"/>
                  <a:pt x="119" y="152"/>
                </a:cubicBezTo>
                <a:cubicBezTo>
                  <a:pt x="119" y="155"/>
                  <a:pt x="117" y="157"/>
                  <a:pt x="114" y="157"/>
                </a:cubicBezTo>
                <a:cubicBezTo>
                  <a:pt x="112" y="157"/>
                  <a:pt x="110" y="155"/>
                  <a:pt x="110" y="152"/>
                </a:cubicBezTo>
                <a:cubicBezTo>
                  <a:pt x="110" y="7"/>
                  <a:pt x="110" y="7"/>
                  <a:pt x="110" y="7"/>
                </a:cubicBezTo>
                <a:close/>
                <a:moveTo>
                  <a:pt x="125" y="7"/>
                </a:moveTo>
                <a:cubicBezTo>
                  <a:pt x="125" y="7"/>
                  <a:pt x="125" y="7"/>
                  <a:pt x="125" y="7"/>
                </a:cubicBezTo>
                <a:cubicBezTo>
                  <a:pt x="125" y="4"/>
                  <a:pt x="126" y="2"/>
                  <a:pt x="129" y="2"/>
                </a:cubicBezTo>
                <a:cubicBezTo>
                  <a:pt x="131" y="2"/>
                  <a:pt x="133" y="4"/>
                  <a:pt x="133" y="7"/>
                </a:cubicBezTo>
                <a:cubicBezTo>
                  <a:pt x="133" y="152"/>
                  <a:pt x="133" y="152"/>
                  <a:pt x="133" y="152"/>
                </a:cubicBezTo>
                <a:cubicBezTo>
                  <a:pt x="133" y="155"/>
                  <a:pt x="131" y="157"/>
                  <a:pt x="129" y="157"/>
                </a:cubicBezTo>
                <a:cubicBezTo>
                  <a:pt x="126" y="157"/>
                  <a:pt x="125" y="155"/>
                  <a:pt x="125" y="152"/>
                </a:cubicBezTo>
                <a:cubicBezTo>
                  <a:pt x="125" y="7"/>
                  <a:pt x="125" y="7"/>
                  <a:pt x="125" y="7"/>
                </a:cubicBezTo>
                <a:close/>
                <a:moveTo>
                  <a:pt x="156" y="0"/>
                </a:moveTo>
                <a:cubicBezTo>
                  <a:pt x="156" y="0"/>
                  <a:pt x="156" y="0"/>
                  <a:pt x="156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80" y="0"/>
                  <a:pt x="184" y="2"/>
                  <a:pt x="187" y="5"/>
                </a:cubicBezTo>
                <a:cubicBezTo>
                  <a:pt x="187" y="5"/>
                  <a:pt x="187" y="5"/>
                  <a:pt x="187" y="5"/>
                </a:cubicBezTo>
                <a:cubicBezTo>
                  <a:pt x="187" y="5"/>
                  <a:pt x="187" y="5"/>
                  <a:pt x="187" y="5"/>
                </a:cubicBezTo>
                <a:cubicBezTo>
                  <a:pt x="190" y="8"/>
                  <a:pt x="192" y="12"/>
                  <a:pt x="192" y="17"/>
                </a:cubicBezTo>
                <a:cubicBezTo>
                  <a:pt x="192" y="142"/>
                  <a:pt x="192" y="142"/>
                  <a:pt x="192" y="142"/>
                </a:cubicBezTo>
                <a:cubicBezTo>
                  <a:pt x="192" y="147"/>
                  <a:pt x="190" y="151"/>
                  <a:pt x="187" y="154"/>
                </a:cubicBezTo>
                <a:cubicBezTo>
                  <a:pt x="187" y="154"/>
                  <a:pt x="187" y="154"/>
                  <a:pt x="187" y="154"/>
                </a:cubicBezTo>
                <a:cubicBezTo>
                  <a:pt x="184" y="158"/>
                  <a:pt x="180" y="160"/>
                  <a:pt x="175" y="160"/>
                </a:cubicBezTo>
                <a:cubicBezTo>
                  <a:pt x="156" y="160"/>
                  <a:pt x="156" y="160"/>
                  <a:pt x="156" y="160"/>
                </a:cubicBezTo>
                <a:cubicBezTo>
                  <a:pt x="151" y="160"/>
                  <a:pt x="146" y="158"/>
                  <a:pt x="143" y="154"/>
                </a:cubicBezTo>
                <a:cubicBezTo>
                  <a:pt x="143" y="154"/>
                  <a:pt x="143" y="154"/>
                  <a:pt x="143" y="154"/>
                </a:cubicBezTo>
                <a:cubicBezTo>
                  <a:pt x="140" y="151"/>
                  <a:pt x="138" y="147"/>
                  <a:pt x="138" y="142"/>
                </a:cubicBezTo>
                <a:cubicBezTo>
                  <a:pt x="138" y="17"/>
                  <a:pt x="138" y="17"/>
                  <a:pt x="138" y="17"/>
                </a:cubicBezTo>
                <a:cubicBezTo>
                  <a:pt x="138" y="12"/>
                  <a:pt x="140" y="8"/>
                  <a:pt x="143" y="5"/>
                </a:cubicBezTo>
                <a:cubicBezTo>
                  <a:pt x="143" y="5"/>
                  <a:pt x="143" y="5"/>
                  <a:pt x="143" y="5"/>
                </a:cubicBezTo>
                <a:cubicBezTo>
                  <a:pt x="146" y="2"/>
                  <a:pt x="151" y="0"/>
                  <a:pt x="156" y="0"/>
                </a:cubicBezTo>
                <a:close/>
                <a:moveTo>
                  <a:pt x="175" y="14"/>
                </a:moveTo>
                <a:cubicBezTo>
                  <a:pt x="175" y="14"/>
                  <a:pt x="175" y="14"/>
                  <a:pt x="175" y="14"/>
                </a:cubicBezTo>
                <a:cubicBezTo>
                  <a:pt x="156" y="14"/>
                  <a:pt x="156" y="14"/>
                  <a:pt x="156" y="14"/>
                </a:cubicBezTo>
                <a:cubicBezTo>
                  <a:pt x="155" y="14"/>
                  <a:pt x="154" y="14"/>
                  <a:pt x="153" y="15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3" y="15"/>
                  <a:pt x="152" y="16"/>
                  <a:pt x="152" y="17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52" y="143"/>
                  <a:pt x="153" y="144"/>
                  <a:pt x="153" y="144"/>
                </a:cubicBezTo>
                <a:cubicBezTo>
                  <a:pt x="153" y="144"/>
                  <a:pt x="153" y="144"/>
                  <a:pt x="153" y="144"/>
                </a:cubicBezTo>
                <a:cubicBezTo>
                  <a:pt x="154" y="145"/>
                  <a:pt x="155" y="145"/>
                  <a:pt x="156" y="145"/>
                </a:cubicBezTo>
                <a:cubicBezTo>
                  <a:pt x="175" y="145"/>
                  <a:pt x="175" y="145"/>
                  <a:pt x="175" y="145"/>
                </a:cubicBezTo>
                <a:cubicBezTo>
                  <a:pt x="176" y="145"/>
                  <a:pt x="177" y="145"/>
                  <a:pt x="177" y="144"/>
                </a:cubicBezTo>
                <a:cubicBezTo>
                  <a:pt x="177" y="144"/>
                  <a:pt x="177" y="144"/>
                  <a:pt x="177" y="144"/>
                </a:cubicBezTo>
                <a:cubicBezTo>
                  <a:pt x="177" y="144"/>
                  <a:pt x="177" y="144"/>
                  <a:pt x="177" y="144"/>
                </a:cubicBezTo>
                <a:cubicBezTo>
                  <a:pt x="178" y="144"/>
                  <a:pt x="178" y="143"/>
                  <a:pt x="178" y="142"/>
                </a:cubicBezTo>
                <a:cubicBezTo>
                  <a:pt x="178" y="17"/>
                  <a:pt x="178" y="17"/>
                  <a:pt x="178" y="17"/>
                </a:cubicBezTo>
                <a:cubicBezTo>
                  <a:pt x="178" y="16"/>
                  <a:pt x="178" y="15"/>
                  <a:pt x="177" y="15"/>
                </a:cubicBezTo>
                <a:cubicBezTo>
                  <a:pt x="177" y="15"/>
                  <a:pt x="177" y="15"/>
                  <a:pt x="177" y="15"/>
                </a:cubicBezTo>
                <a:cubicBezTo>
                  <a:pt x="177" y="14"/>
                  <a:pt x="176" y="14"/>
                  <a:pt x="175" y="14"/>
                </a:cubicBezTo>
                <a:close/>
                <a:moveTo>
                  <a:pt x="51" y="17"/>
                </a:moveTo>
                <a:cubicBezTo>
                  <a:pt x="51" y="17"/>
                  <a:pt x="51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142"/>
                  <a:pt x="51" y="142"/>
                  <a:pt x="51" y="142"/>
                </a:cubicBezTo>
                <a:cubicBezTo>
                  <a:pt x="51" y="142"/>
                  <a:pt x="51" y="143"/>
                  <a:pt x="51" y="143"/>
                </a:cubicBezTo>
                <a:cubicBezTo>
                  <a:pt x="51" y="143"/>
                  <a:pt x="51" y="144"/>
                  <a:pt x="52" y="144"/>
                </a:cubicBezTo>
                <a:cubicBezTo>
                  <a:pt x="52" y="144"/>
                  <a:pt x="52" y="144"/>
                  <a:pt x="52" y="144"/>
                </a:cubicBezTo>
                <a:cubicBezTo>
                  <a:pt x="52" y="145"/>
                  <a:pt x="52" y="145"/>
                  <a:pt x="52" y="145"/>
                </a:cubicBezTo>
                <a:cubicBezTo>
                  <a:pt x="53" y="145"/>
                  <a:pt x="53" y="145"/>
                  <a:pt x="54" y="145"/>
                </a:cubicBezTo>
                <a:cubicBezTo>
                  <a:pt x="73" y="145"/>
                  <a:pt x="73" y="145"/>
                  <a:pt x="73" y="145"/>
                </a:cubicBezTo>
                <a:cubicBezTo>
                  <a:pt x="74" y="145"/>
                  <a:pt x="75" y="145"/>
                  <a:pt x="76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6" y="144"/>
                  <a:pt x="77" y="143"/>
                  <a:pt x="77" y="142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6"/>
                  <a:pt x="76" y="15"/>
                  <a:pt x="76" y="15"/>
                </a:cubicBezTo>
                <a:cubicBezTo>
                  <a:pt x="76" y="15"/>
                  <a:pt x="76" y="15"/>
                  <a:pt x="76" y="15"/>
                </a:cubicBezTo>
                <a:cubicBezTo>
                  <a:pt x="75" y="14"/>
                  <a:pt x="74" y="14"/>
                  <a:pt x="73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3" y="14"/>
                  <a:pt x="52" y="14"/>
                  <a:pt x="5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1" y="15"/>
                  <a:pt x="51" y="16"/>
                  <a:pt x="51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91" tIns="33696" rIns="67391" bIns="33696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70535" y="2154801"/>
            <a:ext cx="1028700" cy="288018"/>
            <a:chOff x="1320800" y="2931886"/>
            <a:chExt cx="1393371" cy="391886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320800" y="2931886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320800" y="3323772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27"/>
          <p:cNvSpPr txBox="1"/>
          <p:nvPr/>
        </p:nvSpPr>
        <p:spPr>
          <a:xfrm>
            <a:off x="945834" y="2160963"/>
            <a:ext cx="1144308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5018" y="2520158"/>
            <a:ext cx="1399733" cy="109957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967229" y="2154801"/>
            <a:ext cx="1028700" cy="288018"/>
            <a:chOff x="1320800" y="2931886"/>
            <a:chExt cx="1393371" cy="39188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320800" y="2931886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320800" y="3323772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33"/>
          <p:cNvSpPr txBox="1"/>
          <p:nvPr/>
        </p:nvSpPr>
        <p:spPr>
          <a:xfrm>
            <a:off x="2942528" y="2160963"/>
            <a:ext cx="1144308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81713" y="2520158"/>
            <a:ext cx="1399733" cy="109957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963923" y="2154801"/>
            <a:ext cx="1028700" cy="288018"/>
            <a:chOff x="1320800" y="2931886"/>
            <a:chExt cx="1393371" cy="39188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320800" y="2931886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320800" y="3323772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39"/>
          <p:cNvSpPr txBox="1"/>
          <p:nvPr/>
        </p:nvSpPr>
        <p:spPr>
          <a:xfrm>
            <a:off x="4939222" y="2160963"/>
            <a:ext cx="1144308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78407" y="2520158"/>
            <a:ext cx="1399733" cy="109957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960618" y="2154801"/>
            <a:ext cx="1028700" cy="288018"/>
            <a:chOff x="1320800" y="2931886"/>
            <a:chExt cx="1393371" cy="391886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320800" y="2931886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320800" y="3323772"/>
              <a:ext cx="13933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45"/>
          <p:cNvSpPr txBox="1"/>
          <p:nvPr/>
        </p:nvSpPr>
        <p:spPr>
          <a:xfrm>
            <a:off x="6935917" y="2160963"/>
            <a:ext cx="1144308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75102" y="2520158"/>
            <a:ext cx="1399733" cy="109957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grpSp>
        <p:nvGrpSpPr>
          <p:cNvPr id="2" name="Group 86"/>
          <p:cNvGrpSpPr/>
          <p:nvPr/>
        </p:nvGrpSpPr>
        <p:grpSpPr>
          <a:xfrm>
            <a:off x="766963" y="1239857"/>
            <a:ext cx="2147143" cy="742047"/>
            <a:chOff x="1143000" y="1201738"/>
            <a:chExt cx="2181225" cy="757238"/>
          </a:xfrm>
          <a:solidFill>
            <a:srgbClr val="595959"/>
          </a:solidFill>
        </p:grpSpPr>
        <p:sp>
          <p:nvSpPr>
            <p:cNvPr id="3" name="Freeform 14"/>
            <p:cNvSpPr>
              <a:spLocks noEditPoints="1"/>
            </p:cNvSpPr>
            <p:nvPr/>
          </p:nvSpPr>
          <p:spPr bwMode="auto">
            <a:xfrm>
              <a:off x="2632075" y="1201738"/>
              <a:ext cx="692150" cy="757238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228" y="500"/>
                </a:cxn>
                <a:cxn ang="0">
                  <a:pos x="457" y="250"/>
                </a:cxn>
                <a:cxn ang="0">
                  <a:pos x="228" y="0"/>
                </a:cxn>
                <a:cxn ang="0">
                  <a:pos x="0" y="250"/>
                </a:cxn>
                <a:cxn ang="0">
                  <a:pos x="60" y="250"/>
                </a:cxn>
                <a:cxn ang="0">
                  <a:pos x="228" y="66"/>
                </a:cxn>
                <a:cxn ang="0">
                  <a:pos x="397" y="250"/>
                </a:cxn>
                <a:cxn ang="0">
                  <a:pos x="228" y="434"/>
                </a:cxn>
                <a:cxn ang="0">
                  <a:pos x="60" y="250"/>
                </a:cxn>
              </a:cxnLst>
              <a:rect l="0" t="0" r="r" b="b"/>
              <a:pathLst>
                <a:path w="457" h="500">
                  <a:moveTo>
                    <a:pt x="0" y="250"/>
                  </a:moveTo>
                  <a:cubicBezTo>
                    <a:pt x="0" y="388"/>
                    <a:pt x="102" y="500"/>
                    <a:pt x="228" y="500"/>
                  </a:cubicBezTo>
                  <a:cubicBezTo>
                    <a:pt x="355" y="500"/>
                    <a:pt x="457" y="388"/>
                    <a:pt x="457" y="250"/>
                  </a:cubicBezTo>
                  <a:cubicBezTo>
                    <a:pt x="457" y="112"/>
                    <a:pt x="355" y="0"/>
                    <a:pt x="228" y="0"/>
                  </a:cubicBezTo>
                  <a:cubicBezTo>
                    <a:pt x="102" y="0"/>
                    <a:pt x="0" y="112"/>
                    <a:pt x="0" y="250"/>
                  </a:cubicBezTo>
                  <a:close/>
                  <a:moveTo>
                    <a:pt x="60" y="250"/>
                  </a:moveTo>
                  <a:cubicBezTo>
                    <a:pt x="60" y="148"/>
                    <a:pt x="135" y="66"/>
                    <a:pt x="228" y="66"/>
                  </a:cubicBezTo>
                  <a:cubicBezTo>
                    <a:pt x="321" y="66"/>
                    <a:pt x="397" y="148"/>
                    <a:pt x="397" y="250"/>
                  </a:cubicBezTo>
                  <a:cubicBezTo>
                    <a:pt x="397" y="352"/>
                    <a:pt x="321" y="434"/>
                    <a:pt x="228" y="434"/>
                  </a:cubicBezTo>
                  <a:cubicBezTo>
                    <a:pt x="135" y="434"/>
                    <a:pt x="60" y="352"/>
                    <a:pt x="60" y="2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4" name="Freeform 15"/>
            <p:cNvSpPr/>
            <p:nvPr/>
          </p:nvSpPr>
          <p:spPr bwMode="auto">
            <a:xfrm>
              <a:off x="2416175" y="1416050"/>
              <a:ext cx="290513" cy="333375"/>
            </a:xfrm>
            <a:custGeom>
              <a:avLst/>
              <a:gdLst/>
              <a:ahLst/>
              <a:cxnLst>
                <a:cxn ang="0">
                  <a:pos x="192" y="58"/>
                </a:cxn>
                <a:cxn ang="0">
                  <a:pos x="134" y="0"/>
                </a:cxn>
                <a:cxn ang="0">
                  <a:pos x="58" y="0"/>
                </a:cxn>
                <a:cxn ang="0">
                  <a:pos x="0" y="58"/>
                </a:cxn>
                <a:cxn ang="0">
                  <a:pos x="0" y="162"/>
                </a:cxn>
                <a:cxn ang="0">
                  <a:pos x="58" y="220"/>
                </a:cxn>
                <a:cxn ang="0">
                  <a:pos x="134" y="220"/>
                </a:cxn>
                <a:cxn ang="0">
                  <a:pos x="192" y="162"/>
                </a:cxn>
                <a:cxn ang="0">
                  <a:pos x="192" y="58"/>
                </a:cxn>
              </a:cxnLst>
              <a:rect l="0" t="0" r="r" b="b"/>
              <a:pathLst>
                <a:path w="192" h="220">
                  <a:moveTo>
                    <a:pt x="192" y="58"/>
                  </a:moveTo>
                  <a:cubicBezTo>
                    <a:pt x="192" y="26"/>
                    <a:pt x="166" y="0"/>
                    <a:pt x="13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94"/>
                    <a:pt x="26" y="220"/>
                    <a:pt x="58" y="220"/>
                  </a:cubicBezTo>
                  <a:cubicBezTo>
                    <a:pt x="134" y="220"/>
                    <a:pt x="134" y="220"/>
                    <a:pt x="134" y="220"/>
                  </a:cubicBezTo>
                  <a:cubicBezTo>
                    <a:pt x="166" y="220"/>
                    <a:pt x="192" y="194"/>
                    <a:pt x="192" y="162"/>
                  </a:cubicBezTo>
                  <a:lnTo>
                    <a:pt x="192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16"/>
            <p:cNvSpPr/>
            <p:nvPr/>
          </p:nvSpPr>
          <p:spPr bwMode="auto">
            <a:xfrm>
              <a:off x="1143000" y="1530350"/>
              <a:ext cx="1381125" cy="115888"/>
            </a:xfrm>
            <a:custGeom>
              <a:avLst/>
              <a:gdLst/>
              <a:ahLst/>
              <a:cxnLst>
                <a:cxn ang="0">
                  <a:pos x="912" y="37"/>
                </a:cxn>
                <a:cxn ang="0">
                  <a:pos x="875" y="0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0" y="39"/>
                </a:cxn>
                <a:cxn ang="0">
                  <a:pos x="37" y="76"/>
                </a:cxn>
                <a:cxn ang="0">
                  <a:pos x="875" y="76"/>
                </a:cxn>
                <a:cxn ang="0">
                  <a:pos x="912" y="39"/>
                </a:cxn>
                <a:cxn ang="0">
                  <a:pos x="912" y="37"/>
                </a:cxn>
              </a:cxnLst>
              <a:rect l="0" t="0" r="r" b="b"/>
              <a:pathLst>
                <a:path w="912" h="76">
                  <a:moveTo>
                    <a:pt x="912" y="37"/>
                  </a:moveTo>
                  <a:cubicBezTo>
                    <a:pt x="912" y="17"/>
                    <a:pt x="895" y="0"/>
                    <a:pt x="87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875" y="76"/>
                    <a:pt x="875" y="76"/>
                    <a:pt x="875" y="76"/>
                  </a:cubicBezTo>
                  <a:cubicBezTo>
                    <a:pt x="895" y="76"/>
                    <a:pt x="912" y="59"/>
                    <a:pt x="912" y="39"/>
                  </a:cubicBezTo>
                  <a:lnTo>
                    <a:pt x="912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17"/>
            <p:cNvSpPr/>
            <p:nvPr/>
          </p:nvSpPr>
          <p:spPr bwMode="auto">
            <a:xfrm>
              <a:off x="1597025" y="1493838"/>
              <a:ext cx="73025" cy="206375"/>
            </a:xfrm>
            <a:custGeom>
              <a:avLst/>
              <a:gdLst/>
              <a:ahLst/>
              <a:cxnLst>
                <a:cxn ang="0">
                  <a:pos x="48" y="23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13"/>
                </a:cxn>
                <a:cxn ang="0">
                  <a:pos x="23" y="136"/>
                </a:cxn>
                <a:cxn ang="0">
                  <a:pos x="25" y="136"/>
                </a:cxn>
                <a:cxn ang="0">
                  <a:pos x="48" y="113"/>
                </a:cxn>
                <a:cxn ang="0">
                  <a:pos x="48" y="23"/>
                </a:cxn>
              </a:cxnLst>
              <a:rect l="0" t="0" r="r" b="b"/>
              <a:pathLst>
                <a:path w="48" h="136">
                  <a:moveTo>
                    <a:pt x="48" y="23"/>
                  </a:moveTo>
                  <a:cubicBezTo>
                    <a:pt x="48" y="10"/>
                    <a:pt x="38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6"/>
                    <a:pt x="10" y="136"/>
                    <a:pt x="23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38" y="136"/>
                    <a:pt x="48" y="126"/>
                    <a:pt x="48" y="113"/>
                  </a:cubicBezTo>
                  <a:lnTo>
                    <a:pt x="48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18"/>
            <p:cNvSpPr/>
            <p:nvPr/>
          </p:nvSpPr>
          <p:spPr bwMode="auto">
            <a:xfrm>
              <a:off x="1233488" y="1620838"/>
              <a:ext cx="260350" cy="255588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128" y="0"/>
                </a:cxn>
                <a:cxn ang="0">
                  <a:pos x="172" y="42"/>
                </a:cxn>
                <a:cxn ang="0">
                  <a:pos x="172" y="121"/>
                </a:cxn>
                <a:cxn ang="0">
                  <a:pos x="140" y="164"/>
                </a:cxn>
                <a:cxn ang="0">
                  <a:pos x="140" y="91"/>
                </a:cxn>
                <a:cxn ang="0">
                  <a:pos x="120" y="72"/>
                </a:cxn>
                <a:cxn ang="0">
                  <a:pos x="118" y="72"/>
                </a:cxn>
                <a:cxn ang="0">
                  <a:pos x="100" y="91"/>
                </a:cxn>
                <a:cxn ang="0">
                  <a:pos x="100" y="168"/>
                </a:cxn>
                <a:cxn ang="0">
                  <a:pos x="64" y="168"/>
                </a:cxn>
                <a:cxn ang="0">
                  <a:pos x="64" y="91"/>
                </a:cxn>
                <a:cxn ang="0">
                  <a:pos x="45" y="72"/>
                </a:cxn>
                <a:cxn ang="0">
                  <a:pos x="43" y="72"/>
                </a:cxn>
                <a:cxn ang="0">
                  <a:pos x="24" y="91"/>
                </a:cxn>
                <a:cxn ang="0">
                  <a:pos x="24" y="162"/>
                </a:cxn>
                <a:cxn ang="0">
                  <a:pos x="0" y="121"/>
                </a:cxn>
                <a:cxn ang="0">
                  <a:pos x="0" y="42"/>
                </a:cxn>
                <a:cxn ang="0">
                  <a:pos x="45" y="0"/>
                </a:cxn>
              </a:cxnLst>
              <a:rect l="0" t="0" r="r" b="b"/>
              <a:pathLst>
                <a:path w="172" h="168">
                  <a:moveTo>
                    <a:pt x="45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53" y="0"/>
                    <a:pt x="172" y="17"/>
                    <a:pt x="172" y="4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42"/>
                    <a:pt x="160" y="159"/>
                    <a:pt x="140" y="164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78"/>
                    <a:pt x="130" y="72"/>
                    <a:pt x="120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09" y="72"/>
                    <a:pt x="100" y="78"/>
                    <a:pt x="100" y="91"/>
                  </a:cubicBezTo>
                  <a:cubicBezTo>
                    <a:pt x="100" y="168"/>
                    <a:pt x="100" y="168"/>
                    <a:pt x="100" y="168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78"/>
                    <a:pt x="55" y="72"/>
                    <a:pt x="45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33" y="72"/>
                    <a:pt x="24" y="78"/>
                    <a:pt x="24" y="91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8" y="154"/>
                    <a:pt x="0" y="139"/>
                    <a:pt x="0" y="12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7"/>
                    <a:pt x="20" y="0"/>
                    <a:pt x="45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" name="Group 92"/>
          <p:cNvGrpSpPr/>
          <p:nvPr/>
        </p:nvGrpSpPr>
        <p:grpSpPr>
          <a:xfrm>
            <a:off x="2054624" y="2293033"/>
            <a:ext cx="1015753" cy="2299255"/>
            <a:chOff x="2451100" y="2276475"/>
            <a:chExt cx="1031876" cy="2346326"/>
          </a:xfrm>
          <a:solidFill>
            <a:srgbClr val="17B59E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2547938" y="2312988"/>
              <a:ext cx="935038" cy="2309813"/>
            </a:xfrm>
            <a:custGeom>
              <a:avLst/>
              <a:gdLst/>
              <a:ahLst/>
              <a:cxnLst>
                <a:cxn ang="0">
                  <a:pos x="191" y="76"/>
                </a:cxn>
                <a:cxn ang="0">
                  <a:pos x="287" y="7"/>
                </a:cxn>
                <a:cxn ang="0">
                  <a:pos x="538" y="42"/>
                </a:cxn>
                <a:cxn ang="0">
                  <a:pos x="610" y="135"/>
                </a:cxn>
                <a:cxn ang="0">
                  <a:pos x="425" y="1445"/>
                </a:cxn>
                <a:cxn ang="0">
                  <a:pos x="329" y="1517"/>
                </a:cxn>
                <a:cxn ang="0">
                  <a:pos x="79" y="1482"/>
                </a:cxn>
                <a:cxn ang="0">
                  <a:pos x="7" y="1386"/>
                </a:cxn>
                <a:cxn ang="0">
                  <a:pos x="191" y="76"/>
                </a:cxn>
              </a:cxnLst>
              <a:rect l="0" t="0" r="r" b="b"/>
              <a:pathLst>
                <a:path w="617" h="1524">
                  <a:moveTo>
                    <a:pt x="191" y="76"/>
                  </a:moveTo>
                  <a:cubicBezTo>
                    <a:pt x="198" y="30"/>
                    <a:pt x="241" y="0"/>
                    <a:pt x="287" y="7"/>
                  </a:cubicBezTo>
                  <a:cubicBezTo>
                    <a:pt x="538" y="42"/>
                    <a:pt x="538" y="42"/>
                    <a:pt x="538" y="42"/>
                  </a:cubicBezTo>
                  <a:cubicBezTo>
                    <a:pt x="584" y="49"/>
                    <a:pt x="617" y="89"/>
                    <a:pt x="610" y="135"/>
                  </a:cubicBezTo>
                  <a:cubicBezTo>
                    <a:pt x="425" y="1445"/>
                    <a:pt x="425" y="1445"/>
                    <a:pt x="425" y="1445"/>
                  </a:cubicBezTo>
                  <a:cubicBezTo>
                    <a:pt x="419" y="1492"/>
                    <a:pt x="376" y="1524"/>
                    <a:pt x="329" y="1517"/>
                  </a:cubicBezTo>
                  <a:cubicBezTo>
                    <a:pt x="79" y="1482"/>
                    <a:pt x="79" y="1482"/>
                    <a:pt x="79" y="1482"/>
                  </a:cubicBezTo>
                  <a:cubicBezTo>
                    <a:pt x="32" y="1475"/>
                    <a:pt x="0" y="1432"/>
                    <a:pt x="7" y="1386"/>
                  </a:cubicBezTo>
                  <a:lnTo>
                    <a:pt x="191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19"/>
            <p:cNvSpPr/>
            <p:nvPr/>
          </p:nvSpPr>
          <p:spPr bwMode="auto">
            <a:xfrm>
              <a:off x="2451100" y="2276475"/>
              <a:ext cx="935038" cy="2309813"/>
            </a:xfrm>
            <a:custGeom>
              <a:avLst/>
              <a:gdLst/>
              <a:ahLst/>
              <a:cxnLst>
                <a:cxn ang="0">
                  <a:pos x="191" y="76"/>
                </a:cxn>
                <a:cxn ang="0">
                  <a:pos x="287" y="7"/>
                </a:cxn>
                <a:cxn ang="0">
                  <a:pos x="538" y="42"/>
                </a:cxn>
                <a:cxn ang="0">
                  <a:pos x="610" y="135"/>
                </a:cxn>
                <a:cxn ang="0">
                  <a:pos x="425" y="1445"/>
                </a:cxn>
                <a:cxn ang="0">
                  <a:pos x="329" y="1517"/>
                </a:cxn>
                <a:cxn ang="0">
                  <a:pos x="79" y="1482"/>
                </a:cxn>
                <a:cxn ang="0">
                  <a:pos x="7" y="1386"/>
                </a:cxn>
                <a:cxn ang="0">
                  <a:pos x="191" y="76"/>
                </a:cxn>
              </a:cxnLst>
              <a:rect l="0" t="0" r="r" b="b"/>
              <a:pathLst>
                <a:path w="617" h="1524">
                  <a:moveTo>
                    <a:pt x="191" y="76"/>
                  </a:moveTo>
                  <a:cubicBezTo>
                    <a:pt x="198" y="30"/>
                    <a:pt x="241" y="0"/>
                    <a:pt x="287" y="7"/>
                  </a:cubicBezTo>
                  <a:cubicBezTo>
                    <a:pt x="538" y="42"/>
                    <a:pt x="538" y="42"/>
                    <a:pt x="538" y="42"/>
                  </a:cubicBezTo>
                  <a:cubicBezTo>
                    <a:pt x="584" y="49"/>
                    <a:pt x="617" y="89"/>
                    <a:pt x="610" y="135"/>
                  </a:cubicBezTo>
                  <a:cubicBezTo>
                    <a:pt x="425" y="1445"/>
                    <a:pt x="425" y="1445"/>
                    <a:pt x="425" y="1445"/>
                  </a:cubicBezTo>
                  <a:cubicBezTo>
                    <a:pt x="419" y="1492"/>
                    <a:pt x="376" y="1524"/>
                    <a:pt x="329" y="1517"/>
                  </a:cubicBezTo>
                  <a:cubicBezTo>
                    <a:pt x="79" y="1482"/>
                    <a:pt x="79" y="1482"/>
                    <a:pt x="79" y="1482"/>
                  </a:cubicBezTo>
                  <a:cubicBezTo>
                    <a:pt x="32" y="1475"/>
                    <a:pt x="0" y="1432"/>
                    <a:pt x="7" y="1386"/>
                  </a:cubicBezTo>
                  <a:lnTo>
                    <a:pt x="191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20"/>
            <p:cNvSpPr/>
            <p:nvPr/>
          </p:nvSpPr>
          <p:spPr bwMode="auto">
            <a:xfrm>
              <a:off x="2905125" y="2387600"/>
              <a:ext cx="196850" cy="198438"/>
            </a:xfrm>
            <a:custGeom>
              <a:avLst/>
              <a:gdLst/>
              <a:ahLst/>
              <a:cxnLst>
                <a:cxn ang="0">
                  <a:pos x="118" y="43"/>
                </a:cxn>
                <a:cxn ang="0">
                  <a:pos x="43" y="12"/>
                </a:cxn>
                <a:cxn ang="0">
                  <a:pos x="12" y="86"/>
                </a:cxn>
                <a:cxn ang="0">
                  <a:pos x="86" y="118"/>
                </a:cxn>
                <a:cxn ang="0">
                  <a:pos x="118" y="43"/>
                </a:cxn>
              </a:cxnLst>
              <a:rect l="0" t="0" r="r" b="b"/>
              <a:pathLst>
                <a:path w="130" h="130">
                  <a:moveTo>
                    <a:pt x="118" y="43"/>
                  </a:moveTo>
                  <a:cubicBezTo>
                    <a:pt x="106" y="14"/>
                    <a:pt x="73" y="0"/>
                    <a:pt x="43" y="12"/>
                  </a:cubicBezTo>
                  <a:cubicBezTo>
                    <a:pt x="14" y="23"/>
                    <a:pt x="0" y="57"/>
                    <a:pt x="12" y="86"/>
                  </a:cubicBezTo>
                  <a:cubicBezTo>
                    <a:pt x="24" y="115"/>
                    <a:pt x="57" y="130"/>
                    <a:pt x="86" y="118"/>
                  </a:cubicBezTo>
                  <a:cubicBezTo>
                    <a:pt x="116" y="106"/>
                    <a:pt x="130" y="73"/>
                    <a:pt x="118" y="4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21"/>
            <p:cNvSpPr/>
            <p:nvPr/>
          </p:nvSpPr>
          <p:spPr bwMode="auto">
            <a:xfrm>
              <a:off x="2905125" y="2393950"/>
              <a:ext cx="147638" cy="177800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98" y="14"/>
                </a:cxn>
                <a:cxn ang="0">
                  <a:pos x="43" y="8"/>
                </a:cxn>
                <a:cxn ang="0">
                  <a:pos x="12" y="82"/>
                </a:cxn>
                <a:cxn ang="0">
                  <a:pos x="55" y="117"/>
                </a:cxn>
                <a:cxn ang="0">
                  <a:pos x="35" y="92"/>
                </a:cxn>
                <a:cxn ang="0">
                  <a:pos x="66" y="17"/>
                </a:cxn>
              </a:cxnLst>
              <a:rect l="0" t="0" r="r" b="b"/>
              <a:pathLst>
                <a:path w="98" h="117">
                  <a:moveTo>
                    <a:pt x="66" y="17"/>
                  </a:moveTo>
                  <a:cubicBezTo>
                    <a:pt x="77" y="13"/>
                    <a:pt x="88" y="12"/>
                    <a:pt x="98" y="14"/>
                  </a:cubicBezTo>
                  <a:cubicBezTo>
                    <a:pt x="83" y="3"/>
                    <a:pt x="62" y="0"/>
                    <a:pt x="43" y="8"/>
                  </a:cubicBezTo>
                  <a:cubicBezTo>
                    <a:pt x="14" y="19"/>
                    <a:pt x="0" y="53"/>
                    <a:pt x="12" y="82"/>
                  </a:cubicBezTo>
                  <a:cubicBezTo>
                    <a:pt x="19" y="101"/>
                    <a:pt x="36" y="114"/>
                    <a:pt x="55" y="117"/>
                  </a:cubicBezTo>
                  <a:cubicBezTo>
                    <a:pt x="46" y="111"/>
                    <a:pt x="39" y="102"/>
                    <a:pt x="35" y="92"/>
                  </a:cubicBezTo>
                  <a:cubicBezTo>
                    <a:pt x="23" y="63"/>
                    <a:pt x="37" y="29"/>
                    <a:pt x="66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" name="Group 97"/>
          <p:cNvGrpSpPr/>
          <p:nvPr/>
        </p:nvGrpSpPr>
        <p:grpSpPr>
          <a:xfrm>
            <a:off x="2717208" y="2224584"/>
            <a:ext cx="1229841" cy="2307032"/>
            <a:chOff x="3124200" y="2206625"/>
            <a:chExt cx="1249363" cy="2354263"/>
          </a:xfrm>
          <a:solidFill>
            <a:srgbClr val="17B59E"/>
          </a:solidFill>
        </p:grpSpPr>
        <p:sp>
          <p:nvSpPr>
            <p:cNvPr id="14" name="Freeform 8"/>
            <p:cNvSpPr/>
            <p:nvPr/>
          </p:nvSpPr>
          <p:spPr bwMode="auto">
            <a:xfrm>
              <a:off x="3221038" y="2243138"/>
              <a:ext cx="1152525" cy="2317750"/>
            </a:xfrm>
            <a:custGeom>
              <a:avLst/>
              <a:gdLst/>
              <a:ahLst/>
              <a:cxnLst>
                <a:cxn ang="0">
                  <a:pos x="12" y="175"/>
                </a:cxn>
                <a:cxn ang="0">
                  <a:pos x="73" y="75"/>
                </a:cxn>
                <a:cxn ang="0">
                  <a:pos x="319" y="12"/>
                </a:cxn>
                <a:cxn ang="0">
                  <a:pos x="421" y="70"/>
                </a:cxn>
                <a:cxn ang="0">
                  <a:pos x="750" y="1352"/>
                </a:cxn>
                <a:cxn ang="0">
                  <a:pos x="689" y="1454"/>
                </a:cxn>
                <a:cxn ang="0">
                  <a:pos x="443" y="1517"/>
                </a:cxn>
                <a:cxn ang="0">
                  <a:pos x="340" y="1457"/>
                </a:cxn>
                <a:cxn ang="0">
                  <a:pos x="12" y="175"/>
                </a:cxn>
              </a:cxnLst>
              <a:rect l="0" t="0" r="r" b="b"/>
              <a:pathLst>
                <a:path w="761" h="1529">
                  <a:moveTo>
                    <a:pt x="12" y="175"/>
                  </a:moveTo>
                  <a:cubicBezTo>
                    <a:pt x="0" y="130"/>
                    <a:pt x="28" y="86"/>
                    <a:pt x="73" y="75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64" y="0"/>
                    <a:pt x="410" y="25"/>
                    <a:pt x="421" y="70"/>
                  </a:cubicBezTo>
                  <a:cubicBezTo>
                    <a:pt x="750" y="1352"/>
                    <a:pt x="750" y="1352"/>
                    <a:pt x="750" y="1352"/>
                  </a:cubicBezTo>
                  <a:cubicBezTo>
                    <a:pt x="761" y="1397"/>
                    <a:pt x="734" y="1443"/>
                    <a:pt x="689" y="1454"/>
                  </a:cubicBezTo>
                  <a:cubicBezTo>
                    <a:pt x="443" y="1517"/>
                    <a:pt x="443" y="1517"/>
                    <a:pt x="443" y="1517"/>
                  </a:cubicBezTo>
                  <a:cubicBezTo>
                    <a:pt x="398" y="1529"/>
                    <a:pt x="352" y="1502"/>
                    <a:pt x="340" y="1457"/>
                  </a:cubicBezTo>
                  <a:lnTo>
                    <a:pt x="12" y="17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3124200" y="2206625"/>
              <a:ext cx="1152525" cy="2317750"/>
            </a:xfrm>
            <a:custGeom>
              <a:avLst/>
              <a:gdLst/>
              <a:ahLst/>
              <a:cxnLst>
                <a:cxn ang="0">
                  <a:pos x="12" y="175"/>
                </a:cxn>
                <a:cxn ang="0">
                  <a:pos x="73" y="75"/>
                </a:cxn>
                <a:cxn ang="0">
                  <a:pos x="319" y="12"/>
                </a:cxn>
                <a:cxn ang="0">
                  <a:pos x="421" y="70"/>
                </a:cxn>
                <a:cxn ang="0">
                  <a:pos x="750" y="1352"/>
                </a:cxn>
                <a:cxn ang="0">
                  <a:pos x="689" y="1454"/>
                </a:cxn>
                <a:cxn ang="0">
                  <a:pos x="443" y="1517"/>
                </a:cxn>
                <a:cxn ang="0">
                  <a:pos x="340" y="1457"/>
                </a:cxn>
                <a:cxn ang="0">
                  <a:pos x="12" y="175"/>
                </a:cxn>
              </a:cxnLst>
              <a:rect l="0" t="0" r="r" b="b"/>
              <a:pathLst>
                <a:path w="761" h="1529">
                  <a:moveTo>
                    <a:pt x="12" y="175"/>
                  </a:moveTo>
                  <a:cubicBezTo>
                    <a:pt x="0" y="130"/>
                    <a:pt x="28" y="86"/>
                    <a:pt x="73" y="75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64" y="0"/>
                    <a:pt x="410" y="25"/>
                    <a:pt x="421" y="70"/>
                  </a:cubicBezTo>
                  <a:cubicBezTo>
                    <a:pt x="750" y="1352"/>
                    <a:pt x="750" y="1352"/>
                    <a:pt x="750" y="1352"/>
                  </a:cubicBezTo>
                  <a:cubicBezTo>
                    <a:pt x="761" y="1397"/>
                    <a:pt x="734" y="1443"/>
                    <a:pt x="689" y="1454"/>
                  </a:cubicBezTo>
                  <a:cubicBezTo>
                    <a:pt x="443" y="1517"/>
                    <a:pt x="443" y="1517"/>
                    <a:pt x="443" y="1517"/>
                  </a:cubicBezTo>
                  <a:cubicBezTo>
                    <a:pt x="398" y="1529"/>
                    <a:pt x="352" y="1502"/>
                    <a:pt x="340" y="1457"/>
                  </a:cubicBezTo>
                  <a:lnTo>
                    <a:pt x="12" y="17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23"/>
            <p:cNvSpPr/>
            <p:nvPr/>
          </p:nvSpPr>
          <p:spPr bwMode="auto">
            <a:xfrm>
              <a:off x="3324225" y="2363788"/>
              <a:ext cx="190500" cy="192088"/>
            </a:xfrm>
            <a:custGeom>
              <a:avLst/>
              <a:gdLst/>
              <a:ahLst/>
              <a:cxnLst>
                <a:cxn ang="0">
                  <a:pos x="104" y="23"/>
                </a:cxn>
                <a:cxn ang="0">
                  <a:pos x="23" y="22"/>
                </a:cxn>
                <a:cxn ang="0">
                  <a:pos x="22" y="103"/>
                </a:cxn>
                <a:cxn ang="0">
                  <a:pos x="103" y="104"/>
                </a:cxn>
                <a:cxn ang="0">
                  <a:pos x="104" y="23"/>
                </a:cxn>
              </a:cxnLst>
              <a:rect l="0" t="0" r="r" b="b"/>
              <a:pathLst>
                <a:path w="126" h="126">
                  <a:moveTo>
                    <a:pt x="104" y="23"/>
                  </a:moveTo>
                  <a:cubicBezTo>
                    <a:pt x="82" y="0"/>
                    <a:pt x="46" y="0"/>
                    <a:pt x="23" y="22"/>
                  </a:cubicBezTo>
                  <a:cubicBezTo>
                    <a:pt x="0" y="44"/>
                    <a:pt x="0" y="81"/>
                    <a:pt x="22" y="103"/>
                  </a:cubicBezTo>
                  <a:cubicBezTo>
                    <a:pt x="44" y="126"/>
                    <a:pt x="81" y="126"/>
                    <a:pt x="103" y="104"/>
                  </a:cubicBezTo>
                  <a:cubicBezTo>
                    <a:pt x="126" y="82"/>
                    <a:pt x="126" y="46"/>
                    <a:pt x="104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24"/>
            <p:cNvSpPr/>
            <p:nvPr/>
          </p:nvSpPr>
          <p:spPr bwMode="auto">
            <a:xfrm>
              <a:off x="3324225" y="2368550"/>
              <a:ext cx="115888" cy="182563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76" y="4"/>
                </a:cxn>
                <a:cxn ang="0">
                  <a:pos x="23" y="19"/>
                </a:cxn>
                <a:cxn ang="0">
                  <a:pos x="22" y="100"/>
                </a:cxn>
                <a:cxn ang="0">
                  <a:pos x="75" y="116"/>
                </a:cxn>
                <a:cxn ang="0">
                  <a:pos x="47" y="100"/>
                </a:cxn>
                <a:cxn ang="0">
                  <a:pos x="48" y="19"/>
                </a:cxn>
              </a:cxnLst>
              <a:rect l="0" t="0" r="r" b="b"/>
              <a:pathLst>
                <a:path w="76" h="120">
                  <a:moveTo>
                    <a:pt x="48" y="19"/>
                  </a:moveTo>
                  <a:cubicBezTo>
                    <a:pt x="56" y="12"/>
                    <a:pt x="66" y="7"/>
                    <a:pt x="76" y="4"/>
                  </a:cubicBezTo>
                  <a:cubicBezTo>
                    <a:pt x="58" y="0"/>
                    <a:pt x="38" y="5"/>
                    <a:pt x="23" y="19"/>
                  </a:cubicBezTo>
                  <a:cubicBezTo>
                    <a:pt x="0" y="41"/>
                    <a:pt x="0" y="78"/>
                    <a:pt x="22" y="100"/>
                  </a:cubicBezTo>
                  <a:cubicBezTo>
                    <a:pt x="36" y="115"/>
                    <a:pt x="56" y="120"/>
                    <a:pt x="75" y="116"/>
                  </a:cubicBezTo>
                  <a:cubicBezTo>
                    <a:pt x="65" y="114"/>
                    <a:pt x="55" y="108"/>
                    <a:pt x="47" y="100"/>
                  </a:cubicBezTo>
                  <a:cubicBezTo>
                    <a:pt x="25" y="78"/>
                    <a:pt x="25" y="42"/>
                    <a:pt x="48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8" name="Group 102"/>
          <p:cNvGrpSpPr/>
          <p:nvPr/>
        </p:nvGrpSpPr>
        <p:grpSpPr>
          <a:xfrm>
            <a:off x="3087566" y="1967902"/>
            <a:ext cx="1864295" cy="2114131"/>
            <a:chOff x="3500438" y="1944688"/>
            <a:chExt cx="1893887" cy="2157412"/>
          </a:xfrm>
          <a:solidFill>
            <a:srgbClr val="17B59E"/>
          </a:solidFill>
        </p:grpSpPr>
        <p:sp>
          <p:nvSpPr>
            <p:cNvPr id="19" name="Freeform 11"/>
            <p:cNvSpPr/>
            <p:nvPr/>
          </p:nvSpPr>
          <p:spPr bwMode="auto">
            <a:xfrm>
              <a:off x="3597275" y="1981200"/>
              <a:ext cx="1797050" cy="2120900"/>
            </a:xfrm>
            <a:custGeom>
              <a:avLst/>
              <a:gdLst/>
              <a:ahLst/>
              <a:cxnLst>
                <a:cxn ang="0">
                  <a:pos x="28" y="296"/>
                </a:cxn>
                <a:cxn ang="0">
                  <a:pos x="47" y="180"/>
                </a:cxn>
                <a:cxn ang="0">
                  <a:pos x="250" y="28"/>
                </a:cxn>
                <a:cxn ang="0">
                  <a:pos x="367" y="43"/>
                </a:cxn>
                <a:cxn ang="0">
                  <a:pos x="1159" y="1102"/>
                </a:cxn>
                <a:cxn ang="0">
                  <a:pos x="1142" y="1221"/>
                </a:cxn>
                <a:cxn ang="0">
                  <a:pos x="939" y="1373"/>
                </a:cxn>
                <a:cxn ang="0">
                  <a:pos x="821" y="1356"/>
                </a:cxn>
                <a:cxn ang="0">
                  <a:pos x="28" y="296"/>
                </a:cxn>
              </a:cxnLst>
              <a:rect l="0" t="0" r="r" b="b"/>
              <a:pathLst>
                <a:path w="1187" h="1400">
                  <a:moveTo>
                    <a:pt x="28" y="296"/>
                  </a:moveTo>
                  <a:cubicBezTo>
                    <a:pt x="0" y="259"/>
                    <a:pt x="10" y="208"/>
                    <a:pt x="47" y="180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87" y="0"/>
                    <a:pt x="339" y="6"/>
                    <a:pt x="367" y="43"/>
                  </a:cubicBezTo>
                  <a:cubicBezTo>
                    <a:pt x="1159" y="1102"/>
                    <a:pt x="1159" y="1102"/>
                    <a:pt x="1159" y="1102"/>
                  </a:cubicBezTo>
                  <a:cubicBezTo>
                    <a:pt x="1187" y="1140"/>
                    <a:pt x="1179" y="1193"/>
                    <a:pt x="1142" y="1221"/>
                  </a:cubicBezTo>
                  <a:cubicBezTo>
                    <a:pt x="939" y="1373"/>
                    <a:pt x="939" y="1373"/>
                    <a:pt x="939" y="1373"/>
                  </a:cubicBezTo>
                  <a:cubicBezTo>
                    <a:pt x="902" y="1400"/>
                    <a:pt x="849" y="1393"/>
                    <a:pt x="821" y="1356"/>
                  </a:cubicBezTo>
                  <a:lnTo>
                    <a:pt x="28" y="2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3500438" y="1944688"/>
              <a:ext cx="1797050" cy="2120900"/>
            </a:xfrm>
            <a:custGeom>
              <a:avLst/>
              <a:gdLst/>
              <a:ahLst/>
              <a:cxnLst>
                <a:cxn ang="0">
                  <a:pos x="28" y="296"/>
                </a:cxn>
                <a:cxn ang="0">
                  <a:pos x="47" y="180"/>
                </a:cxn>
                <a:cxn ang="0">
                  <a:pos x="250" y="28"/>
                </a:cxn>
                <a:cxn ang="0">
                  <a:pos x="367" y="43"/>
                </a:cxn>
                <a:cxn ang="0">
                  <a:pos x="1159" y="1102"/>
                </a:cxn>
                <a:cxn ang="0">
                  <a:pos x="1142" y="1221"/>
                </a:cxn>
                <a:cxn ang="0">
                  <a:pos x="939" y="1373"/>
                </a:cxn>
                <a:cxn ang="0">
                  <a:pos x="821" y="1356"/>
                </a:cxn>
                <a:cxn ang="0">
                  <a:pos x="28" y="296"/>
                </a:cxn>
              </a:cxnLst>
              <a:rect l="0" t="0" r="r" b="b"/>
              <a:pathLst>
                <a:path w="1187" h="1400">
                  <a:moveTo>
                    <a:pt x="28" y="296"/>
                  </a:moveTo>
                  <a:cubicBezTo>
                    <a:pt x="0" y="259"/>
                    <a:pt x="10" y="208"/>
                    <a:pt x="47" y="180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87" y="0"/>
                    <a:pt x="339" y="6"/>
                    <a:pt x="367" y="43"/>
                  </a:cubicBezTo>
                  <a:cubicBezTo>
                    <a:pt x="1159" y="1102"/>
                    <a:pt x="1159" y="1102"/>
                    <a:pt x="1159" y="1102"/>
                  </a:cubicBezTo>
                  <a:cubicBezTo>
                    <a:pt x="1187" y="1140"/>
                    <a:pt x="1179" y="1193"/>
                    <a:pt x="1142" y="1221"/>
                  </a:cubicBezTo>
                  <a:cubicBezTo>
                    <a:pt x="939" y="1373"/>
                    <a:pt x="939" y="1373"/>
                    <a:pt x="939" y="1373"/>
                  </a:cubicBezTo>
                  <a:cubicBezTo>
                    <a:pt x="902" y="1400"/>
                    <a:pt x="849" y="1393"/>
                    <a:pt x="821" y="1356"/>
                  </a:cubicBezTo>
                  <a:lnTo>
                    <a:pt x="28" y="2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6"/>
            <p:cNvSpPr/>
            <p:nvPr/>
          </p:nvSpPr>
          <p:spPr bwMode="auto">
            <a:xfrm>
              <a:off x="3697288" y="2178050"/>
              <a:ext cx="196850" cy="196850"/>
            </a:xfrm>
            <a:custGeom>
              <a:avLst/>
              <a:gdLst/>
              <a:ahLst/>
              <a:cxnLst>
                <a:cxn ang="0">
                  <a:pos x="87" y="12"/>
                </a:cxn>
                <a:cxn ang="0">
                  <a:pos x="12" y="42"/>
                </a:cxn>
                <a:cxn ang="0">
                  <a:pos x="42" y="117"/>
                </a:cxn>
                <a:cxn ang="0">
                  <a:pos x="117" y="87"/>
                </a:cxn>
                <a:cxn ang="0">
                  <a:pos x="87" y="12"/>
                </a:cxn>
              </a:cxnLst>
              <a:rect l="0" t="0" r="r" b="b"/>
              <a:pathLst>
                <a:path w="130" h="130">
                  <a:moveTo>
                    <a:pt x="87" y="12"/>
                  </a:moveTo>
                  <a:cubicBezTo>
                    <a:pt x="58" y="0"/>
                    <a:pt x="25" y="13"/>
                    <a:pt x="12" y="42"/>
                  </a:cubicBezTo>
                  <a:cubicBezTo>
                    <a:pt x="0" y="71"/>
                    <a:pt x="13" y="105"/>
                    <a:pt x="42" y="117"/>
                  </a:cubicBezTo>
                  <a:cubicBezTo>
                    <a:pt x="71" y="130"/>
                    <a:pt x="105" y="116"/>
                    <a:pt x="117" y="87"/>
                  </a:cubicBezTo>
                  <a:cubicBezTo>
                    <a:pt x="130" y="58"/>
                    <a:pt x="116" y="25"/>
                    <a:pt x="8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7"/>
            <p:cNvSpPr/>
            <p:nvPr/>
          </p:nvSpPr>
          <p:spPr bwMode="auto">
            <a:xfrm>
              <a:off x="3697288" y="2189163"/>
              <a:ext cx="146050" cy="177800"/>
            </a:xfrm>
            <a:custGeom>
              <a:avLst/>
              <a:gdLst/>
              <a:ahLst/>
              <a:cxnLst>
                <a:cxn ang="0">
                  <a:pos x="35" y="25"/>
                </a:cxn>
                <a:cxn ang="0">
                  <a:pos x="56" y="0"/>
                </a:cxn>
                <a:cxn ang="0">
                  <a:pos x="12" y="34"/>
                </a:cxn>
                <a:cxn ang="0">
                  <a:pos x="42" y="109"/>
                </a:cxn>
                <a:cxn ang="0">
                  <a:pos x="97" y="104"/>
                </a:cxn>
                <a:cxn ang="0">
                  <a:pos x="65" y="100"/>
                </a:cxn>
                <a:cxn ang="0">
                  <a:pos x="35" y="25"/>
                </a:cxn>
              </a:cxnLst>
              <a:rect l="0" t="0" r="r" b="b"/>
              <a:pathLst>
                <a:path w="97" h="117">
                  <a:moveTo>
                    <a:pt x="35" y="25"/>
                  </a:moveTo>
                  <a:cubicBezTo>
                    <a:pt x="40" y="15"/>
                    <a:pt x="47" y="6"/>
                    <a:pt x="56" y="0"/>
                  </a:cubicBezTo>
                  <a:cubicBezTo>
                    <a:pt x="37" y="3"/>
                    <a:pt x="20" y="16"/>
                    <a:pt x="12" y="34"/>
                  </a:cubicBezTo>
                  <a:cubicBezTo>
                    <a:pt x="0" y="63"/>
                    <a:pt x="13" y="97"/>
                    <a:pt x="42" y="109"/>
                  </a:cubicBezTo>
                  <a:cubicBezTo>
                    <a:pt x="61" y="117"/>
                    <a:pt x="81" y="115"/>
                    <a:pt x="97" y="104"/>
                  </a:cubicBezTo>
                  <a:cubicBezTo>
                    <a:pt x="87" y="106"/>
                    <a:pt x="76" y="105"/>
                    <a:pt x="65" y="100"/>
                  </a:cubicBezTo>
                  <a:cubicBezTo>
                    <a:pt x="36" y="88"/>
                    <a:pt x="23" y="54"/>
                    <a:pt x="35" y="2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3" name="Group 107"/>
          <p:cNvGrpSpPr/>
          <p:nvPr/>
        </p:nvGrpSpPr>
        <p:grpSpPr>
          <a:xfrm>
            <a:off x="2540622" y="1820113"/>
            <a:ext cx="134392" cy="617594"/>
            <a:chOff x="2944813" y="1793875"/>
            <a:chExt cx="136525" cy="630238"/>
          </a:xfrm>
        </p:grpSpPr>
        <p:sp>
          <p:nvSpPr>
            <p:cNvPr id="24" name="Freeform 28"/>
            <p:cNvSpPr/>
            <p:nvPr/>
          </p:nvSpPr>
          <p:spPr bwMode="auto">
            <a:xfrm>
              <a:off x="2944813" y="1793875"/>
              <a:ext cx="103188" cy="630238"/>
            </a:xfrm>
            <a:custGeom>
              <a:avLst/>
              <a:gdLst/>
              <a:ahLst/>
              <a:cxnLst>
                <a:cxn ang="0">
                  <a:pos x="46" y="416"/>
                </a:cxn>
                <a:cxn ang="0">
                  <a:pos x="31" y="409"/>
                </a:cxn>
                <a:cxn ang="0">
                  <a:pos x="9" y="306"/>
                </a:cxn>
                <a:cxn ang="0">
                  <a:pos x="6" y="207"/>
                </a:cxn>
                <a:cxn ang="0">
                  <a:pos x="32" y="4"/>
                </a:cxn>
                <a:cxn ang="0">
                  <a:pos x="57" y="5"/>
                </a:cxn>
                <a:cxn ang="0">
                  <a:pos x="69" y="33"/>
                </a:cxn>
                <a:cxn ang="0">
                  <a:pos x="63" y="39"/>
                </a:cxn>
                <a:cxn ang="0">
                  <a:pos x="57" y="33"/>
                </a:cxn>
                <a:cxn ang="0">
                  <a:pos x="50" y="15"/>
                </a:cxn>
                <a:cxn ang="0">
                  <a:pos x="36" y="16"/>
                </a:cxn>
                <a:cxn ang="0">
                  <a:pos x="35" y="16"/>
                </a:cxn>
                <a:cxn ang="0">
                  <a:pos x="18" y="207"/>
                </a:cxn>
                <a:cxn ang="0">
                  <a:pos x="21" y="306"/>
                </a:cxn>
                <a:cxn ang="0">
                  <a:pos x="40" y="401"/>
                </a:cxn>
                <a:cxn ang="0">
                  <a:pos x="45" y="404"/>
                </a:cxn>
                <a:cxn ang="0">
                  <a:pos x="45" y="404"/>
                </a:cxn>
                <a:cxn ang="0">
                  <a:pos x="52" y="409"/>
                </a:cxn>
                <a:cxn ang="0">
                  <a:pos x="46" y="416"/>
                </a:cxn>
                <a:cxn ang="0">
                  <a:pos x="46" y="416"/>
                </a:cxn>
              </a:cxnLst>
              <a:rect l="0" t="0" r="r" b="b"/>
              <a:pathLst>
                <a:path w="69" h="416">
                  <a:moveTo>
                    <a:pt x="46" y="416"/>
                  </a:moveTo>
                  <a:cubicBezTo>
                    <a:pt x="43" y="416"/>
                    <a:pt x="38" y="415"/>
                    <a:pt x="31" y="409"/>
                  </a:cubicBezTo>
                  <a:cubicBezTo>
                    <a:pt x="16" y="395"/>
                    <a:pt x="8" y="359"/>
                    <a:pt x="9" y="306"/>
                  </a:cubicBezTo>
                  <a:cubicBezTo>
                    <a:pt x="9" y="277"/>
                    <a:pt x="8" y="243"/>
                    <a:pt x="6" y="207"/>
                  </a:cubicBezTo>
                  <a:cubicBezTo>
                    <a:pt x="1" y="87"/>
                    <a:pt x="0" y="13"/>
                    <a:pt x="32" y="4"/>
                  </a:cubicBezTo>
                  <a:cubicBezTo>
                    <a:pt x="42" y="0"/>
                    <a:pt x="51" y="1"/>
                    <a:pt x="57" y="5"/>
                  </a:cubicBezTo>
                  <a:cubicBezTo>
                    <a:pt x="69" y="14"/>
                    <a:pt x="69" y="31"/>
                    <a:pt x="69" y="33"/>
                  </a:cubicBezTo>
                  <a:cubicBezTo>
                    <a:pt x="69" y="37"/>
                    <a:pt x="67" y="39"/>
                    <a:pt x="63" y="39"/>
                  </a:cubicBezTo>
                  <a:cubicBezTo>
                    <a:pt x="60" y="39"/>
                    <a:pt x="57" y="37"/>
                    <a:pt x="57" y="33"/>
                  </a:cubicBezTo>
                  <a:cubicBezTo>
                    <a:pt x="57" y="30"/>
                    <a:pt x="56" y="19"/>
                    <a:pt x="50" y="15"/>
                  </a:cubicBezTo>
                  <a:cubicBezTo>
                    <a:pt x="47" y="13"/>
                    <a:pt x="42" y="13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1" y="22"/>
                    <a:pt x="15" y="125"/>
                    <a:pt x="18" y="207"/>
                  </a:cubicBezTo>
                  <a:cubicBezTo>
                    <a:pt x="20" y="243"/>
                    <a:pt x="21" y="277"/>
                    <a:pt x="21" y="306"/>
                  </a:cubicBezTo>
                  <a:cubicBezTo>
                    <a:pt x="20" y="372"/>
                    <a:pt x="32" y="394"/>
                    <a:pt x="40" y="401"/>
                  </a:cubicBezTo>
                  <a:cubicBezTo>
                    <a:pt x="43" y="404"/>
                    <a:pt x="45" y="404"/>
                    <a:pt x="45" y="404"/>
                  </a:cubicBezTo>
                  <a:cubicBezTo>
                    <a:pt x="45" y="404"/>
                    <a:pt x="45" y="404"/>
                    <a:pt x="45" y="404"/>
                  </a:cubicBezTo>
                  <a:cubicBezTo>
                    <a:pt x="49" y="404"/>
                    <a:pt x="51" y="406"/>
                    <a:pt x="52" y="409"/>
                  </a:cubicBezTo>
                  <a:cubicBezTo>
                    <a:pt x="52" y="413"/>
                    <a:pt x="50" y="416"/>
                    <a:pt x="46" y="416"/>
                  </a:cubicBezTo>
                  <a:cubicBezTo>
                    <a:pt x="46" y="416"/>
                    <a:pt x="46" y="416"/>
                    <a:pt x="46" y="4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3040063" y="1949450"/>
              <a:ext cx="41275" cy="365760"/>
            </a:xfrm>
            <a:custGeom>
              <a:avLst/>
              <a:gdLst/>
              <a:ahLst/>
              <a:cxnLst>
                <a:cxn ang="0">
                  <a:pos x="12" y="244"/>
                </a:cxn>
                <a:cxn ang="0">
                  <a:pos x="11" y="244"/>
                </a:cxn>
                <a:cxn ang="0">
                  <a:pos x="6" y="237"/>
                </a:cxn>
                <a:cxn ang="0">
                  <a:pos x="1" y="7"/>
                </a:cxn>
                <a:cxn ang="0">
                  <a:pos x="6" y="0"/>
                </a:cxn>
                <a:cxn ang="0">
                  <a:pos x="13" y="5"/>
                </a:cxn>
                <a:cxn ang="0">
                  <a:pos x="18" y="239"/>
                </a:cxn>
                <a:cxn ang="0">
                  <a:pos x="12" y="244"/>
                </a:cxn>
              </a:cxnLst>
              <a:rect l="0" t="0" r="r" b="b"/>
              <a:pathLst>
                <a:path w="28" h="244">
                  <a:moveTo>
                    <a:pt x="12" y="244"/>
                  </a:moveTo>
                  <a:cubicBezTo>
                    <a:pt x="12" y="244"/>
                    <a:pt x="11" y="244"/>
                    <a:pt x="11" y="244"/>
                  </a:cubicBezTo>
                  <a:cubicBezTo>
                    <a:pt x="8" y="243"/>
                    <a:pt x="5" y="240"/>
                    <a:pt x="6" y="237"/>
                  </a:cubicBezTo>
                  <a:cubicBezTo>
                    <a:pt x="16" y="161"/>
                    <a:pt x="1" y="8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13" y="12"/>
                    <a:pt x="28" y="161"/>
                    <a:pt x="18" y="239"/>
                  </a:cubicBezTo>
                  <a:cubicBezTo>
                    <a:pt x="17" y="242"/>
                    <a:pt x="15" y="244"/>
                    <a:pt x="12" y="2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6" name="Group 110"/>
          <p:cNvGrpSpPr/>
          <p:nvPr/>
        </p:nvGrpSpPr>
        <p:grpSpPr>
          <a:xfrm>
            <a:off x="2628132" y="1778112"/>
            <a:ext cx="362546" cy="645596"/>
            <a:chOff x="3033713" y="1751013"/>
            <a:chExt cx="368300" cy="658813"/>
          </a:xfrm>
        </p:grpSpPr>
        <p:sp>
          <p:nvSpPr>
            <p:cNvPr id="27" name="Freeform 30"/>
            <p:cNvSpPr/>
            <p:nvPr/>
          </p:nvSpPr>
          <p:spPr bwMode="auto">
            <a:xfrm>
              <a:off x="3033713" y="1751013"/>
              <a:ext cx="368300" cy="658813"/>
            </a:xfrm>
            <a:custGeom>
              <a:avLst/>
              <a:gdLst/>
              <a:ahLst/>
              <a:cxnLst>
                <a:cxn ang="0">
                  <a:pos x="238" y="432"/>
                </a:cxn>
                <a:cxn ang="0">
                  <a:pos x="222" y="431"/>
                </a:cxn>
                <a:cxn ang="0">
                  <a:pos x="151" y="334"/>
                </a:cxn>
                <a:cxn ang="0">
                  <a:pos x="100" y="233"/>
                </a:cxn>
                <a:cxn ang="0">
                  <a:pos x="23" y="12"/>
                </a:cxn>
                <a:cxn ang="0">
                  <a:pos x="47" y="2"/>
                </a:cxn>
                <a:cxn ang="0">
                  <a:pos x="72" y="26"/>
                </a:cxn>
                <a:cxn ang="0">
                  <a:pos x="69" y="35"/>
                </a:cxn>
                <a:cxn ang="0">
                  <a:pos x="61" y="31"/>
                </a:cxn>
                <a:cxn ang="0">
                  <a:pos x="46" y="15"/>
                </a:cxn>
                <a:cxn ang="0">
                  <a:pos x="33" y="22"/>
                </a:cxn>
                <a:cxn ang="0">
                  <a:pos x="32" y="22"/>
                </a:cxn>
                <a:cxn ang="0">
                  <a:pos x="111" y="227"/>
                </a:cxn>
                <a:cxn ang="0">
                  <a:pos x="162" y="329"/>
                </a:cxn>
                <a:cxn ang="0">
                  <a:pos x="225" y="418"/>
                </a:cxn>
                <a:cxn ang="0">
                  <a:pos x="232" y="419"/>
                </a:cxn>
                <a:cxn ang="0">
                  <a:pos x="232" y="419"/>
                </a:cxn>
                <a:cxn ang="0">
                  <a:pos x="241" y="422"/>
                </a:cxn>
                <a:cxn ang="0">
                  <a:pos x="239" y="431"/>
                </a:cxn>
                <a:cxn ang="0">
                  <a:pos x="238" y="432"/>
                </a:cxn>
              </a:cxnLst>
              <a:rect l="0" t="0" r="r" b="b"/>
              <a:pathLst>
                <a:path w="243" h="434">
                  <a:moveTo>
                    <a:pt x="238" y="432"/>
                  </a:moveTo>
                  <a:cubicBezTo>
                    <a:pt x="236" y="432"/>
                    <a:pt x="231" y="434"/>
                    <a:pt x="222" y="431"/>
                  </a:cubicBezTo>
                  <a:cubicBezTo>
                    <a:pt x="201" y="423"/>
                    <a:pt x="177" y="389"/>
                    <a:pt x="151" y="334"/>
                  </a:cubicBezTo>
                  <a:cubicBezTo>
                    <a:pt x="137" y="303"/>
                    <a:pt x="119" y="269"/>
                    <a:pt x="100" y="233"/>
                  </a:cubicBezTo>
                  <a:cubicBezTo>
                    <a:pt x="37" y="110"/>
                    <a:pt x="0" y="34"/>
                    <a:pt x="23" y="12"/>
                  </a:cubicBezTo>
                  <a:cubicBezTo>
                    <a:pt x="31" y="4"/>
                    <a:pt x="39" y="0"/>
                    <a:pt x="47" y="2"/>
                  </a:cubicBezTo>
                  <a:cubicBezTo>
                    <a:pt x="62" y="6"/>
                    <a:pt x="71" y="24"/>
                    <a:pt x="72" y="26"/>
                  </a:cubicBezTo>
                  <a:cubicBezTo>
                    <a:pt x="74" y="29"/>
                    <a:pt x="72" y="33"/>
                    <a:pt x="69" y="35"/>
                  </a:cubicBezTo>
                  <a:cubicBezTo>
                    <a:pt x="66" y="36"/>
                    <a:pt x="63" y="34"/>
                    <a:pt x="61" y="31"/>
                  </a:cubicBezTo>
                  <a:cubicBezTo>
                    <a:pt x="59" y="27"/>
                    <a:pt x="53" y="17"/>
                    <a:pt x="46" y="15"/>
                  </a:cubicBezTo>
                  <a:cubicBezTo>
                    <a:pt x="42" y="15"/>
                    <a:pt x="37" y="17"/>
                    <a:pt x="33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13" y="40"/>
                    <a:pt x="67" y="144"/>
                    <a:pt x="111" y="227"/>
                  </a:cubicBezTo>
                  <a:cubicBezTo>
                    <a:pt x="130" y="264"/>
                    <a:pt x="148" y="298"/>
                    <a:pt x="162" y="329"/>
                  </a:cubicBezTo>
                  <a:cubicBezTo>
                    <a:pt x="194" y="397"/>
                    <a:pt x="215" y="414"/>
                    <a:pt x="225" y="418"/>
                  </a:cubicBezTo>
                  <a:cubicBezTo>
                    <a:pt x="230" y="420"/>
                    <a:pt x="232" y="419"/>
                    <a:pt x="232" y="419"/>
                  </a:cubicBezTo>
                  <a:cubicBezTo>
                    <a:pt x="232" y="419"/>
                    <a:pt x="232" y="419"/>
                    <a:pt x="232" y="419"/>
                  </a:cubicBezTo>
                  <a:cubicBezTo>
                    <a:pt x="235" y="418"/>
                    <a:pt x="239" y="419"/>
                    <a:pt x="241" y="422"/>
                  </a:cubicBezTo>
                  <a:cubicBezTo>
                    <a:pt x="243" y="425"/>
                    <a:pt x="242" y="429"/>
                    <a:pt x="239" y="431"/>
                  </a:cubicBezTo>
                  <a:cubicBezTo>
                    <a:pt x="239" y="431"/>
                    <a:pt x="239" y="431"/>
                    <a:pt x="238" y="4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31"/>
            <p:cNvSpPr/>
            <p:nvPr/>
          </p:nvSpPr>
          <p:spPr bwMode="auto">
            <a:xfrm>
              <a:off x="3179763" y="1881188"/>
              <a:ext cx="209550" cy="400050"/>
            </a:xfrm>
            <a:custGeom>
              <a:avLst/>
              <a:gdLst/>
              <a:ahLst/>
              <a:cxnLst>
                <a:cxn ang="0">
                  <a:pos x="134" y="263"/>
                </a:cxn>
                <a:cxn ang="0">
                  <a:pos x="133" y="263"/>
                </a:cxn>
                <a:cxn ang="0">
                  <a:pos x="125" y="258"/>
                </a:cxn>
                <a:cxn ang="0">
                  <a:pos x="2" y="11"/>
                </a:cxn>
                <a:cxn ang="0">
                  <a:pos x="3" y="1"/>
                </a:cxn>
                <a:cxn ang="0">
                  <a:pos x="12" y="4"/>
                </a:cxn>
                <a:cxn ang="0">
                  <a:pos x="136" y="254"/>
                </a:cxn>
                <a:cxn ang="0">
                  <a:pos x="134" y="263"/>
                </a:cxn>
              </a:cxnLst>
              <a:rect l="0" t="0" r="r" b="b"/>
              <a:pathLst>
                <a:path w="138" h="264">
                  <a:moveTo>
                    <a:pt x="134" y="263"/>
                  </a:moveTo>
                  <a:cubicBezTo>
                    <a:pt x="134" y="263"/>
                    <a:pt x="133" y="263"/>
                    <a:pt x="133" y="263"/>
                  </a:cubicBezTo>
                  <a:cubicBezTo>
                    <a:pt x="130" y="264"/>
                    <a:pt x="126" y="262"/>
                    <a:pt x="125" y="258"/>
                  </a:cubicBezTo>
                  <a:cubicBezTo>
                    <a:pt x="95" y="171"/>
                    <a:pt x="3" y="12"/>
                    <a:pt x="2" y="11"/>
                  </a:cubicBezTo>
                  <a:cubicBezTo>
                    <a:pt x="0" y="7"/>
                    <a:pt x="1" y="3"/>
                    <a:pt x="3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6" y="11"/>
                    <a:pt x="105" y="166"/>
                    <a:pt x="136" y="254"/>
                  </a:cubicBezTo>
                  <a:cubicBezTo>
                    <a:pt x="138" y="258"/>
                    <a:pt x="136" y="261"/>
                    <a:pt x="134" y="2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9" name="Group 113"/>
          <p:cNvGrpSpPr/>
          <p:nvPr/>
        </p:nvGrpSpPr>
        <p:grpSpPr>
          <a:xfrm>
            <a:off x="2693767" y="1690995"/>
            <a:ext cx="662583" cy="575592"/>
            <a:chOff x="3100388" y="1662113"/>
            <a:chExt cx="673100" cy="587375"/>
          </a:xfrm>
        </p:grpSpPr>
        <p:sp>
          <p:nvSpPr>
            <p:cNvPr id="30" name="Freeform 32"/>
            <p:cNvSpPr/>
            <p:nvPr/>
          </p:nvSpPr>
          <p:spPr bwMode="auto">
            <a:xfrm>
              <a:off x="3100388" y="1662113"/>
              <a:ext cx="673100" cy="587375"/>
            </a:xfrm>
            <a:custGeom>
              <a:avLst/>
              <a:gdLst/>
              <a:ahLst/>
              <a:cxnLst>
                <a:cxn ang="0">
                  <a:pos x="443" y="382"/>
                </a:cxn>
                <a:cxn ang="0">
                  <a:pos x="427" y="386"/>
                </a:cxn>
                <a:cxn ang="0">
                  <a:pos x="305" y="310"/>
                </a:cxn>
                <a:cxn ang="0">
                  <a:pos x="203" y="222"/>
                </a:cxn>
                <a:cxn ang="0">
                  <a:pos x="11" y="19"/>
                </a:cxn>
                <a:cxn ang="0">
                  <a:pos x="29" y="1"/>
                </a:cxn>
                <a:cxn ang="0">
                  <a:pos x="66" y="17"/>
                </a:cxn>
                <a:cxn ang="0">
                  <a:pos x="68" y="27"/>
                </a:cxn>
                <a:cxn ang="0">
                  <a:pos x="58" y="26"/>
                </a:cxn>
                <a:cxn ang="0">
                  <a:pos x="35" y="15"/>
                </a:cxn>
                <a:cxn ang="0">
                  <a:pos x="25" y="27"/>
                </a:cxn>
                <a:cxn ang="0">
                  <a:pos x="25" y="27"/>
                </a:cxn>
                <a:cxn ang="0">
                  <a:pos x="210" y="213"/>
                </a:cxn>
                <a:cxn ang="0">
                  <a:pos x="314" y="301"/>
                </a:cxn>
                <a:cxn ang="0">
                  <a:pos x="423" y="372"/>
                </a:cxn>
                <a:cxn ang="0">
                  <a:pos x="430" y="371"/>
                </a:cxn>
                <a:cxn ang="0">
                  <a:pos x="430" y="371"/>
                </a:cxn>
                <a:cxn ang="0">
                  <a:pos x="440" y="371"/>
                </a:cxn>
                <a:cxn ang="0">
                  <a:pos x="443" y="381"/>
                </a:cxn>
                <a:cxn ang="0">
                  <a:pos x="443" y="382"/>
                </a:cxn>
              </a:cxnLst>
              <a:rect l="0" t="0" r="r" b="b"/>
              <a:pathLst>
                <a:path w="445" h="387">
                  <a:moveTo>
                    <a:pt x="443" y="382"/>
                  </a:moveTo>
                  <a:cubicBezTo>
                    <a:pt x="441" y="383"/>
                    <a:pt x="437" y="387"/>
                    <a:pt x="427" y="386"/>
                  </a:cubicBezTo>
                  <a:cubicBezTo>
                    <a:pt x="402" y="385"/>
                    <a:pt x="360" y="358"/>
                    <a:pt x="305" y="310"/>
                  </a:cubicBezTo>
                  <a:cubicBezTo>
                    <a:pt x="276" y="283"/>
                    <a:pt x="240" y="253"/>
                    <a:pt x="203" y="222"/>
                  </a:cubicBezTo>
                  <a:cubicBezTo>
                    <a:pt x="76" y="117"/>
                    <a:pt x="0" y="51"/>
                    <a:pt x="11" y="19"/>
                  </a:cubicBezTo>
                  <a:cubicBezTo>
                    <a:pt x="14" y="8"/>
                    <a:pt x="20" y="2"/>
                    <a:pt x="29" y="1"/>
                  </a:cubicBezTo>
                  <a:cubicBezTo>
                    <a:pt x="46" y="0"/>
                    <a:pt x="64" y="15"/>
                    <a:pt x="66" y="17"/>
                  </a:cubicBezTo>
                  <a:cubicBezTo>
                    <a:pt x="69" y="20"/>
                    <a:pt x="70" y="25"/>
                    <a:pt x="68" y="27"/>
                  </a:cubicBezTo>
                  <a:cubicBezTo>
                    <a:pt x="66" y="30"/>
                    <a:pt x="61" y="29"/>
                    <a:pt x="58" y="26"/>
                  </a:cubicBezTo>
                  <a:cubicBezTo>
                    <a:pt x="54" y="23"/>
                    <a:pt x="43" y="15"/>
                    <a:pt x="35" y="15"/>
                  </a:cubicBezTo>
                  <a:cubicBezTo>
                    <a:pt x="30" y="16"/>
                    <a:pt x="27" y="20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6" y="51"/>
                    <a:pt x="124" y="141"/>
                    <a:pt x="210" y="213"/>
                  </a:cubicBezTo>
                  <a:cubicBezTo>
                    <a:pt x="248" y="244"/>
                    <a:pt x="284" y="274"/>
                    <a:pt x="314" y="301"/>
                  </a:cubicBezTo>
                  <a:cubicBezTo>
                    <a:pt x="381" y="361"/>
                    <a:pt x="411" y="372"/>
                    <a:pt x="423" y="372"/>
                  </a:cubicBezTo>
                  <a:cubicBezTo>
                    <a:pt x="428" y="373"/>
                    <a:pt x="430" y="371"/>
                    <a:pt x="430" y="371"/>
                  </a:cubicBezTo>
                  <a:cubicBezTo>
                    <a:pt x="430" y="371"/>
                    <a:pt x="430" y="371"/>
                    <a:pt x="430" y="371"/>
                  </a:cubicBezTo>
                  <a:cubicBezTo>
                    <a:pt x="432" y="368"/>
                    <a:pt x="437" y="368"/>
                    <a:pt x="440" y="371"/>
                  </a:cubicBezTo>
                  <a:cubicBezTo>
                    <a:pt x="444" y="374"/>
                    <a:pt x="445" y="378"/>
                    <a:pt x="443" y="381"/>
                  </a:cubicBezTo>
                  <a:cubicBezTo>
                    <a:pt x="443" y="381"/>
                    <a:pt x="443" y="381"/>
                    <a:pt x="443" y="3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3275013" y="1757363"/>
              <a:ext cx="430213" cy="368300"/>
            </a:xfrm>
            <a:custGeom>
              <a:avLst/>
              <a:gdLst/>
              <a:ahLst/>
              <a:cxnLst>
                <a:cxn ang="0">
                  <a:pos x="282" y="241"/>
                </a:cxn>
                <a:cxn ang="0">
                  <a:pos x="282" y="241"/>
                </a:cxn>
                <a:cxn ang="0">
                  <a:pos x="271" y="238"/>
                </a:cxn>
                <a:cxn ang="0">
                  <a:pos x="5" y="13"/>
                </a:cxn>
                <a:cxn ang="0">
                  <a:pos x="1" y="3"/>
                </a:cxn>
                <a:cxn ang="0">
                  <a:pos x="12" y="3"/>
                </a:cxn>
                <a:cxn ang="0">
                  <a:pos x="280" y="231"/>
                </a:cxn>
                <a:cxn ang="0">
                  <a:pos x="282" y="241"/>
                </a:cxn>
              </a:cxnLst>
              <a:rect l="0" t="0" r="r" b="b"/>
              <a:pathLst>
                <a:path w="284" h="243">
                  <a:moveTo>
                    <a:pt x="282" y="241"/>
                  </a:moveTo>
                  <a:cubicBezTo>
                    <a:pt x="282" y="241"/>
                    <a:pt x="282" y="241"/>
                    <a:pt x="282" y="241"/>
                  </a:cubicBezTo>
                  <a:cubicBezTo>
                    <a:pt x="279" y="243"/>
                    <a:pt x="274" y="242"/>
                    <a:pt x="271" y="238"/>
                  </a:cubicBezTo>
                  <a:cubicBezTo>
                    <a:pt x="190" y="155"/>
                    <a:pt x="7" y="15"/>
                    <a:pt x="5" y="13"/>
                  </a:cubicBezTo>
                  <a:cubicBezTo>
                    <a:pt x="1" y="10"/>
                    <a:pt x="0" y="6"/>
                    <a:pt x="1" y="3"/>
                  </a:cubicBezTo>
                  <a:cubicBezTo>
                    <a:pt x="3" y="0"/>
                    <a:pt x="8" y="0"/>
                    <a:pt x="12" y="3"/>
                  </a:cubicBezTo>
                  <a:cubicBezTo>
                    <a:pt x="19" y="9"/>
                    <a:pt x="199" y="146"/>
                    <a:pt x="280" y="231"/>
                  </a:cubicBezTo>
                  <a:cubicBezTo>
                    <a:pt x="284" y="234"/>
                    <a:pt x="284" y="238"/>
                    <a:pt x="282" y="2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 rot="16711757">
            <a:off x="1979378" y="3300456"/>
            <a:ext cx="1059428" cy="437382"/>
          </a:xfrm>
          <a:prstGeom prst="rect">
            <a:avLst/>
          </a:prstGeom>
          <a:noFill/>
        </p:spPr>
        <p:txBody>
          <a:bodyPr wrap="none" lIns="67391" tIns="33696" rIns="67391" bIns="33696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关键词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5300000">
            <a:off x="2808323" y="3255815"/>
            <a:ext cx="1059428" cy="437382"/>
          </a:xfrm>
          <a:prstGeom prst="rect">
            <a:avLst/>
          </a:prstGeom>
          <a:noFill/>
        </p:spPr>
        <p:txBody>
          <a:bodyPr wrap="none" lIns="67391" tIns="33696" rIns="67391" bIns="33696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关键词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3893932">
            <a:off x="3528255" y="2887426"/>
            <a:ext cx="1059428" cy="437382"/>
          </a:xfrm>
          <a:prstGeom prst="rect">
            <a:avLst/>
          </a:prstGeom>
          <a:noFill/>
        </p:spPr>
        <p:txBody>
          <a:bodyPr wrap="none" lIns="67391" tIns="33696" rIns="67391" bIns="33696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关键词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5" name="Group 118"/>
          <p:cNvGrpSpPr/>
          <p:nvPr/>
        </p:nvGrpSpPr>
        <p:grpSpPr>
          <a:xfrm>
            <a:off x="5217518" y="1575515"/>
            <a:ext cx="675084" cy="672042"/>
            <a:chOff x="6858000" y="2647950"/>
            <a:chExt cx="533400" cy="533400"/>
          </a:xfrm>
        </p:grpSpPr>
        <p:sp>
          <p:nvSpPr>
            <p:cNvPr id="36" name="Rounded Rectangle 120"/>
            <p:cNvSpPr/>
            <p:nvPr/>
          </p:nvSpPr>
          <p:spPr>
            <a:xfrm>
              <a:off x="6858000" y="26479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103"/>
            <p:cNvGrpSpPr/>
            <p:nvPr/>
          </p:nvGrpSpPr>
          <p:grpSpPr>
            <a:xfrm>
              <a:off x="6928379" y="2716243"/>
              <a:ext cx="392518" cy="396785"/>
              <a:chOff x="4427538" y="1254125"/>
              <a:chExt cx="292100" cy="295275"/>
            </a:xfrm>
            <a:solidFill>
              <a:schemeClr val="bg1"/>
            </a:solidFill>
          </p:grpSpPr>
          <p:sp>
            <p:nvSpPr>
              <p:cNvPr id="38" name="Freeform 211"/>
              <p:cNvSpPr/>
              <p:nvPr/>
            </p:nvSpPr>
            <p:spPr bwMode="auto">
              <a:xfrm>
                <a:off x="4471988" y="1287463"/>
                <a:ext cx="33338" cy="33338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7" y="2"/>
                  </a:cxn>
                  <a:cxn ang="0">
                    <a:pos x="2" y="2"/>
                  </a:cxn>
                  <a:cxn ang="0">
                    <a:pos x="2" y="7"/>
                  </a:cxn>
                  <a:cxn ang="0">
                    <a:pos x="7" y="12"/>
                  </a:cxn>
                  <a:cxn ang="0">
                    <a:pos x="12" y="12"/>
                  </a:cxn>
                  <a:cxn ang="0">
                    <a:pos x="12" y="7"/>
                  </a:cxn>
                </a:cxnLst>
                <a:rect l="0" t="0" r="r" b="b"/>
                <a:pathLst>
                  <a:path w="13" h="13">
                    <a:moveTo>
                      <a:pt x="12" y="7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2" y="12"/>
                    </a:cubicBezTo>
                    <a:cubicBezTo>
                      <a:pt x="13" y="11"/>
                      <a:pt x="13" y="8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" name="Freeform 212"/>
              <p:cNvSpPr/>
              <p:nvPr/>
            </p:nvSpPr>
            <p:spPr bwMode="auto">
              <a:xfrm>
                <a:off x="4427538" y="1382713"/>
                <a:ext cx="34925" cy="190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4"/>
                  </a:cxn>
                  <a:cxn ang="0">
                    <a:pos x="11" y="0"/>
                  </a:cxn>
                </a:cxnLst>
                <a:rect l="0" t="0" r="r" b="b"/>
                <a:pathLst>
                  <a:path w="14" h="7">
                    <a:moveTo>
                      <a:pt x="1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3" y="7"/>
                      <a:pt x="14" y="6"/>
                      <a:pt x="14" y="4"/>
                    </a:cubicBezTo>
                    <a:cubicBezTo>
                      <a:pt x="14" y="2"/>
                      <a:pt x="13" y="0"/>
                      <a:pt x="1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213"/>
              <p:cNvSpPr/>
              <p:nvPr/>
            </p:nvSpPr>
            <p:spPr bwMode="auto">
              <a:xfrm>
                <a:off x="4684713" y="1401763"/>
                <a:ext cx="34925" cy="190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10" y="8"/>
                  </a:cxn>
                  <a:cxn ang="0">
                    <a:pos x="14" y="4"/>
                  </a:cxn>
                  <a:cxn ang="0">
                    <a:pos x="10" y="0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" name="Freeform 214"/>
              <p:cNvSpPr/>
              <p:nvPr/>
            </p:nvSpPr>
            <p:spPr bwMode="auto">
              <a:xfrm>
                <a:off x="4654551" y="1303338"/>
                <a:ext cx="31750" cy="31750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6" y="1"/>
                  </a:cxn>
                  <a:cxn ang="0">
                    <a:pos x="1" y="6"/>
                  </a:cxn>
                  <a:cxn ang="0">
                    <a:pos x="1" y="11"/>
                  </a:cxn>
                  <a:cxn ang="0">
                    <a:pos x="6" y="11"/>
                  </a:cxn>
                  <a:cxn ang="0">
                    <a:pos x="12" y="6"/>
                  </a:cxn>
                  <a:cxn ang="0">
                    <a:pos x="12" y="1"/>
                  </a:cxn>
                </a:cxnLst>
                <a:rect l="0" t="0" r="r" b="b"/>
                <a:pathLst>
                  <a:path w="13" h="13">
                    <a:moveTo>
                      <a:pt x="12" y="1"/>
                    </a:moveTo>
                    <a:cubicBezTo>
                      <a:pt x="10" y="0"/>
                      <a:pt x="8" y="0"/>
                      <a:pt x="6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10"/>
                      <a:pt x="1" y="11"/>
                    </a:cubicBezTo>
                    <a:cubicBezTo>
                      <a:pt x="3" y="13"/>
                      <a:pt x="5" y="13"/>
                      <a:pt x="6" y="1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5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" name="Freeform 215"/>
              <p:cNvSpPr/>
              <p:nvPr/>
            </p:nvSpPr>
            <p:spPr bwMode="auto">
              <a:xfrm>
                <a:off x="4573588" y="1254125"/>
                <a:ext cx="17463" cy="3810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4"/>
                  </a:cxn>
                  <a:cxn ang="0">
                    <a:pos x="7" y="11"/>
                  </a:cxn>
                  <a:cxn ang="0">
                    <a:pos x="7" y="4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5" y="15"/>
                      <a:pt x="6" y="14"/>
                      <a:pt x="6" y="14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5"/>
                      <a:pt x="4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" name="Freeform 216"/>
              <p:cNvSpPr>
                <a:spLocks noEditPoints="1"/>
              </p:cNvSpPr>
              <p:nvPr/>
            </p:nvSpPr>
            <p:spPr bwMode="auto">
              <a:xfrm>
                <a:off x="4500563" y="1327150"/>
                <a:ext cx="146050" cy="1666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29"/>
                  </a:cxn>
                  <a:cxn ang="0">
                    <a:pos x="14" y="54"/>
                  </a:cxn>
                  <a:cxn ang="0">
                    <a:pos x="14" y="66"/>
                  </a:cxn>
                  <a:cxn ang="0">
                    <a:pos x="44" y="66"/>
                  </a:cxn>
                  <a:cxn ang="0">
                    <a:pos x="44" y="54"/>
                  </a:cxn>
                  <a:cxn ang="0">
                    <a:pos x="58" y="29"/>
                  </a:cxn>
                  <a:cxn ang="0">
                    <a:pos x="29" y="0"/>
                  </a:cxn>
                  <a:cxn ang="0">
                    <a:pos x="40" y="48"/>
                  </a:cxn>
                  <a:cxn ang="0">
                    <a:pos x="36" y="50"/>
                  </a:cxn>
                  <a:cxn ang="0">
                    <a:pos x="36" y="54"/>
                  </a:cxn>
                  <a:cxn ang="0">
                    <a:pos x="36" y="58"/>
                  </a:cxn>
                  <a:cxn ang="0">
                    <a:pos x="22" y="58"/>
                  </a:cxn>
                  <a:cxn ang="0">
                    <a:pos x="22" y="54"/>
                  </a:cxn>
                  <a:cxn ang="0">
                    <a:pos x="22" y="50"/>
                  </a:cxn>
                  <a:cxn ang="0">
                    <a:pos x="18" y="48"/>
                  </a:cxn>
                  <a:cxn ang="0">
                    <a:pos x="7" y="29"/>
                  </a:cxn>
                  <a:cxn ang="0">
                    <a:pos x="29" y="8"/>
                  </a:cxn>
                  <a:cxn ang="0">
                    <a:pos x="51" y="29"/>
                  </a:cxn>
                  <a:cxn ang="0">
                    <a:pos x="40" y="48"/>
                  </a:cxn>
                </a:cxnLst>
                <a:rect l="0" t="0" r="r" b="b"/>
                <a:pathLst>
                  <a:path w="58" h="66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0"/>
                      <a:pt x="6" y="49"/>
                      <a:pt x="14" y="54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52" y="49"/>
                      <a:pt x="58" y="40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lose/>
                    <a:moveTo>
                      <a:pt x="40" y="48"/>
                    </a:move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1" y="44"/>
                      <a:pt x="7" y="37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41" y="8"/>
                      <a:pt x="51" y="17"/>
                      <a:pt x="51" y="29"/>
                    </a:cubicBezTo>
                    <a:cubicBezTo>
                      <a:pt x="51" y="37"/>
                      <a:pt x="47" y="44"/>
                      <a:pt x="40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Freeform 217"/>
              <p:cNvSpPr/>
              <p:nvPr/>
            </p:nvSpPr>
            <p:spPr bwMode="auto">
              <a:xfrm>
                <a:off x="4535488" y="1511300"/>
                <a:ext cx="76200" cy="3810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8" y="7"/>
                  </a:cxn>
                  <a:cxn ang="0">
                    <a:pos x="8" y="8"/>
                  </a:cxn>
                  <a:cxn ang="0">
                    <a:pos x="15" y="15"/>
                  </a:cxn>
                  <a:cxn ang="0">
                    <a:pos x="22" y="8"/>
                  </a:cxn>
                  <a:cxn ang="0">
                    <a:pos x="22" y="7"/>
                  </a:cxn>
                  <a:cxn ang="0">
                    <a:pos x="30" y="7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w="30" h="15">
                    <a:moveTo>
                      <a:pt x="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11" y="15"/>
                      <a:pt x="15" y="15"/>
                    </a:cubicBezTo>
                    <a:cubicBezTo>
                      <a:pt x="19" y="15"/>
                      <a:pt x="22" y="12"/>
                      <a:pt x="22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45" name="Group 147"/>
          <p:cNvGrpSpPr/>
          <p:nvPr/>
        </p:nvGrpSpPr>
        <p:grpSpPr>
          <a:xfrm>
            <a:off x="5217518" y="2580049"/>
            <a:ext cx="675084" cy="672042"/>
            <a:chOff x="5257800" y="1733550"/>
            <a:chExt cx="533400" cy="533400"/>
          </a:xfrm>
        </p:grpSpPr>
        <p:sp>
          <p:nvSpPr>
            <p:cNvPr id="46" name="Rounded Rectangle 138"/>
            <p:cNvSpPr/>
            <p:nvPr/>
          </p:nvSpPr>
          <p:spPr>
            <a:xfrm>
              <a:off x="5257800" y="17335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119"/>
            <p:cNvGrpSpPr/>
            <p:nvPr/>
          </p:nvGrpSpPr>
          <p:grpSpPr>
            <a:xfrm>
              <a:off x="5353650" y="1844020"/>
              <a:ext cx="341700" cy="312460"/>
              <a:chOff x="2046288" y="3759200"/>
              <a:chExt cx="296863" cy="271463"/>
            </a:xfrm>
            <a:solidFill>
              <a:schemeClr val="bg1"/>
            </a:solidFill>
          </p:grpSpPr>
          <p:sp>
            <p:nvSpPr>
              <p:cNvPr id="48" name="Rectangle 160"/>
              <p:cNvSpPr>
                <a:spLocks noChangeArrowheads="1"/>
              </p:cNvSpPr>
              <p:nvPr/>
            </p:nvSpPr>
            <p:spPr bwMode="auto">
              <a:xfrm>
                <a:off x="2065338" y="3973513"/>
                <a:ext cx="55563" cy="571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Rectangle 161"/>
              <p:cNvSpPr>
                <a:spLocks noChangeArrowheads="1"/>
              </p:cNvSpPr>
              <p:nvPr/>
            </p:nvSpPr>
            <p:spPr bwMode="auto">
              <a:xfrm>
                <a:off x="2139950" y="3935413"/>
                <a:ext cx="55563" cy="952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Rectangle 162"/>
              <p:cNvSpPr>
                <a:spLocks noChangeArrowheads="1"/>
              </p:cNvSpPr>
              <p:nvPr/>
            </p:nvSpPr>
            <p:spPr bwMode="auto">
              <a:xfrm>
                <a:off x="2212975" y="3898900"/>
                <a:ext cx="57150" cy="1317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1" name="Rectangle 163"/>
              <p:cNvSpPr>
                <a:spLocks noChangeArrowheads="1"/>
              </p:cNvSpPr>
              <p:nvPr/>
            </p:nvSpPr>
            <p:spPr bwMode="auto">
              <a:xfrm>
                <a:off x="2287588" y="3860800"/>
                <a:ext cx="55563" cy="1698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Freeform 164"/>
              <p:cNvSpPr/>
              <p:nvPr/>
            </p:nvSpPr>
            <p:spPr bwMode="auto">
              <a:xfrm>
                <a:off x="2046288" y="3759200"/>
                <a:ext cx="296863" cy="176213"/>
              </a:xfrm>
              <a:custGeom>
                <a:avLst/>
                <a:gdLst/>
                <a:ahLst/>
                <a:cxnLst>
                  <a:cxn ang="0">
                    <a:pos x="162" y="25"/>
                  </a:cxn>
                  <a:cxn ang="0">
                    <a:pos x="126" y="25"/>
                  </a:cxn>
                  <a:cxn ang="0">
                    <a:pos x="81" y="59"/>
                  </a:cxn>
                  <a:cxn ang="0">
                    <a:pos x="59" y="48"/>
                  </a:cxn>
                  <a:cxn ang="0">
                    <a:pos x="0" y="96"/>
                  </a:cxn>
                  <a:cxn ang="0">
                    <a:pos x="0" y="111"/>
                  </a:cxn>
                  <a:cxn ang="0">
                    <a:pos x="60" y="62"/>
                  </a:cxn>
                  <a:cxn ang="0">
                    <a:pos x="83" y="74"/>
                  </a:cxn>
                  <a:cxn ang="0">
                    <a:pos x="131" y="37"/>
                  </a:cxn>
                  <a:cxn ang="0">
                    <a:pos x="166" y="37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162" y="25"/>
                  </a:cxn>
                </a:cxnLst>
                <a:rect l="0" t="0" r="r" b="b"/>
                <a:pathLst>
                  <a:path w="187" h="111">
                    <a:moveTo>
                      <a:pt x="162" y="25"/>
                    </a:moveTo>
                    <a:lnTo>
                      <a:pt x="126" y="25"/>
                    </a:lnTo>
                    <a:lnTo>
                      <a:pt x="81" y="59"/>
                    </a:lnTo>
                    <a:lnTo>
                      <a:pt x="59" y="48"/>
                    </a:lnTo>
                    <a:lnTo>
                      <a:pt x="0" y="96"/>
                    </a:lnTo>
                    <a:lnTo>
                      <a:pt x="0" y="111"/>
                    </a:lnTo>
                    <a:lnTo>
                      <a:pt x="60" y="62"/>
                    </a:lnTo>
                    <a:lnTo>
                      <a:pt x="83" y="74"/>
                    </a:lnTo>
                    <a:lnTo>
                      <a:pt x="131" y="37"/>
                    </a:lnTo>
                    <a:lnTo>
                      <a:pt x="166" y="37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162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53" name="Group 157"/>
          <p:cNvGrpSpPr/>
          <p:nvPr/>
        </p:nvGrpSpPr>
        <p:grpSpPr>
          <a:xfrm>
            <a:off x="5217518" y="3584582"/>
            <a:ext cx="675084" cy="672042"/>
            <a:chOff x="5257800" y="2419350"/>
            <a:chExt cx="533400" cy="533400"/>
          </a:xfrm>
        </p:grpSpPr>
        <p:sp>
          <p:nvSpPr>
            <p:cNvPr id="54" name="Rounded Rectangle 149"/>
            <p:cNvSpPr/>
            <p:nvPr/>
          </p:nvSpPr>
          <p:spPr>
            <a:xfrm>
              <a:off x="5257800" y="24193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245"/>
            <p:cNvSpPr/>
            <p:nvPr/>
          </p:nvSpPr>
          <p:spPr bwMode="auto">
            <a:xfrm>
              <a:off x="5360433" y="2521983"/>
              <a:ext cx="328134" cy="328134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56" name="Text Placeholder 3"/>
          <p:cNvSpPr txBox="1"/>
          <p:nvPr/>
        </p:nvSpPr>
        <p:spPr>
          <a:xfrm>
            <a:off x="6117632" y="1646250"/>
            <a:ext cx="2072133" cy="5519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898082">
              <a:spcBef>
                <a:spcPct val="20000"/>
              </a:spcBef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单击编辑标题</a:t>
            </a:r>
            <a:endParaRPr lang="en-US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l" defTabSz="898082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单击此处可编辑内容单击此处可编辑内容单击此处可编辑内容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Placeholder 3"/>
          <p:cNvSpPr txBox="1"/>
          <p:nvPr/>
        </p:nvSpPr>
        <p:spPr>
          <a:xfrm>
            <a:off x="6117632" y="3655316"/>
            <a:ext cx="2072133" cy="5519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898082">
              <a:spcBef>
                <a:spcPct val="20000"/>
              </a:spcBef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单击编辑标题</a:t>
            </a:r>
            <a:endParaRPr lang="en-US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l" defTabSz="898082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单击此处可编辑内容单击此处可编辑内容单击此处可编辑内容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Placeholder 3"/>
          <p:cNvSpPr txBox="1"/>
          <p:nvPr/>
        </p:nvSpPr>
        <p:spPr>
          <a:xfrm>
            <a:off x="6117632" y="2650784"/>
            <a:ext cx="2072133" cy="5519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898082">
              <a:spcBef>
                <a:spcPct val="20000"/>
              </a:spcBef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单击编辑标题</a:t>
            </a:r>
            <a:endParaRPr lang="en-US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l" defTabSz="898082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单击此处可编辑内容单击此处可编辑内容单击此处可编辑内容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Freeform 55"/>
          <p:cNvSpPr/>
          <p:nvPr/>
        </p:nvSpPr>
        <p:spPr>
          <a:xfrm rot="16200000">
            <a:off x="6769640" y="1983243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Freeform 52"/>
          <p:cNvSpPr/>
          <p:nvPr/>
        </p:nvSpPr>
        <p:spPr>
          <a:xfrm rot="16200000">
            <a:off x="4883640" y="1973909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Freeform 51"/>
          <p:cNvSpPr/>
          <p:nvPr/>
        </p:nvSpPr>
        <p:spPr>
          <a:xfrm rot="16200000">
            <a:off x="2993411" y="1973911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Freeform 50"/>
          <p:cNvSpPr/>
          <p:nvPr/>
        </p:nvSpPr>
        <p:spPr>
          <a:xfrm rot="16200000">
            <a:off x="1103600" y="1971425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6" name="Straight Connector 29"/>
          <p:cNvCxnSpPr/>
          <p:nvPr/>
        </p:nvCxnSpPr>
        <p:spPr>
          <a:xfrm flipH="1">
            <a:off x="922392" y="2402264"/>
            <a:ext cx="7115068" cy="0"/>
          </a:xfrm>
          <a:prstGeom prst="line">
            <a:avLst/>
          </a:prstGeom>
          <a:noFill/>
          <a:ln w="19050" cap="flat" cmpd="sng" algn="ctr">
            <a:solidFill>
              <a:srgbClr val="262626">
                <a:lumMod val="50000"/>
                <a:lumOff val="50000"/>
              </a:srgbClr>
            </a:solidFill>
            <a:prstDash val="sysDot"/>
            <a:headEnd type="oval"/>
            <a:tailEnd type="oval"/>
          </a:ln>
          <a:effectLst/>
        </p:spPr>
      </p:cxnSp>
      <p:sp>
        <p:nvSpPr>
          <p:cNvPr id="7" name="Freeform 44"/>
          <p:cNvSpPr/>
          <p:nvPr/>
        </p:nvSpPr>
        <p:spPr>
          <a:xfrm rot="16200000">
            <a:off x="1103181" y="1908574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Freeform 53"/>
          <p:cNvSpPr/>
          <p:nvPr/>
        </p:nvSpPr>
        <p:spPr>
          <a:xfrm rot="16200000">
            <a:off x="2993411" y="1908574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Freeform 68"/>
          <p:cNvSpPr/>
          <p:nvPr/>
        </p:nvSpPr>
        <p:spPr>
          <a:xfrm rot="16200000">
            <a:off x="4883640" y="1908572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Freeform 71"/>
          <p:cNvSpPr/>
          <p:nvPr/>
        </p:nvSpPr>
        <p:spPr>
          <a:xfrm rot="16200000">
            <a:off x="6773870" y="1908571"/>
            <a:ext cx="1185477" cy="1077431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Arc 30"/>
          <p:cNvSpPr/>
          <p:nvPr/>
        </p:nvSpPr>
        <p:spPr>
          <a:xfrm rot="19051047">
            <a:off x="1990484" y="1463589"/>
            <a:ext cx="1610761" cy="1603501"/>
          </a:xfrm>
          <a:prstGeom prst="arc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ysDot"/>
            <a:tailEnd type="stealth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2" name="Arc 31"/>
          <p:cNvSpPr/>
          <p:nvPr/>
        </p:nvSpPr>
        <p:spPr>
          <a:xfrm rot="19051047">
            <a:off x="3810063" y="1463590"/>
            <a:ext cx="1610761" cy="1603501"/>
          </a:xfrm>
          <a:prstGeom prst="arc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ysDot"/>
            <a:tailEnd type="stealth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3" name="Arc 32"/>
          <p:cNvSpPr/>
          <p:nvPr/>
        </p:nvSpPr>
        <p:spPr>
          <a:xfrm rot="19051047">
            <a:off x="5629643" y="1463590"/>
            <a:ext cx="1610761" cy="1603501"/>
          </a:xfrm>
          <a:prstGeom prst="arc">
            <a:avLst/>
          </a:prstGeom>
          <a:noFill/>
          <a:ln w="28575" cap="flat" cmpd="sng" algn="ctr">
            <a:solidFill>
              <a:srgbClr val="FFFFFF">
                <a:lumMod val="65000"/>
              </a:srgbClr>
            </a:solidFill>
            <a:prstDash val="sysDot"/>
            <a:tailEnd type="stealth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4" name="Freeform 103"/>
          <p:cNvSpPr>
            <a:spLocks noEditPoints="1"/>
          </p:cNvSpPr>
          <p:nvPr/>
        </p:nvSpPr>
        <p:spPr bwMode="auto">
          <a:xfrm>
            <a:off x="1516574" y="2044184"/>
            <a:ext cx="366536" cy="537299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5" name="Freeform 52"/>
          <p:cNvSpPr>
            <a:spLocks noEditPoints="1"/>
          </p:cNvSpPr>
          <p:nvPr/>
        </p:nvSpPr>
        <p:spPr bwMode="auto">
          <a:xfrm>
            <a:off x="3371363" y="2044182"/>
            <a:ext cx="456181" cy="488576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6" name="Freeform 83"/>
          <p:cNvSpPr>
            <a:spLocks noEditPoints="1"/>
          </p:cNvSpPr>
          <p:nvPr/>
        </p:nvSpPr>
        <p:spPr bwMode="auto">
          <a:xfrm>
            <a:off x="5297144" y="2044856"/>
            <a:ext cx="359371" cy="536627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7" name="Freeform 152"/>
          <p:cNvSpPr>
            <a:spLocks noEditPoints="1"/>
          </p:cNvSpPr>
          <p:nvPr/>
        </p:nvSpPr>
        <p:spPr bwMode="auto">
          <a:xfrm>
            <a:off x="7146030" y="2145885"/>
            <a:ext cx="445627" cy="409964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21412" y="3359258"/>
            <a:ext cx="1549013" cy="1368425"/>
            <a:chOff x="1266881" y="4440078"/>
            <a:chExt cx="2098134" cy="1861920"/>
          </a:xfrm>
        </p:grpSpPr>
        <p:sp>
          <p:nvSpPr>
            <p:cNvPr id="19" name="矩形 57"/>
            <p:cNvSpPr>
              <a:spLocks noChangeArrowheads="1"/>
            </p:cNvSpPr>
            <p:nvPr/>
          </p:nvSpPr>
          <p:spPr bwMode="auto">
            <a:xfrm>
              <a:off x="1415041" y="4440078"/>
              <a:ext cx="1801813" cy="37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40"/>
            <p:cNvSpPr txBox="1"/>
            <p:nvPr/>
          </p:nvSpPr>
          <p:spPr>
            <a:xfrm>
              <a:off x="1266881" y="4763019"/>
              <a:ext cx="2098134" cy="15389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此处文字通过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TXT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文档或者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QQ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聊天窗口复制进入，无需调整格式，简单快捷，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LEOPARD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祝愿您汇报顺利！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811642" y="3359258"/>
            <a:ext cx="1549013" cy="1368425"/>
            <a:chOff x="1266881" y="4440078"/>
            <a:chExt cx="2098134" cy="1861920"/>
          </a:xfrm>
        </p:grpSpPr>
        <p:sp>
          <p:nvSpPr>
            <p:cNvPr id="22" name="矩形 57"/>
            <p:cNvSpPr>
              <a:spLocks noChangeArrowheads="1"/>
            </p:cNvSpPr>
            <p:nvPr/>
          </p:nvSpPr>
          <p:spPr bwMode="auto">
            <a:xfrm>
              <a:off x="1415041" y="4440078"/>
              <a:ext cx="1801813" cy="37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40"/>
            <p:cNvSpPr txBox="1"/>
            <p:nvPr/>
          </p:nvSpPr>
          <p:spPr>
            <a:xfrm>
              <a:off x="1266881" y="4763019"/>
              <a:ext cx="2098134" cy="15389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此处文字通过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TXT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文档或者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QQ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聊天窗口复制进入，无需调整格式，简单快捷，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LEOPARD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祝愿您汇报顺利！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01871" y="3359258"/>
            <a:ext cx="1549013" cy="1368425"/>
            <a:chOff x="1266881" y="4440078"/>
            <a:chExt cx="2098134" cy="1861920"/>
          </a:xfrm>
        </p:grpSpPr>
        <p:sp>
          <p:nvSpPr>
            <p:cNvPr id="25" name="矩形 57"/>
            <p:cNvSpPr>
              <a:spLocks noChangeArrowheads="1"/>
            </p:cNvSpPr>
            <p:nvPr/>
          </p:nvSpPr>
          <p:spPr bwMode="auto">
            <a:xfrm>
              <a:off x="1415041" y="4440078"/>
              <a:ext cx="1801813" cy="37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40"/>
            <p:cNvSpPr txBox="1"/>
            <p:nvPr/>
          </p:nvSpPr>
          <p:spPr>
            <a:xfrm>
              <a:off x="1266881" y="4763019"/>
              <a:ext cx="2098134" cy="15389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此处文字通过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TXT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文档或者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QQ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聊天窗口复制进入，无需调整格式，简单快捷，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LEOPARD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祝愿您汇报顺利！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594336" y="3359258"/>
            <a:ext cx="1549013" cy="1368425"/>
            <a:chOff x="1266881" y="4440078"/>
            <a:chExt cx="2098134" cy="1861920"/>
          </a:xfrm>
        </p:grpSpPr>
        <p:sp>
          <p:nvSpPr>
            <p:cNvPr id="28" name="矩形 57"/>
            <p:cNvSpPr>
              <a:spLocks noChangeArrowheads="1"/>
            </p:cNvSpPr>
            <p:nvPr/>
          </p:nvSpPr>
          <p:spPr bwMode="auto">
            <a:xfrm>
              <a:off x="1415041" y="4440078"/>
              <a:ext cx="1801813" cy="628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文本框 40"/>
            <p:cNvSpPr txBox="1"/>
            <p:nvPr/>
          </p:nvSpPr>
          <p:spPr>
            <a:xfrm>
              <a:off x="1266881" y="4763019"/>
              <a:ext cx="2098134" cy="15389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此处文字通过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TXT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文档或者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QQ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聊天窗口复制进入，无需调整格式，简单快捷，</a:t>
              </a:r>
              <a:r>
                <a:rPr lang="en-US" altLang="zh-CN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LEOPARD</a:t>
              </a:r>
              <a:r>
                <a:rPr lang="zh-CN" altLang="en-US" sz="900" noProof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祝愿您汇报顺利！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75868" y="1148764"/>
            <a:ext cx="621507" cy="618705"/>
            <a:chOff x="2082405" y="1855715"/>
            <a:chExt cx="841829" cy="841829"/>
          </a:xfrm>
        </p:grpSpPr>
        <p:sp>
          <p:nvSpPr>
            <p:cNvPr id="4" name="椭圆 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: 圆角 14"/>
          <p:cNvSpPr/>
          <p:nvPr/>
        </p:nvSpPr>
        <p:spPr>
          <a:xfrm>
            <a:off x="1733238" y="1182182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94931" y="1272596"/>
            <a:ext cx="6030374" cy="400449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75868" y="2101085"/>
            <a:ext cx="621507" cy="618705"/>
            <a:chOff x="2082405" y="1855715"/>
            <a:chExt cx="841829" cy="841829"/>
          </a:xfrm>
        </p:grpSpPr>
        <p:sp>
          <p:nvSpPr>
            <p:cNvPr id="9" name="椭圆 8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: 圆角 19"/>
          <p:cNvSpPr/>
          <p:nvPr/>
        </p:nvSpPr>
        <p:spPr>
          <a:xfrm>
            <a:off x="1733238" y="2134504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94931" y="2224917"/>
            <a:ext cx="6030374" cy="400449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5868" y="3086825"/>
            <a:ext cx="621507" cy="618705"/>
            <a:chOff x="2082405" y="1855715"/>
            <a:chExt cx="841829" cy="841829"/>
          </a:xfrm>
        </p:grpSpPr>
        <p:sp>
          <p:nvSpPr>
            <p:cNvPr id="14" name="椭圆 1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: 圆角 24"/>
          <p:cNvSpPr/>
          <p:nvPr/>
        </p:nvSpPr>
        <p:spPr>
          <a:xfrm>
            <a:off x="1733238" y="3120243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094931" y="3210657"/>
            <a:ext cx="6030374" cy="400449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templates, I hope to help your demonstration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205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Comparisons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7332" y="3960277"/>
            <a:ext cx="5426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Compare different methods with original Brown data,</a:t>
            </a: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modified Brown data and artificial data</a:t>
            </a: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88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47590" y="359976"/>
            <a:ext cx="287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Original Brown data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6145249" y="1492894"/>
            <a:ext cx="3375096" cy="523220"/>
            <a:chOff x="6782240" y="1941071"/>
            <a:chExt cx="4571559" cy="711909"/>
          </a:xfrm>
        </p:grpSpPr>
        <p:sp>
          <p:nvSpPr>
            <p:cNvPr id="19" name="TextBox 18"/>
            <p:cNvSpPr txBox="1"/>
            <p:nvPr/>
          </p:nvSpPr>
          <p:spPr>
            <a:xfrm>
              <a:off x="6879871" y="1941071"/>
              <a:ext cx="1670309" cy="711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Scatter plot </a:t>
              </a:r>
              <a:b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82240" y="2267040"/>
              <a:ext cx="4571559" cy="35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Identify suspect NO.24,25,53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3"/>
          <p:cNvGrpSpPr/>
          <p:nvPr/>
        </p:nvGrpSpPr>
        <p:grpSpPr>
          <a:xfrm>
            <a:off x="6217255" y="2189629"/>
            <a:ext cx="3375096" cy="546545"/>
            <a:chOff x="6782240" y="1879000"/>
            <a:chExt cx="4571559" cy="743646"/>
          </a:xfrm>
        </p:grpSpPr>
        <p:sp>
          <p:nvSpPr>
            <p:cNvPr id="22" name="TextBox 21"/>
            <p:cNvSpPr txBox="1"/>
            <p:nvPr/>
          </p:nvSpPr>
          <p:spPr>
            <a:xfrm>
              <a:off x="6782339" y="1879000"/>
              <a:ext cx="2504509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Leverage (2M&amp;3M)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2240" y="2267040"/>
              <a:ext cx="4571559" cy="35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Identify suspect NO.24,25,53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Group 26"/>
          <p:cNvGrpSpPr/>
          <p:nvPr/>
        </p:nvGrpSpPr>
        <p:grpSpPr>
          <a:xfrm>
            <a:off x="6136063" y="3006353"/>
            <a:ext cx="2592216" cy="537532"/>
            <a:chOff x="6782240" y="1912551"/>
            <a:chExt cx="4571559" cy="731382"/>
          </a:xfrm>
        </p:grpSpPr>
        <p:sp>
          <p:nvSpPr>
            <p:cNvPr id="25" name="TextBox 24"/>
            <p:cNvSpPr txBox="1"/>
            <p:nvPr/>
          </p:nvSpPr>
          <p:spPr>
            <a:xfrm>
              <a:off x="6828695" y="1912551"/>
              <a:ext cx="2642862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Commonly used DM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2240" y="2267040"/>
              <a:ext cx="4571559" cy="37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Author claimed: Identify 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suspect NO.24,25,53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29"/>
          <p:cNvGrpSpPr/>
          <p:nvPr/>
        </p:nvGrpSpPr>
        <p:grpSpPr>
          <a:xfrm>
            <a:off x="6145249" y="3820899"/>
            <a:ext cx="2511024" cy="515052"/>
            <a:chOff x="6782240" y="1943138"/>
            <a:chExt cx="4571559" cy="700795"/>
          </a:xfrm>
        </p:grpSpPr>
        <p:sp>
          <p:nvSpPr>
            <p:cNvPr id="28" name="TextBox 27"/>
            <p:cNvSpPr txBox="1"/>
            <p:nvPr/>
          </p:nvSpPr>
          <p:spPr>
            <a:xfrm>
              <a:off x="6828695" y="1943138"/>
              <a:ext cx="2445277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 method DDM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2240" y="2267040"/>
              <a:ext cx="4571559" cy="37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Author claimed: Identify 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suspect NO.24,25,53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ardrop 33"/>
          <p:cNvSpPr/>
          <p:nvPr/>
        </p:nvSpPr>
        <p:spPr>
          <a:xfrm rot="18877745">
            <a:off x="5505339" y="1613161"/>
            <a:ext cx="402672" cy="404495"/>
          </a:xfrm>
          <a:prstGeom prst="teardrop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ardrop 36"/>
          <p:cNvSpPr/>
          <p:nvPr/>
        </p:nvSpPr>
        <p:spPr>
          <a:xfrm rot="18877745">
            <a:off x="5505340" y="3892655"/>
            <a:ext cx="402672" cy="404495"/>
          </a:xfrm>
          <a:prstGeom prst="teardrop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38"/>
          <p:cNvGrpSpPr/>
          <p:nvPr/>
        </p:nvGrpSpPr>
        <p:grpSpPr>
          <a:xfrm>
            <a:off x="5504416" y="2373934"/>
            <a:ext cx="404494" cy="402677"/>
            <a:chOff x="5987352" y="3230006"/>
            <a:chExt cx="547887" cy="547887"/>
          </a:xfrm>
        </p:grpSpPr>
        <p:sp>
          <p:nvSpPr>
            <p:cNvPr id="37" name="Teardrop 39"/>
            <p:cNvSpPr/>
            <p:nvPr/>
          </p:nvSpPr>
          <p:spPr>
            <a:xfrm rot="18877745">
              <a:off x="5987352" y="3230006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91"/>
            <p:cNvSpPr>
              <a:spLocks noChangeArrowheads="1"/>
            </p:cNvSpPr>
            <p:nvPr/>
          </p:nvSpPr>
          <p:spPr bwMode="auto">
            <a:xfrm>
              <a:off x="6155078" y="3611915"/>
              <a:ext cx="213549" cy="18737"/>
            </a:xfrm>
            <a:custGeom>
              <a:avLst/>
              <a:gdLst>
                <a:gd name="T0" fmla="*/ 41 w 753"/>
                <a:gd name="T1" fmla="*/ 42 h 68"/>
                <a:gd name="T2" fmla="*/ 192 w 753"/>
                <a:gd name="T3" fmla="*/ 42 h 68"/>
                <a:gd name="T4" fmla="*/ 217 w 753"/>
                <a:gd name="T5" fmla="*/ 67 h 68"/>
                <a:gd name="T6" fmla="*/ 543 w 753"/>
                <a:gd name="T7" fmla="*/ 67 h 68"/>
                <a:gd name="T8" fmla="*/ 568 w 753"/>
                <a:gd name="T9" fmla="*/ 42 h 68"/>
                <a:gd name="T10" fmla="*/ 710 w 753"/>
                <a:gd name="T11" fmla="*/ 42 h 68"/>
                <a:gd name="T12" fmla="*/ 752 w 753"/>
                <a:gd name="T13" fmla="*/ 0 h 68"/>
                <a:gd name="T14" fmla="*/ 0 w 753"/>
                <a:gd name="T15" fmla="*/ 0 h 68"/>
                <a:gd name="T16" fmla="*/ 41 w 753"/>
                <a:gd name="T17" fmla="*/ 42 h 68"/>
                <a:gd name="T18" fmla="*/ 41 w 753"/>
                <a:gd name="T19" fmla="*/ 42 h 68"/>
                <a:gd name="T20" fmla="*/ 41 w 753"/>
                <a:gd name="T21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3" h="68">
                  <a:moveTo>
                    <a:pt x="41" y="42"/>
                  </a:moveTo>
                  <a:cubicBezTo>
                    <a:pt x="192" y="42"/>
                    <a:pt x="192" y="42"/>
                    <a:pt x="192" y="42"/>
                  </a:cubicBezTo>
                  <a:cubicBezTo>
                    <a:pt x="192" y="50"/>
                    <a:pt x="200" y="67"/>
                    <a:pt x="217" y="67"/>
                  </a:cubicBezTo>
                  <a:cubicBezTo>
                    <a:pt x="543" y="67"/>
                    <a:pt x="543" y="67"/>
                    <a:pt x="543" y="67"/>
                  </a:cubicBezTo>
                  <a:cubicBezTo>
                    <a:pt x="552" y="67"/>
                    <a:pt x="568" y="50"/>
                    <a:pt x="568" y="42"/>
                  </a:cubicBezTo>
                  <a:cubicBezTo>
                    <a:pt x="710" y="42"/>
                    <a:pt x="710" y="42"/>
                    <a:pt x="710" y="42"/>
                  </a:cubicBezTo>
                  <a:cubicBezTo>
                    <a:pt x="735" y="42"/>
                    <a:pt x="752" y="17"/>
                    <a:pt x="7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6" y="42"/>
                    <a:pt x="41" y="42"/>
                  </a:cubicBezTo>
                  <a:close/>
                  <a:moveTo>
                    <a:pt x="41" y="42"/>
                  </a:moveTo>
                  <a:lnTo>
                    <a:pt x="41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4" name="Teardrop 46"/>
          <p:cNvSpPr/>
          <p:nvPr/>
        </p:nvSpPr>
        <p:spPr>
          <a:xfrm rot="18877745">
            <a:off x="5505339" y="3132823"/>
            <a:ext cx="402672" cy="404495"/>
          </a:xfrm>
          <a:prstGeom prst="teardrop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36024"/>
            <a:ext cx="5407170" cy="345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5400000">
            <a:off x="463076" y="-915801"/>
            <a:ext cx="6449197" cy="741662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311661" y="1512072"/>
            <a:ext cx="2448204" cy="2448204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99985" y="1152042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76034" y="1224048"/>
            <a:ext cx="201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199985" y="1800096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76034" y="1872102"/>
            <a:ext cx="31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Traditional methods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99985" y="2448150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76034" y="2520156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method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199985" y="3096204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76034" y="3168210"/>
            <a:ext cx="205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Comparisons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199985" y="3744258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76034" y="3816264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6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片 19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3" name="文本框 192"/>
          <p:cNvSpPr txBox="1"/>
          <p:nvPr/>
        </p:nvSpPr>
        <p:spPr>
          <a:xfrm>
            <a:off x="447590" y="359976"/>
            <a:ext cx="298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Original Brown data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" name="Straight Line buttom"/>
          <p:cNvCxnSpPr/>
          <p:nvPr/>
        </p:nvCxnSpPr>
        <p:spPr>
          <a:xfrm>
            <a:off x="654448" y="3731918"/>
            <a:ext cx="7650956" cy="0"/>
          </a:xfrm>
          <a:prstGeom prst="line">
            <a:avLst/>
          </a:prstGeom>
          <a:noFill/>
          <a:ln w="19050" cap="flat" cmpd="sng" algn="ctr">
            <a:solidFill>
              <a:srgbClr val="262626">
                <a:lumMod val="50000"/>
                <a:lumOff val="50000"/>
              </a:srgbClr>
            </a:solidFill>
            <a:prstDash val="sysDot"/>
            <a:headEnd type="none"/>
            <a:tailEnd type="none"/>
          </a:ln>
          <a:effectLst/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7709" y="720006"/>
            <a:ext cx="51625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片 19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3" name="文本框 192"/>
          <p:cNvSpPr txBox="1"/>
          <p:nvPr/>
        </p:nvSpPr>
        <p:spPr>
          <a:xfrm>
            <a:off x="447590" y="359976"/>
            <a:ext cx="298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Original Brown data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" name="Straight Line buttom"/>
          <p:cNvCxnSpPr/>
          <p:nvPr/>
        </p:nvCxnSpPr>
        <p:spPr>
          <a:xfrm>
            <a:off x="654448" y="3731918"/>
            <a:ext cx="7650956" cy="0"/>
          </a:xfrm>
          <a:prstGeom prst="line">
            <a:avLst/>
          </a:prstGeom>
          <a:noFill/>
          <a:ln w="19050" cap="flat" cmpd="sng" algn="ctr">
            <a:solidFill>
              <a:srgbClr val="262626">
                <a:lumMod val="50000"/>
                <a:lumOff val="50000"/>
              </a:srgbClr>
            </a:solidFill>
            <a:prstDash val="sysDot"/>
            <a:headEnd type="none"/>
            <a:tailEnd type="none"/>
          </a:ln>
          <a:effectLst/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805" y="1440066"/>
            <a:ext cx="4189961" cy="284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AutoShape 2" descr="http://127.0.0.1:40258/graphics/plot.png?width=358&amp;height=360&amp;randomizer=1558067237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AutoShape 4" descr="http://127.0.0.1:40258/graphics/plot.png?width=358&amp;height=360&amp;randomizer=1558067237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6629" name="Picture 5" descr="C:\Users\Administrator\Desktop\Rplo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9925" y="480252"/>
            <a:ext cx="4248354" cy="42720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片 19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3" name="文本框 192"/>
          <p:cNvSpPr txBox="1"/>
          <p:nvPr/>
        </p:nvSpPr>
        <p:spPr>
          <a:xfrm>
            <a:off x="447590" y="359976"/>
            <a:ext cx="298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Original Brown data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" name="Straight Line buttom"/>
          <p:cNvCxnSpPr/>
          <p:nvPr/>
        </p:nvCxnSpPr>
        <p:spPr>
          <a:xfrm>
            <a:off x="654448" y="3731918"/>
            <a:ext cx="7650956" cy="0"/>
          </a:xfrm>
          <a:prstGeom prst="line">
            <a:avLst/>
          </a:prstGeom>
          <a:noFill/>
          <a:ln w="19050" cap="flat" cmpd="sng" algn="ctr">
            <a:solidFill>
              <a:srgbClr val="262626">
                <a:lumMod val="50000"/>
                <a:lumOff val="50000"/>
              </a:srgbClr>
            </a:solidFill>
            <a:prstDash val="sysDot"/>
            <a:headEnd type="none"/>
            <a:tailEnd type="none"/>
          </a:ln>
          <a:effectLst/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607" y="1368060"/>
            <a:ext cx="4157238" cy="28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7" name="Picture 1" descr="C:\Users\Administrator\Desktop\Rplot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7949" y="503988"/>
            <a:ext cx="4176748" cy="42000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47590" y="359976"/>
            <a:ext cx="287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Original Brown data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3"/>
          <p:cNvGrpSpPr/>
          <p:nvPr/>
        </p:nvGrpSpPr>
        <p:grpSpPr>
          <a:xfrm>
            <a:off x="6217255" y="2189629"/>
            <a:ext cx="3375096" cy="546545"/>
            <a:chOff x="6782240" y="1879000"/>
            <a:chExt cx="4571559" cy="743646"/>
          </a:xfrm>
        </p:grpSpPr>
        <p:sp>
          <p:nvSpPr>
            <p:cNvPr id="22" name="TextBox 21"/>
            <p:cNvSpPr txBox="1"/>
            <p:nvPr/>
          </p:nvSpPr>
          <p:spPr>
            <a:xfrm>
              <a:off x="6782339" y="1879000"/>
              <a:ext cx="2504509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Leverage (2M&amp;3M)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2240" y="2267040"/>
              <a:ext cx="4571559" cy="35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Identify suspect NO.24,25,53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6136063" y="3006353"/>
            <a:ext cx="2823787" cy="537532"/>
            <a:chOff x="6782240" y="1912551"/>
            <a:chExt cx="4571559" cy="731382"/>
          </a:xfrm>
        </p:grpSpPr>
        <p:sp>
          <p:nvSpPr>
            <p:cNvPr id="25" name="TextBox 24"/>
            <p:cNvSpPr txBox="1"/>
            <p:nvPr/>
          </p:nvSpPr>
          <p:spPr>
            <a:xfrm>
              <a:off x="6828695" y="1912551"/>
              <a:ext cx="2642862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Commonly used DM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2240" y="2267040"/>
              <a:ext cx="4571559" cy="37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Author claimed: Identify 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suspect NO.24,25,53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6145249" y="3820899"/>
            <a:ext cx="2367012" cy="699718"/>
            <a:chOff x="6782240" y="1943138"/>
            <a:chExt cx="4571559" cy="952057"/>
          </a:xfrm>
        </p:grpSpPr>
        <p:sp>
          <p:nvSpPr>
            <p:cNvPr id="28" name="TextBox 27"/>
            <p:cNvSpPr txBox="1"/>
            <p:nvPr/>
          </p:nvSpPr>
          <p:spPr>
            <a:xfrm>
              <a:off x="6828695" y="1943138"/>
              <a:ext cx="2445277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 method DDM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2240" y="2267040"/>
              <a:ext cx="4571559" cy="62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Author claimed: Identify 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suspect NO.24,25,53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ardrop 36"/>
          <p:cNvSpPr/>
          <p:nvPr/>
        </p:nvSpPr>
        <p:spPr>
          <a:xfrm rot="18877745">
            <a:off x="5505340" y="3892655"/>
            <a:ext cx="402672" cy="404495"/>
          </a:xfrm>
          <a:prstGeom prst="teardrop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8"/>
          <p:cNvGrpSpPr/>
          <p:nvPr/>
        </p:nvGrpSpPr>
        <p:grpSpPr>
          <a:xfrm>
            <a:off x="5504416" y="2373934"/>
            <a:ext cx="404494" cy="402677"/>
            <a:chOff x="5987352" y="3230006"/>
            <a:chExt cx="547887" cy="547887"/>
          </a:xfrm>
        </p:grpSpPr>
        <p:sp>
          <p:nvSpPr>
            <p:cNvPr id="37" name="Teardrop 39"/>
            <p:cNvSpPr/>
            <p:nvPr/>
          </p:nvSpPr>
          <p:spPr>
            <a:xfrm rot="18877745">
              <a:off x="5987352" y="3230006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91"/>
            <p:cNvSpPr>
              <a:spLocks noChangeArrowheads="1"/>
            </p:cNvSpPr>
            <p:nvPr/>
          </p:nvSpPr>
          <p:spPr bwMode="auto">
            <a:xfrm>
              <a:off x="6155078" y="3611915"/>
              <a:ext cx="213549" cy="18737"/>
            </a:xfrm>
            <a:custGeom>
              <a:avLst/>
              <a:gdLst>
                <a:gd name="T0" fmla="*/ 41 w 753"/>
                <a:gd name="T1" fmla="*/ 42 h 68"/>
                <a:gd name="T2" fmla="*/ 192 w 753"/>
                <a:gd name="T3" fmla="*/ 42 h 68"/>
                <a:gd name="T4" fmla="*/ 217 w 753"/>
                <a:gd name="T5" fmla="*/ 67 h 68"/>
                <a:gd name="T6" fmla="*/ 543 w 753"/>
                <a:gd name="T7" fmla="*/ 67 h 68"/>
                <a:gd name="T8" fmla="*/ 568 w 753"/>
                <a:gd name="T9" fmla="*/ 42 h 68"/>
                <a:gd name="T10" fmla="*/ 710 w 753"/>
                <a:gd name="T11" fmla="*/ 42 h 68"/>
                <a:gd name="T12" fmla="*/ 752 w 753"/>
                <a:gd name="T13" fmla="*/ 0 h 68"/>
                <a:gd name="T14" fmla="*/ 0 w 753"/>
                <a:gd name="T15" fmla="*/ 0 h 68"/>
                <a:gd name="T16" fmla="*/ 41 w 753"/>
                <a:gd name="T17" fmla="*/ 42 h 68"/>
                <a:gd name="T18" fmla="*/ 41 w 753"/>
                <a:gd name="T19" fmla="*/ 42 h 68"/>
                <a:gd name="T20" fmla="*/ 41 w 753"/>
                <a:gd name="T21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3" h="68">
                  <a:moveTo>
                    <a:pt x="41" y="42"/>
                  </a:moveTo>
                  <a:cubicBezTo>
                    <a:pt x="192" y="42"/>
                    <a:pt x="192" y="42"/>
                    <a:pt x="192" y="42"/>
                  </a:cubicBezTo>
                  <a:cubicBezTo>
                    <a:pt x="192" y="50"/>
                    <a:pt x="200" y="67"/>
                    <a:pt x="217" y="67"/>
                  </a:cubicBezTo>
                  <a:cubicBezTo>
                    <a:pt x="543" y="67"/>
                    <a:pt x="543" y="67"/>
                    <a:pt x="543" y="67"/>
                  </a:cubicBezTo>
                  <a:cubicBezTo>
                    <a:pt x="552" y="67"/>
                    <a:pt x="568" y="50"/>
                    <a:pt x="568" y="42"/>
                  </a:cubicBezTo>
                  <a:cubicBezTo>
                    <a:pt x="710" y="42"/>
                    <a:pt x="710" y="42"/>
                    <a:pt x="710" y="42"/>
                  </a:cubicBezTo>
                  <a:cubicBezTo>
                    <a:pt x="735" y="42"/>
                    <a:pt x="752" y="17"/>
                    <a:pt x="7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6" y="42"/>
                    <a:pt x="41" y="42"/>
                  </a:cubicBezTo>
                  <a:close/>
                  <a:moveTo>
                    <a:pt x="41" y="42"/>
                  </a:moveTo>
                  <a:lnTo>
                    <a:pt x="41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4" name="Teardrop 46"/>
          <p:cNvSpPr/>
          <p:nvPr/>
        </p:nvSpPr>
        <p:spPr>
          <a:xfrm rot="18877745">
            <a:off x="5505339" y="3132823"/>
            <a:ext cx="402672" cy="404495"/>
          </a:xfrm>
          <a:prstGeom prst="teardrop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607" y="1728090"/>
            <a:ext cx="43815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47590" y="359976"/>
            <a:ext cx="298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Modified Brown data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6145249" y="1492893"/>
            <a:ext cx="2655036" cy="688222"/>
            <a:chOff x="6782240" y="1941071"/>
            <a:chExt cx="4571559" cy="936416"/>
          </a:xfrm>
        </p:grpSpPr>
        <p:sp>
          <p:nvSpPr>
            <p:cNvPr id="19" name="TextBox 18"/>
            <p:cNvSpPr txBox="1"/>
            <p:nvPr/>
          </p:nvSpPr>
          <p:spPr>
            <a:xfrm>
              <a:off x="6879871" y="1941071"/>
              <a:ext cx="1670309" cy="711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Scatter plot </a:t>
              </a:r>
              <a:b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82240" y="2267041"/>
              <a:ext cx="4571559" cy="610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Besides NO.24,25,53, we insert seven more HLP (cases 54 through 60)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6217255" y="2189630"/>
            <a:ext cx="3375096" cy="746855"/>
            <a:chOff x="6782240" y="1879000"/>
            <a:chExt cx="4571559" cy="1016193"/>
          </a:xfrm>
        </p:grpSpPr>
        <p:sp>
          <p:nvSpPr>
            <p:cNvPr id="22" name="TextBox 21"/>
            <p:cNvSpPr txBox="1"/>
            <p:nvPr/>
          </p:nvSpPr>
          <p:spPr>
            <a:xfrm>
              <a:off x="6782339" y="1879000"/>
              <a:ext cx="2504509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Leverage (2M&amp;3M)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2240" y="2267038"/>
              <a:ext cx="4571559" cy="62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2M:</a:t>
              </a:r>
              <a:r>
                <a:rPr lang="zh-CN" altLang="en-US" sz="1000" dirty="0" smtClean="0"/>
                <a:t> 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54 ,55, 56 ,57, 58 ,59 ,60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3M: 56, 57, 58, 59, 60 </a:t>
              </a: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6217255" y="3006353"/>
            <a:ext cx="2742595" cy="906864"/>
            <a:chOff x="6782240" y="1912551"/>
            <a:chExt cx="4571559" cy="1233906"/>
          </a:xfrm>
        </p:grpSpPr>
        <p:sp>
          <p:nvSpPr>
            <p:cNvPr id="25" name="TextBox 24"/>
            <p:cNvSpPr txBox="1"/>
            <p:nvPr/>
          </p:nvSpPr>
          <p:spPr>
            <a:xfrm>
              <a:off x="6828695" y="1912551"/>
              <a:ext cx="2642862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Commonly used DM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2240" y="2267040"/>
              <a:ext cx="4571559" cy="87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Author claimed: correctly identifies nine HLP but fails to detect the case 53 </a:t>
              </a:r>
              <a:b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6145249" y="3820899"/>
            <a:ext cx="2655036" cy="1253716"/>
            <a:chOff x="6782240" y="1943138"/>
            <a:chExt cx="4571559" cy="1705843"/>
          </a:xfrm>
        </p:grpSpPr>
        <p:sp>
          <p:nvSpPr>
            <p:cNvPr id="28" name="TextBox 27"/>
            <p:cNvSpPr txBox="1"/>
            <p:nvPr/>
          </p:nvSpPr>
          <p:spPr>
            <a:xfrm>
              <a:off x="6828695" y="1943138"/>
              <a:ext cx="2445277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 method DDM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2240" y="2267040"/>
              <a:ext cx="4571559" cy="138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Author claimed: identify all 10 HLP without swamping any low leverage cases</a:t>
              </a:r>
              <a:b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000" dirty="0" smtClean="0"/>
                <a:t/>
              </a:r>
              <a:br>
                <a:rPr lang="en-US" altLang="zh-CN" sz="1000" dirty="0" smtClean="0"/>
              </a:b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ardrop 33"/>
          <p:cNvSpPr/>
          <p:nvPr/>
        </p:nvSpPr>
        <p:spPr>
          <a:xfrm rot="18877745">
            <a:off x="5505339" y="1613161"/>
            <a:ext cx="402672" cy="404495"/>
          </a:xfrm>
          <a:prstGeom prst="teardrop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ardrop 36"/>
          <p:cNvSpPr/>
          <p:nvPr/>
        </p:nvSpPr>
        <p:spPr>
          <a:xfrm rot="18877745">
            <a:off x="5505340" y="3892655"/>
            <a:ext cx="402672" cy="404495"/>
          </a:xfrm>
          <a:prstGeom prst="teardrop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8"/>
          <p:cNvGrpSpPr/>
          <p:nvPr/>
        </p:nvGrpSpPr>
        <p:grpSpPr>
          <a:xfrm>
            <a:off x="5504416" y="2373934"/>
            <a:ext cx="404494" cy="402677"/>
            <a:chOff x="5987352" y="3230006"/>
            <a:chExt cx="547887" cy="547887"/>
          </a:xfrm>
        </p:grpSpPr>
        <p:sp>
          <p:nvSpPr>
            <p:cNvPr id="37" name="Teardrop 39"/>
            <p:cNvSpPr/>
            <p:nvPr/>
          </p:nvSpPr>
          <p:spPr>
            <a:xfrm rot="18877745">
              <a:off x="5987352" y="3230006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91"/>
            <p:cNvSpPr>
              <a:spLocks noChangeArrowheads="1"/>
            </p:cNvSpPr>
            <p:nvPr/>
          </p:nvSpPr>
          <p:spPr bwMode="auto">
            <a:xfrm>
              <a:off x="6155078" y="3611915"/>
              <a:ext cx="213549" cy="18737"/>
            </a:xfrm>
            <a:custGeom>
              <a:avLst/>
              <a:gdLst>
                <a:gd name="T0" fmla="*/ 41 w 753"/>
                <a:gd name="T1" fmla="*/ 42 h 68"/>
                <a:gd name="T2" fmla="*/ 192 w 753"/>
                <a:gd name="T3" fmla="*/ 42 h 68"/>
                <a:gd name="T4" fmla="*/ 217 w 753"/>
                <a:gd name="T5" fmla="*/ 67 h 68"/>
                <a:gd name="T6" fmla="*/ 543 w 753"/>
                <a:gd name="T7" fmla="*/ 67 h 68"/>
                <a:gd name="T8" fmla="*/ 568 w 753"/>
                <a:gd name="T9" fmla="*/ 42 h 68"/>
                <a:gd name="T10" fmla="*/ 710 w 753"/>
                <a:gd name="T11" fmla="*/ 42 h 68"/>
                <a:gd name="T12" fmla="*/ 752 w 753"/>
                <a:gd name="T13" fmla="*/ 0 h 68"/>
                <a:gd name="T14" fmla="*/ 0 w 753"/>
                <a:gd name="T15" fmla="*/ 0 h 68"/>
                <a:gd name="T16" fmla="*/ 41 w 753"/>
                <a:gd name="T17" fmla="*/ 42 h 68"/>
                <a:gd name="T18" fmla="*/ 41 w 753"/>
                <a:gd name="T19" fmla="*/ 42 h 68"/>
                <a:gd name="T20" fmla="*/ 41 w 753"/>
                <a:gd name="T21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3" h="68">
                  <a:moveTo>
                    <a:pt x="41" y="42"/>
                  </a:moveTo>
                  <a:cubicBezTo>
                    <a:pt x="192" y="42"/>
                    <a:pt x="192" y="42"/>
                    <a:pt x="192" y="42"/>
                  </a:cubicBezTo>
                  <a:cubicBezTo>
                    <a:pt x="192" y="50"/>
                    <a:pt x="200" y="67"/>
                    <a:pt x="217" y="67"/>
                  </a:cubicBezTo>
                  <a:cubicBezTo>
                    <a:pt x="543" y="67"/>
                    <a:pt x="543" y="67"/>
                    <a:pt x="543" y="67"/>
                  </a:cubicBezTo>
                  <a:cubicBezTo>
                    <a:pt x="552" y="67"/>
                    <a:pt x="568" y="50"/>
                    <a:pt x="568" y="42"/>
                  </a:cubicBezTo>
                  <a:cubicBezTo>
                    <a:pt x="710" y="42"/>
                    <a:pt x="710" y="42"/>
                    <a:pt x="710" y="42"/>
                  </a:cubicBezTo>
                  <a:cubicBezTo>
                    <a:pt x="735" y="42"/>
                    <a:pt x="752" y="17"/>
                    <a:pt x="7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6" y="42"/>
                    <a:pt x="41" y="42"/>
                  </a:cubicBezTo>
                  <a:close/>
                  <a:moveTo>
                    <a:pt x="41" y="42"/>
                  </a:moveTo>
                  <a:lnTo>
                    <a:pt x="41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4" name="Teardrop 46"/>
          <p:cNvSpPr/>
          <p:nvPr/>
        </p:nvSpPr>
        <p:spPr>
          <a:xfrm rot="18877745">
            <a:off x="5505339" y="3132823"/>
            <a:ext cx="402672" cy="404495"/>
          </a:xfrm>
          <a:prstGeom prst="teardrop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80036"/>
            <a:ext cx="5400450" cy="342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片 19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3" name="文本框 192"/>
          <p:cNvSpPr txBox="1"/>
          <p:nvPr/>
        </p:nvSpPr>
        <p:spPr>
          <a:xfrm>
            <a:off x="447590" y="359976"/>
            <a:ext cx="298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Modified Brown data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" name="Straight Line buttom"/>
          <p:cNvCxnSpPr/>
          <p:nvPr/>
        </p:nvCxnSpPr>
        <p:spPr>
          <a:xfrm>
            <a:off x="654448" y="3731918"/>
            <a:ext cx="7650956" cy="0"/>
          </a:xfrm>
          <a:prstGeom prst="line">
            <a:avLst/>
          </a:prstGeom>
          <a:noFill/>
          <a:ln w="19050" cap="flat" cmpd="sng" algn="ctr">
            <a:solidFill>
              <a:srgbClr val="262626">
                <a:lumMod val="50000"/>
                <a:lumOff val="50000"/>
              </a:srgbClr>
            </a:solidFill>
            <a:prstDash val="sysDot"/>
            <a:headEnd type="none"/>
            <a:tailEnd type="none"/>
          </a:ln>
          <a:effectLst/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3413" y="752475"/>
            <a:ext cx="51530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片 19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3" name="文本框 192"/>
          <p:cNvSpPr txBox="1"/>
          <p:nvPr/>
        </p:nvSpPr>
        <p:spPr>
          <a:xfrm>
            <a:off x="447590" y="359976"/>
            <a:ext cx="298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Modified Brown data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" name="Straight Line buttom"/>
          <p:cNvCxnSpPr/>
          <p:nvPr/>
        </p:nvCxnSpPr>
        <p:spPr>
          <a:xfrm>
            <a:off x="654448" y="3731918"/>
            <a:ext cx="7650956" cy="0"/>
          </a:xfrm>
          <a:prstGeom prst="line">
            <a:avLst/>
          </a:prstGeom>
          <a:noFill/>
          <a:ln w="19050" cap="flat" cmpd="sng" algn="ctr">
            <a:solidFill>
              <a:srgbClr val="262626">
                <a:lumMod val="50000"/>
                <a:lumOff val="50000"/>
              </a:srgbClr>
            </a:solidFill>
            <a:prstDash val="sysDot"/>
            <a:headEnd type="none"/>
            <a:tailEnd type="none"/>
          </a:ln>
          <a:effectLst/>
        </p:spPr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583" y="1008030"/>
            <a:ext cx="3960330" cy="270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3" name="Picture 1" descr="C:\Users\Administrator\Desktop\Rplot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9925" y="287970"/>
            <a:ext cx="3888324" cy="391004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片 19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3" name="文本框 192"/>
          <p:cNvSpPr txBox="1"/>
          <p:nvPr/>
        </p:nvSpPr>
        <p:spPr>
          <a:xfrm>
            <a:off x="447590" y="359976"/>
            <a:ext cx="298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Modified Brown data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" name="Straight Line buttom"/>
          <p:cNvCxnSpPr/>
          <p:nvPr/>
        </p:nvCxnSpPr>
        <p:spPr>
          <a:xfrm>
            <a:off x="654448" y="3731918"/>
            <a:ext cx="7650956" cy="0"/>
          </a:xfrm>
          <a:prstGeom prst="line">
            <a:avLst/>
          </a:prstGeom>
          <a:noFill/>
          <a:ln w="19050" cap="flat" cmpd="sng" algn="ctr">
            <a:solidFill>
              <a:srgbClr val="262626">
                <a:lumMod val="50000"/>
                <a:lumOff val="50000"/>
              </a:srgbClr>
            </a:solidFill>
            <a:prstDash val="sysDot"/>
            <a:headEnd type="none"/>
            <a:tailEnd type="none"/>
          </a:ln>
          <a:effectLst/>
        </p:spPr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619" y="1080036"/>
            <a:ext cx="3806031" cy="266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1" name="Picture 3" descr="C:\Users\Administrator\Desktop\Rplot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23937" y="503988"/>
            <a:ext cx="3960330" cy="39824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片 19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3" name="文本框 192"/>
          <p:cNvSpPr txBox="1"/>
          <p:nvPr/>
        </p:nvSpPr>
        <p:spPr>
          <a:xfrm>
            <a:off x="447590" y="359976"/>
            <a:ext cx="2985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Modified Brown data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" name="Straight Line buttom"/>
          <p:cNvCxnSpPr/>
          <p:nvPr/>
        </p:nvCxnSpPr>
        <p:spPr>
          <a:xfrm>
            <a:off x="654448" y="3731918"/>
            <a:ext cx="7650956" cy="0"/>
          </a:xfrm>
          <a:prstGeom prst="line">
            <a:avLst/>
          </a:prstGeom>
          <a:noFill/>
          <a:ln w="19050" cap="flat" cmpd="sng" algn="ctr">
            <a:solidFill>
              <a:srgbClr val="262626">
                <a:lumMod val="50000"/>
                <a:lumOff val="50000"/>
              </a:srgbClr>
            </a:solidFill>
            <a:prstDash val="sysDot"/>
            <a:headEnd type="none"/>
            <a:tailEnd type="none"/>
          </a:ln>
          <a:effectLst/>
        </p:spPr>
      </p:cxnSp>
      <p:grpSp>
        <p:nvGrpSpPr>
          <p:cNvPr id="11" name="Group 23"/>
          <p:cNvGrpSpPr/>
          <p:nvPr/>
        </p:nvGrpSpPr>
        <p:grpSpPr>
          <a:xfrm>
            <a:off x="5416003" y="1728090"/>
            <a:ext cx="3375096" cy="746855"/>
            <a:chOff x="6782240" y="1879000"/>
            <a:chExt cx="4571559" cy="1016193"/>
          </a:xfrm>
        </p:grpSpPr>
        <p:sp>
          <p:nvSpPr>
            <p:cNvPr id="12" name="TextBox 11"/>
            <p:cNvSpPr txBox="1"/>
            <p:nvPr/>
          </p:nvSpPr>
          <p:spPr>
            <a:xfrm>
              <a:off x="6782339" y="1879000"/>
              <a:ext cx="2504509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Leverage (2M&amp;3M)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2240" y="2267038"/>
              <a:ext cx="4571559" cy="62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2M:</a:t>
              </a:r>
              <a:r>
                <a:rPr lang="zh-CN" altLang="en-US" sz="1000" dirty="0" smtClean="0"/>
                <a:t> 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54 ,55, 56 ,57, 58 ,59 ,60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3M: 56, 57, 58, 59, 60 </a:t>
              </a:r>
            </a:p>
          </p:txBody>
        </p:sp>
      </p:grpSp>
      <p:grpSp>
        <p:nvGrpSpPr>
          <p:cNvPr id="14" name="Group 26"/>
          <p:cNvGrpSpPr/>
          <p:nvPr/>
        </p:nvGrpSpPr>
        <p:grpSpPr>
          <a:xfrm>
            <a:off x="5416003" y="2592162"/>
            <a:ext cx="2742595" cy="1091530"/>
            <a:chOff x="6782240" y="1912551"/>
            <a:chExt cx="4571559" cy="1485168"/>
          </a:xfrm>
        </p:grpSpPr>
        <p:sp>
          <p:nvSpPr>
            <p:cNvPr id="15" name="TextBox 14"/>
            <p:cNvSpPr txBox="1"/>
            <p:nvPr/>
          </p:nvSpPr>
          <p:spPr>
            <a:xfrm>
              <a:off x="6828695" y="1912551"/>
              <a:ext cx="2642862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Commonly used DM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82240" y="2267040"/>
              <a:ext cx="4571559" cy="1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Author claimed: correctly identifies nine HLP(24,25,54~60) but fails to detect the case 53 </a:t>
              </a:r>
              <a:b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29"/>
          <p:cNvGrpSpPr/>
          <p:nvPr/>
        </p:nvGrpSpPr>
        <p:grpSpPr>
          <a:xfrm>
            <a:off x="5416003" y="3456234"/>
            <a:ext cx="2655036" cy="1253716"/>
            <a:chOff x="6782240" y="1943138"/>
            <a:chExt cx="4571559" cy="1705843"/>
          </a:xfrm>
        </p:grpSpPr>
        <p:sp>
          <p:nvSpPr>
            <p:cNvPr id="18" name="TextBox 17"/>
            <p:cNvSpPr txBox="1"/>
            <p:nvPr/>
          </p:nvSpPr>
          <p:spPr>
            <a:xfrm>
              <a:off x="6828695" y="1943138"/>
              <a:ext cx="2445277" cy="418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 method DDM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82240" y="2267040"/>
              <a:ext cx="4571559" cy="138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Author claimed: identify all 10 HLP without swamping any low leverage cases(24,25,53~60)</a:t>
              </a:r>
              <a:b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000" dirty="0" smtClean="0"/>
                <a:t/>
              </a:r>
              <a:br>
                <a:rPr lang="en-US" altLang="zh-CN" sz="1000" dirty="0" smtClean="0"/>
              </a:b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577" y="2016114"/>
            <a:ext cx="5021143" cy="172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片 19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3" name="文本框 192"/>
          <p:cNvSpPr txBox="1"/>
          <p:nvPr/>
        </p:nvSpPr>
        <p:spPr>
          <a:xfrm>
            <a:off x="447590" y="359976"/>
            <a:ext cx="2065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Several </a:t>
            </a:r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errors</a:t>
            </a:r>
            <a:endParaRPr lang="en-US" altLang="zh-CN" sz="16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1691" y="864018"/>
            <a:ext cx="1933575" cy="388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07919" y="864018"/>
            <a:ext cx="8477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99985" y="1008030"/>
            <a:ext cx="1609725" cy="216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9625" y="792012"/>
            <a:ext cx="6762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201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8025" y="3960277"/>
            <a:ext cx="7438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In regression diagnostics the issue of outliers, influential observation and high leverage </a:t>
            </a:r>
          </a:p>
          <a:p>
            <a:r>
              <a:rPr lang="en-US" altLang="zh-CN" sz="1600" dirty="0" smtClean="0"/>
              <a:t>points (HLP) are discussed together. </a:t>
            </a:r>
            <a:br>
              <a:rPr lang="en-US" altLang="zh-CN" sz="1600" dirty="0" smtClean="0"/>
            </a:b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000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47590" y="359976"/>
            <a:ext cx="1908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0953" y="836194"/>
            <a:ext cx="637946" cy="4079933"/>
          </a:xfrm>
          <a:prstGeom prst="rect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798900" y="1219408"/>
            <a:ext cx="1755171" cy="309352"/>
            <a:chOff x="6528048" y="1543050"/>
            <a:chExt cx="2377375" cy="420914"/>
          </a:xfrm>
          <a:solidFill>
            <a:srgbClr val="595959"/>
          </a:solidFill>
        </p:grpSpPr>
        <p:cxnSp>
          <p:nvCxnSpPr>
            <p:cNvPr id="9" name="直接连接符 8"/>
            <p:cNvCxnSpPr/>
            <p:nvPr/>
          </p:nvCxnSpPr>
          <p:spPr>
            <a:xfrm>
              <a:off x="6528048" y="1753507"/>
              <a:ext cx="679862" cy="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209561" y="1543050"/>
              <a:ext cx="1695862" cy="4209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" name="文本框 13"/>
            <p:cNvSpPr txBox="1"/>
            <p:nvPr/>
          </p:nvSpPr>
          <p:spPr>
            <a:xfrm>
              <a:off x="7282511" y="1568841"/>
              <a:ext cx="1549963" cy="376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Leverage (H)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245926" y="1581510"/>
            <a:ext cx="3402602" cy="139405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 smtClean="0"/>
              <a:t>For an extreme data point in the </a:t>
            </a:r>
            <a:r>
              <a:rPr lang="en-US" altLang="zh-CN" sz="1100" i="1" dirty="0" smtClean="0"/>
              <a:t>X</a:t>
            </a:r>
            <a:r>
              <a:rPr lang="en-US" altLang="zh-CN" sz="1100" dirty="0" smtClean="0"/>
              <a:t>-space, it is expected that the quantity </a:t>
            </a:r>
            <a:r>
              <a:rPr lang="el-GR" altLang="zh-CN" sz="1100" i="1" dirty="0" smtClean="0"/>
              <a:t>π </a:t>
            </a:r>
            <a:r>
              <a:rPr lang="el-GR" altLang="zh-CN" sz="1100" dirty="0" smtClean="0"/>
              <a:t>ˆ</a:t>
            </a:r>
            <a:r>
              <a:rPr lang="en-US" altLang="zh-CN" sz="1100" i="1" dirty="0" err="1" smtClean="0"/>
              <a:t>i</a:t>
            </a:r>
            <a:r>
              <a:rPr lang="en-US" altLang="zh-CN" sz="1100" i="1" dirty="0" smtClean="0"/>
              <a:t> </a:t>
            </a:r>
            <a:r>
              <a:rPr lang="en-US" altLang="zh-CN" sz="1100" dirty="0" smtClean="0"/>
              <a:t>should be very close to 0 or 1 </a:t>
            </a:r>
          </a:p>
          <a:p>
            <a:pPr>
              <a:lnSpc>
                <a:spcPct val="120000"/>
              </a:lnSpc>
            </a:pPr>
            <a:r>
              <a:rPr lang="en-US" altLang="zh-CN" sz="1100" dirty="0" smtClean="0"/>
              <a:t>Hence even if the quantity </a:t>
            </a:r>
            <a:r>
              <a:rPr lang="en-US" altLang="zh-CN" sz="1100" i="1" dirty="0" smtClean="0"/>
              <a:t>bi </a:t>
            </a:r>
            <a:r>
              <a:rPr lang="en-US" altLang="zh-CN" sz="1100" dirty="0" smtClean="0"/>
              <a:t>is large, its corresponding </a:t>
            </a:r>
            <a:r>
              <a:rPr lang="en-US" altLang="zh-CN" sz="1100" i="1" dirty="0" smtClean="0"/>
              <a:t>hi </a:t>
            </a:r>
            <a:r>
              <a:rPr lang="en-US" altLang="zh-CN" sz="1100" dirty="0" smtClean="0"/>
              <a:t>could be very small making the procedure of identifying HLP on the magnitude of </a:t>
            </a:r>
            <a:r>
              <a:rPr lang="en-US" altLang="zh-CN" sz="1100" i="1" dirty="0" smtClean="0"/>
              <a:t>hi </a:t>
            </a:r>
            <a:r>
              <a:rPr lang="en-US" altLang="zh-CN" sz="1100" dirty="0" smtClean="0"/>
              <a:t>very cumbersome </a:t>
            </a:r>
            <a:r>
              <a:rPr lang="en-US" altLang="zh-CN" sz="900" dirty="0" smtClean="0"/>
              <a:t/>
            </a:r>
            <a:br>
              <a:rPr lang="en-US" altLang="zh-CN" sz="900" dirty="0" smtClean="0"/>
            </a:br>
            <a:r>
              <a:rPr lang="en-US" altLang="zh-CN" sz="900" dirty="0" smtClean="0"/>
              <a:t> </a:t>
            </a:r>
            <a:br>
              <a:rPr lang="en-US" altLang="zh-CN" sz="900" dirty="0" smtClean="0"/>
            </a:b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5"/>
          <p:cNvSpPr txBox="1"/>
          <p:nvPr/>
        </p:nvSpPr>
        <p:spPr>
          <a:xfrm>
            <a:off x="4275142" y="1219409"/>
            <a:ext cx="428625" cy="345049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6"/>
          <p:cNvSpPr txBox="1"/>
          <p:nvPr/>
        </p:nvSpPr>
        <p:spPr>
          <a:xfrm>
            <a:off x="4275142" y="2316686"/>
            <a:ext cx="428625" cy="345049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flipH="1">
            <a:off x="2410716" y="2353576"/>
            <a:ext cx="1755171" cy="309352"/>
            <a:chOff x="6528048" y="1543050"/>
            <a:chExt cx="2377375" cy="420914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528048" y="1753507"/>
              <a:ext cx="679862" cy="0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7209561" y="1543050"/>
              <a:ext cx="1695862" cy="420914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8" name="文本框 21"/>
            <p:cNvSpPr txBox="1"/>
            <p:nvPr/>
          </p:nvSpPr>
          <p:spPr>
            <a:xfrm>
              <a:off x="7282510" y="1568841"/>
              <a:ext cx="1549963" cy="37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DM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305235" y="2715678"/>
            <a:ext cx="3402602" cy="64051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 err="1" smtClean="0"/>
              <a:t>Imon</a:t>
            </a:r>
            <a:r>
              <a:rPr lang="en-US" altLang="zh-CN" sz="1100" dirty="0" smtClean="0"/>
              <a:t> suggested to obtain a suitable confidence bound type cut-off point for them </a:t>
            </a:r>
            <a:r>
              <a:rPr lang="en-US" altLang="zh-CN" sz="900" dirty="0" smtClean="0"/>
              <a:t/>
            </a:r>
            <a:br>
              <a:rPr lang="en-US" altLang="zh-CN" sz="900" dirty="0" smtClean="0"/>
            </a:b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798900" y="3451788"/>
            <a:ext cx="1755171" cy="309352"/>
            <a:chOff x="6528048" y="1543050"/>
            <a:chExt cx="2377375" cy="420914"/>
          </a:xfrm>
          <a:solidFill>
            <a:srgbClr val="595959"/>
          </a:solidFill>
        </p:grpSpPr>
        <p:cxnSp>
          <p:nvCxnSpPr>
            <p:cNvPr id="21" name="直接连接符 20"/>
            <p:cNvCxnSpPr/>
            <p:nvPr/>
          </p:nvCxnSpPr>
          <p:spPr>
            <a:xfrm>
              <a:off x="6528048" y="1753507"/>
              <a:ext cx="679862" cy="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7209561" y="1543050"/>
              <a:ext cx="1695862" cy="4209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文本框 26"/>
            <p:cNvSpPr txBox="1"/>
            <p:nvPr/>
          </p:nvSpPr>
          <p:spPr>
            <a:xfrm>
              <a:off x="7282511" y="1568841"/>
              <a:ext cx="1549963" cy="3768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DDM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245926" y="3813890"/>
            <a:ext cx="3402602" cy="853586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 smtClean="0"/>
              <a:t>After the omission of suspect cases, the model is refitted with the rest of the data and the DDM values are computed for the entire data set </a:t>
            </a:r>
            <a:br>
              <a:rPr lang="en-US" altLang="zh-CN" sz="1100" dirty="0" smtClean="0"/>
            </a:b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28"/>
          <p:cNvSpPr txBox="1"/>
          <p:nvPr/>
        </p:nvSpPr>
        <p:spPr>
          <a:xfrm>
            <a:off x="4275142" y="3421839"/>
            <a:ext cx="428625" cy="345049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9625" y="1224048"/>
            <a:ext cx="310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5973" y="2664168"/>
            <a:ext cx="29146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1601" y="3744258"/>
            <a:ext cx="3476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片 19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3" name="文本框 192"/>
          <p:cNvSpPr txBox="1"/>
          <p:nvPr/>
        </p:nvSpPr>
        <p:spPr>
          <a:xfrm>
            <a:off x="447590" y="359976"/>
            <a:ext cx="1934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Improvement</a:t>
            </a:r>
          </a:p>
          <a:p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5673" y="720006"/>
            <a:ext cx="54197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图片 19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3" name="文本框 192"/>
          <p:cNvSpPr txBox="1"/>
          <p:nvPr/>
        </p:nvSpPr>
        <p:spPr>
          <a:xfrm>
            <a:off x="447590" y="359976"/>
            <a:ext cx="15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</a:p>
          <a:p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589" y="936024"/>
            <a:ext cx="7488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 A.H.M. </a:t>
            </a:r>
            <a:r>
              <a:rPr lang="en-US" altLang="zh-CN" dirty="0" err="1" smtClean="0"/>
              <a:t>Rahmatullah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Imon</a:t>
            </a:r>
            <a:r>
              <a:rPr lang="en-US" altLang="zh-CN" dirty="0" smtClean="0"/>
              <a:t> &amp; Ali S.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(2013) Identification of multiple</a:t>
            </a:r>
            <a:br>
              <a:rPr lang="en-US" altLang="zh-CN" dirty="0" smtClean="0"/>
            </a:br>
            <a:r>
              <a:rPr lang="en-US" altLang="zh-CN" dirty="0" smtClean="0"/>
              <a:t>high leverage points in logistic regression, Journal of Applied Statistics, 40:12, 2601-2616 </a:t>
            </a:r>
          </a:p>
          <a:p>
            <a:r>
              <a:rPr lang="en-US" altLang="zh-CN" dirty="0" smtClean="0"/>
              <a:t>[2] B.W. Brown, </a:t>
            </a:r>
            <a:r>
              <a:rPr lang="en-US" altLang="zh-CN" dirty="0" err="1" smtClean="0"/>
              <a:t>Jr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Prediction analysis for binary data</a:t>
            </a:r>
            <a:r>
              <a:rPr lang="en-US" altLang="zh-CN" dirty="0" smtClean="0"/>
              <a:t>, in </a:t>
            </a:r>
            <a:r>
              <a:rPr lang="en-US" altLang="zh-CN" i="1" dirty="0" smtClean="0"/>
              <a:t>Biostatistics Casebook</a:t>
            </a:r>
            <a:r>
              <a:rPr lang="en-US" altLang="zh-CN" dirty="0" smtClean="0"/>
              <a:t>, R.G. Miller, </a:t>
            </a:r>
            <a:r>
              <a:rPr lang="en-US" altLang="zh-CN" dirty="0" err="1" smtClean="0"/>
              <a:t>Jr</a:t>
            </a:r>
            <a:r>
              <a:rPr lang="en-US" altLang="zh-CN" dirty="0" smtClean="0"/>
              <a:t>, B. </a:t>
            </a:r>
            <a:r>
              <a:rPr lang="en-US" altLang="zh-CN" dirty="0" err="1" smtClean="0"/>
              <a:t>Efron</a:t>
            </a:r>
            <a:r>
              <a:rPr lang="en-US" altLang="zh-CN" dirty="0" smtClean="0"/>
              <a:t>, B. </a:t>
            </a:r>
            <a:r>
              <a:rPr lang="en-US" altLang="zh-CN" dirty="0" err="1" smtClean="0"/>
              <a:t>W.Brown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Jr</a:t>
            </a:r>
            <a:r>
              <a:rPr lang="en-US" altLang="zh-CN" dirty="0" smtClean="0"/>
              <a:t>, and L.E. Moses, eds., Wiley, New York, 1980, pp. 3–18. </a:t>
            </a:r>
          </a:p>
          <a:p>
            <a:r>
              <a:rPr lang="en-US" altLang="zh-CN" dirty="0" smtClean="0"/>
              <a:t>[3] A.H.M.R. </a:t>
            </a:r>
            <a:r>
              <a:rPr lang="en-US" altLang="zh-CN" dirty="0" err="1" smtClean="0"/>
              <a:t>Imon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Identification of high leverage points in logistic regression</a:t>
            </a:r>
            <a:r>
              <a:rPr lang="en-US" altLang="zh-CN" dirty="0" smtClean="0"/>
              <a:t>, Pak. J. Stat. 22 (2006), pp. 147–156</a:t>
            </a:r>
          </a:p>
          <a:p>
            <a:r>
              <a:rPr lang="en-US" altLang="zh-CN" dirty="0" smtClean="0"/>
              <a:t>[4] D. </a:t>
            </a:r>
            <a:r>
              <a:rPr lang="en-US" altLang="zh-CN" dirty="0" err="1" smtClean="0"/>
              <a:t>Pregibon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Logistic regression diagnostics</a:t>
            </a:r>
            <a:r>
              <a:rPr lang="en-US" altLang="zh-CN" dirty="0" smtClean="0"/>
              <a:t>, Ann. Stat. 9 (1981), pp. 705–724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99686" y="1296055"/>
            <a:ext cx="2428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 !</a:t>
            </a:r>
            <a:endParaRPr lang="zh-CN" altLang="en-US" sz="44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5488009" y="252015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2019.12.06</a:t>
            </a:r>
            <a:endParaRPr lang="zh-CN" altLang="en-US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1671691" y="2520156"/>
            <a:ext cx="359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Dinghao</a:t>
            </a:r>
            <a:r>
              <a:rPr lang="en-US" altLang="zh-CN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Wang, </a:t>
            </a:r>
            <a:r>
              <a:rPr lang="en-US" altLang="zh-CN" dirty="0" err="1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Pengkun</a:t>
            </a:r>
            <a:r>
              <a:rPr lang="en-US" altLang="zh-CN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Liang</a:t>
            </a:r>
            <a:endParaRPr lang="zh-CN" altLang="en-US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241962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8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2456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definitions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65"/>
          <p:cNvGrpSpPr/>
          <p:nvPr/>
        </p:nvGrpSpPr>
        <p:grpSpPr>
          <a:xfrm>
            <a:off x="3298538" y="1480557"/>
            <a:ext cx="1077431" cy="1185477"/>
            <a:chOff x="3419864" y="1304397"/>
            <a:chExt cx="1094533" cy="1209746"/>
          </a:xfrm>
          <a:solidFill>
            <a:srgbClr val="B37597"/>
          </a:solidFill>
        </p:grpSpPr>
        <p:sp>
          <p:nvSpPr>
            <p:cNvPr id="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5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" name="Rectangle 47"/>
            <p:cNvSpPr/>
            <p:nvPr/>
          </p:nvSpPr>
          <p:spPr>
            <a:xfrm>
              <a:off x="3699088" y="1468512"/>
              <a:ext cx="536085" cy="471116"/>
            </a:xfrm>
            <a:prstGeom prst="rect">
              <a:avLst/>
            </a:prstGeom>
            <a:solidFill>
              <a:srgbClr val="17B59E"/>
            </a:solidFill>
          </p:spPr>
          <p:txBody>
            <a:bodyPr wrap="none">
              <a:spAutoFit/>
            </a:bodyPr>
            <a:lstStyle/>
            <a:p>
              <a:pPr algn="ctr" defTabSz="1013677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01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4598755" y="1480557"/>
            <a:ext cx="1077431" cy="1185477"/>
            <a:chOff x="4740719" y="1304398"/>
            <a:chExt cx="1094533" cy="1209746"/>
          </a:xfrm>
          <a:solidFill>
            <a:srgbClr val="792E4E"/>
          </a:solidFill>
        </p:grpSpPr>
        <p:sp>
          <p:nvSpPr>
            <p:cNvPr id="6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5019943" y="1468513"/>
              <a:ext cx="536085" cy="4711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>
              <a:spAutoFit/>
            </a:bodyPr>
            <a:lstStyle/>
            <a:p>
              <a:pPr algn="ctr" defTabSz="1013677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02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3298538" y="2891839"/>
            <a:ext cx="1077431" cy="1185477"/>
            <a:chOff x="3419864" y="1304397"/>
            <a:chExt cx="1094533" cy="12097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" name="Rectangle 69"/>
            <p:cNvSpPr/>
            <p:nvPr/>
          </p:nvSpPr>
          <p:spPr>
            <a:xfrm>
              <a:off x="3699088" y="1468512"/>
              <a:ext cx="536085" cy="4711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013677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03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11" name="Group 70"/>
          <p:cNvGrpSpPr/>
          <p:nvPr/>
        </p:nvGrpSpPr>
        <p:grpSpPr>
          <a:xfrm>
            <a:off x="4598755" y="2891839"/>
            <a:ext cx="1077431" cy="1185477"/>
            <a:chOff x="4740719" y="1304398"/>
            <a:chExt cx="1094533" cy="1209746"/>
          </a:xfrm>
          <a:solidFill>
            <a:srgbClr val="17B59E"/>
          </a:solidFill>
        </p:grpSpPr>
        <p:sp>
          <p:nvSpPr>
            <p:cNvPr id="12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3" name="Rectangle 73"/>
            <p:cNvSpPr/>
            <p:nvPr/>
          </p:nvSpPr>
          <p:spPr>
            <a:xfrm>
              <a:off x="5019943" y="1468513"/>
              <a:ext cx="536085" cy="4711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013677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04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784208" y="1480555"/>
            <a:ext cx="1330245" cy="62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en-US" altLang="zh-CN" dirty="0" smtClean="0"/>
              <a:t>influential </a:t>
            </a:r>
            <a:br>
              <a:rPr lang="en-US" altLang="zh-CN" dirty="0" smtClean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0"/>
          <p:cNvSpPr txBox="1"/>
          <p:nvPr/>
        </p:nvSpPr>
        <p:spPr>
          <a:xfrm>
            <a:off x="5784208" y="1678083"/>
            <a:ext cx="2944071" cy="133762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/>
              <a:t>Observations whose presence or absence can make a huge impact on the fitting of the model and hence the resulting analyses are called influential </a:t>
            </a:r>
            <a:br>
              <a:rPr lang="en-US" altLang="zh-CN" sz="1100" dirty="0" smtClean="0"/>
            </a:br>
            <a:endParaRPr lang="zh-CN" altLang="en-US" sz="11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784208" y="2889523"/>
            <a:ext cx="2368023" cy="34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More about HLP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40"/>
          <p:cNvSpPr txBox="1"/>
          <p:nvPr/>
        </p:nvSpPr>
        <p:spPr>
          <a:xfrm>
            <a:off x="5784208" y="3087052"/>
            <a:ext cx="2872065" cy="184546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/>
              <a:t>HLP greatly affect the fitted values and consequently its presence might cause all kind of interpretative problems such as erroneous goodness-of-fit statistics, wrong odds ratios, wrong Wald statistics, etc.</a:t>
            </a:r>
            <a:br>
              <a:rPr lang="en-US" altLang="zh-CN" sz="1100" dirty="0" smtClean="0"/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zh-CN" altLang="en-US" sz="11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872283" y="1480555"/>
            <a:ext cx="1330245" cy="34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en-US" altLang="zh-CN" dirty="0" smtClean="0"/>
              <a:t>outliers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0"/>
          <p:cNvSpPr txBox="1"/>
          <p:nvPr/>
        </p:nvSpPr>
        <p:spPr>
          <a:xfrm>
            <a:off x="591601" y="1678083"/>
            <a:ext cx="2594967" cy="133762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/>
              <a:t>an outlier is a point that deviates from the linear relationship determined from the  other points, or at least from the majority of those points. </a:t>
            </a:r>
            <a:br>
              <a:rPr lang="en-US" altLang="zh-CN" sz="1100" dirty="0" smtClean="0"/>
            </a:br>
            <a:endParaRPr lang="zh-CN" altLang="en-US" sz="11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872283" y="2889523"/>
            <a:ext cx="1330245" cy="62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en-US" altLang="zh-CN" dirty="0" smtClean="0"/>
              <a:t>HLP </a:t>
            </a:r>
            <a:br>
              <a:rPr lang="en-US" altLang="zh-CN" dirty="0" smtClean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0"/>
          <p:cNvSpPr txBox="1"/>
          <p:nvPr/>
        </p:nvSpPr>
        <p:spPr>
          <a:xfrm>
            <a:off x="519595" y="3087052"/>
            <a:ext cx="2666973" cy="575881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/>
              <a:t>HLP are unusual observations in the </a:t>
            </a:r>
            <a:r>
              <a:rPr lang="en-US" altLang="zh-CN" sz="1100" i="1" dirty="0" smtClean="0"/>
              <a:t>X</a:t>
            </a:r>
            <a:r>
              <a:rPr lang="en-US" altLang="zh-CN" sz="1100" dirty="0" smtClean="0"/>
              <a:t>-space. </a:t>
            </a:r>
            <a:br>
              <a:rPr lang="en-US" altLang="zh-CN" sz="1100" dirty="0" smtClean="0"/>
            </a:br>
            <a:endParaRPr lang="zh-CN" altLang="en-US" sz="11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9788566">
            <a:off x="-693343" y="38788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32904" y="3528240"/>
            <a:ext cx="31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 smtClean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Traditional methods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15853" y="3906282"/>
            <a:ext cx="4487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Hoaglin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Welsch</a:t>
            </a:r>
            <a:r>
              <a:rPr lang="en-US" altLang="zh-CN" sz="1600" dirty="0" smtClean="0"/>
              <a:t> consider observations unusual when </a:t>
            </a:r>
            <a:r>
              <a:rPr lang="en-US" altLang="zh-CN" sz="1600" i="1" dirty="0" smtClean="0"/>
              <a:t>hi </a:t>
            </a:r>
            <a:r>
              <a:rPr lang="en-US" altLang="zh-CN" sz="1600" dirty="0" smtClean="0"/>
              <a:t>exceeds 2</a:t>
            </a:r>
            <a:r>
              <a:rPr lang="en-US" altLang="zh-CN" sz="1600" i="1" dirty="0" smtClean="0"/>
              <a:t>k/n </a:t>
            </a:r>
            <a:r>
              <a:rPr lang="en-US" altLang="zh-CN" sz="1600" dirty="0" smtClean="0"/>
              <a:t>which is also known as </a:t>
            </a:r>
            <a:r>
              <a:rPr lang="en-US" altLang="zh-CN" sz="1600" i="1" dirty="0" smtClean="0"/>
              <a:t>twice-the-mean </a:t>
            </a:r>
            <a:r>
              <a:rPr lang="en-US" altLang="zh-CN" sz="1600" dirty="0" smtClean="0"/>
              <a:t>(2M) rule. </a:t>
            </a:r>
            <a:r>
              <a:rPr lang="en-US" altLang="zh-CN" sz="1600" dirty="0" err="1" smtClean="0"/>
              <a:t>Vellman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Welsch</a:t>
            </a:r>
            <a:r>
              <a:rPr lang="en-US" altLang="zh-CN" sz="1600" dirty="0" smtClean="0"/>
              <a:t> suggest considering the </a:t>
            </a:r>
            <a:r>
              <a:rPr lang="en-US" altLang="zh-CN" sz="1600" i="1" dirty="0" smtClean="0"/>
              <a:t>thrice-the-mean </a:t>
            </a:r>
            <a:r>
              <a:rPr lang="en-US" altLang="zh-CN" sz="1600" dirty="0" smtClean="0"/>
              <a:t>(3M) </a:t>
            </a:r>
            <a:br>
              <a:rPr lang="en-US" altLang="zh-CN" sz="1600" dirty="0" smtClean="0"/>
            </a:br>
            <a:endParaRPr lang="zh-CN" altLang="en-US" sz="16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13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4301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commonly used methods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6"/>
          <p:cNvSpPr/>
          <p:nvPr/>
        </p:nvSpPr>
        <p:spPr>
          <a:xfrm>
            <a:off x="940534" y="1311313"/>
            <a:ext cx="3827415" cy="1496867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17B59E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圆角矩形 6"/>
          <p:cNvSpPr/>
          <p:nvPr/>
        </p:nvSpPr>
        <p:spPr>
          <a:xfrm>
            <a:off x="4833033" y="2943414"/>
            <a:ext cx="3186287" cy="1208845"/>
          </a:xfrm>
          <a:custGeom>
            <a:avLst/>
            <a:gdLst>
              <a:gd name="connsiteX0" fmla="*/ 1289248 w 5969768"/>
              <a:gd name="connsiteY0" fmla="*/ 0 h 1872208"/>
              <a:gd name="connsiteX1" fmla="*/ 5346173 w 5969768"/>
              <a:gd name="connsiteY1" fmla="*/ 0 h 1872208"/>
              <a:gd name="connsiteX2" fmla="*/ 5969768 w 5969768"/>
              <a:gd name="connsiteY2" fmla="*/ 623595 h 1872208"/>
              <a:gd name="connsiteX3" fmla="*/ 5969768 w 5969768"/>
              <a:gd name="connsiteY3" fmla="*/ 1248613 h 1872208"/>
              <a:gd name="connsiteX4" fmla="*/ 5346173 w 5969768"/>
              <a:gd name="connsiteY4" fmla="*/ 1872208 h 1872208"/>
              <a:gd name="connsiteX5" fmla="*/ 1368152 w 5969768"/>
              <a:gd name="connsiteY5" fmla="*/ 1872208 h 1872208"/>
              <a:gd name="connsiteX6" fmla="*/ 1289248 w 5969768"/>
              <a:gd name="connsiteY6" fmla="*/ 1872208 h 1872208"/>
              <a:gd name="connsiteX7" fmla="*/ 407735 w 5969768"/>
              <a:gd name="connsiteY7" fmla="*/ 1872208 h 1872208"/>
              <a:gd name="connsiteX8" fmla="*/ 0 w 5969768"/>
              <a:gd name="connsiteY8" fmla="*/ 1464473 h 1872208"/>
              <a:gd name="connsiteX9" fmla="*/ 0 w 5969768"/>
              <a:gd name="connsiteY9" fmla="*/ 1055807 h 1872208"/>
              <a:gd name="connsiteX10" fmla="*/ 407735 w 5969768"/>
              <a:gd name="connsiteY10" fmla="*/ 648072 h 1872208"/>
              <a:gd name="connsiteX11" fmla="*/ 1368152 w 5969768"/>
              <a:gd name="connsiteY11" fmla="*/ 648072 h 1872208"/>
              <a:gd name="connsiteX12" fmla="*/ 1368152 w 5969768"/>
              <a:gd name="connsiteY12" fmla="*/ 850487 h 1872208"/>
              <a:gd name="connsiteX13" fmla="*/ 488918 w 5969768"/>
              <a:gd name="connsiteY13" fmla="*/ 850487 h 1872208"/>
              <a:gd name="connsiteX14" fmla="*/ 216024 w 5969768"/>
              <a:gd name="connsiteY14" fmla="*/ 1123381 h 1872208"/>
              <a:gd name="connsiteX15" fmla="*/ 216024 w 5969768"/>
              <a:gd name="connsiteY15" fmla="*/ 1396898 h 1872208"/>
              <a:gd name="connsiteX16" fmla="*/ 488918 w 5969768"/>
              <a:gd name="connsiteY16" fmla="*/ 1669792 h 1872208"/>
              <a:gd name="connsiteX17" fmla="*/ 1368152 w 5969768"/>
              <a:gd name="connsiteY17" fmla="*/ 1669792 h 1872208"/>
              <a:gd name="connsiteX18" fmla="*/ 1368152 w 5969768"/>
              <a:gd name="connsiteY18" fmla="*/ 1670095 h 1872208"/>
              <a:gd name="connsiteX19" fmla="*/ 5264789 w 5969768"/>
              <a:gd name="connsiteY19" fmla="*/ 1670095 h 1872208"/>
              <a:gd name="connsiteX20" fmla="*/ 5753744 w 5969768"/>
              <a:gd name="connsiteY20" fmla="*/ 1181140 h 1872208"/>
              <a:gd name="connsiteX21" fmla="*/ 5753744 w 5969768"/>
              <a:gd name="connsiteY21" fmla="*/ 691068 h 1872208"/>
              <a:gd name="connsiteX22" fmla="*/ 5264789 w 5969768"/>
              <a:gd name="connsiteY22" fmla="*/ 202113 h 1872208"/>
              <a:gd name="connsiteX23" fmla="*/ 1289248 w 5969768"/>
              <a:gd name="connsiteY23" fmla="*/ 202113 h 1872208"/>
              <a:gd name="connsiteX24" fmla="*/ 1288082 w 5969768"/>
              <a:gd name="connsiteY24" fmla="*/ 80739 h 1872208"/>
              <a:gd name="connsiteX25" fmla="*/ 1289248 w 5969768"/>
              <a:gd name="connsiteY25" fmla="*/ 0 h 1872208"/>
              <a:gd name="connsiteX0-1" fmla="*/ 1289248 w 5969768"/>
              <a:gd name="connsiteY0-2" fmla="*/ 0 h 1872208"/>
              <a:gd name="connsiteX1-3" fmla="*/ 5346173 w 5969768"/>
              <a:gd name="connsiteY1-4" fmla="*/ 0 h 1872208"/>
              <a:gd name="connsiteX2-5" fmla="*/ 5969768 w 5969768"/>
              <a:gd name="connsiteY2-6" fmla="*/ 623595 h 1872208"/>
              <a:gd name="connsiteX3-7" fmla="*/ 5969768 w 5969768"/>
              <a:gd name="connsiteY3-8" fmla="*/ 1248613 h 1872208"/>
              <a:gd name="connsiteX4-9" fmla="*/ 5346173 w 5969768"/>
              <a:gd name="connsiteY4-10" fmla="*/ 1872208 h 1872208"/>
              <a:gd name="connsiteX5-11" fmla="*/ 1368152 w 5969768"/>
              <a:gd name="connsiteY5-12" fmla="*/ 1872208 h 1872208"/>
              <a:gd name="connsiteX6-13" fmla="*/ 1289248 w 5969768"/>
              <a:gd name="connsiteY6-14" fmla="*/ 1872208 h 1872208"/>
              <a:gd name="connsiteX7-15" fmla="*/ 407735 w 5969768"/>
              <a:gd name="connsiteY7-16" fmla="*/ 1872208 h 1872208"/>
              <a:gd name="connsiteX8-17" fmla="*/ 0 w 5969768"/>
              <a:gd name="connsiteY8-18" fmla="*/ 1464473 h 1872208"/>
              <a:gd name="connsiteX9-19" fmla="*/ 0 w 5969768"/>
              <a:gd name="connsiteY9-20" fmla="*/ 1055807 h 1872208"/>
              <a:gd name="connsiteX10-21" fmla="*/ 407735 w 5969768"/>
              <a:gd name="connsiteY10-22" fmla="*/ 648072 h 1872208"/>
              <a:gd name="connsiteX11-23" fmla="*/ 1368152 w 5969768"/>
              <a:gd name="connsiteY11-24" fmla="*/ 648072 h 1872208"/>
              <a:gd name="connsiteX12-25" fmla="*/ 1368152 w 5969768"/>
              <a:gd name="connsiteY12-26" fmla="*/ 850487 h 1872208"/>
              <a:gd name="connsiteX13-27" fmla="*/ 488918 w 5969768"/>
              <a:gd name="connsiteY13-28" fmla="*/ 850487 h 1872208"/>
              <a:gd name="connsiteX14-29" fmla="*/ 216024 w 5969768"/>
              <a:gd name="connsiteY14-30" fmla="*/ 1123381 h 1872208"/>
              <a:gd name="connsiteX15-31" fmla="*/ 216024 w 5969768"/>
              <a:gd name="connsiteY15-32" fmla="*/ 1396898 h 1872208"/>
              <a:gd name="connsiteX16-33" fmla="*/ 488918 w 5969768"/>
              <a:gd name="connsiteY16-34" fmla="*/ 1669792 h 1872208"/>
              <a:gd name="connsiteX17-35" fmla="*/ 1368152 w 5969768"/>
              <a:gd name="connsiteY17-36" fmla="*/ 1669792 h 1872208"/>
              <a:gd name="connsiteX18-37" fmla="*/ 1368152 w 5969768"/>
              <a:gd name="connsiteY18-38" fmla="*/ 1670095 h 1872208"/>
              <a:gd name="connsiteX19-39" fmla="*/ 5264789 w 5969768"/>
              <a:gd name="connsiteY19-40" fmla="*/ 1670095 h 1872208"/>
              <a:gd name="connsiteX20-41" fmla="*/ 5753744 w 5969768"/>
              <a:gd name="connsiteY20-42" fmla="*/ 1181140 h 1872208"/>
              <a:gd name="connsiteX21-43" fmla="*/ 5753744 w 5969768"/>
              <a:gd name="connsiteY21-44" fmla="*/ 691068 h 1872208"/>
              <a:gd name="connsiteX22-45" fmla="*/ 5264789 w 5969768"/>
              <a:gd name="connsiteY22-46" fmla="*/ 202113 h 1872208"/>
              <a:gd name="connsiteX23-47" fmla="*/ 1289248 w 5969768"/>
              <a:gd name="connsiteY23-48" fmla="*/ 202113 h 1872208"/>
              <a:gd name="connsiteX24-49" fmla="*/ 1421432 w 5969768"/>
              <a:gd name="connsiteY24-50" fmla="*/ 109314 h 1872208"/>
              <a:gd name="connsiteX25-51" fmla="*/ 1289248 w 5969768"/>
              <a:gd name="connsiteY25-5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5969768" h="1872208">
                <a:moveTo>
                  <a:pt x="1289248" y="0"/>
                </a:moveTo>
                <a:lnTo>
                  <a:pt x="5346173" y="0"/>
                </a:lnTo>
                <a:cubicBezTo>
                  <a:pt x="5690575" y="0"/>
                  <a:pt x="5969768" y="279193"/>
                  <a:pt x="5969768" y="623595"/>
                </a:cubicBezTo>
                <a:lnTo>
                  <a:pt x="5969768" y="1248613"/>
                </a:lnTo>
                <a:cubicBezTo>
                  <a:pt x="5969768" y="1593015"/>
                  <a:pt x="5690575" y="1872208"/>
                  <a:pt x="5346173" y="1872208"/>
                </a:cubicBezTo>
                <a:lnTo>
                  <a:pt x="1368152" y="1872208"/>
                </a:lnTo>
                <a:lnTo>
                  <a:pt x="1289248" y="1872208"/>
                </a:lnTo>
                <a:lnTo>
                  <a:pt x="407735" y="1872208"/>
                </a:lnTo>
                <a:cubicBezTo>
                  <a:pt x="182549" y="1872208"/>
                  <a:pt x="0" y="1689659"/>
                  <a:pt x="0" y="1464473"/>
                </a:cubicBezTo>
                <a:lnTo>
                  <a:pt x="0" y="1055807"/>
                </a:lnTo>
                <a:cubicBezTo>
                  <a:pt x="0" y="830621"/>
                  <a:pt x="182549" y="648072"/>
                  <a:pt x="407735" y="648072"/>
                </a:cubicBezTo>
                <a:lnTo>
                  <a:pt x="1368152" y="648072"/>
                </a:lnTo>
                <a:lnTo>
                  <a:pt x="1368152" y="850487"/>
                </a:lnTo>
                <a:lnTo>
                  <a:pt x="488918" y="850487"/>
                </a:lnTo>
                <a:cubicBezTo>
                  <a:pt x="338203" y="850487"/>
                  <a:pt x="216024" y="972666"/>
                  <a:pt x="216024" y="1123381"/>
                </a:cubicBezTo>
                <a:lnTo>
                  <a:pt x="216024" y="1396898"/>
                </a:lnTo>
                <a:cubicBezTo>
                  <a:pt x="216024" y="1547613"/>
                  <a:pt x="338203" y="1669792"/>
                  <a:pt x="488918" y="1669792"/>
                </a:cubicBezTo>
                <a:lnTo>
                  <a:pt x="1368152" y="1669792"/>
                </a:lnTo>
                <a:lnTo>
                  <a:pt x="1368152" y="1670095"/>
                </a:lnTo>
                <a:lnTo>
                  <a:pt x="5264789" y="1670095"/>
                </a:lnTo>
                <a:cubicBezTo>
                  <a:pt x="5534831" y="1670095"/>
                  <a:pt x="5753744" y="1451182"/>
                  <a:pt x="5753744" y="1181140"/>
                </a:cubicBezTo>
                <a:lnTo>
                  <a:pt x="5753744" y="691068"/>
                </a:lnTo>
                <a:cubicBezTo>
                  <a:pt x="5753744" y="421026"/>
                  <a:pt x="5534831" y="202113"/>
                  <a:pt x="5264789" y="202113"/>
                </a:cubicBezTo>
                <a:lnTo>
                  <a:pt x="1289248" y="202113"/>
                </a:lnTo>
                <a:cubicBezTo>
                  <a:pt x="1288859" y="161655"/>
                  <a:pt x="1421821" y="149772"/>
                  <a:pt x="1421432" y="109314"/>
                </a:cubicBezTo>
                <a:cubicBezTo>
                  <a:pt x="1421821" y="82401"/>
                  <a:pt x="1288859" y="26913"/>
                  <a:pt x="1289248" y="0"/>
                </a:cubicBezTo>
                <a:close/>
              </a:path>
            </a:pathLst>
          </a:custGeom>
          <a:solidFill>
            <a:srgbClr val="595959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1167649" y="2088120"/>
            <a:ext cx="576048" cy="437382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5"/>
          <p:cNvSpPr txBox="1"/>
          <p:nvPr/>
        </p:nvSpPr>
        <p:spPr>
          <a:xfrm>
            <a:off x="1887709" y="1584078"/>
            <a:ext cx="2624645" cy="283494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2M&amp;3M of leverage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5703" y="2016114"/>
            <a:ext cx="2232224" cy="400449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23"/>
          <p:cNvSpPr txBox="1"/>
          <p:nvPr/>
        </p:nvSpPr>
        <p:spPr>
          <a:xfrm>
            <a:off x="5045312" y="3543628"/>
            <a:ext cx="525066" cy="437382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4"/>
          <p:cNvSpPr txBox="1"/>
          <p:nvPr/>
        </p:nvSpPr>
        <p:spPr>
          <a:xfrm>
            <a:off x="5641361" y="3181848"/>
            <a:ext cx="1375626" cy="283494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42014" y="3542486"/>
            <a:ext cx="2232224" cy="400449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</a:t>
            </a: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focusing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447590" y="359976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method(MDDM)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1553815" y="3484676"/>
            <a:ext cx="362650" cy="381135"/>
            <a:chOff x="1841500" y="3328988"/>
            <a:chExt cx="512763" cy="541337"/>
          </a:xfrm>
          <a:solidFill>
            <a:srgbClr val="17B59E"/>
          </a:solidFill>
        </p:grpSpPr>
        <p:sp>
          <p:nvSpPr>
            <p:cNvPr id="3" name="Freeform 9"/>
            <p:cNvSpPr>
              <a:spLocks noEditPoints="1"/>
            </p:cNvSpPr>
            <p:nvPr/>
          </p:nvSpPr>
          <p:spPr bwMode="auto">
            <a:xfrm>
              <a:off x="1841500" y="3375025"/>
              <a:ext cx="512763" cy="495300"/>
            </a:xfrm>
            <a:custGeom>
              <a:avLst/>
              <a:gdLst>
                <a:gd name="T0" fmla="*/ 167 w 189"/>
                <a:gd name="T1" fmla="*/ 0 h 182"/>
                <a:gd name="T2" fmla="*/ 159 w 189"/>
                <a:gd name="T3" fmla="*/ 0 h 182"/>
                <a:gd name="T4" fmla="*/ 159 w 189"/>
                <a:gd name="T5" fmla="*/ 2 h 182"/>
                <a:gd name="T6" fmla="*/ 147 w 189"/>
                <a:gd name="T7" fmla="*/ 14 h 182"/>
                <a:gd name="T8" fmla="*/ 135 w 189"/>
                <a:gd name="T9" fmla="*/ 2 h 182"/>
                <a:gd name="T10" fmla="*/ 135 w 189"/>
                <a:gd name="T11" fmla="*/ 0 h 182"/>
                <a:gd name="T12" fmla="*/ 126 w 189"/>
                <a:gd name="T13" fmla="*/ 0 h 182"/>
                <a:gd name="T14" fmla="*/ 126 w 189"/>
                <a:gd name="T15" fmla="*/ 2 h 182"/>
                <a:gd name="T16" fmla="*/ 114 w 189"/>
                <a:gd name="T17" fmla="*/ 14 h 182"/>
                <a:gd name="T18" fmla="*/ 102 w 189"/>
                <a:gd name="T19" fmla="*/ 2 h 182"/>
                <a:gd name="T20" fmla="*/ 102 w 189"/>
                <a:gd name="T21" fmla="*/ 0 h 182"/>
                <a:gd name="T22" fmla="*/ 93 w 189"/>
                <a:gd name="T23" fmla="*/ 0 h 182"/>
                <a:gd name="T24" fmla="*/ 93 w 189"/>
                <a:gd name="T25" fmla="*/ 2 h 182"/>
                <a:gd name="T26" fmla="*/ 81 w 189"/>
                <a:gd name="T27" fmla="*/ 14 h 182"/>
                <a:gd name="T28" fmla="*/ 69 w 189"/>
                <a:gd name="T29" fmla="*/ 2 h 182"/>
                <a:gd name="T30" fmla="*/ 69 w 189"/>
                <a:gd name="T31" fmla="*/ 0 h 182"/>
                <a:gd name="T32" fmla="*/ 60 w 189"/>
                <a:gd name="T33" fmla="*/ 0 h 182"/>
                <a:gd name="T34" fmla="*/ 60 w 189"/>
                <a:gd name="T35" fmla="*/ 2 h 182"/>
                <a:gd name="T36" fmla="*/ 48 w 189"/>
                <a:gd name="T37" fmla="*/ 14 h 182"/>
                <a:gd name="T38" fmla="*/ 37 w 189"/>
                <a:gd name="T39" fmla="*/ 2 h 182"/>
                <a:gd name="T40" fmla="*/ 37 w 189"/>
                <a:gd name="T41" fmla="*/ 0 h 182"/>
                <a:gd name="T42" fmla="*/ 22 w 189"/>
                <a:gd name="T43" fmla="*/ 0 h 182"/>
                <a:gd name="T44" fmla="*/ 0 w 189"/>
                <a:gd name="T45" fmla="*/ 31 h 182"/>
                <a:gd name="T46" fmla="*/ 0 w 189"/>
                <a:gd name="T47" fmla="*/ 151 h 182"/>
                <a:gd name="T48" fmla="*/ 22 w 189"/>
                <a:gd name="T49" fmla="*/ 182 h 182"/>
                <a:gd name="T50" fmla="*/ 167 w 189"/>
                <a:gd name="T51" fmla="*/ 182 h 182"/>
                <a:gd name="T52" fmla="*/ 189 w 189"/>
                <a:gd name="T53" fmla="*/ 151 h 182"/>
                <a:gd name="T54" fmla="*/ 189 w 189"/>
                <a:gd name="T55" fmla="*/ 31 h 182"/>
                <a:gd name="T56" fmla="*/ 167 w 189"/>
                <a:gd name="T57" fmla="*/ 0 h 182"/>
                <a:gd name="T58" fmla="*/ 166 w 189"/>
                <a:gd name="T59" fmla="*/ 134 h 182"/>
                <a:gd name="T60" fmla="*/ 150 w 189"/>
                <a:gd name="T61" fmla="*/ 156 h 182"/>
                <a:gd name="T62" fmla="*/ 41 w 189"/>
                <a:gd name="T63" fmla="*/ 156 h 182"/>
                <a:gd name="T64" fmla="*/ 24 w 189"/>
                <a:gd name="T65" fmla="*/ 134 h 182"/>
                <a:gd name="T66" fmla="*/ 24 w 189"/>
                <a:gd name="T67" fmla="*/ 50 h 182"/>
                <a:gd name="T68" fmla="*/ 41 w 189"/>
                <a:gd name="T69" fmla="*/ 29 h 182"/>
                <a:gd name="T70" fmla="*/ 150 w 189"/>
                <a:gd name="T71" fmla="*/ 29 h 182"/>
                <a:gd name="T72" fmla="*/ 166 w 189"/>
                <a:gd name="T73" fmla="*/ 50 h 182"/>
                <a:gd name="T74" fmla="*/ 166 w 189"/>
                <a:gd name="T75" fmla="*/ 1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9" h="182">
                  <a:moveTo>
                    <a:pt x="167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9"/>
                    <a:pt x="153" y="14"/>
                    <a:pt x="147" y="14"/>
                  </a:cubicBezTo>
                  <a:cubicBezTo>
                    <a:pt x="140" y="14"/>
                    <a:pt x="135" y="9"/>
                    <a:pt x="135" y="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9"/>
                    <a:pt x="121" y="14"/>
                    <a:pt x="114" y="14"/>
                  </a:cubicBezTo>
                  <a:cubicBezTo>
                    <a:pt x="108" y="14"/>
                    <a:pt x="102" y="9"/>
                    <a:pt x="102" y="2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3" y="9"/>
                    <a:pt x="88" y="14"/>
                    <a:pt x="81" y="14"/>
                  </a:cubicBezTo>
                  <a:cubicBezTo>
                    <a:pt x="75" y="14"/>
                    <a:pt x="69" y="9"/>
                    <a:pt x="69" y="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9"/>
                    <a:pt x="55" y="14"/>
                    <a:pt x="48" y="14"/>
                  </a:cubicBezTo>
                  <a:cubicBezTo>
                    <a:pt x="42" y="14"/>
                    <a:pt x="37" y="9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4"/>
                    <a:pt x="0" y="3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68"/>
                    <a:pt x="10" y="182"/>
                    <a:pt x="22" y="182"/>
                  </a:cubicBezTo>
                  <a:cubicBezTo>
                    <a:pt x="167" y="182"/>
                    <a:pt x="167" y="182"/>
                    <a:pt x="167" y="182"/>
                  </a:cubicBezTo>
                  <a:cubicBezTo>
                    <a:pt x="179" y="182"/>
                    <a:pt x="189" y="168"/>
                    <a:pt x="189" y="151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9" y="14"/>
                    <a:pt x="179" y="0"/>
                    <a:pt x="167" y="0"/>
                  </a:cubicBezTo>
                  <a:close/>
                  <a:moveTo>
                    <a:pt x="166" y="134"/>
                  </a:moveTo>
                  <a:cubicBezTo>
                    <a:pt x="166" y="146"/>
                    <a:pt x="163" y="155"/>
                    <a:pt x="150" y="156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7" y="156"/>
                    <a:pt x="24" y="146"/>
                    <a:pt x="24" y="134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38"/>
                    <a:pt x="27" y="28"/>
                    <a:pt x="41" y="29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64" y="28"/>
                    <a:pt x="166" y="38"/>
                    <a:pt x="166" y="50"/>
                  </a:cubicBezTo>
                  <a:lnTo>
                    <a:pt x="16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10"/>
            <p:cNvSpPr/>
            <p:nvPr/>
          </p:nvSpPr>
          <p:spPr bwMode="auto">
            <a:xfrm>
              <a:off x="22209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1"/>
            <p:cNvSpPr/>
            <p:nvPr/>
          </p:nvSpPr>
          <p:spPr bwMode="auto">
            <a:xfrm>
              <a:off x="21320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12"/>
            <p:cNvSpPr/>
            <p:nvPr/>
          </p:nvSpPr>
          <p:spPr bwMode="auto">
            <a:xfrm>
              <a:off x="2044700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3"/>
            <p:cNvSpPr/>
            <p:nvPr/>
          </p:nvSpPr>
          <p:spPr bwMode="auto">
            <a:xfrm>
              <a:off x="1952625" y="3332163"/>
              <a:ext cx="38100" cy="68263"/>
            </a:xfrm>
            <a:custGeom>
              <a:avLst/>
              <a:gdLst>
                <a:gd name="T0" fmla="*/ 7 w 14"/>
                <a:gd name="T1" fmla="*/ 25 h 25"/>
                <a:gd name="T2" fmla="*/ 14 w 14"/>
                <a:gd name="T3" fmla="*/ 18 h 25"/>
                <a:gd name="T4" fmla="*/ 14 w 14"/>
                <a:gd name="T5" fmla="*/ 7 h 25"/>
                <a:gd name="T6" fmla="*/ 7 w 14"/>
                <a:gd name="T7" fmla="*/ 0 h 25"/>
                <a:gd name="T8" fmla="*/ 0 w 14"/>
                <a:gd name="T9" fmla="*/ 7 h 25"/>
                <a:gd name="T10" fmla="*/ 0 w 14"/>
                <a:gd name="T11" fmla="*/ 18 h 25"/>
                <a:gd name="T12" fmla="*/ 7 w 14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7" y="25"/>
                  </a:moveTo>
                  <a:cubicBezTo>
                    <a:pt x="11" y="25"/>
                    <a:pt x="14" y="22"/>
                    <a:pt x="14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3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Freeform 14"/>
          <p:cNvSpPr/>
          <p:nvPr/>
        </p:nvSpPr>
        <p:spPr bwMode="auto">
          <a:xfrm>
            <a:off x="1296892" y="2034232"/>
            <a:ext cx="876497" cy="1077087"/>
          </a:xfrm>
          <a:custGeom>
            <a:avLst/>
            <a:gdLst>
              <a:gd name="T0" fmla="*/ 262 w 432"/>
              <a:gd name="T1" fmla="*/ 0 h 531"/>
              <a:gd name="T2" fmla="*/ 170 w 432"/>
              <a:gd name="T3" fmla="*/ 0 h 531"/>
              <a:gd name="T4" fmla="*/ 0 w 432"/>
              <a:gd name="T5" fmla="*/ 170 h 531"/>
              <a:gd name="T6" fmla="*/ 0 w 432"/>
              <a:gd name="T7" fmla="*/ 238 h 531"/>
              <a:gd name="T8" fmla="*/ 170 w 432"/>
              <a:gd name="T9" fmla="*/ 408 h 531"/>
              <a:gd name="T10" fmla="*/ 200 w 432"/>
              <a:gd name="T11" fmla="*/ 408 h 531"/>
              <a:gd name="T12" fmla="*/ 217 w 432"/>
              <a:gd name="T13" fmla="*/ 531 h 531"/>
              <a:gd name="T14" fmla="*/ 233 w 432"/>
              <a:gd name="T15" fmla="*/ 408 h 531"/>
              <a:gd name="T16" fmla="*/ 262 w 432"/>
              <a:gd name="T17" fmla="*/ 408 h 531"/>
              <a:gd name="T18" fmla="*/ 432 w 432"/>
              <a:gd name="T19" fmla="*/ 238 h 531"/>
              <a:gd name="T20" fmla="*/ 432 w 432"/>
              <a:gd name="T21" fmla="*/ 170 h 531"/>
              <a:gd name="T22" fmla="*/ 262 w 432"/>
              <a:gd name="T2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" h="531">
                <a:moveTo>
                  <a:pt x="262" y="0"/>
                </a:moveTo>
                <a:cubicBezTo>
                  <a:pt x="170" y="0"/>
                  <a:pt x="170" y="0"/>
                  <a:pt x="170" y="0"/>
                </a:cubicBezTo>
                <a:cubicBezTo>
                  <a:pt x="76" y="0"/>
                  <a:pt x="0" y="76"/>
                  <a:pt x="0" y="17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332"/>
                  <a:pt x="76" y="408"/>
                  <a:pt x="170" y="408"/>
                </a:cubicBezTo>
                <a:cubicBezTo>
                  <a:pt x="200" y="408"/>
                  <a:pt x="200" y="408"/>
                  <a:pt x="200" y="408"/>
                </a:cubicBezTo>
                <a:cubicBezTo>
                  <a:pt x="217" y="531"/>
                  <a:pt x="217" y="531"/>
                  <a:pt x="217" y="531"/>
                </a:cubicBezTo>
                <a:cubicBezTo>
                  <a:pt x="233" y="408"/>
                  <a:pt x="233" y="408"/>
                  <a:pt x="233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356" y="408"/>
                  <a:pt x="432" y="332"/>
                  <a:pt x="432" y="238"/>
                </a:cubicBezTo>
                <a:cubicBezTo>
                  <a:pt x="432" y="170"/>
                  <a:pt x="432" y="170"/>
                  <a:pt x="432" y="170"/>
                </a:cubicBezTo>
                <a:cubicBezTo>
                  <a:pt x="432" y="76"/>
                  <a:pt x="356" y="0"/>
                  <a:pt x="262" y="0"/>
                </a:cubicBezTo>
                <a:close/>
              </a:path>
            </a:pathLst>
          </a:custGeom>
          <a:solidFill>
            <a:srgbClr val="17B59E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Arrow Connector 19"/>
          <p:cNvCxnSpPr/>
          <p:nvPr/>
        </p:nvCxnSpPr>
        <p:spPr>
          <a:xfrm>
            <a:off x="-20636" y="3260660"/>
            <a:ext cx="1753509" cy="0"/>
          </a:xfrm>
          <a:prstGeom prst="straightConnector1">
            <a:avLst/>
          </a:prstGeom>
          <a:ln w="53975"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0"/>
          <p:cNvCxnSpPr/>
          <p:nvPr/>
        </p:nvCxnSpPr>
        <p:spPr>
          <a:xfrm>
            <a:off x="1811002" y="3260660"/>
            <a:ext cx="1753509" cy="0"/>
          </a:xfrm>
          <a:prstGeom prst="straightConnector1">
            <a:avLst/>
          </a:prstGeom>
          <a:ln w="53975"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1"/>
          <p:cNvCxnSpPr/>
          <p:nvPr/>
        </p:nvCxnSpPr>
        <p:spPr>
          <a:xfrm>
            <a:off x="3641838" y="3260660"/>
            <a:ext cx="1753509" cy="0"/>
          </a:xfrm>
          <a:prstGeom prst="straightConnector1">
            <a:avLst/>
          </a:prstGeom>
          <a:ln w="53975"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2"/>
          <p:cNvCxnSpPr/>
          <p:nvPr/>
        </p:nvCxnSpPr>
        <p:spPr>
          <a:xfrm>
            <a:off x="5473473" y="3260660"/>
            <a:ext cx="1753509" cy="0"/>
          </a:xfrm>
          <a:prstGeom prst="straightConnector1">
            <a:avLst/>
          </a:prstGeom>
          <a:ln w="53975"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33"/>
          <p:cNvCxnSpPr/>
          <p:nvPr/>
        </p:nvCxnSpPr>
        <p:spPr>
          <a:xfrm>
            <a:off x="7311530" y="3260660"/>
            <a:ext cx="1668959" cy="0"/>
          </a:xfrm>
          <a:prstGeom prst="straightConnector1">
            <a:avLst/>
          </a:prstGeom>
          <a:ln w="53975">
            <a:solidFill>
              <a:srgbClr val="59595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7619" y="3966915"/>
            <a:ext cx="1800149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898082">
              <a:spcBef>
                <a:spcPct val="20000"/>
              </a:spcBef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Identify suspect HLP </a:t>
            </a:r>
            <a:b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</a:br>
            <a:endParaRPr lang="en-US" sz="1400" dirty="0">
              <a:solidFill>
                <a:srgbClr val="282E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Group 45"/>
          <p:cNvGrpSpPr/>
          <p:nvPr/>
        </p:nvGrpSpPr>
        <p:grpSpPr>
          <a:xfrm>
            <a:off x="3382168" y="3484676"/>
            <a:ext cx="362650" cy="381135"/>
            <a:chOff x="1841500" y="3328988"/>
            <a:chExt cx="512763" cy="541337"/>
          </a:xfrm>
          <a:solidFill>
            <a:srgbClr val="17B59E"/>
          </a:solidFill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1841500" y="3375025"/>
              <a:ext cx="512763" cy="495300"/>
            </a:xfrm>
            <a:custGeom>
              <a:avLst/>
              <a:gdLst>
                <a:gd name="T0" fmla="*/ 167 w 189"/>
                <a:gd name="T1" fmla="*/ 0 h 182"/>
                <a:gd name="T2" fmla="*/ 159 w 189"/>
                <a:gd name="T3" fmla="*/ 0 h 182"/>
                <a:gd name="T4" fmla="*/ 159 w 189"/>
                <a:gd name="T5" fmla="*/ 2 h 182"/>
                <a:gd name="T6" fmla="*/ 147 w 189"/>
                <a:gd name="T7" fmla="*/ 14 h 182"/>
                <a:gd name="T8" fmla="*/ 135 w 189"/>
                <a:gd name="T9" fmla="*/ 2 h 182"/>
                <a:gd name="T10" fmla="*/ 135 w 189"/>
                <a:gd name="T11" fmla="*/ 0 h 182"/>
                <a:gd name="T12" fmla="*/ 126 w 189"/>
                <a:gd name="T13" fmla="*/ 0 h 182"/>
                <a:gd name="T14" fmla="*/ 126 w 189"/>
                <a:gd name="T15" fmla="*/ 2 h 182"/>
                <a:gd name="T16" fmla="*/ 114 w 189"/>
                <a:gd name="T17" fmla="*/ 14 h 182"/>
                <a:gd name="T18" fmla="*/ 102 w 189"/>
                <a:gd name="T19" fmla="*/ 2 h 182"/>
                <a:gd name="T20" fmla="*/ 102 w 189"/>
                <a:gd name="T21" fmla="*/ 0 h 182"/>
                <a:gd name="T22" fmla="*/ 93 w 189"/>
                <a:gd name="T23" fmla="*/ 0 h 182"/>
                <a:gd name="T24" fmla="*/ 93 w 189"/>
                <a:gd name="T25" fmla="*/ 2 h 182"/>
                <a:gd name="T26" fmla="*/ 81 w 189"/>
                <a:gd name="T27" fmla="*/ 14 h 182"/>
                <a:gd name="T28" fmla="*/ 69 w 189"/>
                <a:gd name="T29" fmla="*/ 2 h 182"/>
                <a:gd name="T30" fmla="*/ 69 w 189"/>
                <a:gd name="T31" fmla="*/ 0 h 182"/>
                <a:gd name="T32" fmla="*/ 60 w 189"/>
                <a:gd name="T33" fmla="*/ 0 h 182"/>
                <a:gd name="T34" fmla="*/ 60 w 189"/>
                <a:gd name="T35" fmla="*/ 2 h 182"/>
                <a:gd name="T36" fmla="*/ 48 w 189"/>
                <a:gd name="T37" fmla="*/ 14 h 182"/>
                <a:gd name="T38" fmla="*/ 37 w 189"/>
                <a:gd name="T39" fmla="*/ 2 h 182"/>
                <a:gd name="T40" fmla="*/ 37 w 189"/>
                <a:gd name="T41" fmla="*/ 0 h 182"/>
                <a:gd name="T42" fmla="*/ 22 w 189"/>
                <a:gd name="T43" fmla="*/ 0 h 182"/>
                <a:gd name="T44" fmla="*/ 0 w 189"/>
                <a:gd name="T45" fmla="*/ 31 h 182"/>
                <a:gd name="T46" fmla="*/ 0 w 189"/>
                <a:gd name="T47" fmla="*/ 151 h 182"/>
                <a:gd name="T48" fmla="*/ 22 w 189"/>
                <a:gd name="T49" fmla="*/ 182 h 182"/>
                <a:gd name="T50" fmla="*/ 167 w 189"/>
                <a:gd name="T51" fmla="*/ 182 h 182"/>
                <a:gd name="T52" fmla="*/ 189 w 189"/>
                <a:gd name="T53" fmla="*/ 151 h 182"/>
                <a:gd name="T54" fmla="*/ 189 w 189"/>
                <a:gd name="T55" fmla="*/ 31 h 182"/>
                <a:gd name="T56" fmla="*/ 167 w 189"/>
                <a:gd name="T57" fmla="*/ 0 h 182"/>
                <a:gd name="T58" fmla="*/ 166 w 189"/>
                <a:gd name="T59" fmla="*/ 134 h 182"/>
                <a:gd name="T60" fmla="*/ 150 w 189"/>
                <a:gd name="T61" fmla="*/ 156 h 182"/>
                <a:gd name="T62" fmla="*/ 41 w 189"/>
                <a:gd name="T63" fmla="*/ 156 h 182"/>
                <a:gd name="T64" fmla="*/ 24 w 189"/>
                <a:gd name="T65" fmla="*/ 134 h 182"/>
                <a:gd name="T66" fmla="*/ 24 w 189"/>
                <a:gd name="T67" fmla="*/ 50 h 182"/>
                <a:gd name="T68" fmla="*/ 41 w 189"/>
                <a:gd name="T69" fmla="*/ 29 h 182"/>
                <a:gd name="T70" fmla="*/ 150 w 189"/>
                <a:gd name="T71" fmla="*/ 29 h 182"/>
                <a:gd name="T72" fmla="*/ 166 w 189"/>
                <a:gd name="T73" fmla="*/ 50 h 182"/>
                <a:gd name="T74" fmla="*/ 166 w 189"/>
                <a:gd name="T75" fmla="*/ 1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9" h="182">
                  <a:moveTo>
                    <a:pt x="167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9"/>
                    <a:pt x="153" y="14"/>
                    <a:pt x="147" y="14"/>
                  </a:cubicBezTo>
                  <a:cubicBezTo>
                    <a:pt x="140" y="14"/>
                    <a:pt x="135" y="9"/>
                    <a:pt x="135" y="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9"/>
                    <a:pt x="121" y="14"/>
                    <a:pt x="114" y="14"/>
                  </a:cubicBezTo>
                  <a:cubicBezTo>
                    <a:pt x="108" y="14"/>
                    <a:pt x="102" y="9"/>
                    <a:pt x="102" y="2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3" y="9"/>
                    <a:pt x="88" y="14"/>
                    <a:pt x="81" y="14"/>
                  </a:cubicBezTo>
                  <a:cubicBezTo>
                    <a:pt x="75" y="14"/>
                    <a:pt x="69" y="9"/>
                    <a:pt x="69" y="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9"/>
                    <a:pt x="55" y="14"/>
                    <a:pt x="48" y="14"/>
                  </a:cubicBezTo>
                  <a:cubicBezTo>
                    <a:pt x="42" y="14"/>
                    <a:pt x="37" y="9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4"/>
                    <a:pt x="0" y="3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68"/>
                    <a:pt x="10" y="182"/>
                    <a:pt x="22" y="182"/>
                  </a:cubicBezTo>
                  <a:cubicBezTo>
                    <a:pt x="167" y="182"/>
                    <a:pt x="167" y="182"/>
                    <a:pt x="167" y="182"/>
                  </a:cubicBezTo>
                  <a:cubicBezTo>
                    <a:pt x="179" y="182"/>
                    <a:pt x="189" y="168"/>
                    <a:pt x="189" y="151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9" y="14"/>
                    <a:pt x="179" y="0"/>
                    <a:pt x="167" y="0"/>
                  </a:cubicBezTo>
                  <a:close/>
                  <a:moveTo>
                    <a:pt x="166" y="134"/>
                  </a:moveTo>
                  <a:cubicBezTo>
                    <a:pt x="166" y="146"/>
                    <a:pt x="163" y="155"/>
                    <a:pt x="150" y="156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7" y="156"/>
                    <a:pt x="24" y="146"/>
                    <a:pt x="24" y="134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38"/>
                    <a:pt x="27" y="28"/>
                    <a:pt x="41" y="29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64" y="28"/>
                    <a:pt x="166" y="38"/>
                    <a:pt x="166" y="50"/>
                  </a:cubicBezTo>
                  <a:lnTo>
                    <a:pt x="16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2209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21320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2044700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1952625" y="3332163"/>
              <a:ext cx="38100" cy="68263"/>
            </a:xfrm>
            <a:custGeom>
              <a:avLst/>
              <a:gdLst>
                <a:gd name="T0" fmla="*/ 7 w 14"/>
                <a:gd name="T1" fmla="*/ 25 h 25"/>
                <a:gd name="T2" fmla="*/ 14 w 14"/>
                <a:gd name="T3" fmla="*/ 18 h 25"/>
                <a:gd name="T4" fmla="*/ 14 w 14"/>
                <a:gd name="T5" fmla="*/ 7 h 25"/>
                <a:gd name="T6" fmla="*/ 7 w 14"/>
                <a:gd name="T7" fmla="*/ 0 h 25"/>
                <a:gd name="T8" fmla="*/ 0 w 14"/>
                <a:gd name="T9" fmla="*/ 7 h 25"/>
                <a:gd name="T10" fmla="*/ 0 w 14"/>
                <a:gd name="T11" fmla="*/ 18 h 25"/>
                <a:gd name="T12" fmla="*/ 7 w 14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7" y="25"/>
                  </a:moveTo>
                  <a:cubicBezTo>
                    <a:pt x="11" y="25"/>
                    <a:pt x="14" y="22"/>
                    <a:pt x="14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3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Freeform 14"/>
          <p:cNvSpPr/>
          <p:nvPr/>
        </p:nvSpPr>
        <p:spPr bwMode="auto">
          <a:xfrm>
            <a:off x="3125245" y="2034232"/>
            <a:ext cx="876497" cy="1077087"/>
          </a:xfrm>
          <a:custGeom>
            <a:avLst/>
            <a:gdLst>
              <a:gd name="T0" fmla="*/ 262 w 432"/>
              <a:gd name="T1" fmla="*/ 0 h 531"/>
              <a:gd name="T2" fmla="*/ 170 w 432"/>
              <a:gd name="T3" fmla="*/ 0 h 531"/>
              <a:gd name="T4" fmla="*/ 0 w 432"/>
              <a:gd name="T5" fmla="*/ 170 h 531"/>
              <a:gd name="T6" fmla="*/ 0 w 432"/>
              <a:gd name="T7" fmla="*/ 238 h 531"/>
              <a:gd name="T8" fmla="*/ 170 w 432"/>
              <a:gd name="T9" fmla="*/ 408 h 531"/>
              <a:gd name="T10" fmla="*/ 200 w 432"/>
              <a:gd name="T11" fmla="*/ 408 h 531"/>
              <a:gd name="T12" fmla="*/ 217 w 432"/>
              <a:gd name="T13" fmla="*/ 531 h 531"/>
              <a:gd name="T14" fmla="*/ 233 w 432"/>
              <a:gd name="T15" fmla="*/ 408 h 531"/>
              <a:gd name="T16" fmla="*/ 262 w 432"/>
              <a:gd name="T17" fmla="*/ 408 h 531"/>
              <a:gd name="T18" fmla="*/ 432 w 432"/>
              <a:gd name="T19" fmla="*/ 238 h 531"/>
              <a:gd name="T20" fmla="*/ 432 w 432"/>
              <a:gd name="T21" fmla="*/ 170 h 531"/>
              <a:gd name="T22" fmla="*/ 262 w 432"/>
              <a:gd name="T2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" h="531">
                <a:moveTo>
                  <a:pt x="262" y="0"/>
                </a:moveTo>
                <a:cubicBezTo>
                  <a:pt x="170" y="0"/>
                  <a:pt x="170" y="0"/>
                  <a:pt x="170" y="0"/>
                </a:cubicBezTo>
                <a:cubicBezTo>
                  <a:pt x="76" y="0"/>
                  <a:pt x="0" y="76"/>
                  <a:pt x="0" y="17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332"/>
                  <a:pt x="76" y="408"/>
                  <a:pt x="170" y="408"/>
                </a:cubicBezTo>
                <a:cubicBezTo>
                  <a:pt x="200" y="408"/>
                  <a:pt x="200" y="408"/>
                  <a:pt x="200" y="408"/>
                </a:cubicBezTo>
                <a:cubicBezTo>
                  <a:pt x="217" y="531"/>
                  <a:pt x="217" y="531"/>
                  <a:pt x="217" y="531"/>
                </a:cubicBezTo>
                <a:cubicBezTo>
                  <a:pt x="233" y="408"/>
                  <a:pt x="233" y="408"/>
                  <a:pt x="233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356" y="408"/>
                  <a:pt x="432" y="332"/>
                  <a:pt x="432" y="238"/>
                </a:cubicBezTo>
                <a:cubicBezTo>
                  <a:pt x="432" y="170"/>
                  <a:pt x="432" y="170"/>
                  <a:pt x="432" y="170"/>
                </a:cubicBezTo>
                <a:cubicBezTo>
                  <a:pt x="432" y="76"/>
                  <a:pt x="356" y="0"/>
                  <a:pt x="262" y="0"/>
                </a:cubicBezTo>
                <a:close/>
              </a:path>
            </a:pathLst>
          </a:custGeom>
          <a:solidFill>
            <a:srgbClr val="17B59E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07999" y="3966915"/>
            <a:ext cx="1743931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898082">
              <a:spcBef>
                <a:spcPct val="20000"/>
              </a:spcBef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Omit suspect cases </a:t>
            </a:r>
            <a:b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Group 56"/>
          <p:cNvGrpSpPr/>
          <p:nvPr/>
        </p:nvGrpSpPr>
        <p:grpSpPr>
          <a:xfrm>
            <a:off x="5210522" y="3484676"/>
            <a:ext cx="362650" cy="381135"/>
            <a:chOff x="1841500" y="3328988"/>
            <a:chExt cx="512763" cy="541337"/>
          </a:xfrm>
          <a:solidFill>
            <a:srgbClr val="17B59E"/>
          </a:solidFill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1841500" y="3375025"/>
              <a:ext cx="512763" cy="495300"/>
            </a:xfrm>
            <a:custGeom>
              <a:avLst/>
              <a:gdLst>
                <a:gd name="T0" fmla="*/ 167 w 189"/>
                <a:gd name="T1" fmla="*/ 0 h 182"/>
                <a:gd name="T2" fmla="*/ 159 w 189"/>
                <a:gd name="T3" fmla="*/ 0 h 182"/>
                <a:gd name="T4" fmla="*/ 159 w 189"/>
                <a:gd name="T5" fmla="*/ 2 h 182"/>
                <a:gd name="T6" fmla="*/ 147 w 189"/>
                <a:gd name="T7" fmla="*/ 14 h 182"/>
                <a:gd name="T8" fmla="*/ 135 w 189"/>
                <a:gd name="T9" fmla="*/ 2 h 182"/>
                <a:gd name="T10" fmla="*/ 135 w 189"/>
                <a:gd name="T11" fmla="*/ 0 h 182"/>
                <a:gd name="T12" fmla="*/ 126 w 189"/>
                <a:gd name="T13" fmla="*/ 0 h 182"/>
                <a:gd name="T14" fmla="*/ 126 w 189"/>
                <a:gd name="T15" fmla="*/ 2 h 182"/>
                <a:gd name="T16" fmla="*/ 114 w 189"/>
                <a:gd name="T17" fmla="*/ 14 h 182"/>
                <a:gd name="T18" fmla="*/ 102 w 189"/>
                <a:gd name="T19" fmla="*/ 2 h 182"/>
                <a:gd name="T20" fmla="*/ 102 w 189"/>
                <a:gd name="T21" fmla="*/ 0 h 182"/>
                <a:gd name="T22" fmla="*/ 93 w 189"/>
                <a:gd name="T23" fmla="*/ 0 h 182"/>
                <a:gd name="T24" fmla="*/ 93 w 189"/>
                <a:gd name="T25" fmla="*/ 2 h 182"/>
                <a:gd name="T26" fmla="*/ 81 w 189"/>
                <a:gd name="T27" fmla="*/ 14 h 182"/>
                <a:gd name="T28" fmla="*/ 69 w 189"/>
                <a:gd name="T29" fmla="*/ 2 h 182"/>
                <a:gd name="T30" fmla="*/ 69 w 189"/>
                <a:gd name="T31" fmla="*/ 0 h 182"/>
                <a:gd name="T32" fmla="*/ 60 w 189"/>
                <a:gd name="T33" fmla="*/ 0 h 182"/>
                <a:gd name="T34" fmla="*/ 60 w 189"/>
                <a:gd name="T35" fmla="*/ 2 h 182"/>
                <a:gd name="T36" fmla="*/ 48 w 189"/>
                <a:gd name="T37" fmla="*/ 14 h 182"/>
                <a:gd name="T38" fmla="*/ 37 w 189"/>
                <a:gd name="T39" fmla="*/ 2 h 182"/>
                <a:gd name="T40" fmla="*/ 37 w 189"/>
                <a:gd name="T41" fmla="*/ 0 h 182"/>
                <a:gd name="T42" fmla="*/ 22 w 189"/>
                <a:gd name="T43" fmla="*/ 0 h 182"/>
                <a:gd name="T44" fmla="*/ 0 w 189"/>
                <a:gd name="T45" fmla="*/ 31 h 182"/>
                <a:gd name="T46" fmla="*/ 0 w 189"/>
                <a:gd name="T47" fmla="*/ 151 h 182"/>
                <a:gd name="T48" fmla="*/ 22 w 189"/>
                <a:gd name="T49" fmla="*/ 182 h 182"/>
                <a:gd name="T50" fmla="*/ 167 w 189"/>
                <a:gd name="T51" fmla="*/ 182 h 182"/>
                <a:gd name="T52" fmla="*/ 189 w 189"/>
                <a:gd name="T53" fmla="*/ 151 h 182"/>
                <a:gd name="T54" fmla="*/ 189 w 189"/>
                <a:gd name="T55" fmla="*/ 31 h 182"/>
                <a:gd name="T56" fmla="*/ 167 w 189"/>
                <a:gd name="T57" fmla="*/ 0 h 182"/>
                <a:gd name="T58" fmla="*/ 166 w 189"/>
                <a:gd name="T59" fmla="*/ 134 h 182"/>
                <a:gd name="T60" fmla="*/ 150 w 189"/>
                <a:gd name="T61" fmla="*/ 156 h 182"/>
                <a:gd name="T62" fmla="*/ 41 w 189"/>
                <a:gd name="T63" fmla="*/ 156 h 182"/>
                <a:gd name="T64" fmla="*/ 24 w 189"/>
                <a:gd name="T65" fmla="*/ 134 h 182"/>
                <a:gd name="T66" fmla="*/ 24 w 189"/>
                <a:gd name="T67" fmla="*/ 50 h 182"/>
                <a:gd name="T68" fmla="*/ 41 w 189"/>
                <a:gd name="T69" fmla="*/ 29 h 182"/>
                <a:gd name="T70" fmla="*/ 150 w 189"/>
                <a:gd name="T71" fmla="*/ 29 h 182"/>
                <a:gd name="T72" fmla="*/ 166 w 189"/>
                <a:gd name="T73" fmla="*/ 50 h 182"/>
                <a:gd name="T74" fmla="*/ 166 w 189"/>
                <a:gd name="T75" fmla="*/ 1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9" h="182">
                  <a:moveTo>
                    <a:pt x="167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9"/>
                    <a:pt x="153" y="14"/>
                    <a:pt x="147" y="14"/>
                  </a:cubicBezTo>
                  <a:cubicBezTo>
                    <a:pt x="140" y="14"/>
                    <a:pt x="135" y="9"/>
                    <a:pt x="135" y="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9"/>
                    <a:pt x="121" y="14"/>
                    <a:pt x="114" y="14"/>
                  </a:cubicBezTo>
                  <a:cubicBezTo>
                    <a:pt x="108" y="14"/>
                    <a:pt x="102" y="9"/>
                    <a:pt x="102" y="2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3" y="9"/>
                    <a:pt x="88" y="14"/>
                    <a:pt x="81" y="14"/>
                  </a:cubicBezTo>
                  <a:cubicBezTo>
                    <a:pt x="75" y="14"/>
                    <a:pt x="69" y="9"/>
                    <a:pt x="69" y="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9"/>
                    <a:pt x="55" y="14"/>
                    <a:pt x="48" y="14"/>
                  </a:cubicBezTo>
                  <a:cubicBezTo>
                    <a:pt x="42" y="14"/>
                    <a:pt x="37" y="9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4"/>
                    <a:pt x="0" y="3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68"/>
                    <a:pt x="10" y="182"/>
                    <a:pt x="22" y="182"/>
                  </a:cubicBezTo>
                  <a:cubicBezTo>
                    <a:pt x="167" y="182"/>
                    <a:pt x="167" y="182"/>
                    <a:pt x="167" y="182"/>
                  </a:cubicBezTo>
                  <a:cubicBezTo>
                    <a:pt x="179" y="182"/>
                    <a:pt x="189" y="168"/>
                    <a:pt x="189" y="151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9" y="14"/>
                    <a:pt x="179" y="0"/>
                    <a:pt x="167" y="0"/>
                  </a:cubicBezTo>
                  <a:close/>
                  <a:moveTo>
                    <a:pt x="166" y="134"/>
                  </a:moveTo>
                  <a:cubicBezTo>
                    <a:pt x="166" y="146"/>
                    <a:pt x="163" y="155"/>
                    <a:pt x="150" y="156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7" y="156"/>
                    <a:pt x="24" y="146"/>
                    <a:pt x="24" y="134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38"/>
                    <a:pt x="27" y="28"/>
                    <a:pt x="41" y="29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64" y="28"/>
                    <a:pt x="166" y="38"/>
                    <a:pt x="166" y="50"/>
                  </a:cubicBezTo>
                  <a:lnTo>
                    <a:pt x="16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22209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1"/>
            <p:cNvSpPr/>
            <p:nvPr/>
          </p:nvSpPr>
          <p:spPr bwMode="auto">
            <a:xfrm>
              <a:off x="21320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2044700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3"/>
            <p:cNvSpPr/>
            <p:nvPr/>
          </p:nvSpPr>
          <p:spPr bwMode="auto">
            <a:xfrm>
              <a:off x="1952625" y="3332163"/>
              <a:ext cx="38100" cy="68263"/>
            </a:xfrm>
            <a:custGeom>
              <a:avLst/>
              <a:gdLst>
                <a:gd name="T0" fmla="*/ 7 w 14"/>
                <a:gd name="T1" fmla="*/ 25 h 25"/>
                <a:gd name="T2" fmla="*/ 14 w 14"/>
                <a:gd name="T3" fmla="*/ 18 h 25"/>
                <a:gd name="T4" fmla="*/ 14 w 14"/>
                <a:gd name="T5" fmla="*/ 7 h 25"/>
                <a:gd name="T6" fmla="*/ 7 w 14"/>
                <a:gd name="T7" fmla="*/ 0 h 25"/>
                <a:gd name="T8" fmla="*/ 0 w 14"/>
                <a:gd name="T9" fmla="*/ 7 h 25"/>
                <a:gd name="T10" fmla="*/ 0 w 14"/>
                <a:gd name="T11" fmla="*/ 18 h 25"/>
                <a:gd name="T12" fmla="*/ 7 w 14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7" y="25"/>
                  </a:moveTo>
                  <a:cubicBezTo>
                    <a:pt x="11" y="25"/>
                    <a:pt x="14" y="22"/>
                    <a:pt x="14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3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Freeform 14"/>
          <p:cNvSpPr/>
          <p:nvPr/>
        </p:nvSpPr>
        <p:spPr bwMode="auto">
          <a:xfrm>
            <a:off x="4953599" y="2034232"/>
            <a:ext cx="876497" cy="1077087"/>
          </a:xfrm>
          <a:custGeom>
            <a:avLst/>
            <a:gdLst>
              <a:gd name="T0" fmla="*/ 262 w 432"/>
              <a:gd name="T1" fmla="*/ 0 h 531"/>
              <a:gd name="T2" fmla="*/ 170 w 432"/>
              <a:gd name="T3" fmla="*/ 0 h 531"/>
              <a:gd name="T4" fmla="*/ 0 w 432"/>
              <a:gd name="T5" fmla="*/ 170 h 531"/>
              <a:gd name="T6" fmla="*/ 0 w 432"/>
              <a:gd name="T7" fmla="*/ 238 h 531"/>
              <a:gd name="T8" fmla="*/ 170 w 432"/>
              <a:gd name="T9" fmla="*/ 408 h 531"/>
              <a:gd name="T10" fmla="*/ 200 w 432"/>
              <a:gd name="T11" fmla="*/ 408 h 531"/>
              <a:gd name="T12" fmla="*/ 217 w 432"/>
              <a:gd name="T13" fmla="*/ 531 h 531"/>
              <a:gd name="T14" fmla="*/ 233 w 432"/>
              <a:gd name="T15" fmla="*/ 408 h 531"/>
              <a:gd name="T16" fmla="*/ 262 w 432"/>
              <a:gd name="T17" fmla="*/ 408 h 531"/>
              <a:gd name="T18" fmla="*/ 432 w 432"/>
              <a:gd name="T19" fmla="*/ 238 h 531"/>
              <a:gd name="T20" fmla="*/ 432 w 432"/>
              <a:gd name="T21" fmla="*/ 170 h 531"/>
              <a:gd name="T22" fmla="*/ 262 w 432"/>
              <a:gd name="T2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" h="531">
                <a:moveTo>
                  <a:pt x="262" y="0"/>
                </a:moveTo>
                <a:cubicBezTo>
                  <a:pt x="170" y="0"/>
                  <a:pt x="170" y="0"/>
                  <a:pt x="170" y="0"/>
                </a:cubicBezTo>
                <a:cubicBezTo>
                  <a:pt x="76" y="0"/>
                  <a:pt x="0" y="76"/>
                  <a:pt x="0" y="17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332"/>
                  <a:pt x="76" y="408"/>
                  <a:pt x="170" y="408"/>
                </a:cubicBezTo>
                <a:cubicBezTo>
                  <a:pt x="200" y="408"/>
                  <a:pt x="200" y="408"/>
                  <a:pt x="200" y="408"/>
                </a:cubicBezTo>
                <a:cubicBezTo>
                  <a:pt x="217" y="531"/>
                  <a:pt x="217" y="531"/>
                  <a:pt x="217" y="531"/>
                </a:cubicBezTo>
                <a:cubicBezTo>
                  <a:pt x="233" y="408"/>
                  <a:pt x="233" y="408"/>
                  <a:pt x="233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356" y="408"/>
                  <a:pt x="432" y="332"/>
                  <a:pt x="432" y="238"/>
                </a:cubicBezTo>
                <a:cubicBezTo>
                  <a:pt x="432" y="170"/>
                  <a:pt x="432" y="170"/>
                  <a:pt x="432" y="170"/>
                </a:cubicBezTo>
                <a:cubicBezTo>
                  <a:pt x="432" y="76"/>
                  <a:pt x="356" y="0"/>
                  <a:pt x="262" y="0"/>
                </a:cubicBezTo>
                <a:close/>
              </a:path>
            </a:pathLst>
          </a:custGeom>
          <a:solidFill>
            <a:srgbClr val="17B59E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36353" y="3966915"/>
            <a:ext cx="1510984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898082"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Refit the model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Group 67"/>
          <p:cNvGrpSpPr/>
          <p:nvPr/>
        </p:nvGrpSpPr>
        <p:grpSpPr>
          <a:xfrm>
            <a:off x="7038875" y="3484676"/>
            <a:ext cx="362650" cy="381135"/>
            <a:chOff x="1841500" y="3328988"/>
            <a:chExt cx="512763" cy="541337"/>
          </a:xfrm>
          <a:solidFill>
            <a:srgbClr val="17B59E"/>
          </a:solidFill>
        </p:grpSpPr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1841500" y="3375025"/>
              <a:ext cx="512763" cy="495300"/>
            </a:xfrm>
            <a:custGeom>
              <a:avLst/>
              <a:gdLst>
                <a:gd name="T0" fmla="*/ 167 w 189"/>
                <a:gd name="T1" fmla="*/ 0 h 182"/>
                <a:gd name="T2" fmla="*/ 159 w 189"/>
                <a:gd name="T3" fmla="*/ 0 h 182"/>
                <a:gd name="T4" fmla="*/ 159 w 189"/>
                <a:gd name="T5" fmla="*/ 2 h 182"/>
                <a:gd name="T6" fmla="*/ 147 w 189"/>
                <a:gd name="T7" fmla="*/ 14 h 182"/>
                <a:gd name="T8" fmla="*/ 135 w 189"/>
                <a:gd name="T9" fmla="*/ 2 h 182"/>
                <a:gd name="T10" fmla="*/ 135 w 189"/>
                <a:gd name="T11" fmla="*/ 0 h 182"/>
                <a:gd name="T12" fmla="*/ 126 w 189"/>
                <a:gd name="T13" fmla="*/ 0 h 182"/>
                <a:gd name="T14" fmla="*/ 126 w 189"/>
                <a:gd name="T15" fmla="*/ 2 h 182"/>
                <a:gd name="T16" fmla="*/ 114 w 189"/>
                <a:gd name="T17" fmla="*/ 14 h 182"/>
                <a:gd name="T18" fmla="*/ 102 w 189"/>
                <a:gd name="T19" fmla="*/ 2 h 182"/>
                <a:gd name="T20" fmla="*/ 102 w 189"/>
                <a:gd name="T21" fmla="*/ 0 h 182"/>
                <a:gd name="T22" fmla="*/ 93 w 189"/>
                <a:gd name="T23" fmla="*/ 0 h 182"/>
                <a:gd name="T24" fmla="*/ 93 w 189"/>
                <a:gd name="T25" fmla="*/ 2 h 182"/>
                <a:gd name="T26" fmla="*/ 81 w 189"/>
                <a:gd name="T27" fmla="*/ 14 h 182"/>
                <a:gd name="T28" fmla="*/ 69 w 189"/>
                <a:gd name="T29" fmla="*/ 2 h 182"/>
                <a:gd name="T30" fmla="*/ 69 w 189"/>
                <a:gd name="T31" fmla="*/ 0 h 182"/>
                <a:gd name="T32" fmla="*/ 60 w 189"/>
                <a:gd name="T33" fmla="*/ 0 h 182"/>
                <a:gd name="T34" fmla="*/ 60 w 189"/>
                <a:gd name="T35" fmla="*/ 2 h 182"/>
                <a:gd name="T36" fmla="*/ 48 w 189"/>
                <a:gd name="T37" fmla="*/ 14 h 182"/>
                <a:gd name="T38" fmla="*/ 37 w 189"/>
                <a:gd name="T39" fmla="*/ 2 h 182"/>
                <a:gd name="T40" fmla="*/ 37 w 189"/>
                <a:gd name="T41" fmla="*/ 0 h 182"/>
                <a:gd name="T42" fmla="*/ 22 w 189"/>
                <a:gd name="T43" fmla="*/ 0 h 182"/>
                <a:gd name="T44" fmla="*/ 0 w 189"/>
                <a:gd name="T45" fmla="*/ 31 h 182"/>
                <a:gd name="T46" fmla="*/ 0 w 189"/>
                <a:gd name="T47" fmla="*/ 151 h 182"/>
                <a:gd name="T48" fmla="*/ 22 w 189"/>
                <a:gd name="T49" fmla="*/ 182 h 182"/>
                <a:gd name="T50" fmla="*/ 167 w 189"/>
                <a:gd name="T51" fmla="*/ 182 h 182"/>
                <a:gd name="T52" fmla="*/ 189 w 189"/>
                <a:gd name="T53" fmla="*/ 151 h 182"/>
                <a:gd name="T54" fmla="*/ 189 w 189"/>
                <a:gd name="T55" fmla="*/ 31 h 182"/>
                <a:gd name="T56" fmla="*/ 167 w 189"/>
                <a:gd name="T57" fmla="*/ 0 h 182"/>
                <a:gd name="T58" fmla="*/ 166 w 189"/>
                <a:gd name="T59" fmla="*/ 134 h 182"/>
                <a:gd name="T60" fmla="*/ 150 w 189"/>
                <a:gd name="T61" fmla="*/ 156 h 182"/>
                <a:gd name="T62" fmla="*/ 41 w 189"/>
                <a:gd name="T63" fmla="*/ 156 h 182"/>
                <a:gd name="T64" fmla="*/ 24 w 189"/>
                <a:gd name="T65" fmla="*/ 134 h 182"/>
                <a:gd name="T66" fmla="*/ 24 w 189"/>
                <a:gd name="T67" fmla="*/ 50 h 182"/>
                <a:gd name="T68" fmla="*/ 41 w 189"/>
                <a:gd name="T69" fmla="*/ 29 h 182"/>
                <a:gd name="T70" fmla="*/ 150 w 189"/>
                <a:gd name="T71" fmla="*/ 29 h 182"/>
                <a:gd name="T72" fmla="*/ 166 w 189"/>
                <a:gd name="T73" fmla="*/ 50 h 182"/>
                <a:gd name="T74" fmla="*/ 166 w 189"/>
                <a:gd name="T75" fmla="*/ 13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9" h="182">
                  <a:moveTo>
                    <a:pt x="167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9"/>
                    <a:pt x="153" y="14"/>
                    <a:pt x="147" y="14"/>
                  </a:cubicBezTo>
                  <a:cubicBezTo>
                    <a:pt x="140" y="14"/>
                    <a:pt x="135" y="9"/>
                    <a:pt x="135" y="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9"/>
                    <a:pt x="121" y="14"/>
                    <a:pt x="114" y="14"/>
                  </a:cubicBezTo>
                  <a:cubicBezTo>
                    <a:pt x="108" y="14"/>
                    <a:pt x="102" y="9"/>
                    <a:pt x="102" y="2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3" y="9"/>
                    <a:pt x="88" y="14"/>
                    <a:pt x="81" y="14"/>
                  </a:cubicBezTo>
                  <a:cubicBezTo>
                    <a:pt x="75" y="14"/>
                    <a:pt x="69" y="9"/>
                    <a:pt x="69" y="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9"/>
                    <a:pt x="55" y="14"/>
                    <a:pt x="48" y="14"/>
                  </a:cubicBezTo>
                  <a:cubicBezTo>
                    <a:pt x="42" y="14"/>
                    <a:pt x="37" y="9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4"/>
                    <a:pt x="0" y="3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68"/>
                    <a:pt x="10" y="182"/>
                    <a:pt x="22" y="182"/>
                  </a:cubicBezTo>
                  <a:cubicBezTo>
                    <a:pt x="167" y="182"/>
                    <a:pt x="167" y="182"/>
                    <a:pt x="167" y="182"/>
                  </a:cubicBezTo>
                  <a:cubicBezTo>
                    <a:pt x="179" y="182"/>
                    <a:pt x="189" y="168"/>
                    <a:pt x="189" y="151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9" y="14"/>
                    <a:pt x="179" y="0"/>
                    <a:pt x="167" y="0"/>
                  </a:cubicBezTo>
                  <a:close/>
                  <a:moveTo>
                    <a:pt x="166" y="134"/>
                  </a:moveTo>
                  <a:cubicBezTo>
                    <a:pt x="166" y="146"/>
                    <a:pt x="163" y="155"/>
                    <a:pt x="150" y="156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7" y="156"/>
                    <a:pt x="24" y="146"/>
                    <a:pt x="24" y="134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38"/>
                    <a:pt x="27" y="28"/>
                    <a:pt x="41" y="29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64" y="28"/>
                    <a:pt x="166" y="38"/>
                    <a:pt x="166" y="50"/>
                  </a:cubicBezTo>
                  <a:lnTo>
                    <a:pt x="16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0"/>
            <p:cNvSpPr/>
            <p:nvPr/>
          </p:nvSpPr>
          <p:spPr bwMode="auto">
            <a:xfrm>
              <a:off x="22209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1"/>
            <p:cNvSpPr/>
            <p:nvPr/>
          </p:nvSpPr>
          <p:spPr bwMode="auto">
            <a:xfrm>
              <a:off x="2132012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2044700" y="3328988"/>
              <a:ext cx="38100" cy="71438"/>
            </a:xfrm>
            <a:custGeom>
              <a:avLst/>
              <a:gdLst>
                <a:gd name="T0" fmla="*/ 7 w 14"/>
                <a:gd name="T1" fmla="*/ 26 h 26"/>
                <a:gd name="T2" fmla="*/ 14 w 14"/>
                <a:gd name="T3" fmla="*/ 19 h 26"/>
                <a:gd name="T4" fmla="*/ 14 w 14"/>
                <a:gd name="T5" fmla="*/ 7 h 26"/>
                <a:gd name="T6" fmla="*/ 7 w 14"/>
                <a:gd name="T7" fmla="*/ 0 h 26"/>
                <a:gd name="T8" fmla="*/ 0 w 14"/>
                <a:gd name="T9" fmla="*/ 7 h 26"/>
                <a:gd name="T10" fmla="*/ 0 w 14"/>
                <a:gd name="T11" fmla="*/ 19 h 26"/>
                <a:gd name="T12" fmla="*/ 7 w 14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6">
                  <a:moveTo>
                    <a:pt x="7" y="26"/>
                  </a:moveTo>
                  <a:cubicBezTo>
                    <a:pt x="11" y="26"/>
                    <a:pt x="14" y="23"/>
                    <a:pt x="14" y="1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6"/>
                    <a:pt x="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13"/>
            <p:cNvSpPr/>
            <p:nvPr/>
          </p:nvSpPr>
          <p:spPr bwMode="auto">
            <a:xfrm>
              <a:off x="1952625" y="3332163"/>
              <a:ext cx="38100" cy="68263"/>
            </a:xfrm>
            <a:custGeom>
              <a:avLst/>
              <a:gdLst>
                <a:gd name="T0" fmla="*/ 7 w 14"/>
                <a:gd name="T1" fmla="*/ 25 h 25"/>
                <a:gd name="T2" fmla="*/ 14 w 14"/>
                <a:gd name="T3" fmla="*/ 18 h 25"/>
                <a:gd name="T4" fmla="*/ 14 w 14"/>
                <a:gd name="T5" fmla="*/ 7 h 25"/>
                <a:gd name="T6" fmla="*/ 7 w 14"/>
                <a:gd name="T7" fmla="*/ 0 h 25"/>
                <a:gd name="T8" fmla="*/ 0 w 14"/>
                <a:gd name="T9" fmla="*/ 7 h 25"/>
                <a:gd name="T10" fmla="*/ 0 w 14"/>
                <a:gd name="T11" fmla="*/ 18 h 25"/>
                <a:gd name="T12" fmla="*/ 7 w 14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7" y="25"/>
                  </a:moveTo>
                  <a:cubicBezTo>
                    <a:pt x="11" y="25"/>
                    <a:pt x="14" y="22"/>
                    <a:pt x="14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3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Freeform 14"/>
          <p:cNvSpPr/>
          <p:nvPr/>
        </p:nvSpPr>
        <p:spPr bwMode="auto">
          <a:xfrm>
            <a:off x="6781952" y="2034232"/>
            <a:ext cx="876497" cy="1077087"/>
          </a:xfrm>
          <a:custGeom>
            <a:avLst/>
            <a:gdLst>
              <a:gd name="T0" fmla="*/ 262 w 432"/>
              <a:gd name="T1" fmla="*/ 0 h 531"/>
              <a:gd name="T2" fmla="*/ 170 w 432"/>
              <a:gd name="T3" fmla="*/ 0 h 531"/>
              <a:gd name="T4" fmla="*/ 0 w 432"/>
              <a:gd name="T5" fmla="*/ 170 h 531"/>
              <a:gd name="T6" fmla="*/ 0 w 432"/>
              <a:gd name="T7" fmla="*/ 238 h 531"/>
              <a:gd name="T8" fmla="*/ 170 w 432"/>
              <a:gd name="T9" fmla="*/ 408 h 531"/>
              <a:gd name="T10" fmla="*/ 200 w 432"/>
              <a:gd name="T11" fmla="*/ 408 h 531"/>
              <a:gd name="T12" fmla="*/ 217 w 432"/>
              <a:gd name="T13" fmla="*/ 531 h 531"/>
              <a:gd name="T14" fmla="*/ 233 w 432"/>
              <a:gd name="T15" fmla="*/ 408 h 531"/>
              <a:gd name="T16" fmla="*/ 262 w 432"/>
              <a:gd name="T17" fmla="*/ 408 h 531"/>
              <a:gd name="T18" fmla="*/ 432 w 432"/>
              <a:gd name="T19" fmla="*/ 238 h 531"/>
              <a:gd name="T20" fmla="*/ 432 w 432"/>
              <a:gd name="T21" fmla="*/ 170 h 531"/>
              <a:gd name="T22" fmla="*/ 262 w 432"/>
              <a:gd name="T2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" h="531">
                <a:moveTo>
                  <a:pt x="262" y="0"/>
                </a:moveTo>
                <a:cubicBezTo>
                  <a:pt x="170" y="0"/>
                  <a:pt x="170" y="0"/>
                  <a:pt x="170" y="0"/>
                </a:cubicBezTo>
                <a:cubicBezTo>
                  <a:pt x="76" y="0"/>
                  <a:pt x="0" y="76"/>
                  <a:pt x="0" y="17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332"/>
                  <a:pt x="76" y="408"/>
                  <a:pt x="170" y="408"/>
                </a:cubicBezTo>
                <a:cubicBezTo>
                  <a:pt x="200" y="408"/>
                  <a:pt x="200" y="408"/>
                  <a:pt x="200" y="408"/>
                </a:cubicBezTo>
                <a:cubicBezTo>
                  <a:pt x="217" y="531"/>
                  <a:pt x="217" y="531"/>
                  <a:pt x="217" y="531"/>
                </a:cubicBezTo>
                <a:cubicBezTo>
                  <a:pt x="233" y="408"/>
                  <a:pt x="233" y="408"/>
                  <a:pt x="233" y="408"/>
                </a:cubicBezTo>
                <a:cubicBezTo>
                  <a:pt x="262" y="408"/>
                  <a:pt x="262" y="408"/>
                  <a:pt x="262" y="408"/>
                </a:cubicBezTo>
                <a:cubicBezTo>
                  <a:pt x="356" y="408"/>
                  <a:pt x="432" y="332"/>
                  <a:pt x="432" y="238"/>
                </a:cubicBezTo>
                <a:cubicBezTo>
                  <a:pt x="432" y="170"/>
                  <a:pt x="432" y="170"/>
                  <a:pt x="432" y="170"/>
                </a:cubicBezTo>
                <a:cubicBezTo>
                  <a:pt x="432" y="76"/>
                  <a:pt x="356" y="0"/>
                  <a:pt x="262" y="0"/>
                </a:cubicBezTo>
                <a:close/>
              </a:path>
            </a:pathLst>
          </a:custGeom>
          <a:solidFill>
            <a:srgbClr val="17B59E">
              <a:alpha val="67000"/>
            </a:srgbClr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07" y="3966915"/>
            <a:ext cx="1510984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898082"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the DDM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reeform 105"/>
          <p:cNvSpPr>
            <a:spLocks noEditPoints="1"/>
          </p:cNvSpPr>
          <p:nvPr/>
        </p:nvSpPr>
        <p:spPr bwMode="auto">
          <a:xfrm>
            <a:off x="1521454" y="2240140"/>
            <a:ext cx="427373" cy="41928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116"/>
          <p:cNvSpPr>
            <a:spLocks noChangeAspect="1" noEditPoints="1"/>
          </p:cNvSpPr>
          <p:nvPr/>
        </p:nvSpPr>
        <p:spPr bwMode="auto">
          <a:xfrm>
            <a:off x="3350273" y="2278605"/>
            <a:ext cx="426441" cy="342351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57"/>
          <p:cNvSpPr>
            <a:spLocks noChangeAspect="1" noEditPoints="1"/>
          </p:cNvSpPr>
          <p:nvPr/>
        </p:nvSpPr>
        <p:spPr bwMode="auto">
          <a:xfrm>
            <a:off x="5188001" y="2246854"/>
            <a:ext cx="407691" cy="405853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Freeform 135"/>
          <p:cNvSpPr>
            <a:spLocks noEditPoints="1"/>
          </p:cNvSpPr>
          <p:nvPr/>
        </p:nvSpPr>
        <p:spPr bwMode="auto">
          <a:xfrm>
            <a:off x="7010617" y="2230089"/>
            <a:ext cx="419166" cy="390866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Chevron 13"/>
          <p:cNvSpPr/>
          <p:nvPr/>
        </p:nvSpPr>
        <p:spPr>
          <a:xfrm>
            <a:off x="6669118" y="1698773"/>
            <a:ext cx="1570647" cy="298685"/>
          </a:xfrm>
          <a:prstGeom prst="chevron">
            <a:avLst>
              <a:gd name="adj" fmla="val 32323"/>
            </a:avLst>
          </a:prstGeom>
          <a:solidFill>
            <a:srgbClr val="17B59E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Oval 45"/>
          <p:cNvSpPr/>
          <p:nvPr/>
        </p:nvSpPr>
        <p:spPr>
          <a:xfrm>
            <a:off x="7411821" y="1796636"/>
            <a:ext cx="85241" cy="848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Chevron 12"/>
          <p:cNvSpPr/>
          <p:nvPr/>
        </p:nvSpPr>
        <p:spPr>
          <a:xfrm>
            <a:off x="5172483" y="1698773"/>
            <a:ext cx="1570647" cy="298685"/>
          </a:xfrm>
          <a:prstGeom prst="chevron">
            <a:avLst>
              <a:gd name="adj" fmla="val 32323"/>
            </a:avLst>
          </a:prstGeom>
          <a:solidFill>
            <a:srgbClr val="595959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Oval 44"/>
          <p:cNvSpPr/>
          <p:nvPr/>
        </p:nvSpPr>
        <p:spPr>
          <a:xfrm>
            <a:off x="5915186" y="1796636"/>
            <a:ext cx="85241" cy="848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Chevron 11"/>
          <p:cNvSpPr/>
          <p:nvPr/>
        </p:nvSpPr>
        <p:spPr>
          <a:xfrm>
            <a:off x="3675849" y="1698773"/>
            <a:ext cx="1570647" cy="298685"/>
          </a:xfrm>
          <a:prstGeom prst="chevron">
            <a:avLst>
              <a:gd name="adj" fmla="val 32323"/>
            </a:avLst>
          </a:prstGeom>
          <a:solidFill>
            <a:srgbClr val="17B59E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Oval 43"/>
          <p:cNvSpPr/>
          <p:nvPr/>
        </p:nvSpPr>
        <p:spPr>
          <a:xfrm>
            <a:off x="4418552" y="1796636"/>
            <a:ext cx="85241" cy="848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Chevron 10"/>
          <p:cNvSpPr/>
          <p:nvPr/>
        </p:nvSpPr>
        <p:spPr>
          <a:xfrm>
            <a:off x="2179214" y="1698773"/>
            <a:ext cx="1570647" cy="298685"/>
          </a:xfrm>
          <a:prstGeom prst="chevron">
            <a:avLst>
              <a:gd name="adj" fmla="val 32323"/>
            </a:avLst>
          </a:prstGeom>
          <a:solidFill>
            <a:srgbClr val="595959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Oval 42"/>
          <p:cNvSpPr/>
          <p:nvPr/>
        </p:nvSpPr>
        <p:spPr>
          <a:xfrm>
            <a:off x="2921917" y="1796636"/>
            <a:ext cx="85241" cy="848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Oval 15"/>
          <p:cNvSpPr/>
          <p:nvPr/>
        </p:nvSpPr>
        <p:spPr>
          <a:xfrm>
            <a:off x="1206507" y="2370815"/>
            <a:ext cx="522792" cy="520435"/>
          </a:xfrm>
          <a:prstGeom prst="ellipse">
            <a:avLst/>
          </a:prstGeom>
          <a:solidFill>
            <a:srgbClr val="17B5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Oval 16"/>
          <p:cNvSpPr/>
          <p:nvPr/>
        </p:nvSpPr>
        <p:spPr>
          <a:xfrm>
            <a:off x="2703140" y="2370815"/>
            <a:ext cx="522792" cy="520435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7"/>
          <p:cNvSpPr/>
          <p:nvPr/>
        </p:nvSpPr>
        <p:spPr>
          <a:xfrm>
            <a:off x="4199775" y="2370815"/>
            <a:ext cx="522792" cy="520435"/>
          </a:xfrm>
          <a:prstGeom prst="ellipse">
            <a:avLst/>
          </a:prstGeom>
          <a:solidFill>
            <a:srgbClr val="17B5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Oval 18"/>
          <p:cNvSpPr/>
          <p:nvPr/>
        </p:nvSpPr>
        <p:spPr>
          <a:xfrm>
            <a:off x="5696409" y="2370815"/>
            <a:ext cx="522792" cy="520435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19"/>
          <p:cNvSpPr/>
          <p:nvPr/>
        </p:nvSpPr>
        <p:spPr>
          <a:xfrm>
            <a:off x="7193044" y="2370815"/>
            <a:ext cx="522792" cy="520435"/>
          </a:xfrm>
          <a:prstGeom prst="ellipse">
            <a:avLst/>
          </a:prstGeom>
          <a:solidFill>
            <a:srgbClr val="17B5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1175434" y="1325417"/>
            <a:ext cx="584939" cy="29888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</a:p>
        </p:txBody>
      </p:sp>
      <p:sp>
        <p:nvSpPr>
          <p:cNvPr id="16" name="Rectangle 21"/>
          <p:cNvSpPr/>
          <p:nvPr/>
        </p:nvSpPr>
        <p:spPr>
          <a:xfrm>
            <a:off x="2672068" y="1325417"/>
            <a:ext cx="584939" cy="29888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</a:p>
        </p:txBody>
      </p:sp>
      <p:sp>
        <p:nvSpPr>
          <p:cNvPr id="17" name="Rectangle 22"/>
          <p:cNvSpPr/>
          <p:nvPr/>
        </p:nvSpPr>
        <p:spPr>
          <a:xfrm>
            <a:off x="4168703" y="1325417"/>
            <a:ext cx="584939" cy="29888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</a:p>
        </p:txBody>
      </p:sp>
      <p:sp>
        <p:nvSpPr>
          <p:cNvPr id="18" name="Rectangle 23"/>
          <p:cNvSpPr/>
          <p:nvPr/>
        </p:nvSpPr>
        <p:spPr>
          <a:xfrm>
            <a:off x="5665337" y="1325417"/>
            <a:ext cx="584939" cy="29888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7150751" y="1325417"/>
            <a:ext cx="607382" cy="298883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Straight Connector 26"/>
          <p:cNvCxnSpPr/>
          <p:nvPr/>
        </p:nvCxnSpPr>
        <p:spPr>
          <a:xfrm flipH="1" flipV="1">
            <a:off x="1467903" y="1997458"/>
            <a:ext cx="0" cy="373357"/>
          </a:xfrm>
          <a:prstGeom prst="line">
            <a:avLst/>
          </a:prstGeom>
          <a:ln w="12700" cmpd="sng">
            <a:solidFill>
              <a:srgbClr val="17B59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/>
          <p:nvPr/>
        </p:nvCxnSpPr>
        <p:spPr>
          <a:xfrm flipH="1" flipV="1">
            <a:off x="2964536" y="1997458"/>
            <a:ext cx="0" cy="373357"/>
          </a:xfrm>
          <a:prstGeom prst="line">
            <a:avLst/>
          </a:prstGeom>
          <a:ln w="1270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/>
          <p:cNvCxnSpPr/>
          <p:nvPr/>
        </p:nvCxnSpPr>
        <p:spPr>
          <a:xfrm flipH="1" flipV="1">
            <a:off x="4461171" y="1997458"/>
            <a:ext cx="0" cy="373357"/>
          </a:xfrm>
          <a:prstGeom prst="line">
            <a:avLst/>
          </a:prstGeom>
          <a:ln w="12700" cmpd="sng">
            <a:solidFill>
              <a:srgbClr val="17B59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9"/>
          <p:cNvCxnSpPr/>
          <p:nvPr/>
        </p:nvCxnSpPr>
        <p:spPr>
          <a:xfrm flipH="1" flipV="1">
            <a:off x="5957805" y="1997458"/>
            <a:ext cx="0" cy="373357"/>
          </a:xfrm>
          <a:prstGeom prst="line">
            <a:avLst/>
          </a:prstGeom>
          <a:ln w="1270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0"/>
          <p:cNvCxnSpPr/>
          <p:nvPr/>
        </p:nvCxnSpPr>
        <p:spPr>
          <a:xfrm flipH="1" flipV="1">
            <a:off x="7454440" y="1997458"/>
            <a:ext cx="0" cy="373357"/>
          </a:xfrm>
          <a:prstGeom prst="line">
            <a:avLst/>
          </a:prstGeom>
          <a:ln w="12700" cmpd="sng">
            <a:solidFill>
              <a:srgbClr val="17B59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hevron 4"/>
          <p:cNvSpPr/>
          <p:nvPr/>
        </p:nvSpPr>
        <p:spPr>
          <a:xfrm>
            <a:off x="682580" y="1698773"/>
            <a:ext cx="1570647" cy="298685"/>
          </a:xfrm>
          <a:prstGeom prst="chevron">
            <a:avLst>
              <a:gd name="adj" fmla="val 32323"/>
            </a:avLst>
          </a:prstGeom>
          <a:solidFill>
            <a:srgbClr val="17B59E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Oval 41"/>
          <p:cNvSpPr/>
          <p:nvPr/>
        </p:nvSpPr>
        <p:spPr>
          <a:xfrm>
            <a:off x="1425283" y="1796636"/>
            <a:ext cx="85241" cy="848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pic>
        <p:nvPicPr>
          <p:cNvPr id="27" name="Picture 4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44766" y="2464447"/>
            <a:ext cx="246275" cy="333173"/>
          </a:xfrm>
          <a:prstGeom prst="rect">
            <a:avLst/>
          </a:prstGeom>
        </p:spPr>
      </p:pic>
      <p:pic>
        <p:nvPicPr>
          <p:cNvPr id="28" name="Picture 4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800954" y="2468187"/>
            <a:ext cx="327167" cy="325693"/>
          </a:xfrm>
          <a:prstGeom prst="rect">
            <a:avLst/>
          </a:prstGeom>
        </p:spPr>
      </p:pic>
      <p:pic>
        <p:nvPicPr>
          <p:cNvPr id="29" name="Picture 5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287817" y="2520684"/>
            <a:ext cx="346711" cy="220696"/>
          </a:xfrm>
          <a:prstGeom prst="rect">
            <a:avLst/>
          </a:prstGeom>
        </p:spPr>
      </p:pic>
      <p:pic>
        <p:nvPicPr>
          <p:cNvPr id="30" name="Picture 5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780773" y="2453150"/>
            <a:ext cx="354066" cy="355765"/>
          </a:xfrm>
          <a:prstGeom prst="rect">
            <a:avLst/>
          </a:prstGeom>
        </p:spPr>
      </p:pic>
      <p:sp>
        <p:nvSpPr>
          <p:cNvPr id="31" name="Freeform 18"/>
          <p:cNvSpPr/>
          <p:nvPr/>
        </p:nvSpPr>
        <p:spPr bwMode="auto">
          <a:xfrm>
            <a:off x="7309848" y="2590805"/>
            <a:ext cx="167956" cy="57828"/>
          </a:xfrm>
          <a:custGeom>
            <a:avLst/>
            <a:gdLst>
              <a:gd name="T0" fmla="*/ 1088 w 1088"/>
              <a:gd name="T1" fmla="*/ 184 h 368"/>
              <a:gd name="T2" fmla="*/ 1088 w 1088"/>
              <a:gd name="T3" fmla="*/ 184 h 368"/>
              <a:gd name="T4" fmla="*/ 544 w 1088"/>
              <a:gd name="T5" fmla="*/ 368 h 368"/>
              <a:gd name="T6" fmla="*/ 0 w 1088"/>
              <a:gd name="T7" fmla="*/ 184 h 368"/>
              <a:gd name="T8" fmla="*/ 544 w 1088"/>
              <a:gd name="T9" fmla="*/ 0 h 368"/>
              <a:gd name="T10" fmla="*/ 1088 w 1088"/>
              <a:gd name="T11" fmla="*/ 184 h 368"/>
              <a:gd name="T12" fmla="*/ 1088 w 1088"/>
              <a:gd name="T13" fmla="*/ 184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8" h="368">
                <a:moveTo>
                  <a:pt x="1088" y="184"/>
                </a:moveTo>
                <a:lnTo>
                  <a:pt x="1088" y="184"/>
                </a:lnTo>
                <a:cubicBezTo>
                  <a:pt x="1088" y="286"/>
                  <a:pt x="844" y="368"/>
                  <a:pt x="544" y="368"/>
                </a:cubicBezTo>
                <a:cubicBezTo>
                  <a:pt x="243" y="368"/>
                  <a:pt x="0" y="286"/>
                  <a:pt x="0" y="184"/>
                </a:cubicBezTo>
                <a:cubicBezTo>
                  <a:pt x="0" y="83"/>
                  <a:pt x="243" y="0"/>
                  <a:pt x="544" y="0"/>
                </a:cubicBezTo>
                <a:cubicBezTo>
                  <a:pt x="844" y="0"/>
                  <a:pt x="1088" y="83"/>
                  <a:pt x="1088" y="184"/>
                </a:cubicBezTo>
                <a:lnTo>
                  <a:pt x="1088" y="184"/>
                </a:lnTo>
                <a:close/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2" name="Freeform 19"/>
          <p:cNvSpPr/>
          <p:nvPr/>
        </p:nvSpPr>
        <p:spPr bwMode="auto">
          <a:xfrm>
            <a:off x="7309848" y="2619720"/>
            <a:ext cx="167956" cy="158399"/>
          </a:xfrm>
          <a:custGeom>
            <a:avLst/>
            <a:gdLst>
              <a:gd name="T0" fmla="*/ 1088 w 1088"/>
              <a:gd name="T1" fmla="*/ 0 h 1020"/>
              <a:gd name="T2" fmla="*/ 1088 w 1088"/>
              <a:gd name="T3" fmla="*/ 0 h 1020"/>
              <a:gd name="T4" fmla="*/ 1088 w 1088"/>
              <a:gd name="T5" fmla="*/ 836 h 1020"/>
              <a:gd name="T6" fmla="*/ 544 w 1088"/>
              <a:gd name="T7" fmla="*/ 1020 h 1020"/>
              <a:gd name="T8" fmla="*/ 0 w 1088"/>
              <a:gd name="T9" fmla="*/ 836 h 1020"/>
              <a:gd name="T10" fmla="*/ 0 w 1088"/>
              <a:gd name="T11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8" h="1020">
                <a:moveTo>
                  <a:pt x="1088" y="0"/>
                </a:moveTo>
                <a:lnTo>
                  <a:pt x="1088" y="0"/>
                </a:lnTo>
                <a:lnTo>
                  <a:pt x="1088" y="836"/>
                </a:lnTo>
                <a:cubicBezTo>
                  <a:pt x="1088" y="938"/>
                  <a:pt x="844" y="1020"/>
                  <a:pt x="544" y="1020"/>
                </a:cubicBezTo>
                <a:cubicBezTo>
                  <a:pt x="243" y="1020"/>
                  <a:pt x="0" y="938"/>
                  <a:pt x="0" y="836"/>
                </a:cubicBez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3" name="Freeform 20"/>
          <p:cNvSpPr/>
          <p:nvPr/>
        </p:nvSpPr>
        <p:spPr bwMode="auto">
          <a:xfrm>
            <a:off x="7309848" y="2707719"/>
            <a:ext cx="167956" cy="28915"/>
          </a:xfrm>
          <a:custGeom>
            <a:avLst/>
            <a:gdLst>
              <a:gd name="T0" fmla="*/ 1088 w 1088"/>
              <a:gd name="T1" fmla="*/ 0 h 184"/>
              <a:gd name="T2" fmla="*/ 1088 w 1088"/>
              <a:gd name="T3" fmla="*/ 0 h 184"/>
              <a:gd name="T4" fmla="*/ 544 w 1088"/>
              <a:gd name="T5" fmla="*/ 184 h 184"/>
              <a:gd name="T6" fmla="*/ 0 w 1088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8" h="184">
                <a:moveTo>
                  <a:pt x="1088" y="0"/>
                </a:moveTo>
                <a:lnTo>
                  <a:pt x="1088" y="0"/>
                </a:lnTo>
                <a:cubicBezTo>
                  <a:pt x="1088" y="102"/>
                  <a:pt x="844" y="184"/>
                  <a:pt x="544" y="184"/>
                </a:cubicBezTo>
                <a:cubicBezTo>
                  <a:pt x="243" y="184"/>
                  <a:pt x="0" y="102"/>
                  <a:pt x="0" y="0"/>
                </a:cubicBez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4" name="Freeform 21"/>
          <p:cNvSpPr/>
          <p:nvPr/>
        </p:nvSpPr>
        <p:spPr bwMode="auto">
          <a:xfrm>
            <a:off x="7309848" y="2664976"/>
            <a:ext cx="167956" cy="28915"/>
          </a:xfrm>
          <a:custGeom>
            <a:avLst/>
            <a:gdLst>
              <a:gd name="T0" fmla="*/ 1088 w 1088"/>
              <a:gd name="T1" fmla="*/ 0 h 184"/>
              <a:gd name="T2" fmla="*/ 1088 w 1088"/>
              <a:gd name="T3" fmla="*/ 0 h 184"/>
              <a:gd name="T4" fmla="*/ 544 w 1088"/>
              <a:gd name="T5" fmla="*/ 184 h 184"/>
              <a:gd name="T6" fmla="*/ 0 w 1088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8" h="184">
                <a:moveTo>
                  <a:pt x="1088" y="0"/>
                </a:moveTo>
                <a:lnTo>
                  <a:pt x="1088" y="0"/>
                </a:lnTo>
                <a:cubicBezTo>
                  <a:pt x="1088" y="102"/>
                  <a:pt x="844" y="184"/>
                  <a:pt x="544" y="184"/>
                </a:cubicBezTo>
                <a:cubicBezTo>
                  <a:pt x="243" y="184"/>
                  <a:pt x="0" y="102"/>
                  <a:pt x="0" y="0"/>
                </a:cubicBez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5" name="Freeform 22"/>
          <p:cNvSpPr/>
          <p:nvPr/>
        </p:nvSpPr>
        <p:spPr bwMode="auto">
          <a:xfrm>
            <a:off x="7431079" y="2483948"/>
            <a:ext cx="167956" cy="57828"/>
          </a:xfrm>
          <a:custGeom>
            <a:avLst/>
            <a:gdLst>
              <a:gd name="T0" fmla="*/ 1088 w 1088"/>
              <a:gd name="T1" fmla="*/ 184 h 368"/>
              <a:gd name="T2" fmla="*/ 1088 w 1088"/>
              <a:gd name="T3" fmla="*/ 184 h 368"/>
              <a:gd name="T4" fmla="*/ 544 w 1088"/>
              <a:gd name="T5" fmla="*/ 368 h 368"/>
              <a:gd name="T6" fmla="*/ 0 w 1088"/>
              <a:gd name="T7" fmla="*/ 184 h 368"/>
              <a:gd name="T8" fmla="*/ 544 w 1088"/>
              <a:gd name="T9" fmla="*/ 0 h 368"/>
              <a:gd name="T10" fmla="*/ 1088 w 1088"/>
              <a:gd name="T11" fmla="*/ 184 h 368"/>
              <a:gd name="T12" fmla="*/ 1088 w 1088"/>
              <a:gd name="T13" fmla="*/ 184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8" h="368">
                <a:moveTo>
                  <a:pt x="1088" y="184"/>
                </a:moveTo>
                <a:lnTo>
                  <a:pt x="1088" y="184"/>
                </a:lnTo>
                <a:cubicBezTo>
                  <a:pt x="1088" y="285"/>
                  <a:pt x="845" y="368"/>
                  <a:pt x="544" y="368"/>
                </a:cubicBezTo>
                <a:cubicBezTo>
                  <a:pt x="244" y="368"/>
                  <a:pt x="0" y="285"/>
                  <a:pt x="0" y="184"/>
                </a:cubicBezTo>
                <a:cubicBezTo>
                  <a:pt x="0" y="82"/>
                  <a:pt x="244" y="0"/>
                  <a:pt x="544" y="0"/>
                </a:cubicBezTo>
                <a:cubicBezTo>
                  <a:pt x="845" y="0"/>
                  <a:pt x="1088" y="82"/>
                  <a:pt x="1088" y="184"/>
                </a:cubicBezTo>
                <a:lnTo>
                  <a:pt x="1088" y="184"/>
                </a:lnTo>
                <a:close/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6" name="Freeform 23"/>
          <p:cNvSpPr/>
          <p:nvPr/>
        </p:nvSpPr>
        <p:spPr bwMode="auto">
          <a:xfrm>
            <a:off x="7431079" y="2512863"/>
            <a:ext cx="0" cy="80457"/>
          </a:xfrm>
          <a:custGeom>
            <a:avLst/>
            <a:gdLst>
              <a:gd name="T0" fmla="*/ 519 h 519"/>
              <a:gd name="T1" fmla="*/ 519 h 519"/>
              <a:gd name="T2" fmla="*/ 0 h 51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519">
                <a:moveTo>
                  <a:pt x="0" y="519"/>
                </a:moveTo>
                <a:lnTo>
                  <a:pt x="0" y="519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7" name="Freeform 24"/>
          <p:cNvSpPr/>
          <p:nvPr/>
        </p:nvSpPr>
        <p:spPr bwMode="auto">
          <a:xfrm>
            <a:off x="7477805" y="2512863"/>
            <a:ext cx="121231" cy="208685"/>
          </a:xfrm>
          <a:custGeom>
            <a:avLst/>
            <a:gdLst>
              <a:gd name="T0" fmla="*/ 780 w 780"/>
              <a:gd name="T1" fmla="*/ 0 h 1340"/>
              <a:gd name="T2" fmla="*/ 780 w 780"/>
              <a:gd name="T3" fmla="*/ 0 h 1340"/>
              <a:gd name="T4" fmla="*/ 780 w 780"/>
              <a:gd name="T5" fmla="*/ 1156 h 1340"/>
              <a:gd name="T6" fmla="*/ 236 w 780"/>
              <a:gd name="T7" fmla="*/ 1340 h 1340"/>
              <a:gd name="T8" fmla="*/ 0 w 780"/>
              <a:gd name="T9" fmla="*/ 1322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0" h="1340">
                <a:moveTo>
                  <a:pt x="780" y="0"/>
                </a:moveTo>
                <a:lnTo>
                  <a:pt x="780" y="0"/>
                </a:lnTo>
                <a:lnTo>
                  <a:pt x="780" y="1156"/>
                </a:lnTo>
                <a:cubicBezTo>
                  <a:pt x="780" y="1258"/>
                  <a:pt x="537" y="1340"/>
                  <a:pt x="236" y="1340"/>
                </a:cubicBezTo>
                <a:cubicBezTo>
                  <a:pt x="152" y="1340"/>
                  <a:pt x="71" y="1334"/>
                  <a:pt x="0" y="1322"/>
                </a:cubicBez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8" name="Freeform 25"/>
          <p:cNvSpPr/>
          <p:nvPr/>
        </p:nvSpPr>
        <p:spPr bwMode="auto">
          <a:xfrm>
            <a:off x="7477805" y="2651149"/>
            <a:ext cx="121231" cy="27657"/>
          </a:xfrm>
          <a:custGeom>
            <a:avLst/>
            <a:gdLst>
              <a:gd name="T0" fmla="*/ 780 w 780"/>
              <a:gd name="T1" fmla="*/ 0 h 184"/>
              <a:gd name="T2" fmla="*/ 780 w 780"/>
              <a:gd name="T3" fmla="*/ 0 h 184"/>
              <a:gd name="T4" fmla="*/ 236 w 780"/>
              <a:gd name="T5" fmla="*/ 184 h 184"/>
              <a:gd name="T6" fmla="*/ 0 w 780"/>
              <a:gd name="T7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0" h="184">
                <a:moveTo>
                  <a:pt x="780" y="0"/>
                </a:moveTo>
                <a:lnTo>
                  <a:pt x="780" y="0"/>
                </a:lnTo>
                <a:cubicBezTo>
                  <a:pt x="780" y="102"/>
                  <a:pt x="537" y="184"/>
                  <a:pt x="236" y="184"/>
                </a:cubicBezTo>
                <a:cubicBezTo>
                  <a:pt x="152" y="184"/>
                  <a:pt x="71" y="178"/>
                  <a:pt x="0" y="166"/>
                </a:cubicBez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9" name="Freeform 26"/>
          <p:cNvSpPr/>
          <p:nvPr/>
        </p:nvSpPr>
        <p:spPr bwMode="auto">
          <a:xfrm>
            <a:off x="7477805" y="2605891"/>
            <a:ext cx="121231" cy="28915"/>
          </a:xfrm>
          <a:custGeom>
            <a:avLst/>
            <a:gdLst>
              <a:gd name="T0" fmla="*/ 780 w 780"/>
              <a:gd name="T1" fmla="*/ 0 h 184"/>
              <a:gd name="T2" fmla="*/ 780 w 780"/>
              <a:gd name="T3" fmla="*/ 0 h 184"/>
              <a:gd name="T4" fmla="*/ 236 w 780"/>
              <a:gd name="T5" fmla="*/ 184 h 184"/>
              <a:gd name="T6" fmla="*/ 0 w 780"/>
              <a:gd name="T7" fmla="*/ 1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0" h="184">
                <a:moveTo>
                  <a:pt x="780" y="0"/>
                </a:moveTo>
                <a:lnTo>
                  <a:pt x="780" y="0"/>
                </a:lnTo>
                <a:cubicBezTo>
                  <a:pt x="780" y="102"/>
                  <a:pt x="537" y="184"/>
                  <a:pt x="236" y="184"/>
                </a:cubicBezTo>
                <a:cubicBezTo>
                  <a:pt x="152" y="184"/>
                  <a:pt x="71" y="178"/>
                  <a:pt x="0" y="166"/>
                </a:cubicBez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Freeform 27"/>
          <p:cNvSpPr/>
          <p:nvPr/>
        </p:nvSpPr>
        <p:spPr bwMode="auto">
          <a:xfrm>
            <a:off x="7431079" y="2561891"/>
            <a:ext cx="167956" cy="28915"/>
          </a:xfrm>
          <a:custGeom>
            <a:avLst/>
            <a:gdLst>
              <a:gd name="T0" fmla="*/ 1088 w 1088"/>
              <a:gd name="T1" fmla="*/ 0 h 184"/>
              <a:gd name="T2" fmla="*/ 1088 w 1088"/>
              <a:gd name="T3" fmla="*/ 0 h 184"/>
              <a:gd name="T4" fmla="*/ 544 w 1088"/>
              <a:gd name="T5" fmla="*/ 184 h 184"/>
              <a:gd name="T6" fmla="*/ 0 w 1088"/>
              <a:gd name="T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8" h="184">
                <a:moveTo>
                  <a:pt x="1088" y="0"/>
                </a:moveTo>
                <a:lnTo>
                  <a:pt x="1088" y="0"/>
                </a:lnTo>
                <a:cubicBezTo>
                  <a:pt x="1088" y="102"/>
                  <a:pt x="845" y="184"/>
                  <a:pt x="544" y="184"/>
                </a:cubicBezTo>
                <a:cubicBezTo>
                  <a:pt x="244" y="184"/>
                  <a:pt x="0" y="102"/>
                  <a:pt x="0" y="0"/>
                </a:cubicBezTo>
              </a:path>
            </a:pathLst>
          </a:custGeom>
          <a:noFill/>
          <a:ln w="9525" cap="rnd">
            <a:solidFill>
              <a:srgbClr val="FFFFFF"/>
            </a:solidFill>
            <a:prstDash val="solid"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文本框 52"/>
          <p:cNvSpPr txBox="1"/>
          <p:nvPr/>
        </p:nvSpPr>
        <p:spPr>
          <a:xfrm>
            <a:off x="847908" y="3065318"/>
            <a:ext cx="1154749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2" name="Text Placeholder 1"/>
          <p:cNvSpPr txBox="1"/>
          <p:nvPr/>
        </p:nvSpPr>
        <p:spPr>
          <a:xfrm>
            <a:off x="732266" y="3381337"/>
            <a:ext cx="1386031" cy="394656"/>
          </a:xfrm>
          <a:prstGeom prst="rect">
            <a:avLst/>
          </a:prstGeom>
        </p:spPr>
        <p:txBody>
          <a:bodyPr vert="horz" lIns="0" tIns="33696" rIns="67391" bIns="3369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43" name="文本框 65"/>
          <p:cNvSpPr txBox="1"/>
          <p:nvPr/>
        </p:nvSpPr>
        <p:spPr>
          <a:xfrm>
            <a:off x="2387163" y="3065318"/>
            <a:ext cx="1154749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4" name="Text Placeholder 1"/>
          <p:cNvSpPr txBox="1"/>
          <p:nvPr/>
        </p:nvSpPr>
        <p:spPr>
          <a:xfrm>
            <a:off x="2271521" y="3381337"/>
            <a:ext cx="1386031" cy="394656"/>
          </a:xfrm>
          <a:prstGeom prst="rect">
            <a:avLst/>
          </a:prstGeom>
        </p:spPr>
        <p:txBody>
          <a:bodyPr vert="horz" lIns="0" tIns="33696" rIns="67391" bIns="3369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45" name="文本框 67"/>
          <p:cNvSpPr txBox="1"/>
          <p:nvPr/>
        </p:nvSpPr>
        <p:spPr>
          <a:xfrm>
            <a:off x="3868883" y="3068343"/>
            <a:ext cx="1154749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6" name="Text Placeholder 1"/>
          <p:cNvSpPr txBox="1"/>
          <p:nvPr/>
        </p:nvSpPr>
        <p:spPr>
          <a:xfrm>
            <a:off x="3753241" y="3384362"/>
            <a:ext cx="1386031" cy="394656"/>
          </a:xfrm>
          <a:prstGeom prst="rect">
            <a:avLst/>
          </a:prstGeom>
        </p:spPr>
        <p:txBody>
          <a:bodyPr vert="horz" lIns="0" tIns="33696" rIns="67391" bIns="3369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47" name="文本框 69"/>
          <p:cNvSpPr txBox="1"/>
          <p:nvPr/>
        </p:nvSpPr>
        <p:spPr>
          <a:xfrm>
            <a:off x="5350603" y="3061414"/>
            <a:ext cx="1154749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8" name="Text Placeholder 1"/>
          <p:cNvSpPr txBox="1"/>
          <p:nvPr/>
        </p:nvSpPr>
        <p:spPr>
          <a:xfrm>
            <a:off x="5234961" y="3377434"/>
            <a:ext cx="1386031" cy="394656"/>
          </a:xfrm>
          <a:prstGeom prst="rect">
            <a:avLst/>
          </a:prstGeom>
        </p:spPr>
        <p:txBody>
          <a:bodyPr vert="horz" lIns="0" tIns="33696" rIns="67391" bIns="3369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49" name="文本框 71"/>
          <p:cNvSpPr txBox="1"/>
          <p:nvPr/>
        </p:nvSpPr>
        <p:spPr>
          <a:xfrm>
            <a:off x="6832323" y="3061414"/>
            <a:ext cx="1154749" cy="252716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0" name="Text Placeholder 1"/>
          <p:cNvSpPr txBox="1"/>
          <p:nvPr/>
        </p:nvSpPr>
        <p:spPr>
          <a:xfrm>
            <a:off x="6716681" y="3377434"/>
            <a:ext cx="1386031" cy="394656"/>
          </a:xfrm>
          <a:prstGeom prst="rect">
            <a:avLst/>
          </a:prstGeom>
        </p:spPr>
        <p:txBody>
          <a:bodyPr vert="horz" lIns="0" tIns="33696" rIns="67391" bIns="3369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47590" y="359976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请输入您的标题</a:t>
            </a:r>
          </a:p>
        </p:txBody>
      </p:sp>
      <p:sp>
        <p:nvSpPr>
          <p:cNvPr id="2" name="Flowchart: Alternate Process 24"/>
          <p:cNvSpPr/>
          <p:nvPr/>
        </p:nvSpPr>
        <p:spPr>
          <a:xfrm rot="16200000">
            <a:off x="4110401" y="1742788"/>
            <a:ext cx="2709667" cy="1883861"/>
          </a:xfrm>
          <a:prstGeom prst="roundRect">
            <a:avLst>
              <a:gd name="adj" fmla="val 6205"/>
            </a:avLst>
          </a:pr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Flowchart: Alternate Process 24"/>
          <p:cNvSpPr/>
          <p:nvPr/>
        </p:nvSpPr>
        <p:spPr>
          <a:xfrm rot="16200000">
            <a:off x="6081014" y="1742786"/>
            <a:ext cx="2709675" cy="1883866"/>
          </a:xfrm>
          <a:prstGeom prst="roundRect">
            <a:avLst>
              <a:gd name="adj" fmla="val 6205"/>
            </a:avLst>
          </a:pr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Flowchart: Alternate Process 24"/>
          <p:cNvSpPr/>
          <p:nvPr/>
        </p:nvSpPr>
        <p:spPr>
          <a:xfrm rot="16200000">
            <a:off x="2139778" y="1742787"/>
            <a:ext cx="2709675" cy="1883863"/>
          </a:xfrm>
          <a:prstGeom prst="roundRect">
            <a:avLst>
              <a:gd name="adj" fmla="val 6205"/>
            </a:avLst>
          </a:pr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Flowchart: Alternate Process 24"/>
          <p:cNvSpPr/>
          <p:nvPr/>
        </p:nvSpPr>
        <p:spPr>
          <a:xfrm rot="16200000">
            <a:off x="169166" y="1742788"/>
            <a:ext cx="2709667" cy="1883861"/>
          </a:xfrm>
          <a:prstGeom prst="roundRect">
            <a:avLst>
              <a:gd name="adj" fmla="val 6205"/>
            </a:avLst>
          </a:pr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6" name="Group 134"/>
          <p:cNvGrpSpPr>
            <a:grpSpLocks noChangeAspect="1"/>
          </p:cNvGrpSpPr>
          <p:nvPr/>
        </p:nvGrpSpPr>
        <p:grpSpPr>
          <a:xfrm>
            <a:off x="1100392" y="3617509"/>
            <a:ext cx="847210" cy="844095"/>
            <a:chOff x="3287425" y="1417883"/>
            <a:chExt cx="648499" cy="649042"/>
          </a:xfrm>
        </p:grpSpPr>
        <p:sp>
          <p:nvSpPr>
            <p:cNvPr id="7" name="Oval 88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" name="Oval 9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rgbClr val="17B59E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01</a:t>
              </a:r>
            </a:p>
          </p:txBody>
        </p:sp>
      </p:grpSp>
      <p:grpSp>
        <p:nvGrpSpPr>
          <p:cNvPr id="9" name="Group 129"/>
          <p:cNvGrpSpPr>
            <a:grpSpLocks noChangeAspect="1"/>
          </p:cNvGrpSpPr>
          <p:nvPr/>
        </p:nvGrpSpPr>
        <p:grpSpPr>
          <a:xfrm>
            <a:off x="3071010" y="3617509"/>
            <a:ext cx="847210" cy="844095"/>
            <a:chOff x="2779491" y="2517212"/>
            <a:chExt cx="648499" cy="649042"/>
          </a:xfrm>
        </p:grpSpPr>
        <p:sp>
          <p:nvSpPr>
            <p:cNvPr id="10" name="Oval 96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1" name="Oval 110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rgbClr val="595959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02</a:t>
              </a:r>
            </a:p>
          </p:txBody>
        </p:sp>
      </p:grpSp>
      <p:grpSp>
        <p:nvGrpSpPr>
          <p:cNvPr id="12" name="Group 130"/>
          <p:cNvGrpSpPr>
            <a:grpSpLocks noChangeAspect="1"/>
          </p:cNvGrpSpPr>
          <p:nvPr/>
        </p:nvGrpSpPr>
        <p:grpSpPr>
          <a:xfrm>
            <a:off x="5041627" y="3617509"/>
            <a:ext cx="847210" cy="844095"/>
            <a:chOff x="3287425" y="3613920"/>
            <a:chExt cx="648499" cy="649042"/>
          </a:xfrm>
        </p:grpSpPr>
        <p:sp>
          <p:nvSpPr>
            <p:cNvPr id="13" name="Oval 127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4" name="Oval 128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rgbClr val="17B59E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03</a:t>
              </a:r>
            </a:p>
          </p:txBody>
        </p:sp>
      </p:grpSp>
      <p:grpSp>
        <p:nvGrpSpPr>
          <p:cNvPr id="15" name="Group 133"/>
          <p:cNvGrpSpPr>
            <a:grpSpLocks noChangeAspect="1"/>
          </p:cNvGrpSpPr>
          <p:nvPr/>
        </p:nvGrpSpPr>
        <p:grpSpPr>
          <a:xfrm>
            <a:off x="7012245" y="3617503"/>
            <a:ext cx="847210" cy="844095"/>
            <a:chOff x="5249342" y="1406453"/>
            <a:chExt cx="648499" cy="649042"/>
          </a:xfrm>
        </p:grpSpPr>
        <p:sp>
          <p:nvSpPr>
            <p:cNvPr id="16" name="Oval 130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7" name="Oval 131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rgbClr val="595959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04</a:t>
              </a:r>
            </a:p>
          </p:txBody>
        </p:sp>
      </p:grpSp>
      <p:sp>
        <p:nvSpPr>
          <p:cNvPr id="18" name="Freeform 187"/>
          <p:cNvSpPr>
            <a:spLocks noEditPoints="1"/>
          </p:cNvSpPr>
          <p:nvPr/>
        </p:nvSpPr>
        <p:spPr bwMode="auto">
          <a:xfrm>
            <a:off x="1262437" y="1628624"/>
            <a:ext cx="523119" cy="336546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9" name="Freeform 52"/>
          <p:cNvSpPr>
            <a:spLocks noEditPoints="1"/>
          </p:cNvSpPr>
          <p:nvPr/>
        </p:nvSpPr>
        <p:spPr bwMode="auto">
          <a:xfrm>
            <a:off x="3256238" y="1559596"/>
            <a:ext cx="476750" cy="47460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0" name="Freeform 56"/>
          <p:cNvSpPr>
            <a:spLocks noEditPoints="1"/>
          </p:cNvSpPr>
          <p:nvPr/>
        </p:nvSpPr>
        <p:spPr bwMode="auto">
          <a:xfrm>
            <a:off x="5236971" y="1569666"/>
            <a:ext cx="456523" cy="454465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1" name="Freeform 152"/>
          <p:cNvSpPr>
            <a:spLocks noEditPoints="1"/>
          </p:cNvSpPr>
          <p:nvPr/>
        </p:nvSpPr>
        <p:spPr bwMode="auto">
          <a:xfrm>
            <a:off x="7213037" y="1591915"/>
            <a:ext cx="445627" cy="409964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951632" y="2270714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40"/>
          <p:cNvSpPr txBox="1"/>
          <p:nvPr/>
        </p:nvSpPr>
        <p:spPr>
          <a:xfrm>
            <a:off x="749490" y="2578178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24" name="矩形 57"/>
          <p:cNvSpPr>
            <a:spLocks noChangeArrowheads="1"/>
          </p:cNvSpPr>
          <p:nvPr/>
        </p:nvSpPr>
        <p:spPr bwMode="auto">
          <a:xfrm>
            <a:off x="2922253" y="2270714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0"/>
          <p:cNvSpPr txBox="1"/>
          <p:nvPr/>
        </p:nvSpPr>
        <p:spPr>
          <a:xfrm>
            <a:off x="2720110" y="2578178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26" name="矩形 57"/>
          <p:cNvSpPr>
            <a:spLocks noChangeArrowheads="1"/>
          </p:cNvSpPr>
          <p:nvPr/>
        </p:nvSpPr>
        <p:spPr bwMode="auto">
          <a:xfrm>
            <a:off x="4892868" y="2270714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4690725" y="2578178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  <p:sp>
        <p:nvSpPr>
          <p:cNvPr id="28" name="矩形 57"/>
          <p:cNvSpPr>
            <a:spLocks noChangeArrowheads="1"/>
          </p:cNvSpPr>
          <p:nvPr/>
        </p:nvSpPr>
        <p:spPr bwMode="auto">
          <a:xfrm>
            <a:off x="6863486" y="2270714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0"/>
          <p:cNvSpPr txBox="1"/>
          <p:nvPr/>
        </p:nvSpPr>
        <p:spPr>
          <a:xfrm>
            <a:off x="6661343" y="2578178"/>
            <a:ext cx="1549013" cy="1106796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此处文字通过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TXT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文档或者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QQ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聊天窗口复制进入，无需调整格式，简单快捷，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LEOPARD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祝愿您汇报顺利！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2133</Words>
  <Characters>0</Characters>
  <Application>Microsoft Office PowerPoint</Application>
  <DocSecurity>0</DocSecurity>
  <PresentationFormat>自定义</PresentationFormat>
  <Lines>0</Lines>
  <Paragraphs>253</Paragraphs>
  <Slides>34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/>
  <cp:keywords>www.1ppt.com</cp:keywords>
  <dc:description>www.1ppt.com</dc:description>
  <cp:lastModifiedBy/>
  <cp:revision>1</cp:revision>
  <dcterms:created xsi:type="dcterms:W3CDTF">2017-05-18T11:30:35Z</dcterms:created>
  <dcterms:modified xsi:type="dcterms:W3CDTF">2019-12-03T16:29:57Z</dcterms:modified>
</cp:coreProperties>
</file>