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45.jpg" ContentType="image/png"/>
  <Override PartName="/ppt/media/image46.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6"/>
  </p:notesMasterIdLst>
  <p:sldIdLst>
    <p:sldId id="256" r:id="rId5"/>
    <p:sldId id="296" r:id="rId6"/>
    <p:sldId id="257" r:id="rId7"/>
    <p:sldId id="258" r:id="rId8"/>
    <p:sldId id="262" r:id="rId9"/>
    <p:sldId id="259" r:id="rId10"/>
    <p:sldId id="268" r:id="rId11"/>
    <p:sldId id="260" r:id="rId12"/>
    <p:sldId id="261" r:id="rId13"/>
    <p:sldId id="263"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97" r:id="rId29"/>
    <p:sldId id="284" r:id="rId30"/>
    <p:sldId id="298" r:id="rId31"/>
    <p:sldId id="285" r:id="rId32"/>
    <p:sldId id="299" r:id="rId33"/>
    <p:sldId id="286" r:id="rId34"/>
    <p:sldId id="300" r:id="rId35"/>
    <p:sldId id="287" r:id="rId36"/>
    <p:sldId id="301" r:id="rId37"/>
    <p:sldId id="288" r:id="rId38"/>
    <p:sldId id="289" r:id="rId39"/>
    <p:sldId id="290" r:id="rId40"/>
    <p:sldId id="294" r:id="rId41"/>
    <p:sldId id="291" r:id="rId42"/>
    <p:sldId id="292" r:id="rId43"/>
    <p:sldId id="293" r:id="rId44"/>
    <p:sldId id="2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ngkun Liang" initials="PL" lastIdx="2" clrIdx="0">
    <p:extLst>
      <p:ext uri="{19B8F6BF-5375-455C-9EA6-DF929625EA0E}">
        <p15:presenceInfo xmlns:p15="http://schemas.microsoft.com/office/powerpoint/2012/main" userId="Pengkun Li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74" autoAdjust="0"/>
    <p:restoredTop sz="94710"/>
  </p:normalViewPr>
  <p:slideViewPr>
    <p:cSldViewPr snapToGrid="0" snapToObjects="1" showGuides="1">
      <p:cViewPr varScale="1">
        <p:scale>
          <a:sx n="81" d="100"/>
          <a:sy n="81" d="100"/>
        </p:scale>
        <p:origin x="1104" y="62"/>
      </p:cViewPr>
      <p:guideLst>
        <p:guide orient="horz" pos="411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1578279" y="1785343"/>
            <a:ext cx="7841294" cy="2342688"/>
          </a:xfrm>
          <a:prstGeom prst="rect">
            <a:avLst/>
          </a:prstGeom>
        </p:spPr>
        <p:txBody>
          <a:bodyPr anchor="b">
            <a:normAutofit/>
          </a:bodyPr>
          <a:lstStyle>
            <a:lvl1pPr algn="l">
              <a:lnSpc>
                <a:spcPts val="5600"/>
              </a:lnSpc>
              <a:defRPr sz="5400" b="1">
                <a:solidFill>
                  <a:schemeClr val="accent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1578279" y="4128032"/>
            <a:ext cx="7841294" cy="714931"/>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1578279" y="4849226"/>
            <a:ext cx="7841294" cy="1125689"/>
          </a:xfrm>
          <a:prstGeom prst="rect">
            <a:avLst/>
          </a:prstGeom>
        </p:spPr>
        <p:txBody>
          <a:bodyPr anchor="b" anchorCtr="0">
            <a:noAutofit/>
          </a:bodyPr>
          <a:lstStyle>
            <a:lvl1pPr marL="0" indent="0">
              <a:lnSpc>
                <a:spcPts val="2000"/>
              </a:lnSpc>
              <a:spcBef>
                <a:spcPts val="0"/>
              </a:spcBef>
              <a:buNone/>
              <a:defRPr sz="18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1578279" y="5981178"/>
            <a:ext cx="6586081" cy="521874"/>
          </a:xfrm>
          <a:prstGeom prst="rect">
            <a:avLst/>
          </a:prstGeom>
        </p:spPr>
        <p:txBody>
          <a:bodyPr>
            <a:normAutofit/>
          </a:bodyPr>
          <a:lstStyle>
            <a:lvl1pPr marL="0" indent="0">
              <a:spcBef>
                <a:spcPts val="0"/>
              </a:spcBef>
              <a:buNone/>
              <a:defRPr sz="14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70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6DBF3C08-C8EC-DC49-84E7-B18774364A03}"/>
              </a:ext>
            </a:extLst>
          </p:cNvPr>
          <p:cNvSpPr>
            <a:spLocks noGrp="1"/>
          </p:cNvSpPr>
          <p:nvPr>
            <p:ph type="sldNum" sz="quarter" idx="12"/>
          </p:nvPr>
        </p:nvSpPr>
        <p:spPr>
          <a:xfrm>
            <a:off x="9146427" y="6380538"/>
            <a:ext cx="2743200" cy="365125"/>
          </a:xfrm>
          <a:prstGeom prst="rect">
            <a:avLst/>
          </a:prstGeom>
        </p:spPr>
        <p:txBody>
          <a:bodyPr/>
          <a:lstStyle>
            <a:lvl1pPr algn="r">
              <a:defRPr sz="1000"/>
            </a:lvl1pPr>
          </a:lstStyle>
          <a:p>
            <a:fld id="{5C35FCF4-C3EF-BD43-82E0-05BC237DAD2A}" type="slidenum">
              <a:rPr lang="en-US" smtClean="0"/>
              <a:pPr/>
              <a:t>‹#›</a:t>
            </a:fld>
            <a:endParaRPr lang="en-US" dirty="0"/>
          </a:p>
        </p:txBody>
      </p:sp>
      <p:sp>
        <p:nvSpPr>
          <p:cNvPr id="7" name="Title 1">
            <a:extLst>
              <a:ext uri="{FF2B5EF4-FFF2-40B4-BE49-F238E27FC236}">
                <a16:creationId xmlns:a16="http://schemas.microsoft.com/office/drawing/2014/main" id="{4AF4FC2F-942D-6942-8D5B-4C7E0E5244FF}"/>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7240719"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5D4A5085-02C7-C249-93B0-AC3B6836CB82}"/>
              </a:ext>
            </a:extLst>
          </p:cNvPr>
          <p:cNvSpPr>
            <a:spLocks noGrp="1"/>
          </p:cNvSpPr>
          <p:nvPr>
            <p:ph type="sldNum" sz="quarter" idx="12"/>
          </p:nvPr>
        </p:nvSpPr>
        <p:spPr>
          <a:xfrm>
            <a:off x="9146427" y="6380538"/>
            <a:ext cx="2743200" cy="365125"/>
          </a:xfrm>
          <a:prstGeom prst="rect">
            <a:avLst/>
          </a:prstGeom>
        </p:spPr>
        <p:txBody>
          <a:bodyPr/>
          <a:lstStyle>
            <a:lvl1pPr algn="r">
              <a:defRPr sz="1000"/>
            </a:lvl1pPr>
          </a:lstStyle>
          <a:p>
            <a:fld id="{5C35FCF4-C3EF-BD43-82E0-05BC237DAD2A}" type="slidenum">
              <a:rPr lang="en-US" smtClean="0"/>
              <a:pPr/>
              <a:t>‹#›</a:t>
            </a:fld>
            <a:endParaRPr lang="en-US" dirty="0"/>
          </a:p>
        </p:txBody>
      </p:sp>
      <p:sp>
        <p:nvSpPr>
          <p:cNvPr id="10" name="Title 1">
            <a:extLst>
              <a:ext uri="{FF2B5EF4-FFF2-40B4-BE49-F238E27FC236}">
                <a16:creationId xmlns:a16="http://schemas.microsoft.com/office/drawing/2014/main" id="{5CF9A15B-E143-B248-AA59-A29370229760}"/>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1578280" y="1637270"/>
            <a:ext cx="8749432" cy="4621427"/>
          </a:xfrm>
          <a:prstGeom prst="rect">
            <a:avLst/>
          </a:prstGeom>
        </p:spPr>
        <p:txBody>
          <a:bodyPr anchor="ctr" anchorCtr="0"/>
          <a:lstStyle>
            <a:lvl1pPr marL="0" indent="0">
              <a:lnSpc>
                <a:spcPts val="6200"/>
              </a:lnSpc>
              <a:spcBef>
                <a:spcPts val="0"/>
              </a:spcBef>
              <a:buNone/>
              <a:defRPr sz="6000" b="1">
                <a:solidFill>
                  <a:schemeClr val="accent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1578279" y="1680519"/>
            <a:ext cx="8418337" cy="1928468"/>
          </a:xfrm>
          <a:prstGeom prst="rect">
            <a:avLst/>
          </a:prstGeom>
        </p:spPr>
        <p:txBody>
          <a:bodyPr anchor="b">
            <a:normAutofit/>
          </a:bodyPr>
          <a:lstStyle>
            <a:lvl1pPr algn="l">
              <a:lnSpc>
                <a:spcPts val="3800"/>
              </a:lnSpc>
              <a:defRPr sz="3600" b="1">
                <a:solidFill>
                  <a:schemeClr val="accent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1578279" y="3624188"/>
            <a:ext cx="8418337" cy="780997"/>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1578279" y="4420386"/>
            <a:ext cx="8418337" cy="1468879"/>
          </a:xfrm>
          <a:prstGeom prst="rect">
            <a:avLst/>
          </a:prstGeom>
        </p:spPr>
        <p:txBody>
          <a:bodyPr anchor="b" anchorCtr="0">
            <a:noAutofit/>
          </a:bodyPr>
          <a:lstStyle>
            <a:lvl1pPr marL="0" indent="0">
              <a:lnSpc>
                <a:spcPts val="2000"/>
              </a:lnSpc>
              <a:spcBef>
                <a:spcPts val="0"/>
              </a:spcBef>
              <a:buNone/>
              <a:defRPr sz="1800" b="0">
                <a:solidFill>
                  <a:schemeClr val="tx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BE60-5D8F-6C41-A517-E4C3855CFB66}"/>
              </a:ext>
            </a:extLst>
          </p:cNvPr>
          <p:cNvSpPr>
            <a:spLocks noGrp="1"/>
          </p:cNvSpPr>
          <p:nvPr>
            <p:ph type="ctrTitle"/>
          </p:nvPr>
        </p:nvSpPr>
        <p:spPr>
          <a:xfrm>
            <a:off x="254523" y="1397544"/>
            <a:ext cx="11513271" cy="2342688"/>
          </a:xfrm>
        </p:spPr>
        <p:txBody>
          <a:bodyPr>
            <a:noAutofit/>
          </a:bodyPr>
          <a:lstStyle/>
          <a:p>
            <a:pPr algn="ctr"/>
            <a:r>
              <a:rPr lang="en-US" sz="4000" dirty="0">
                <a:solidFill>
                  <a:srgbClr val="000000"/>
                </a:solidFill>
                <a:effectLst/>
                <a:latin typeface="Calibri" panose="020F0502020204030204" pitchFamily="34" charset="0"/>
              </a:rPr>
              <a:t>Minimum Hellinger Distance Estimation </a:t>
            </a:r>
            <a:br>
              <a:rPr lang="en-US" sz="4000" dirty="0">
                <a:solidFill>
                  <a:srgbClr val="000000"/>
                </a:solidFill>
                <a:effectLst/>
                <a:latin typeface="Calibri" panose="020F0502020204030204" pitchFamily="34" charset="0"/>
              </a:rPr>
            </a:br>
            <a:r>
              <a:rPr lang="en-US" sz="4000" dirty="0">
                <a:solidFill>
                  <a:srgbClr val="000000"/>
                </a:solidFill>
                <a:effectLst/>
                <a:latin typeface="Calibri" panose="020F0502020204030204" pitchFamily="34" charset="0"/>
              </a:rPr>
              <a:t>of Cox Proportional Hazard Model </a:t>
            </a:r>
            <a:br>
              <a:rPr lang="en-US" sz="4000" dirty="0">
                <a:solidFill>
                  <a:srgbClr val="000000"/>
                </a:solidFill>
                <a:effectLst/>
                <a:latin typeface="Calibri" panose="020F0502020204030204" pitchFamily="34" charset="0"/>
              </a:rPr>
            </a:br>
            <a:r>
              <a:rPr lang="en-US" sz="4000" dirty="0">
                <a:solidFill>
                  <a:srgbClr val="000000"/>
                </a:solidFill>
                <a:effectLst/>
                <a:latin typeface="Calibri" panose="020F0502020204030204" pitchFamily="34" charset="0"/>
              </a:rPr>
              <a:t>with Right Censored Data</a:t>
            </a:r>
            <a:endParaRPr lang="en-US" sz="4000" dirty="0"/>
          </a:p>
        </p:txBody>
      </p:sp>
      <p:sp>
        <p:nvSpPr>
          <p:cNvPr id="4" name="Text Placeholder 3">
            <a:extLst>
              <a:ext uri="{FF2B5EF4-FFF2-40B4-BE49-F238E27FC236}">
                <a16:creationId xmlns:a16="http://schemas.microsoft.com/office/drawing/2014/main" id="{13E932DF-6BEC-8349-9E3C-C74C19687D56}"/>
              </a:ext>
            </a:extLst>
          </p:cNvPr>
          <p:cNvSpPr>
            <a:spLocks noGrp="1"/>
          </p:cNvSpPr>
          <p:nvPr>
            <p:ph type="body" sz="quarter" idx="10"/>
          </p:nvPr>
        </p:nvSpPr>
        <p:spPr>
          <a:xfrm>
            <a:off x="1578279" y="4355185"/>
            <a:ext cx="7841294" cy="1238728"/>
          </a:xfrm>
        </p:spPr>
        <p:txBody>
          <a:bodyPr/>
          <a:lstStyle/>
          <a:p>
            <a:pPr algn="ctr"/>
            <a:r>
              <a:rPr lang="en-US" sz="2400" dirty="0"/>
              <a:t>Pengkun Liang</a:t>
            </a:r>
          </a:p>
          <a:p>
            <a:pPr algn="ctr"/>
            <a:endParaRPr lang="en-US" sz="2400" dirty="0"/>
          </a:p>
          <a:p>
            <a:pPr algn="ctr"/>
            <a:r>
              <a:rPr lang="en-US" sz="2400" dirty="0"/>
              <a:t>Department of Mathematics and Statistics</a:t>
            </a:r>
          </a:p>
        </p:txBody>
      </p:sp>
      <p:sp>
        <p:nvSpPr>
          <p:cNvPr id="5" name="Text Placeholder 4">
            <a:extLst>
              <a:ext uri="{FF2B5EF4-FFF2-40B4-BE49-F238E27FC236}">
                <a16:creationId xmlns:a16="http://schemas.microsoft.com/office/drawing/2014/main" id="{93423051-1C04-6F46-BEDF-92AECB74013E}"/>
              </a:ext>
            </a:extLst>
          </p:cNvPr>
          <p:cNvSpPr>
            <a:spLocks noGrp="1"/>
          </p:cNvSpPr>
          <p:nvPr>
            <p:ph type="body" sz="quarter" idx="11"/>
          </p:nvPr>
        </p:nvSpPr>
        <p:spPr>
          <a:xfrm>
            <a:off x="2106180" y="5720241"/>
            <a:ext cx="6586081" cy="521874"/>
          </a:xfrm>
        </p:spPr>
        <p:txBody>
          <a:bodyPr>
            <a:normAutofit/>
          </a:bodyPr>
          <a:lstStyle/>
          <a:p>
            <a:pPr algn="ctr"/>
            <a:r>
              <a:rPr lang="en-US" sz="2400" dirty="0"/>
              <a:t>August 18, 2021</a:t>
            </a:r>
          </a:p>
        </p:txBody>
      </p:sp>
    </p:spTree>
    <p:extLst>
      <p:ext uri="{BB962C8B-B14F-4D97-AF65-F5344CB8AC3E}">
        <p14:creationId xmlns:p14="http://schemas.microsoft.com/office/powerpoint/2010/main" val="368241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Proposed MHDE1 for Cox PH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a:xfrm>
                <a:off x="562627" y="1773195"/>
                <a:ext cx="9948260" cy="4115669"/>
              </a:xfrm>
            </p:spPr>
            <p:txBody>
              <a:bodyPr/>
              <a:lstStyle/>
              <a:p>
                <a:r>
                  <a:rPr lang="en-US" dirty="0"/>
                  <a:t>Categorical covariate(s) with known baseline </a:t>
                </a:r>
                <a14:m>
                  <m:oMath xmlns:m="http://schemas.openxmlformats.org/officeDocument/2006/math">
                    <m:sSub>
                      <m:sSubPr>
                        <m:ctrlPr>
                          <a:rPr lang="en-CA" sz="2800" i="1" smtClean="0">
                            <a:latin typeface="Cambria Math" panose="02040503050406030204" pitchFamily="18" charset="0"/>
                          </a:rPr>
                        </m:ctrlPr>
                      </m:sSubPr>
                      <m:e>
                        <m:r>
                          <m:rPr>
                            <m:nor/>
                          </m:rPr>
                          <a:rPr lang="el-GR" sz="2800" dirty="0">
                            <a:latin typeface="Cambria Math" panose="02040503050406030204" pitchFamily="18" charset="0"/>
                            <a:ea typeface="Cambria Math" panose="02040503050406030204" pitchFamily="18" charset="0"/>
                          </a:rPr>
                          <m:t>λ</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 </m:t>
                    </m:r>
                  </m:oMath>
                </a14:m>
                <a:endParaRPr lang="en-US" dirty="0"/>
              </a:p>
              <a:p>
                <a:endParaRPr lang="en-US" dirty="0"/>
              </a:p>
              <a:p>
                <a:r>
                  <a:rPr lang="en-CA" sz="2400" b="0" i="0" u="none" strike="noStrike" baseline="0" dirty="0">
                    <a:latin typeface="NimbusRomNo9L-Regu"/>
                  </a:rPr>
                  <a:t>We define:</a:t>
                </a:r>
              </a:p>
              <a:p>
                <a:endParaRPr lang="en-CA" sz="2400" dirty="0">
                  <a:latin typeface="NimbusRomNo9L-Regu"/>
                </a:endParaRPr>
              </a:p>
              <a:p>
                <a:pPr marL="0" indent="0">
                  <a:buNone/>
                </a:pPr>
                <a:endParaRPr lang="en-CA" sz="2400" dirty="0">
                  <a:latin typeface="NimbusRomNo9L-Regu"/>
                </a:endParaRPr>
              </a:p>
              <a:p>
                <a:r>
                  <a:rPr lang="en-CA" sz="2400" dirty="0">
                    <a:latin typeface="NimbusRomNo9L-Regu"/>
                  </a:rPr>
                  <a:t>By the fact that		           , these pairs (</a:t>
                </a:r>
                <a14:m>
                  <m:oMath xmlns:m="http://schemas.openxmlformats.org/officeDocument/2006/math">
                    <m:sSub>
                      <m:sSubPr>
                        <m:ctrlPr>
                          <a:rPr lang="en-CA"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𝑖𝑗</m:t>
                        </m:r>
                      </m:sub>
                    </m:sSub>
                  </m:oMath>
                </a14:m>
                <a:r>
                  <a:rPr lang="en-CA" sz="2400" dirty="0">
                    <a:latin typeface="NimbusRomNo9L-Regu"/>
                  </a:rPr>
                  <a:t>,</a:t>
                </a:r>
                <a:r>
                  <a:rPr lang="en-CA" sz="2400" dirty="0"/>
                  <a:t> </a:t>
                </a:r>
                <a14:m>
                  <m:oMath xmlns:m="http://schemas.openxmlformats.org/officeDocument/2006/math">
                    <m:sSub>
                      <m:sSubPr>
                        <m:ctrlPr>
                          <a:rPr lang="en-CA" sz="2400" i="1">
                            <a:latin typeface="Cambria Math" panose="02040503050406030204" pitchFamily="18" charset="0"/>
                          </a:rPr>
                        </m:ctrlPr>
                      </m:sSubPr>
                      <m:e>
                        <m:r>
                          <a:rPr lang="en-US" sz="2400" b="0" i="1" smtClean="0">
                            <a:latin typeface="Cambria Math" panose="02040503050406030204" pitchFamily="18" charset="0"/>
                          </a:rPr>
                          <m:t>𝑣</m:t>
                        </m:r>
                      </m:e>
                      <m:sub>
                        <m:r>
                          <a:rPr lang="en-US" sz="2400" i="1">
                            <a:latin typeface="Cambria Math" panose="02040503050406030204" pitchFamily="18" charset="0"/>
                          </a:rPr>
                          <m:t>𝑖𝑗</m:t>
                        </m:r>
                      </m:sub>
                    </m:sSub>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a14:m>
                <a:r>
                  <a:rPr lang="en-CA" sz="2400" dirty="0">
                    <a:latin typeface="NimbusRomNo9L-Regu"/>
                  </a:rPr>
                  <a:t>) can be treated as estimated points in </a:t>
                </a:r>
                <a14:m>
                  <m:oMath xmlns:m="http://schemas.openxmlformats.org/officeDocument/2006/math">
                    <m:sSub>
                      <m:sSubPr>
                        <m:ctrlPr>
                          <a:rPr lang="en-CA" sz="2400" i="1">
                            <a:latin typeface="Cambria Math" panose="02040503050406030204" pitchFamily="18" charset="0"/>
                          </a:rPr>
                        </m:ctrlPr>
                      </m:sSubPr>
                      <m:e>
                        <m:r>
                          <m:rPr>
                            <m:nor/>
                          </m:rPr>
                          <a:rPr lang="el-GR" sz="2400" dirty="0">
                            <a:latin typeface="Cambria Math" panose="02040503050406030204" pitchFamily="18" charset="0"/>
                            <a:ea typeface="Cambria Math" panose="02040503050406030204" pitchFamily="18" charset="0"/>
                          </a:rPr>
                          <m:t>λ</m:t>
                        </m:r>
                      </m:e>
                      <m:sub>
                        <m:r>
                          <a:rPr lang="en-US" sz="2400" b="0" i="1" smtClean="0">
                            <a:latin typeface="Cambria Math" panose="02040503050406030204" pitchFamily="18" charset="0"/>
                          </a:rPr>
                          <m:t>0</m:t>
                        </m:r>
                      </m:sub>
                    </m:sSub>
                    <m:r>
                      <a:rPr lang="en-US" sz="2400" b="0" i="0" smtClean="0">
                        <a:latin typeface="Cambria Math" panose="02040503050406030204" pitchFamily="18" charset="0"/>
                      </a:rPr>
                      <m:t> </m:t>
                    </m:r>
                  </m:oMath>
                </a14:m>
                <a:r>
                  <a:rPr lang="en-CA" sz="2400" b="0" i="0" u="none" strike="noStrike" baseline="0" dirty="0">
                    <a:latin typeface="NimbusRomNo9L-Regu"/>
                  </a:rPr>
                  <a:t>when b =</a:t>
                </a:r>
                <a:r>
                  <a:rPr lang="en-CA" sz="2400" b="0" i="0" u="none" strike="noStrike" dirty="0">
                    <a:latin typeface="NimbusRomNo9L-Regu"/>
                  </a:rPr>
                  <a:t> </a:t>
                </a:r>
                <a:r>
                  <a:rPr lang="el-GR" sz="2400" b="0" i="0" u="none" strike="noStrike" dirty="0">
                    <a:latin typeface="Cambria Math" panose="02040503050406030204" pitchFamily="18" charset="0"/>
                    <a:ea typeface="Cambria Math" panose="02040503050406030204" pitchFamily="18" charset="0"/>
                  </a:rPr>
                  <a:t>β</a:t>
                </a:r>
                <a:r>
                  <a:rPr lang="en-US" sz="2400" b="0" i="0" u="none" strike="noStrike" dirty="0">
                    <a:latin typeface="Cambria Math" panose="02040503050406030204" pitchFamily="18" charset="0"/>
                    <a:ea typeface="Cambria Math" panose="02040503050406030204" pitchFamily="18" charset="0"/>
                  </a:rPr>
                  <a:t>.</a:t>
                </a:r>
                <a:endParaRPr lang="en-US" sz="2400" dirty="0">
                  <a:latin typeface="Cambria Math" panose="02040503050406030204" pitchFamily="18" charset="0"/>
                  <a:ea typeface="Cambria Math" panose="02040503050406030204" pitchFamily="18" charset="0"/>
                </a:endParaRPr>
              </a:p>
              <a:p>
                <a:r>
                  <a:rPr lang="en-US" sz="2400" b="0" i="0" u="none" strike="noStrike" dirty="0">
                    <a:latin typeface="Cambria Math" panose="02040503050406030204" pitchFamily="18" charset="0"/>
                    <a:ea typeface="Cambria Math" panose="02040503050406030204" pitchFamily="18" charset="0"/>
                  </a:rPr>
                  <a:t>Note that these are point-wise estimation. Therefore, we consider a discretized Hellinger distance.</a:t>
                </a:r>
              </a:p>
              <a:p>
                <a:endParaRPr lang="en-CA" sz="1800" b="0" i="0" u="none" strike="noStrike" baseline="0" dirty="0">
                  <a:latin typeface="NimbusRomNo9L-Regu"/>
                </a:endParaRPr>
              </a:p>
              <a:p>
                <a:endParaRPr lang="en-US" dirty="0"/>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xfrm>
                <a:off x="562627" y="1773195"/>
                <a:ext cx="9948260" cy="4115669"/>
              </a:xfrm>
              <a:blipFill>
                <a:blip r:embed="rId2"/>
                <a:stretch>
                  <a:fillRect l="-1103" t="-2519" r="-735"/>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10</a:t>
            </a:fld>
            <a:endParaRPr lang="en-US" dirty="0"/>
          </a:p>
        </p:txBody>
      </p:sp>
      <p:pic>
        <p:nvPicPr>
          <p:cNvPr id="6" name="Picture 5">
            <a:extLst>
              <a:ext uri="{FF2B5EF4-FFF2-40B4-BE49-F238E27FC236}">
                <a16:creationId xmlns:a16="http://schemas.microsoft.com/office/drawing/2014/main" id="{9302998D-0EE2-4556-B6FB-1E6F3556A697}"/>
              </a:ext>
            </a:extLst>
          </p:cNvPr>
          <p:cNvPicPr>
            <a:picLocks noChangeAspect="1"/>
          </p:cNvPicPr>
          <p:nvPr/>
        </p:nvPicPr>
        <p:blipFill>
          <a:blip r:embed="rId3"/>
          <a:stretch>
            <a:fillRect/>
          </a:stretch>
        </p:blipFill>
        <p:spPr>
          <a:xfrm>
            <a:off x="2831461" y="4197923"/>
            <a:ext cx="2219325" cy="371475"/>
          </a:xfrm>
          <a:prstGeom prst="rect">
            <a:avLst/>
          </a:prstGeom>
        </p:spPr>
      </p:pic>
      <p:pic>
        <p:nvPicPr>
          <p:cNvPr id="7" name="Picture 6">
            <a:extLst>
              <a:ext uri="{FF2B5EF4-FFF2-40B4-BE49-F238E27FC236}">
                <a16:creationId xmlns:a16="http://schemas.microsoft.com/office/drawing/2014/main" id="{EBDE7C6E-C1B2-437F-8663-CCF603F47827}"/>
              </a:ext>
            </a:extLst>
          </p:cNvPr>
          <p:cNvPicPr>
            <a:picLocks noChangeAspect="1"/>
          </p:cNvPicPr>
          <p:nvPr/>
        </p:nvPicPr>
        <p:blipFill>
          <a:blip r:embed="rId4"/>
          <a:stretch>
            <a:fillRect/>
          </a:stretch>
        </p:blipFill>
        <p:spPr>
          <a:xfrm>
            <a:off x="2014793" y="2209001"/>
            <a:ext cx="7285519" cy="626981"/>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5360E0D3-4956-49CD-9806-AEA44986655C}"/>
              </a:ext>
            </a:extLst>
          </p:cNvPr>
          <p:cNvPicPr>
            <a:picLocks noChangeAspect="1"/>
          </p:cNvPicPr>
          <p:nvPr/>
        </p:nvPicPr>
        <p:blipFill>
          <a:blip r:embed="rId5"/>
          <a:stretch>
            <a:fillRect/>
          </a:stretch>
        </p:blipFill>
        <p:spPr>
          <a:xfrm>
            <a:off x="1945359" y="3183329"/>
            <a:ext cx="6038850" cy="885825"/>
          </a:xfrm>
          <a:prstGeom prst="rect">
            <a:avLst/>
          </a:prstGeom>
        </p:spPr>
      </p:pic>
    </p:spTree>
    <p:extLst>
      <p:ext uri="{BB962C8B-B14F-4D97-AF65-F5344CB8AC3E}">
        <p14:creationId xmlns:p14="http://schemas.microsoft.com/office/powerpoint/2010/main" val="98572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Proposed MHDE1 for Cox PH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p:txBody>
              <a:bodyPr/>
              <a:lstStyle/>
              <a:p>
                <a:r>
                  <a:rPr lang="en-US" dirty="0"/>
                  <a:t>Follow the idea of minimum Hellinger distance, MHDE of </a:t>
                </a:r>
                <a:r>
                  <a:rPr lang="el-GR" sz="2800" b="0" i="0" u="none" strike="noStrike" dirty="0">
                    <a:latin typeface="Cambria Math" panose="02040503050406030204" pitchFamily="18" charset="0"/>
                    <a:ea typeface="Cambria Math" panose="02040503050406030204" pitchFamily="18" charset="0"/>
                  </a:rPr>
                  <a:t>β</a:t>
                </a:r>
                <a:r>
                  <a:rPr lang="en-US" sz="2800" b="0" i="0" u="none" strike="noStrike" dirty="0">
                    <a:latin typeface="Cambria Math" panose="02040503050406030204" pitchFamily="18" charset="0"/>
                    <a:ea typeface="Cambria Math" panose="02040503050406030204" pitchFamily="18" charset="0"/>
                  </a:rPr>
                  <a:t> can be defined as the value in parametric space that minimizes the Hellinger distance between known </a:t>
                </a:r>
                <a14:m>
                  <m:oMath xmlns:m="http://schemas.openxmlformats.org/officeDocument/2006/math">
                    <m:sSub>
                      <m:sSubPr>
                        <m:ctrlPr>
                          <a:rPr lang="en-CA" sz="2800" i="1" smtClean="0">
                            <a:latin typeface="Cambria Math" panose="02040503050406030204" pitchFamily="18" charset="0"/>
                          </a:rPr>
                        </m:ctrlPr>
                      </m:sSubPr>
                      <m:e>
                        <m:r>
                          <m:rPr>
                            <m:nor/>
                          </m:rPr>
                          <a:rPr lang="el-GR" sz="2800" dirty="0">
                            <a:latin typeface="Cambria Math" panose="02040503050406030204" pitchFamily="18" charset="0"/>
                            <a:ea typeface="Cambria Math" panose="02040503050406030204" pitchFamily="18" charset="0"/>
                          </a:rPr>
                          <m:t>λ</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 </m:t>
                    </m:r>
                  </m:oMath>
                </a14:m>
                <a:r>
                  <a:rPr lang="en-US" dirty="0"/>
                  <a:t>and its parametric estimator:</a:t>
                </a:r>
              </a:p>
              <a:p>
                <a:endParaRPr lang="en-US" dirty="0"/>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blipFill>
                <a:blip r:embed="rId2"/>
                <a:stretch>
                  <a:fillRect l="-1128" t="-2963"/>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11</a:t>
            </a:fld>
            <a:endParaRPr lang="en-US" dirty="0"/>
          </a:p>
        </p:txBody>
      </p:sp>
      <p:pic>
        <p:nvPicPr>
          <p:cNvPr id="5" name="Picture 4">
            <a:extLst>
              <a:ext uri="{FF2B5EF4-FFF2-40B4-BE49-F238E27FC236}">
                <a16:creationId xmlns:a16="http://schemas.microsoft.com/office/drawing/2014/main" id="{D726583A-3EB2-4705-93B7-96A343BA1BF7}"/>
              </a:ext>
            </a:extLst>
          </p:cNvPr>
          <p:cNvPicPr>
            <a:picLocks noChangeAspect="1"/>
          </p:cNvPicPr>
          <p:nvPr/>
        </p:nvPicPr>
        <p:blipFill>
          <a:blip r:embed="rId3"/>
          <a:stretch>
            <a:fillRect/>
          </a:stretch>
        </p:blipFill>
        <p:spPr>
          <a:xfrm>
            <a:off x="1894788" y="3530402"/>
            <a:ext cx="7513163" cy="858647"/>
          </a:xfrm>
          <a:prstGeom prst="rect">
            <a:avLst/>
          </a:prstGeom>
        </p:spPr>
      </p:pic>
    </p:spTree>
    <p:extLst>
      <p:ext uri="{BB962C8B-B14F-4D97-AF65-F5344CB8AC3E}">
        <p14:creationId xmlns:p14="http://schemas.microsoft.com/office/powerpoint/2010/main" val="241015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Proposed MHDE2 for Cox PH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p:txBody>
              <a:bodyPr/>
              <a:lstStyle/>
              <a:p>
                <a:r>
                  <a:rPr lang="en-US" dirty="0"/>
                  <a:t>Categorical covariate(s) with unknown baseline </a:t>
                </a:r>
                <a14:m>
                  <m:oMath xmlns:m="http://schemas.openxmlformats.org/officeDocument/2006/math">
                    <m:sSub>
                      <m:sSubPr>
                        <m:ctrlPr>
                          <a:rPr lang="en-CA" sz="2800" i="1" smtClean="0">
                            <a:latin typeface="Cambria Math" panose="02040503050406030204" pitchFamily="18" charset="0"/>
                          </a:rPr>
                        </m:ctrlPr>
                      </m:sSubPr>
                      <m:e>
                        <m:r>
                          <m:rPr>
                            <m:nor/>
                          </m:rPr>
                          <a:rPr lang="el-GR" sz="2800" dirty="0">
                            <a:latin typeface="Cambria Math" panose="02040503050406030204" pitchFamily="18" charset="0"/>
                            <a:ea typeface="Cambria Math" panose="02040503050406030204" pitchFamily="18" charset="0"/>
                          </a:rPr>
                          <m:t>λ</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 </m:t>
                    </m:r>
                  </m:oMath>
                </a14:m>
                <a:endParaRPr lang="en-US" dirty="0"/>
              </a:p>
              <a:p>
                <a:r>
                  <a:rPr lang="en-US" sz="2400" dirty="0"/>
                  <a:t>With the grouping effect, we can find a kernel estimator of </a:t>
                </a:r>
                <a14:m>
                  <m:oMath xmlns:m="http://schemas.openxmlformats.org/officeDocument/2006/math">
                    <m:sSub>
                      <m:sSubPr>
                        <m:ctrlPr>
                          <a:rPr lang="en-CA" sz="2400" i="1" smtClean="0">
                            <a:latin typeface="Cambria Math" panose="02040503050406030204" pitchFamily="18" charset="0"/>
                          </a:rPr>
                        </m:ctrlPr>
                      </m:sSubPr>
                      <m:e>
                        <m:r>
                          <m:rPr>
                            <m:nor/>
                          </m:rPr>
                          <a:rPr lang="el-GR" sz="2400" dirty="0">
                            <a:latin typeface="Cambria Math" panose="02040503050406030204" pitchFamily="18" charset="0"/>
                            <a:ea typeface="Cambria Math" panose="02040503050406030204" pitchFamily="18" charset="0"/>
                          </a:rPr>
                          <m:t>λ</m:t>
                        </m:r>
                      </m:e>
                      <m:sub>
                        <m:r>
                          <a:rPr lang="en-US" sz="2400" b="0" i="1" smtClean="0">
                            <a:latin typeface="Cambria Math" panose="02040503050406030204" pitchFamily="18" charset="0"/>
                          </a:rPr>
                          <m:t>0</m:t>
                        </m:r>
                      </m:sub>
                    </m:sSub>
                    <m:r>
                      <a:rPr lang="en-US" sz="2400" b="0" i="0" smtClean="0">
                        <a:latin typeface="Cambria Math" panose="02040503050406030204" pitchFamily="18" charset="0"/>
                      </a:rPr>
                      <m:t> </m:t>
                    </m:r>
                  </m:oMath>
                </a14:m>
                <a:r>
                  <a:rPr lang="en-US" sz="2400" dirty="0"/>
                  <a:t>using the data </a:t>
                </a:r>
                <a:r>
                  <a:rPr lang="en-US" altLang="zh-CN" sz="2400" dirty="0"/>
                  <a:t>in reference group(</a:t>
                </a:r>
                <a:r>
                  <a:rPr lang="en-US" sz="2400" dirty="0"/>
                  <a:t>with covariate z = 0).</a:t>
                </a:r>
              </a:p>
              <a:p>
                <a:r>
                  <a:rPr lang="en-US" sz="2400" dirty="0"/>
                  <a:t>When we don’t have enough data in the group with z = 0, we can use kernel estimator of conditional hazard </a:t>
                </a:r>
                <a14:m>
                  <m:oMath xmlns:m="http://schemas.openxmlformats.org/officeDocument/2006/math">
                    <m:acc>
                      <m:accPr>
                        <m:chr m:val="̂"/>
                        <m:ctrlPr>
                          <a:rPr lang="en-US" sz="2400" i="1" smtClean="0">
                            <a:latin typeface="Cambria Math" panose="02040503050406030204" pitchFamily="18" charset="0"/>
                          </a:rPr>
                        </m:ctrlPr>
                      </m:accPr>
                      <m:e>
                        <m:r>
                          <m:rPr>
                            <m:nor/>
                          </m:rPr>
                          <a:rPr lang="el-GR" sz="2400" dirty="0">
                            <a:latin typeface="Cambria Math" panose="02040503050406030204" pitchFamily="18" charset="0"/>
                            <a:ea typeface="Cambria Math" panose="02040503050406030204" pitchFamily="18" charset="0"/>
                          </a:rPr>
                          <m:t>λ</m:t>
                        </m:r>
                      </m:e>
                    </m:acc>
                  </m:oMath>
                </a14:m>
                <a:r>
                  <a:rPr lang="en-US" sz="2400" dirty="0"/>
                  <a:t>(</a:t>
                </a:r>
                <a:r>
                  <a:rPr lang="en-US" sz="2400" dirty="0" err="1"/>
                  <a:t>t|z</a:t>
                </a:r>
                <a:r>
                  <a:rPr lang="en-US" sz="2400" dirty="0"/>
                  <a:t>) and set z = 0.</a:t>
                </a:r>
              </a:p>
              <a:p>
                <a:r>
                  <a:rPr lang="en-US" sz="2400" dirty="0"/>
                  <a:t>In either case, with the non-parametric estimator </a:t>
                </a:r>
                <a14:m>
                  <m:oMath xmlns:m="http://schemas.openxmlformats.org/officeDocument/2006/math">
                    <m:acc>
                      <m:accPr>
                        <m:chr m:val="̂"/>
                        <m:ctrlPr>
                          <a:rPr lang="en-US" sz="2400" i="1" smtClean="0">
                            <a:latin typeface="Cambria Math" panose="02040503050406030204" pitchFamily="18" charset="0"/>
                          </a:rPr>
                        </m:ctrlPr>
                      </m:accPr>
                      <m:e>
                        <m:r>
                          <m:rPr>
                            <m:nor/>
                          </m:rPr>
                          <a:rPr lang="el-GR" sz="2400" dirty="0">
                            <a:latin typeface="Cambria Math" panose="02040503050406030204" pitchFamily="18" charset="0"/>
                            <a:ea typeface="Cambria Math" panose="02040503050406030204" pitchFamily="18" charset="0"/>
                          </a:rPr>
                          <m:t>λ</m:t>
                        </m:r>
                      </m:e>
                    </m:acc>
                  </m:oMath>
                </a14:m>
                <a:r>
                  <a:rPr lang="en-US" sz="2400" dirty="0"/>
                  <a:t>(t|0), MHDE can be defined as:</a:t>
                </a:r>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blipFill>
                <a:blip r:embed="rId2"/>
                <a:stretch>
                  <a:fillRect l="-1128" t="-251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12</a:t>
            </a:fld>
            <a:endParaRPr lang="en-US" dirty="0"/>
          </a:p>
        </p:txBody>
      </p:sp>
      <p:pic>
        <p:nvPicPr>
          <p:cNvPr id="6" name="Picture 5">
            <a:extLst>
              <a:ext uri="{FF2B5EF4-FFF2-40B4-BE49-F238E27FC236}">
                <a16:creationId xmlns:a16="http://schemas.microsoft.com/office/drawing/2014/main" id="{FE13DAE6-5922-4C9F-9AB1-A47F1D2AE881}"/>
              </a:ext>
            </a:extLst>
          </p:cNvPr>
          <p:cNvPicPr>
            <a:picLocks noChangeAspect="1"/>
          </p:cNvPicPr>
          <p:nvPr/>
        </p:nvPicPr>
        <p:blipFill>
          <a:blip r:embed="rId3"/>
          <a:stretch>
            <a:fillRect/>
          </a:stretch>
        </p:blipFill>
        <p:spPr>
          <a:xfrm>
            <a:off x="2469823" y="4749525"/>
            <a:ext cx="6676604" cy="775904"/>
          </a:xfrm>
          <a:prstGeom prst="rect">
            <a:avLst/>
          </a:prstGeom>
        </p:spPr>
      </p:pic>
    </p:spTree>
    <p:extLst>
      <p:ext uri="{BB962C8B-B14F-4D97-AF65-F5344CB8AC3E}">
        <p14:creationId xmlns:p14="http://schemas.microsoft.com/office/powerpoint/2010/main" val="271650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Proposed MHDE3 for Cox PH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p:txBody>
              <a:bodyPr/>
              <a:lstStyle/>
              <a:p>
                <a:r>
                  <a:rPr lang="en-US" dirty="0"/>
                  <a:t>Quantitative covariate(s) with known baseline </a:t>
                </a:r>
                <a14:m>
                  <m:oMath xmlns:m="http://schemas.openxmlformats.org/officeDocument/2006/math">
                    <m:sSub>
                      <m:sSubPr>
                        <m:ctrlPr>
                          <a:rPr lang="en-CA" sz="2800" i="1" smtClean="0">
                            <a:latin typeface="Cambria Math" panose="02040503050406030204" pitchFamily="18" charset="0"/>
                          </a:rPr>
                        </m:ctrlPr>
                      </m:sSubPr>
                      <m:e>
                        <m:r>
                          <m:rPr>
                            <m:nor/>
                          </m:rPr>
                          <a:rPr lang="el-GR" sz="2800" dirty="0">
                            <a:latin typeface="Cambria Math" panose="02040503050406030204" pitchFamily="18" charset="0"/>
                            <a:ea typeface="Cambria Math" panose="02040503050406030204" pitchFamily="18" charset="0"/>
                          </a:rPr>
                          <m:t>λ</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 </m:t>
                    </m:r>
                  </m:oMath>
                </a14:m>
                <a:endParaRPr lang="en-US" dirty="0"/>
              </a:p>
              <a:p>
                <a:r>
                  <a:rPr lang="en-US" sz="2400" dirty="0"/>
                  <a:t>Follow the similar argument, we define:</a:t>
                </a:r>
              </a:p>
              <a:p>
                <a:endParaRPr lang="en-US" sz="2400" dirty="0"/>
              </a:p>
              <a:p>
                <a:endParaRPr lang="en-US" sz="2400" dirty="0"/>
              </a:p>
              <a:p>
                <a:r>
                  <a:rPr lang="en-US" sz="2400" dirty="0"/>
                  <a:t>Accordingly, the MHDE of </a:t>
                </a:r>
                <a:r>
                  <a:rPr lang="el-GR" sz="2400" b="0" i="0" u="none" strike="noStrike" dirty="0">
                    <a:latin typeface="Cambria Math" panose="02040503050406030204" pitchFamily="18" charset="0"/>
                    <a:ea typeface="Cambria Math" panose="02040503050406030204" pitchFamily="18" charset="0"/>
                  </a:rPr>
                  <a:t>β</a:t>
                </a:r>
                <a:r>
                  <a:rPr lang="en-US" sz="2400" b="0" i="0" u="none" strike="noStrike" dirty="0">
                    <a:latin typeface="Cambria Math" panose="02040503050406030204" pitchFamily="18" charset="0"/>
                    <a:ea typeface="Cambria Math" panose="02040503050406030204" pitchFamily="18" charset="0"/>
                  </a:rPr>
                  <a:t> is now defined as:</a:t>
                </a:r>
                <a:endParaRPr lang="en-US" sz="2400" dirty="0"/>
              </a:p>
              <a:p>
                <a:endParaRPr lang="en-US" dirty="0"/>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blipFill>
                <a:blip r:embed="rId2"/>
                <a:stretch>
                  <a:fillRect l="-1128" t="-251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13</a:t>
            </a:fld>
            <a:endParaRPr lang="en-US" dirty="0"/>
          </a:p>
        </p:txBody>
      </p:sp>
      <p:pic>
        <p:nvPicPr>
          <p:cNvPr id="6" name="Picture 5" descr="A picture containing shape&#10;&#10;Description automatically generated">
            <a:extLst>
              <a:ext uri="{FF2B5EF4-FFF2-40B4-BE49-F238E27FC236}">
                <a16:creationId xmlns:a16="http://schemas.microsoft.com/office/drawing/2014/main" id="{ED1DB8F3-647A-4CDE-89D7-2A659F51140E}"/>
              </a:ext>
            </a:extLst>
          </p:cNvPr>
          <p:cNvPicPr>
            <a:picLocks noChangeAspect="1"/>
          </p:cNvPicPr>
          <p:nvPr/>
        </p:nvPicPr>
        <p:blipFill>
          <a:blip r:embed="rId3"/>
          <a:stretch>
            <a:fillRect/>
          </a:stretch>
        </p:blipFill>
        <p:spPr>
          <a:xfrm>
            <a:off x="2733527" y="2684724"/>
            <a:ext cx="5838825" cy="828675"/>
          </a:xfrm>
          <a:prstGeom prst="rect">
            <a:avLst/>
          </a:prstGeom>
        </p:spPr>
      </p:pic>
      <p:pic>
        <p:nvPicPr>
          <p:cNvPr id="8" name="Picture 7">
            <a:extLst>
              <a:ext uri="{FF2B5EF4-FFF2-40B4-BE49-F238E27FC236}">
                <a16:creationId xmlns:a16="http://schemas.microsoft.com/office/drawing/2014/main" id="{1BB0FCDF-5728-435C-BAE6-F760B1A83DF1}"/>
              </a:ext>
            </a:extLst>
          </p:cNvPr>
          <p:cNvPicPr>
            <a:picLocks noChangeAspect="1"/>
          </p:cNvPicPr>
          <p:nvPr/>
        </p:nvPicPr>
        <p:blipFill>
          <a:blip r:embed="rId4"/>
          <a:stretch>
            <a:fillRect/>
          </a:stretch>
        </p:blipFill>
        <p:spPr>
          <a:xfrm>
            <a:off x="2214889" y="4264255"/>
            <a:ext cx="6419850" cy="723900"/>
          </a:xfrm>
          <a:prstGeom prst="rect">
            <a:avLst/>
          </a:prstGeom>
        </p:spPr>
      </p:pic>
    </p:spTree>
    <p:extLst>
      <p:ext uri="{BB962C8B-B14F-4D97-AF65-F5344CB8AC3E}">
        <p14:creationId xmlns:p14="http://schemas.microsoft.com/office/powerpoint/2010/main" val="4067498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Proposed MHDE4 for Cox PH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p:txBody>
              <a:bodyPr/>
              <a:lstStyle/>
              <a:p>
                <a:r>
                  <a:rPr lang="en-US" dirty="0"/>
                  <a:t>Quantitative covariate(s) with unknown baseline </a:t>
                </a:r>
                <a14:m>
                  <m:oMath xmlns:m="http://schemas.openxmlformats.org/officeDocument/2006/math">
                    <m:sSub>
                      <m:sSubPr>
                        <m:ctrlPr>
                          <a:rPr lang="en-CA" sz="2800" i="1" smtClean="0">
                            <a:latin typeface="Cambria Math" panose="02040503050406030204" pitchFamily="18" charset="0"/>
                          </a:rPr>
                        </m:ctrlPr>
                      </m:sSubPr>
                      <m:e>
                        <m:r>
                          <m:rPr>
                            <m:nor/>
                          </m:rPr>
                          <a:rPr lang="el-GR" sz="2800" dirty="0">
                            <a:latin typeface="Cambria Math" panose="02040503050406030204" pitchFamily="18" charset="0"/>
                            <a:ea typeface="Cambria Math" panose="02040503050406030204" pitchFamily="18" charset="0"/>
                          </a:rPr>
                          <m:t>λ</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 </m:t>
                    </m:r>
                  </m:oMath>
                </a14:m>
                <a:endParaRPr lang="en-US" dirty="0"/>
              </a:p>
              <a:p>
                <a:r>
                  <a:rPr lang="en-US" sz="2400" dirty="0"/>
                  <a:t>Similarly, we can set z = 0 in the kernel estimator </a:t>
                </a:r>
                <a14:m>
                  <m:oMath xmlns:m="http://schemas.openxmlformats.org/officeDocument/2006/math">
                    <m:acc>
                      <m:accPr>
                        <m:chr m:val="̂"/>
                        <m:ctrlPr>
                          <a:rPr lang="en-US" sz="2400" i="1" smtClean="0">
                            <a:latin typeface="Cambria Math" panose="02040503050406030204" pitchFamily="18" charset="0"/>
                          </a:rPr>
                        </m:ctrlPr>
                      </m:accPr>
                      <m:e>
                        <m:r>
                          <m:rPr>
                            <m:nor/>
                          </m:rPr>
                          <a:rPr lang="el-GR" sz="2400" dirty="0">
                            <a:latin typeface="Cambria Math" panose="02040503050406030204" pitchFamily="18" charset="0"/>
                            <a:ea typeface="Cambria Math" panose="02040503050406030204" pitchFamily="18" charset="0"/>
                          </a:rPr>
                          <m:t>λ</m:t>
                        </m:r>
                      </m:e>
                    </m:acc>
                  </m:oMath>
                </a14:m>
                <a:r>
                  <a:rPr lang="en-US" sz="2400" dirty="0"/>
                  <a:t>(</a:t>
                </a:r>
                <a:r>
                  <a:rPr lang="en-US" sz="2400" dirty="0" err="1"/>
                  <a:t>t|z</a:t>
                </a:r>
                <a:r>
                  <a:rPr lang="en-US" sz="2400" dirty="0"/>
                  <a:t>) to derive a non-parametric estimator of baseline </a:t>
                </a:r>
                <a14:m>
                  <m:oMath xmlns:m="http://schemas.openxmlformats.org/officeDocument/2006/math">
                    <m:sSub>
                      <m:sSubPr>
                        <m:ctrlPr>
                          <a:rPr lang="en-CA" sz="2400" i="1">
                            <a:latin typeface="Cambria Math" panose="02040503050406030204" pitchFamily="18" charset="0"/>
                          </a:rPr>
                        </m:ctrlPr>
                      </m:sSubPr>
                      <m:e>
                        <m:r>
                          <m:rPr>
                            <m:nor/>
                          </m:rPr>
                          <a:rPr lang="el-GR" sz="2400" dirty="0">
                            <a:latin typeface="Cambria Math" panose="02040503050406030204" pitchFamily="18" charset="0"/>
                            <a:ea typeface="Cambria Math" panose="02040503050406030204" pitchFamily="18" charset="0"/>
                          </a:rPr>
                          <m:t>λ</m:t>
                        </m:r>
                      </m:e>
                      <m:sub>
                        <m:r>
                          <a:rPr lang="en-US" sz="2400" i="1">
                            <a:latin typeface="Cambria Math" panose="02040503050406030204" pitchFamily="18" charset="0"/>
                          </a:rPr>
                          <m:t>0</m:t>
                        </m:r>
                      </m:sub>
                    </m:sSub>
                  </m:oMath>
                </a14:m>
                <a:r>
                  <a:rPr lang="en-US" sz="2400" dirty="0"/>
                  <a:t>. Then MHDE in this case is defined as :</a:t>
                </a:r>
              </a:p>
              <a:p>
                <a:endParaRPr lang="en-US" dirty="0"/>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blipFill>
                <a:blip r:embed="rId2"/>
                <a:stretch>
                  <a:fillRect l="-1128" t="-251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14</a:t>
            </a:fld>
            <a:endParaRPr lang="en-US" dirty="0"/>
          </a:p>
        </p:txBody>
      </p:sp>
      <p:pic>
        <p:nvPicPr>
          <p:cNvPr id="6" name="Picture 5">
            <a:extLst>
              <a:ext uri="{FF2B5EF4-FFF2-40B4-BE49-F238E27FC236}">
                <a16:creationId xmlns:a16="http://schemas.microsoft.com/office/drawing/2014/main" id="{05F93D5D-FE37-47A8-A42E-88643C8B959E}"/>
              </a:ext>
            </a:extLst>
          </p:cNvPr>
          <p:cNvPicPr>
            <a:picLocks noChangeAspect="1"/>
          </p:cNvPicPr>
          <p:nvPr/>
        </p:nvPicPr>
        <p:blipFill>
          <a:blip r:embed="rId3"/>
          <a:stretch>
            <a:fillRect/>
          </a:stretch>
        </p:blipFill>
        <p:spPr>
          <a:xfrm>
            <a:off x="2239602" y="3336352"/>
            <a:ext cx="6562725" cy="600075"/>
          </a:xfrm>
          <a:prstGeom prst="rect">
            <a:avLst/>
          </a:prstGeom>
        </p:spPr>
      </p:pic>
    </p:spTree>
    <p:extLst>
      <p:ext uri="{BB962C8B-B14F-4D97-AF65-F5344CB8AC3E}">
        <p14:creationId xmlns:p14="http://schemas.microsoft.com/office/powerpoint/2010/main" val="355432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Kernel estimator of non-conditional hazard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p:txBody>
              <a:bodyPr/>
              <a:lstStyle/>
              <a:p>
                <a:r>
                  <a:rPr lang="en-US" dirty="0"/>
                  <a:t>Follow the idea of </a:t>
                </a:r>
                <a:r>
                  <a:rPr lang="en-CA" dirty="0"/>
                  <a:t>Hess et al. (1999), </a:t>
                </a:r>
                <a:r>
                  <a:rPr lang="da-DK" dirty="0"/>
                  <a:t>we have:</a:t>
                </a:r>
                <a:endParaRPr lang="en-US" dirty="0"/>
              </a:p>
              <a:p>
                <a:pPr marL="0" indent="0">
                  <a:buNone/>
                </a:pPr>
                <a:endParaRPr lang="en-US" dirty="0"/>
              </a:p>
              <a:p>
                <a:pPr marL="0" indent="0">
                  <a:buNone/>
                </a:pPr>
                <a:endParaRPr lang="en-US" dirty="0"/>
              </a:p>
              <a:p>
                <a:pPr marL="0" indent="0">
                  <a:buNone/>
                </a:pPr>
                <a:r>
                  <a:rPr lang="en-US" sz="2400" dirty="0"/>
                  <a:t>K(</a:t>
                </a:r>
                <a:r>
                  <a:rPr lang="en-US" altLang="zh-CN" sz="2400" dirty="0"/>
                  <a:t>·</a:t>
                </a:r>
                <a:r>
                  <a:rPr lang="en-US" sz="2400" dirty="0"/>
                  <a:t>) is a kernel function (non-negative p.d.f.). In this thesis, we always use Gaussian kernel:</a:t>
                </a:r>
              </a:p>
              <a:p>
                <a:pPr marL="0" indent="0">
                  <a:buNone/>
                </a:pPr>
                <a:endParaRPr lang="en-US" sz="2400" dirty="0"/>
              </a:p>
              <a:p>
                <a:pPr marL="0" indent="0">
                  <a:buNone/>
                </a:pPr>
                <a:r>
                  <a:rPr lang="en-US" sz="2400" dirty="0"/>
                  <a:t>Where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CA" sz="2400" b="0" i="1" u="none" strike="noStrike" baseline="0" dirty="0" smtClean="0">
                            <a:latin typeface="Cambria Math" panose="02040503050406030204" pitchFamily="18" charset="0"/>
                          </a:rPr>
                          <m:t>h</m:t>
                        </m:r>
                      </m:e>
                      <m:sub>
                        <m:r>
                          <a:rPr lang="en-CA" sz="2400" b="0" i="1" u="none" strike="noStrike" baseline="0" dirty="0" smtClean="0">
                            <a:latin typeface="Cambria Math" panose="02040503050406030204" pitchFamily="18" charset="0"/>
                          </a:rPr>
                          <m:t>𝑡</m:t>
                        </m:r>
                      </m:sub>
                    </m:sSub>
                  </m:oMath>
                </a14:m>
                <a:r>
                  <a:rPr lang="en-US" sz="2400" b="0" i="0" u="none" strike="noStrike" baseline="0" dirty="0">
                    <a:latin typeface="NimbusRomNo9L-ReguItal"/>
                  </a:rPr>
                  <a:t> </a:t>
                </a:r>
                <a:r>
                  <a:rPr lang="en-US" sz="2400" b="0" i="0" u="none" strike="noStrike" baseline="0" dirty="0">
                    <a:latin typeface="NimbusRomNo9L-Regu"/>
                  </a:rPr>
                  <a:t>is the locally optimal bandwidth </a:t>
                </a:r>
                <a:r>
                  <a:rPr lang="en-US" sz="2400" b="0" i="0" u="none" strike="noStrike" baseline="0" dirty="0">
                    <a:latin typeface="NimbusRomNo9L-ReguItal"/>
                  </a:rPr>
                  <a:t>h </a:t>
                </a:r>
                <a:r>
                  <a:rPr lang="en-US" sz="2400" b="0" i="0" u="none" strike="noStrike" baseline="0" dirty="0">
                    <a:latin typeface="NimbusRomNo9L-Regu"/>
                  </a:rPr>
                  <a:t>which minimizes the local mean square error (MSE)</a:t>
                </a:r>
                <a:endParaRPr lang="en-US" sz="2400" dirty="0"/>
              </a:p>
              <a:p>
                <a:endParaRPr lang="en-US" dirty="0"/>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blipFill>
                <a:blip r:embed="rId2"/>
                <a:stretch>
                  <a:fillRect l="-1128" t="-2519" r="-627"/>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15</a:t>
            </a:fld>
            <a:endParaRPr lang="en-US" dirty="0"/>
          </a:p>
        </p:txBody>
      </p:sp>
      <p:pic>
        <p:nvPicPr>
          <p:cNvPr id="12" name="Picture 11">
            <a:extLst>
              <a:ext uri="{FF2B5EF4-FFF2-40B4-BE49-F238E27FC236}">
                <a16:creationId xmlns:a16="http://schemas.microsoft.com/office/drawing/2014/main" id="{D133654B-54FF-4F63-852B-4E61747F67EA}"/>
              </a:ext>
            </a:extLst>
          </p:cNvPr>
          <p:cNvPicPr>
            <a:picLocks noChangeAspect="1"/>
          </p:cNvPicPr>
          <p:nvPr/>
        </p:nvPicPr>
        <p:blipFill>
          <a:blip r:embed="rId3"/>
          <a:stretch>
            <a:fillRect/>
          </a:stretch>
        </p:blipFill>
        <p:spPr>
          <a:xfrm>
            <a:off x="3116808" y="2388708"/>
            <a:ext cx="6057900" cy="723900"/>
          </a:xfrm>
          <a:prstGeom prst="rect">
            <a:avLst/>
          </a:prstGeom>
        </p:spPr>
      </p:pic>
      <p:pic>
        <p:nvPicPr>
          <p:cNvPr id="14" name="Picture 13">
            <a:extLst>
              <a:ext uri="{FF2B5EF4-FFF2-40B4-BE49-F238E27FC236}">
                <a16:creationId xmlns:a16="http://schemas.microsoft.com/office/drawing/2014/main" id="{B07CD1D4-6FB2-49A7-90BF-2CEE4F3F9604}"/>
              </a:ext>
            </a:extLst>
          </p:cNvPr>
          <p:cNvPicPr>
            <a:picLocks noChangeAspect="1"/>
          </p:cNvPicPr>
          <p:nvPr/>
        </p:nvPicPr>
        <p:blipFill>
          <a:blip r:embed="rId4"/>
          <a:stretch>
            <a:fillRect/>
          </a:stretch>
        </p:blipFill>
        <p:spPr>
          <a:xfrm>
            <a:off x="3248786" y="5470760"/>
            <a:ext cx="5886450" cy="438150"/>
          </a:xfrm>
          <a:prstGeom prst="rect">
            <a:avLst/>
          </a:prstGeom>
        </p:spPr>
      </p:pic>
      <p:pic>
        <p:nvPicPr>
          <p:cNvPr id="16" name="Picture 15" descr="A picture containing text, watch, gauge&#10;&#10;Description automatically generated">
            <a:extLst>
              <a:ext uri="{FF2B5EF4-FFF2-40B4-BE49-F238E27FC236}">
                <a16:creationId xmlns:a16="http://schemas.microsoft.com/office/drawing/2014/main" id="{308B3E8C-7F5C-40B1-9D36-8F70926517AA}"/>
              </a:ext>
            </a:extLst>
          </p:cNvPr>
          <p:cNvPicPr>
            <a:picLocks noChangeAspect="1"/>
          </p:cNvPicPr>
          <p:nvPr/>
        </p:nvPicPr>
        <p:blipFill>
          <a:blip r:embed="rId5"/>
          <a:stretch>
            <a:fillRect/>
          </a:stretch>
        </p:blipFill>
        <p:spPr>
          <a:xfrm>
            <a:off x="3248786" y="3820657"/>
            <a:ext cx="1685925" cy="542925"/>
          </a:xfrm>
          <a:prstGeom prst="rect">
            <a:avLst/>
          </a:prstGeom>
        </p:spPr>
      </p:pic>
    </p:spTree>
    <p:extLst>
      <p:ext uri="{BB962C8B-B14F-4D97-AF65-F5344CB8AC3E}">
        <p14:creationId xmlns:p14="http://schemas.microsoft.com/office/powerpoint/2010/main" val="42258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a:bodyPr>
          <a:lstStyle/>
          <a:p>
            <a:r>
              <a:rPr lang="en-US" dirty="0"/>
              <a:t>Kernel estimator of conditional hazard function</a:t>
            </a:r>
          </a:p>
        </p:txBody>
      </p:sp>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a:xfrm>
            <a:off x="562627" y="1773195"/>
            <a:ext cx="9929405" cy="4115669"/>
          </a:xfrm>
        </p:spPr>
        <p:txBody>
          <a:bodyPr/>
          <a:lstStyle/>
          <a:p>
            <a:pPr marL="0" indent="0">
              <a:buNone/>
            </a:pPr>
            <a:r>
              <a:rPr lang="en-US" dirty="0"/>
              <a:t>Follow the idea of </a:t>
            </a:r>
            <a:r>
              <a:rPr lang="da-DK" dirty="0"/>
              <a:t>Selingerov´a et al. (2014), we have:</a:t>
            </a:r>
            <a:endParaRPr lang="en-US" dirty="0"/>
          </a:p>
          <a:p>
            <a:pPr marL="0" indent="0">
              <a:buNone/>
            </a:pPr>
            <a:endParaRPr lang="en-US" dirty="0"/>
          </a:p>
          <a:p>
            <a:pPr marL="0" indent="0">
              <a:buNone/>
            </a:pPr>
            <a:endParaRPr lang="en-US" dirty="0"/>
          </a:p>
          <a:p>
            <a:pPr marL="0" indent="0">
              <a:buNone/>
            </a:pPr>
            <a:r>
              <a:rPr lang="en-US" dirty="0"/>
              <a:t>Where the weight function is defined as:</a:t>
            </a:r>
          </a:p>
          <a:p>
            <a:endParaRPr lang="en-US" dirty="0"/>
          </a:p>
          <a:p>
            <a:pPr>
              <a:buFont typeface="Wingdings" panose="05000000000000000000" pitchFamily="2" charset="2"/>
              <a:buChar char="v"/>
            </a:pPr>
            <a:endParaRPr lang="en-US" dirty="0"/>
          </a:p>
          <a:p>
            <a:pPr marL="0" indent="0">
              <a:buNone/>
            </a:pPr>
            <a:r>
              <a:rPr lang="en-US" dirty="0"/>
              <a:t>K(</a:t>
            </a:r>
            <a:r>
              <a:rPr lang="en-US" altLang="zh-CN" dirty="0"/>
              <a:t>·</a:t>
            </a:r>
            <a:r>
              <a:rPr lang="en-US" dirty="0"/>
              <a:t>) is a kernel function</a:t>
            </a:r>
            <a:r>
              <a:rPr lang="en-CA" dirty="0"/>
              <a:t>,</a:t>
            </a:r>
            <a:r>
              <a:rPr lang="en-US" dirty="0"/>
              <a:t> W(</a:t>
            </a:r>
            <a:r>
              <a:rPr lang="en-US" altLang="zh-CN" dirty="0"/>
              <a:t>·</a:t>
            </a:r>
            <a:r>
              <a:rPr lang="en-CA" altLang="zh-CN" dirty="0"/>
              <a:t>) is the </a:t>
            </a:r>
            <a:r>
              <a:rPr lang="en-US" b="0" i="0" u="none" strike="noStrike" baseline="0" dirty="0">
                <a:latin typeface="NimbusRomNo9L-Regu"/>
              </a:rPr>
              <a:t>cumulative function of kernel </a:t>
            </a:r>
            <a:r>
              <a:rPr lang="en-US" b="0" i="0" u="none" strike="noStrike" baseline="0" dirty="0">
                <a:latin typeface="NimbusRomNo9L-ReguItal"/>
              </a:rPr>
              <a:t>K:</a:t>
            </a:r>
            <a:endParaRPr lang="en-US" dirty="0"/>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16</a:t>
            </a:fld>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8699F5B9-24BF-4173-A312-74302822B00B}"/>
              </a:ext>
            </a:extLst>
          </p:cNvPr>
          <p:cNvPicPr>
            <a:picLocks noChangeAspect="1"/>
          </p:cNvPicPr>
          <p:nvPr/>
        </p:nvPicPr>
        <p:blipFill>
          <a:blip r:embed="rId2"/>
          <a:stretch>
            <a:fillRect/>
          </a:stretch>
        </p:blipFill>
        <p:spPr>
          <a:xfrm>
            <a:off x="2971242" y="2302865"/>
            <a:ext cx="6296025" cy="895350"/>
          </a:xfrm>
          <a:prstGeom prst="rect">
            <a:avLst/>
          </a:prstGeom>
        </p:spPr>
      </p:pic>
      <p:pic>
        <p:nvPicPr>
          <p:cNvPr id="8" name="Picture 7" descr="Background pattern&#10;&#10;Description automatically generated with low confidence">
            <a:extLst>
              <a:ext uri="{FF2B5EF4-FFF2-40B4-BE49-F238E27FC236}">
                <a16:creationId xmlns:a16="http://schemas.microsoft.com/office/drawing/2014/main" id="{7D5327FE-441D-40FD-8739-BB1B792FCAA9}"/>
              </a:ext>
            </a:extLst>
          </p:cNvPr>
          <p:cNvPicPr>
            <a:picLocks noChangeAspect="1"/>
          </p:cNvPicPr>
          <p:nvPr/>
        </p:nvPicPr>
        <p:blipFill>
          <a:blip r:embed="rId3"/>
          <a:stretch>
            <a:fillRect/>
          </a:stretch>
        </p:blipFill>
        <p:spPr>
          <a:xfrm>
            <a:off x="3829180" y="3821602"/>
            <a:ext cx="5372100" cy="847725"/>
          </a:xfrm>
          <a:prstGeom prst="rect">
            <a:avLst/>
          </a:prstGeom>
        </p:spPr>
      </p:pic>
      <p:pic>
        <p:nvPicPr>
          <p:cNvPr id="10" name="Picture 9">
            <a:extLst>
              <a:ext uri="{FF2B5EF4-FFF2-40B4-BE49-F238E27FC236}">
                <a16:creationId xmlns:a16="http://schemas.microsoft.com/office/drawing/2014/main" id="{AF88B05F-445F-4F11-AD47-6289DBD8BEDE}"/>
              </a:ext>
            </a:extLst>
          </p:cNvPr>
          <p:cNvPicPr>
            <a:picLocks noChangeAspect="1"/>
          </p:cNvPicPr>
          <p:nvPr/>
        </p:nvPicPr>
        <p:blipFill>
          <a:blip r:embed="rId4"/>
          <a:stretch>
            <a:fillRect/>
          </a:stretch>
        </p:blipFill>
        <p:spPr>
          <a:xfrm>
            <a:off x="3900045" y="5584943"/>
            <a:ext cx="1733550" cy="390525"/>
          </a:xfrm>
          <a:prstGeom prst="rect">
            <a:avLst/>
          </a:prstGeom>
        </p:spPr>
      </p:pic>
    </p:spTree>
    <p:extLst>
      <p:ext uri="{BB962C8B-B14F-4D97-AF65-F5344CB8AC3E}">
        <p14:creationId xmlns:p14="http://schemas.microsoft.com/office/powerpoint/2010/main" val="2053775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Simulation study (</a:t>
                </a:r>
                <a:r>
                  <a:rPr lang="en-US" dirty="0" err="1"/>
                  <a:t>i</a:t>
                </a:r>
                <a:r>
                  <a:rPr lang="en-US" dirty="0"/>
                  <a:t>): single categorical and known</a:t>
                </a:r>
                <a:r>
                  <a:rPr lang="en-CA" sz="3600" dirty="0"/>
                  <a:t>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r>
                  <a:rPr lang="en-US" dirty="0"/>
                  <a:t> </a:t>
                </a:r>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blipFill>
                <a:blip r:embed="rId2"/>
                <a:stretch>
                  <a:fillRect l="-15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17</a:t>
            </a:fld>
            <a:endParaRPr lang="en-US" dirty="0"/>
          </a:p>
        </p:txBody>
      </p:sp>
      <p:pic>
        <p:nvPicPr>
          <p:cNvPr id="6" name="Picture 5" descr="Table&#10;&#10;Description automatically generated">
            <a:extLst>
              <a:ext uri="{FF2B5EF4-FFF2-40B4-BE49-F238E27FC236}">
                <a16:creationId xmlns:a16="http://schemas.microsoft.com/office/drawing/2014/main" id="{1311D46E-5C68-4BAB-B66F-DE0793917B63}"/>
              </a:ext>
            </a:extLst>
          </p:cNvPr>
          <p:cNvPicPr>
            <a:picLocks noChangeAspect="1"/>
          </p:cNvPicPr>
          <p:nvPr/>
        </p:nvPicPr>
        <p:blipFill>
          <a:blip r:embed="rId3"/>
          <a:stretch>
            <a:fillRect/>
          </a:stretch>
        </p:blipFill>
        <p:spPr>
          <a:xfrm>
            <a:off x="515493" y="1478510"/>
            <a:ext cx="8753475" cy="3943350"/>
          </a:xfrm>
          <a:prstGeom prst="rect">
            <a:avLst/>
          </a:prstGeom>
        </p:spPr>
      </p:pic>
    </p:spTree>
    <p:extLst>
      <p:ext uri="{BB962C8B-B14F-4D97-AF65-F5344CB8AC3E}">
        <p14:creationId xmlns:p14="http://schemas.microsoft.com/office/powerpoint/2010/main" val="248602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a:xfrm>
                <a:off x="562627" y="463968"/>
                <a:ext cx="10155649" cy="1033398"/>
              </a:xfrm>
            </p:spPr>
            <p:txBody>
              <a:bodyPr>
                <a:normAutofit fontScale="90000"/>
              </a:bodyPr>
              <a:lstStyle/>
              <a:p>
                <a:r>
                  <a:rPr lang="en-US" dirty="0"/>
                  <a:t>Simulation study (ii): single categorical and unknown</a:t>
                </a:r>
                <a:r>
                  <a:rPr lang="en-CA" sz="3600" dirty="0"/>
                  <a:t>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xfrm>
                <a:off x="562627" y="463968"/>
                <a:ext cx="10155649" cy="1033398"/>
              </a:xfrm>
              <a:blipFill>
                <a:blip r:embed="rId2"/>
                <a:stretch>
                  <a:fillRect l="-15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18</a:t>
            </a:fld>
            <a:endParaRPr lang="en-US" dirty="0"/>
          </a:p>
        </p:txBody>
      </p:sp>
      <p:pic>
        <p:nvPicPr>
          <p:cNvPr id="8" name="Picture 7" descr="Table&#10;&#10;Description automatically generated">
            <a:extLst>
              <a:ext uri="{FF2B5EF4-FFF2-40B4-BE49-F238E27FC236}">
                <a16:creationId xmlns:a16="http://schemas.microsoft.com/office/drawing/2014/main" id="{002A3959-5B56-4593-B521-2D05FEEE1A1B}"/>
              </a:ext>
            </a:extLst>
          </p:cNvPr>
          <p:cNvPicPr>
            <a:picLocks noChangeAspect="1"/>
          </p:cNvPicPr>
          <p:nvPr/>
        </p:nvPicPr>
        <p:blipFill>
          <a:blip r:embed="rId3"/>
          <a:stretch>
            <a:fillRect/>
          </a:stretch>
        </p:blipFill>
        <p:spPr>
          <a:xfrm>
            <a:off x="524920" y="1441664"/>
            <a:ext cx="8696325" cy="4238625"/>
          </a:xfrm>
          <a:prstGeom prst="rect">
            <a:avLst/>
          </a:prstGeom>
        </p:spPr>
      </p:pic>
    </p:spTree>
    <p:extLst>
      <p:ext uri="{BB962C8B-B14F-4D97-AF65-F5344CB8AC3E}">
        <p14:creationId xmlns:p14="http://schemas.microsoft.com/office/powerpoint/2010/main" val="3093887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a:xfrm>
                <a:off x="562627" y="463968"/>
                <a:ext cx="10240491" cy="1033398"/>
              </a:xfrm>
            </p:spPr>
            <p:txBody>
              <a:bodyPr>
                <a:normAutofit fontScale="90000"/>
              </a:bodyPr>
              <a:lstStyle/>
              <a:p>
                <a:r>
                  <a:rPr lang="en-US" dirty="0"/>
                  <a:t>Simulation study (ii): single categorical and unknown</a:t>
                </a:r>
                <a:r>
                  <a:rPr lang="en-CA" sz="3600" dirty="0"/>
                  <a:t>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xfrm>
                <a:off x="562627" y="463968"/>
                <a:ext cx="10240491" cy="1033398"/>
              </a:xfrm>
              <a:blipFill>
                <a:blip r:embed="rId2"/>
                <a:stretch>
                  <a:fillRect l="-14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19</a:t>
            </a:fld>
            <a:endParaRPr lang="en-US" dirty="0"/>
          </a:p>
        </p:txBody>
      </p:sp>
      <p:pic>
        <p:nvPicPr>
          <p:cNvPr id="5" name="Picture 4" descr="Table&#10;&#10;Description automatically generated">
            <a:extLst>
              <a:ext uri="{FF2B5EF4-FFF2-40B4-BE49-F238E27FC236}">
                <a16:creationId xmlns:a16="http://schemas.microsoft.com/office/drawing/2014/main" id="{20698F59-63DC-4ED0-8F0C-6D95BDFDB4FD}"/>
              </a:ext>
            </a:extLst>
          </p:cNvPr>
          <p:cNvPicPr>
            <a:picLocks noChangeAspect="1"/>
          </p:cNvPicPr>
          <p:nvPr/>
        </p:nvPicPr>
        <p:blipFill>
          <a:blip r:embed="rId3"/>
          <a:stretch>
            <a:fillRect/>
          </a:stretch>
        </p:blipFill>
        <p:spPr>
          <a:xfrm>
            <a:off x="562628" y="1503382"/>
            <a:ext cx="8972550" cy="4152900"/>
          </a:xfrm>
          <a:prstGeom prst="rect">
            <a:avLst/>
          </a:prstGeom>
        </p:spPr>
      </p:pic>
    </p:spTree>
    <p:extLst>
      <p:ext uri="{BB962C8B-B14F-4D97-AF65-F5344CB8AC3E}">
        <p14:creationId xmlns:p14="http://schemas.microsoft.com/office/powerpoint/2010/main" val="121080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p:txBody>
          <a:bodyPr/>
          <a:lstStyle/>
          <a:p>
            <a:r>
              <a:rPr lang="en-US" dirty="0"/>
              <a:t>Motivation</a:t>
            </a:r>
          </a:p>
          <a:p>
            <a:r>
              <a:rPr lang="en-US" dirty="0"/>
              <a:t>Introduction </a:t>
            </a:r>
          </a:p>
          <a:p>
            <a:r>
              <a:rPr lang="en-US" dirty="0"/>
              <a:t>Proposed MHDEs for Cox PH model</a:t>
            </a:r>
          </a:p>
          <a:p>
            <a:r>
              <a:rPr lang="en-US" dirty="0"/>
              <a:t>Simulation studies</a:t>
            </a:r>
          </a:p>
          <a:p>
            <a:r>
              <a:rPr lang="en-US" dirty="0"/>
              <a:t>Real data analysis</a:t>
            </a:r>
          </a:p>
          <a:p>
            <a:r>
              <a:rPr lang="en-US" dirty="0"/>
              <a:t>Conclusion and future work</a:t>
            </a:r>
          </a:p>
          <a:p>
            <a:endParaRPr lang="en-US" dirty="0"/>
          </a:p>
          <a:p>
            <a:endParaRPr lang="en-US" dirty="0"/>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Tree>
    <p:extLst>
      <p:ext uri="{BB962C8B-B14F-4D97-AF65-F5344CB8AC3E}">
        <p14:creationId xmlns:p14="http://schemas.microsoft.com/office/powerpoint/2010/main" val="336093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a:xfrm>
                <a:off x="562627" y="463968"/>
                <a:ext cx="10212209" cy="1033398"/>
              </a:xfrm>
            </p:spPr>
            <p:txBody>
              <a:bodyPr>
                <a:normAutofit fontScale="90000"/>
              </a:bodyPr>
              <a:lstStyle/>
              <a:p>
                <a:r>
                  <a:rPr lang="en-US" dirty="0"/>
                  <a:t>Simulation study (ii): single categorical and unknown</a:t>
                </a:r>
                <a:r>
                  <a:rPr lang="en-CA" dirty="0"/>
                  <a:t> </a:t>
                </a:r>
                <a14:m>
                  <m:oMath xmlns:m="http://schemas.openxmlformats.org/officeDocument/2006/math">
                    <m:sSub>
                      <m:sSubPr>
                        <m:ctrlPr>
                          <a:rPr lang="en-CA" i="1">
                            <a:latin typeface="Cambria Math" panose="02040503050406030204" pitchFamily="18" charset="0"/>
                          </a:rPr>
                        </m:ctrlPr>
                      </m:sSubPr>
                      <m:e>
                        <m:r>
                          <m:rPr>
                            <m:nor/>
                          </m:rPr>
                          <a:rPr lang="el-GR" dirty="0">
                            <a:latin typeface="Cambria Math" panose="02040503050406030204" pitchFamily="18" charset="0"/>
                            <a:ea typeface="Cambria Math" panose="02040503050406030204" pitchFamily="18" charset="0"/>
                          </a:rPr>
                          <m:t>λ</m:t>
                        </m:r>
                      </m:e>
                      <m:sub>
                        <m:r>
                          <a:rPr lang="en-US" b="0" i="1">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xfrm>
                <a:off x="562627" y="463968"/>
                <a:ext cx="10212209" cy="1033398"/>
              </a:xfrm>
              <a:blipFill>
                <a:blip r:embed="rId2"/>
                <a:stretch>
                  <a:fillRect l="-14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20</a:t>
            </a:fld>
            <a:endParaRPr lang="en-US" dirty="0"/>
          </a:p>
        </p:txBody>
      </p:sp>
      <p:pic>
        <p:nvPicPr>
          <p:cNvPr id="5" name="Picture 4">
            <a:extLst>
              <a:ext uri="{FF2B5EF4-FFF2-40B4-BE49-F238E27FC236}">
                <a16:creationId xmlns:a16="http://schemas.microsoft.com/office/drawing/2014/main" id="{FAD6B4ED-01B3-4D12-B3F6-7B8FA4E4BE69}"/>
              </a:ext>
            </a:extLst>
          </p:cNvPr>
          <p:cNvPicPr>
            <a:picLocks noChangeAspect="1"/>
          </p:cNvPicPr>
          <p:nvPr/>
        </p:nvPicPr>
        <p:blipFill>
          <a:blip r:embed="rId3"/>
          <a:stretch>
            <a:fillRect/>
          </a:stretch>
        </p:blipFill>
        <p:spPr>
          <a:xfrm>
            <a:off x="515493" y="1455855"/>
            <a:ext cx="8791575" cy="4229100"/>
          </a:xfrm>
          <a:prstGeom prst="rect">
            <a:avLst/>
          </a:prstGeom>
        </p:spPr>
      </p:pic>
    </p:spTree>
    <p:extLst>
      <p:ext uri="{BB962C8B-B14F-4D97-AF65-F5344CB8AC3E}">
        <p14:creationId xmlns:p14="http://schemas.microsoft.com/office/powerpoint/2010/main" val="754290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Simulation study (iii):</a:t>
            </a:r>
            <a:br>
              <a:rPr lang="en-US" dirty="0"/>
            </a:br>
            <a:r>
              <a:rPr lang="en-US" dirty="0"/>
              <a:t>Efficiency of single quantitative covariate</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21</a:t>
            </a:fld>
            <a:endParaRPr lang="en-US" dirty="0"/>
          </a:p>
        </p:txBody>
      </p:sp>
      <p:pic>
        <p:nvPicPr>
          <p:cNvPr id="5" name="Picture 4" descr="Table&#10;&#10;Description automatically generated">
            <a:extLst>
              <a:ext uri="{FF2B5EF4-FFF2-40B4-BE49-F238E27FC236}">
                <a16:creationId xmlns:a16="http://schemas.microsoft.com/office/drawing/2014/main" id="{4970AC38-FB2F-407B-8360-9EA140980A7F}"/>
              </a:ext>
            </a:extLst>
          </p:cNvPr>
          <p:cNvPicPr>
            <a:picLocks noChangeAspect="1"/>
          </p:cNvPicPr>
          <p:nvPr/>
        </p:nvPicPr>
        <p:blipFill>
          <a:blip r:embed="rId2"/>
          <a:stretch>
            <a:fillRect/>
          </a:stretch>
        </p:blipFill>
        <p:spPr>
          <a:xfrm>
            <a:off x="581482" y="1522624"/>
            <a:ext cx="8620125" cy="4076700"/>
          </a:xfrm>
          <a:prstGeom prst="rect">
            <a:avLst/>
          </a:prstGeom>
        </p:spPr>
      </p:pic>
    </p:spTree>
    <p:extLst>
      <p:ext uri="{BB962C8B-B14F-4D97-AF65-F5344CB8AC3E}">
        <p14:creationId xmlns:p14="http://schemas.microsoft.com/office/powerpoint/2010/main" val="316029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Simulation study (</a:t>
            </a:r>
            <a:r>
              <a:rPr lang="en-US" dirty="0" err="1"/>
              <a:t>iV</a:t>
            </a:r>
            <a:r>
              <a:rPr lang="en-US" dirty="0"/>
              <a:t>):</a:t>
            </a:r>
            <a:br>
              <a:rPr lang="en-US" dirty="0"/>
            </a:br>
            <a:r>
              <a:rPr lang="en-US" dirty="0"/>
              <a:t>Robustness of single quantitative covariate</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22</a:t>
            </a:fld>
            <a:endParaRPr lang="en-US" dirty="0"/>
          </a:p>
        </p:txBody>
      </p:sp>
      <p:pic>
        <p:nvPicPr>
          <p:cNvPr id="5" name="Picture 4" descr="Table&#10;&#10;Description automatically generated">
            <a:extLst>
              <a:ext uri="{FF2B5EF4-FFF2-40B4-BE49-F238E27FC236}">
                <a16:creationId xmlns:a16="http://schemas.microsoft.com/office/drawing/2014/main" id="{F177DEAA-63ED-43D6-8DB5-C2E62B3DF339}"/>
              </a:ext>
            </a:extLst>
          </p:cNvPr>
          <p:cNvPicPr>
            <a:picLocks noChangeAspect="1"/>
          </p:cNvPicPr>
          <p:nvPr/>
        </p:nvPicPr>
        <p:blipFill>
          <a:blip r:embed="rId2"/>
          <a:stretch>
            <a:fillRect/>
          </a:stretch>
        </p:blipFill>
        <p:spPr>
          <a:xfrm>
            <a:off x="581482" y="1507062"/>
            <a:ext cx="9324975" cy="4352925"/>
          </a:xfrm>
          <a:prstGeom prst="rect">
            <a:avLst/>
          </a:prstGeom>
        </p:spPr>
      </p:pic>
    </p:spTree>
    <p:extLst>
      <p:ext uri="{BB962C8B-B14F-4D97-AF65-F5344CB8AC3E}">
        <p14:creationId xmlns:p14="http://schemas.microsoft.com/office/powerpoint/2010/main" val="3179710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Simulation study (V):</a:t>
            </a:r>
            <a:br>
              <a:rPr lang="en-US" dirty="0"/>
            </a:br>
            <a:r>
              <a:rPr lang="en-US" dirty="0"/>
              <a:t>Influence of the outlying covariate value</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23</a:t>
            </a:fld>
            <a:endParaRPr lang="en-US" dirty="0"/>
          </a:p>
        </p:txBody>
      </p:sp>
      <p:pic>
        <p:nvPicPr>
          <p:cNvPr id="5" name="Picture 4">
            <a:extLst>
              <a:ext uri="{FF2B5EF4-FFF2-40B4-BE49-F238E27FC236}">
                <a16:creationId xmlns:a16="http://schemas.microsoft.com/office/drawing/2014/main" id="{D2636000-9C79-4CEF-87E8-1FA114C710B0}"/>
              </a:ext>
            </a:extLst>
          </p:cNvPr>
          <p:cNvPicPr>
            <a:picLocks noChangeAspect="1"/>
          </p:cNvPicPr>
          <p:nvPr/>
        </p:nvPicPr>
        <p:blipFill>
          <a:blip r:embed="rId2"/>
          <a:stretch>
            <a:fillRect/>
          </a:stretch>
        </p:blipFill>
        <p:spPr>
          <a:xfrm>
            <a:off x="3258693" y="1459538"/>
            <a:ext cx="4615943" cy="688566"/>
          </a:xfrm>
          <a:prstGeom prst="rect">
            <a:avLst/>
          </a:prstGeom>
        </p:spPr>
      </p:pic>
      <p:pic>
        <p:nvPicPr>
          <p:cNvPr id="9" name="Picture 8" descr="Chart, line chart&#10;&#10;Description automatically generated">
            <a:extLst>
              <a:ext uri="{FF2B5EF4-FFF2-40B4-BE49-F238E27FC236}">
                <a16:creationId xmlns:a16="http://schemas.microsoft.com/office/drawing/2014/main" id="{AB7D8B20-2F6A-42CA-AC50-48D9D0E2C24C}"/>
              </a:ext>
            </a:extLst>
          </p:cNvPr>
          <p:cNvPicPr>
            <a:picLocks noChangeAspect="1"/>
          </p:cNvPicPr>
          <p:nvPr/>
        </p:nvPicPr>
        <p:blipFill rotWithShape="1">
          <a:blip r:embed="rId3"/>
          <a:srcRect t="7997"/>
          <a:stretch/>
        </p:blipFill>
        <p:spPr>
          <a:xfrm>
            <a:off x="1567970" y="2125114"/>
            <a:ext cx="8269464" cy="3967048"/>
          </a:xfrm>
          <a:prstGeom prst="rect">
            <a:avLst/>
          </a:prstGeom>
        </p:spPr>
      </p:pic>
    </p:spTree>
    <p:extLst>
      <p:ext uri="{BB962C8B-B14F-4D97-AF65-F5344CB8AC3E}">
        <p14:creationId xmlns:p14="http://schemas.microsoft.com/office/powerpoint/2010/main" val="975910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Simulation study (Vi):</a:t>
            </a:r>
            <a:br>
              <a:rPr lang="en-US" dirty="0"/>
            </a:br>
            <a:r>
              <a:rPr lang="en-US" dirty="0"/>
              <a:t>Influence of the number of outliers</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24</a:t>
            </a:fld>
            <a:endParaRPr lang="en-US" dirty="0"/>
          </a:p>
        </p:txBody>
      </p:sp>
      <p:pic>
        <p:nvPicPr>
          <p:cNvPr id="6" name="Picture 5" descr="A picture containing chart&#10;&#10;Description automatically generated">
            <a:extLst>
              <a:ext uri="{FF2B5EF4-FFF2-40B4-BE49-F238E27FC236}">
                <a16:creationId xmlns:a16="http://schemas.microsoft.com/office/drawing/2014/main" id="{955C338A-D4FA-44F0-BF1A-C1132F018667}"/>
              </a:ext>
            </a:extLst>
          </p:cNvPr>
          <p:cNvPicPr>
            <a:picLocks noChangeAspect="1"/>
          </p:cNvPicPr>
          <p:nvPr/>
        </p:nvPicPr>
        <p:blipFill rotWithShape="1">
          <a:blip r:embed="rId2"/>
          <a:srcRect t="11089"/>
          <a:stretch/>
        </p:blipFill>
        <p:spPr>
          <a:xfrm>
            <a:off x="1568391" y="2130454"/>
            <a:ext cx="8820185" cy="4089060"/>
          </a:xfrm>
          <a:prstGeom prst="rect">
            <a:avLst/>
          </a:prstGeom>
        </p:spPr>
      </p:pic>
    </p:spTree>
    <p:extLst>
      <p:ext uri="{BB962C8B-B14F-4D97-AF65-F5344CB8AC3E}">
        <p14:creationId xmlns:p14="http://schemas.microsoft.com/office/powerpoint/2010/main" val="143103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Simulation study (</a:t>
                </a:r>
                <a:r>
                  <a:rPr lang="en-US" dirty="0" err="1"/>
                  <a:t>Vii</a:t>
                </a:r>
                <a:r>
                  <a:rPr lang="en-US" dirty="0"/>
                  <a:t>):</a:t>
                </a:r>
                <a:br>
                  <a:rPr lang="en-US" dirty="0"/>
                </a:br>
                <a:r>
                  <a:rPr lang="en-US" dirty="0"/>
                  <a:t>Efficiency of two categorical covariates and 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blipFill>
                <a:blip r:embed="rId2"/>
                <a:stretch>
                  <a:fillRect l="-1566"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25</a:t>
            </a:fld>
            <a:endParaRPr lang="en-US" dirty="0"/>
          </a:p>
        </p:txBody>
      </p:sp>
      <p:pic>
        <p:nvPicPr>
          <p:cNvPr id="6" name="Picture 5" descr="Table&#10;&#10;Description automatically generated">
            <a:extLst>
              <a:ext uri="{FF2B5EF4-FFF2-40B4-BE49-F238E27FC236}">
                <a16:creationId xmlns:a16="http://schemas.microsoft.com/office/drawing/2014/main" id="{BEF8AF61-7BD3-40DC-AC5C-80B3E3FBC69D}"/>
              </a:ext>
            </a:extLst>
          </p:cNvPr>
          <p:cNvPicPr>
            <a:picLocks noChangeAspect="1"/>
          </p:cNvPicPr>
          <p:nvPr/>
        </p:nvPicPr>
        <p:blipFill>
          <a:blip r:embed="rId3"/>
          <a:stretch>
            <a:fillRect/>
          </a:stretch>
        </p:blipFill>
        <p:spPr>
          <a:xfrm>
            <a:off x="600336" y="1459658"/>
            <a:ext cx="8658225" cy="2647950"/>
          </a:xfrm>
          <a:prstGeom prst="rect">
            <a:avLst/>
          </a:prstGeom>
        </p:spPr>
      </p:pic>
    </p:spTree>
    <p:extLst>
      <p:ext uri="{BB962C8B-B14F-4D97-AF65-F5344CB8AC3E}">
        <p14:creationId xmlns:p14="http://schemas.microsoft.com/office/powerpoint/2010/main" val="2988865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Simulation study (</a:t>
                </a:r>
                <a:r>
                  <a:rPr lang="en-US" dirty="0" err="1"/>
                  <a:t>Vii</a:t>
                </a:r>
                <a:r>
                  <a:rPr lang="en-US" dirty="0"/>
                  <a:t>):</a:t>
                </a:r>
                <a:br>
                  <a:rPr lang="en-US" dirty="0"/>
                </a:br>
                <a:r>
                  <a:rPr lang="en-US" dirty="0"/>
                  <a:t>Efficiency of two categorical covariates and unknown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blipFill>
                <a:blip r:embed="rId2"/>
                <a:stretch>
                  <a:fillRect l="-1566"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26</a:t>
            </a:fld>
            <a:endParaRPr lang="en-US" dirty="0"/>
          </a:p>
        </p:txBody>
      </p:sp>
      <p:pic>
        <p:nvPicPr>
          <p:cNvPr id="8" name="Picture 7" descr="Table&#10;&#10;Description automatically generated">
            <a:extLst>
              <a:ext uri="{FF2B5EF4-FFF2-40B4-BE49-F238E27FC236}">
                <a16:creationId xmlns:a16="http://schemas.microsoft.com/office/drawing/2014/main" id="{620C1725-2ACF-445D-94FA-7F8CDC79729E}"/>
              </a:ext>
            </a:extLst>
          </p:cNvPr>
          <p:cNvPicPr>
            <a:picLocks noChangeAspect="1"/>
          </p:cNvPicPr>
          <p:nvPr/>
        </p:nvPicPr>
        <p:blipFill>
          <a:blip r:embed="rId3"/>
          <a:stretch>
            <a:fillRect/>
          </a:stretch>
        </p:blipFill>
        <p:spPr>
          <a:xfrm>
            <a:off x="620768" y="1478512"/>
            <a:ext cx="8601075" cy="2628900"/>
          </a:xfrm>
          <a:prstGeom prst="rect">
            <a:avLst/>
          </a:prstGeom>
        </p:spPr>
      </p:pic>
    </p:spTree>
    <p:extLst>
      <p:ext uri="{BB962C8B-B14F-4D97-AF65-F5344CB8AC3E}">
        <p14:creationId xmlns:p14="http://schemas.microsoft.com/office/powerpoint/2010/main" val="4223360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Simulation study (</a:t>
                </a:r>
                <a:r>
                  <a:rPr lang="en-US" dirty="0" err="1"/>
                  <a:t>Viii</a:t>
                </a:r>
                <a:r>
                  <a:rPr lang="en-US" dirty="0"/>
                  <a:t>):</a:t>
                </a:r>
                <a:br>
                  <a:rPr lang="en-US" dirty="0"/>
                </a:br>
                <a:r>
                  <a:rPr lang="en-US" dirty="0"/>
                  <a:t>Efficiency of mixed types of covariates and 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blipFill>
                <a:blip r:embed="rId2"/>
                <a:stretch>
                  <a:fillRect l="-1566"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27</a:t>
            </a:fld>
            <a:endParaRPr lang="en-US" dirty="0"/>
          </a:p>
        </p:txBody>
      </p:sp>
      <p:pic>
        <p:nvPicPr>
          <p:cNvPr id="5" name="Picture 4" descr="Graphical user interface, application, table&#10;&#10;Description automatically generated">
            <a:extLst>
              <a:ext uri="{FF2B5EF4-FFF2-40B4-BE49-F238E27FC236}">
                <a16:creationId xmlns:a16="http://schemas.microsoft.com/office/drawing/2014/main" id="{D556A6CA-C471-4669-A7DB-EF572FA939FA}"/>
              </a:ext>
            </a:extLst>
          </p:cNvPr>
          <p:cNvPicPr>
            <a:picLocks noChangeAspect="1"/>
          </p:cNvPicPr>
          <p:nvPr/>
        </p:nvPicPr>
        <p:blipFill>
          <a:blip r:embed="rId3"/>
          <a:stretch>
            <a:fillRect/>
          </a:stretch>
        </p:blipFill>
        <p:spPr>
          <a:xfrm>
            <a:off x="638044" y="1506568"/>
            <a:ext cx="8696325" cy="2619375"/>
          </a:xfrm>
          <a:prstGeom prst="rect">
            <a:avLst/>
          </a:prstGeom>
        </p:spPr>
      </p:pic>
    </p:spTree>
    <p:extLst>
      <p:ext uri="{BB962C8B-B14F-4D97-AF65-F5344CB8AC3E}">
        <p14:creationId xmlns:p14="http://schemas.microsoft.com/office/powerpoint/2010/main" val="1904540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normAutofit fontScale="90000"/>
              </a:bodyPr>
              <a:lstStyle/>
              <a:p>
                <a:r>
                  <a:rPr lang="en-US" dirty="0"/>
                  <a:t>Simulation study (</a:t>
                </a:r>
                <a:r>
                  <a:rPr lang="en-US" dirty="0" err="1"/>
                  <a:t>Viii</a:t>
                </a:r>
                <a:r>
                  <a:rPr lang="en-US" dirty="0"/>
                  <a:t>):</a:t>
                </a:r>
                <a:br>
                  <a:rPr lang="en-US" dirty="0"/>
                </a:br>
                <a:r>
                  <a:rPr lang="en-US" dirty="0"/>
                  <a:t>Efficiency of mixed types of covariates and unknown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blipFill>
                <a:blip r:embed="rId2"/>
                <a:stretch>
                  <a:fillRect l="-1566"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28</a:t>
            </a:fld>
            <a:endParaRPr lang="en-US" dirty="0"/>
          </a:p>
        </p:txBody>
      </p:sp>
      <p:pic>
        <p:nvPicPr>
          <p:cNvPr id="5" name="Picture 4" descr="Graphical user interface, table&#10;&#10;Description automatically generated">
            <a:extLst>
              <a:ext uri="{FF2B5EF4-FFF2-40B4-BE49-F238E27FC236}">
                <a16:creationId xmlns:a16="http://schemas.microsoft.com/office/drawing/2014/main" id="{D96B4A06-B7D6-4594-97F1-D57AADDC0850}"/>
              </a:ext>
            </a:extLst>
          </p:cNvPr>
          <p:cNvPicPr>
            <a:picLocks noChangeAspect="1"/>
          </p:cNvPicPr>
          <p:nvPr/>
        </p:nvPicPr>
        <p:blipFill>
          <a:blip r:embed="rId3"/>
          <a:stretch>
            <a:fillRect/>
          </a:stretch>
        </p:blipFill>
        <p:spPr>
          <a:xfrm>
            <a:off x="649762" y="1459658"/>
            <a:ext cx="8667750" cy="2628900"/>
          </a:xfrm>
          <a:prstGeom prst="rect">
            <a:avLst/>
          </a:prstGeom>
        </p:spPr>
      </p:pic>
    </p:spTree>
    <p:extLst>
      <p:ext uri="{BB962C8B-B14F-4D97-AF65-F5344CB8AC3E}">
        <p14:creationId xmlns:p14="http://schemas.microsoft.com/office/powerpoint/2010/main" val="3455295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a:xfrm>
                <a:off x="562627" y="463968"/>
                <a:ext cx="9995393" cy="1033398"/>
              </a:xfrm>
            </p:spPr>
            <p:txBody>
              <a:bodyPr>
                <a:normAutofit fontScale="90000"/>
              </a:bodyPr>
              <a:lstStyle/>
              <a:p>
                <a:r>
                  <a:rPr lang="en-US" dirty="0"/>
                  <a:t>Simulation study (</a:t>
                </a:r>
                <a:r>
                  <a:rPr lang="en-US" dirty="0" err="1"/>
                  <a:t>iX</a:t>
                </a:r>
                <a:r>
                  <a:rPr lang="en-US" dirty="0"/>
                  <a:t>):</a:t>
                </a:r>
                <a:br>
                  <a:rPr lang="en-US" dirty="0"/>
                </a:br>
                <a:r>
                  <a:rPr lang="en-US" dirty="0"/>
                  <a:t>Robustness of mixed types of covariates and 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xfrm>
                <a:off x="562627" y="463968"/>
                <a:ext cx="9995393" cy="1033398"/>
              </a:xfrm>
              <a:blipFill>
                <a:blip r:embed="rId2"/>
                <a:stretch>
                  <a:fillRect l="-1524"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29</a:t>
            </a:fld>
            <a:endParaRPr lang="en-US" dirty="0"/>
          </a:p>
        </p:txBody>
      </p:sp>
      <p:pic>
        <p:nvPicPr>
          <p:cNvPr id="6" name="Picture 5" descr="Text, table&#10;&#10;Description automatically generated">
            <a:extLst>
              <a:ext uri="{FF2B5EF4-FFF2-40B4-BE49-F238E27FC236}">
                <a16:creationId xmlns:a16="http://schemas.microsoft.com/office/drawing/2014/main" id="{C25ABAE1-DAC3-4831-BDA7-9F52DDEC8DE2}"/>
              </a:ext>
            </a:extLst>
          </p:cNvPr>
          <p:cNvPicPr>
            <a:picLocks noChangeAspect="1"/>
          </p:cNvPicPr>
          <p:nvPr/>
        </p:nvPicPr>
        <p:blipFill>
          <a:blip r:embed="rId3"/>
          <a:stretch>
            <a:fillRect/>
          </a:stretch>
        </p:blipFill>
        <p:spPr>
          <a:xfrm>
            <a:off x="616620" y="1450231"/>
            <a:ext cx="8696325" cy="3505200"/>
          </a:xfrm>
          <a:prstGeom prst="rect">
            <a:avLst/>
          </a:prstGeom>
        </p:spPr>
      </p:pic>
    </p:spTree>
    <p:extLst>
      <p:ext uri="{BB962C8B-B14F-4D97-AF65-F5344CB8AC3E}">
        <p14:creationId xmlns:p14="http://schemas.microsoft.com/office/powerpoint/2010/main" val="398270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p:txBody>
          <a:bodyPr/>
          <a:lstStyle/>
          <a:p>
            <a:r>
              <a:rPr lang="en-US" dirty="0"/>
              <a:t>MLE is sensitive to data contamination</a:t>
            </a:r>
          </a:p>
          <a:p>
            <a:r>
              <a:rPr lang="en-US" dirty="0"/>
              <a:t>How to reduce the influence of outlying/contaminated data in practice?</a:t>
            </a:r>
          </a:p>
          <a:p>
            <a:r>
              <a:rPr lang="en-US" dirty="0"/>
              <a:t>K</a:t>
            </a:r>
            <a:r>
              <a:rPr lang="en-US" altLang="zh-CN" dirty="0"/>
              <a:t>ernel </a:t>
            </a:r>
            <a:r>
              <a:rPr lang="en-CA" altLang="zh-CN" dirty="0"/>
              <a:t>estimator based on the weight of each data point, </a:t>
            </a:r>
            <a:r>
              <a:rPr lang="en-US" dirty="0"/>
              <a:t>Minimum Hellinger Distance Estimator (MHDE)</a:t>
            </a:r>
          </a:p>
          <a:p>
            <a:r>
              <a:rPr lang="en-US" dirty="0"/>
              <a:t>Application of MHDE in survival models</a:t>
            </a:r>
          </a:p>
          <a:p>
            <a:pPr marL="0" indent="0">
              <a:buNone/>
            </a:pPr>
            <a:endParaRPr lang="en-US" dirty="0"/>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14210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a:xfrm>
                <a:off x="562627" y="463968"/>
                <a:ext cx="9995393" cy="1033398"/>
              </a:xfrm>
            </p:spPr>
            <p:txBody>
              <a:bodyPr>
                <a:normAutofit fontScale="90000"/>
              </a:bodyPr>
              <a:lstStyle/>
              <a:p>
                <a:r>
                  <a:rPr lang="en-US" dirty="0"/>
                  <a:t>Simulation study (</a:t>
                </a:r>
                <a:r>
                  <a:rPr lang="en-US" dirty="0" err="1"/>
                  <a:t>iX</a:t>
                </a:r>
                <a:r>
                  <a:rPr lang="en-US" dirty="0"/>
                  <a:t>):</a:t>
                </a:r>
                <a:br>
                  <a:rPr lang="en-US" dirty="0"/>
                </a:br>
                <a:r>
                  <a:rPr lang="en-US" dirty="0"/>
                  <a:t>Robustness of mixed types of covariates and unknown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xfrm>
                <a:off x="562627" y="463968"/>
                <a:ext cx="9995393" cy="1033398"/>
              </a:xfrm>
              <a:blipFill>
                <a:blip r:embed="rId2"/>
                <a:stretch>
                  <a:fillRect l="-1524"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30</a:t>
            </a:fld>
            <a:endParaRPr lang="en-US" dirty="0"/>
          </a:p>
        </p:txBody>
      </p:sp>
      <p:pic>
        <p:nvPicPr>
          <p:cNvPr id="6" name="Picture 5" descr="Table&#10;&#10;Description automatically generated">
            <a:extLst>
              <a:ext uri="{FF2B5EF4-FFF2-40B4-BE49-F238E27FC236}">
                <a16:creationId xmlns:a16="http://schemas.microsoft.com/office/drawing/2014/main" id="{5FBDAD42-7FE9-408F-A56A-A87113384C16}"/>
              </a:ext>
            </a:extLst>
          </p:cNvPr>
          <p:cNvPicPr>
            <a:picLocks noChangeAspect="1"/>
          </p:cNvPicPr>
          <p:nvPr/>
        </p:nvPicPr>
        <p:blipFill>
          <a:blip r:embed="rId3"/>
          <a:stretch>
            <a:fillRect/>
          </a:stretch>
        </p:blipFill>
        <p:spPr>
          <a:xfrm>
            <a:off x="626439" y="1473672"/>
            <a:ext cx="8620125" cy="3514725"/>
          </a:xfrm>
          <a:prstGeom prst="rect">
            <a:avLst/>
          </a:prstGeom>
        </p:spPr>
      </p:pic>
    </p:spTree>
    <p:extLst>
      <p:ext uri="{BB962C8B-B14F-4D97-AF65-F5344CB8AC3E}">
        <p14:creationId xmlns:p14="http://schemas.microsoft.com/office/powerpoint/2010/main" val="2813281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a:xfrm>
                <a:off x="562627" y="463968"/>
                <a:ext cx="9995393" cy="1033398"/>
              </a:xfrm>
            </p:spPr>
            <p:txBody>
              <a:bodyPr>
                <a:normAutofit fontScale="90000"/>
              </a:bodyPr>
              <a:lstStyle/>
              <a:p>
                <a:r>
                  <a:rPr lang="en-US" dirty="0"/>
                  <a:t>Simulation study (X):</a:t>
                </a:r>
                <a:br>
                  <a:rPr lang="en-US" dirty="0"/>
                </a:br>
                <a:r>
                  <a:rPr lang="en-US" dirty="0"/>
                  <a:t>Efficiency of two quantitative covariates and 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xfrm>
                <a:off x="562627" y="463968"/>
                <a:ext cx="9995393" cy="1033398"/>
              </a:xfrm>
              <a:blipFill>
                <a:blip r:embed="rId2"/>
                <a:stretch>
                  <a:fillRect l="-1524"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31</a:t>
            </a:fld>
            <a:endParaRPr lang="en-US" dirty="0"/>
          </a:p>
        </p:txBody>
      </p:sp>
      <p:pic>
        <p:nvPicPr>
          <p:cNvPr id="6" name="Picture 5" descr="Table&#10;&#10;Description automatically generated">
            <a:extLst>
              <a:ext uri="{FF2B5EF4-FFF2-40B4-BE49-F238E27FC236}">
                <a16:creationId xmlns:a16="http://schemas.microsoft.com/office/drawing/2014/main" id="{244CFD0D-C927-40F1-A838-5062F0CF999F}"/>
              </a:ext>
            </a:extLst>
          </p:cNvPr>
          <p:cNvPicPr>
            <a:picLocks noChangeAspect="1"/>
          </p:cNvPicPr>
          <p:nvPr/>
        </p:nvPicPr>
        <p:blipFill>
          <a:blip r:embed="rId3"/>
          <a:stretch>
            <a:fillRect/>
          </a:stretch>
        </p:blipFill>
        <p:spPr>
          <a:xfrm>
            <a:off x="602110" y="1473525"/>
            <a:ext cx="8582025" cy="2628900"/>
          </a:xfrm>
          <a:prstGeom prst="rect">
            <a:avLst/>
          </a:prstGeom>
        </p:spPr>
      </p:pic>
    </p:spTree>
    <p:extLst>
      <p:ext uri="{BB962C8B-B14F-4D97-AF65-F5344CB8AC3E}">
        <p14:creationId xmlns:p14="http://schemas.microsoft.com/office/powerpoint/2010/main" val="1768353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a:xfrm>
                <a:off x="562627" y="463968"/>
                <a:ext cx="9995393" cy="1033398"/>
              </a:xfrm>
            </p:spPr>
            <p:txBody>
              <a:bodyPr>
                <a:normAutofit fontScale="90000"/>
              </a:bodyPr>
              <a:lstStyle/>
              <a:p>
                <a:r>
                  <a:rPr lang="en-US" dirty="0"/>
                  <a:t>Simulation study (X):</a:t>
                </a:r>
                <a:br>
                  <a:rPr lang="en-US" dirty="0"/>
                </a:br>
                <a:r>
                  <a:rPr lang="en-US" dirty="0"/>
                  <a:t>Efficiency of two quantitative covariates and unknown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xfrm>
                <a:off x="562627" y="463968"/>
                <a:ext cx="9995393" cy="1033398"/>
              </a:xfrm>
              <a:blipFill>
                <a:blip r:embed="rId2"/>
                <a:stretch>
                  <a:fillRect l="-1524"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32</a:t>
            </a:fld>
            <a:endParaRPr lang="en-US" dirty="0"/>
          </a:p>
        </p:txBody>
      </p:sp>
      <p:pic>
        <p:nvPicPr>
          <p:cNvPr id="6" name="Picture 5" descr="Graphical user interface, table&#10;&#10;Description automatically generated with medium confidence">
            <a:extLst>
              <a:ext uri="{FF2B5EF4-FFF2-40B4-BE49-F238E27FC236}">
                <a16:creationId xmlns:a16="http://schemas.microsoft.com/office/drawing/2014/main" id="{B2CD88CD-15BC-4F7A-AB99-2B2DDA02D35B}"/>
              </a:ext>
            </a:extLst>
          </p:cNvPr>
          <p:cNvPicPr>
            <a:picLocks noChangeAspect="1"/>
          </p:cNvPicPr>
          <p:nvPr/>
        </p:nvPicPr>
        <p:blipFill>
          <a:blip r:embed="rId3"/>
          <a:stretch>
            <a:fillRect/>
          </a:stretch>
        </p:blipFill>
        <p:spPr>
          <a:xfrm>
            <a:off x="626342" y="1520954"/>
            <a:ext cx="8639175" cy="2571750"/>
          </a:xfrm>
          <a:prstGeom prst="rect">
            <a:avLst/>
          </a:prstGeom>
        </p:spPr>
      </p:pic>
    </p:spTree>
    <p:extLst>
      <p:ext uri="{BB962C8B-B14F-4D97-AF65-F5344CB8AC3E}">
        <p14:creationId xmlns:p14="http://schemas.microsoft.com/office/powerpoint/2010/main" val="389775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a:xfrm>
                <a:off x="562628" y="463968"/>
                <a:ext cx="10155648" cy="1033398"/>
              </a:xfrm>
            </p:spPr>
            <p:txBody>
              <a:bodyPr>
                <a:normAutofit fontScale="90000"/>
              </a:bodyPr>
              <a:lstStyle/>
              <a:p>
                <a:r>
                  <a:rPr lang="en-US" dirty="0"/>
                  <a:t>Simulation study (Xi):</a:t>
                </a:r>
                <a:br>
                  <a:rPr lang="en-US" dirty="0"/>
                </a:br>
                <a:r>
                  <a:rPr lang="en-US" dirty="0"/>
                  <a:t>Robustness of two quantitative covariates and 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xfrm>
                <a:off x="562628" y="463968"/>
                <a:ext cx="10155648" cy="1033398"/>
              </a:xfrm>
              <a:blipFill>
                <a:blip r:embed="rId2"/>
                <a:stretch>
                  <a:fillRect l="-1501"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33</a:t>
            </a:fld>
            <a:endParaRPr lang="en-US" dirty="0"/>
          </a:p>
        </p:txBody>
      </p:sp>
      <p:pic>
        <p:nvPicPr>
          <p:cNvPr id="5" name="Picture 4" descr="Table&#10;&#10;Description automatically generated">
            <a:extLst>
              <a:ext uri="{FF2B5EF4-FFF2-40B4-BE49-F238E27FC236}">
                <a16:creationId xmlns:a16="http://schemas.microsoft.com/office/drawing/2014/main" id="{0A8124B5-2378-43CE-B48C-408E92FFA740}"/>
              </a:ext>
            </a:extLst>
          </p:cNvPr>
          <p:cNvPicPr>
            <a:picLocks noChangeAspect="1"/>
          </p:cNvPicPr>
          <p:nvPr/>
        </p:nvPicPr>
        <p:blipFill>
          <a:blip r:embed="rId3"/>
          <a:stretch>
            <a:fillRect/>
          </a:stretch>
        </p:blipFill>
        <p:spPr>
          <a:xfrm>
            <a:off x="654525" y="1487939"/>
            <a:ext cx="8658225" cy="3505200"/>
          </a:xfrm>
          <a:prstGeom prst="rect">
            <a:avLst/>
          </a:prstGeom>
        </p:spPr>
      </p:pic>
    </p:spTree>
    <p:extLst>
      <p:ext uri="{BB962C8B-B14F-4D97-AF65-F5344CB8AC3E}">
        <p14:creationId xmlns:p14="http://schemas.microsoft.com/office/powerpoint/2010/main" val="135052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a:xfrm>
                <a:off x="562628" y="463968"/>
                <a:ext cx="10155648" cy="1033398"/>
              </a:xfrm>
            </p:spPr>
            <p:txBody>
              <a:bodyPr>
                <a:normAutofit fontScale="90000"/>
              </a:bodyPr>
              <a:lstStyle/>
              <a:p>
                <a:r>
                  <a:rPr lang="en-US" dirty="0"/>
                  <a:t>Simulation study (Xi):</a:t>
                </a:r>
                <a:br>
                  <a:rPr lang="en-US" dirty="0"/>
                </a:br>
                <a:r>
                  <a:rPr lang="en-US" dirty="0"/>
                  <a:t>Robustness of two quantitative covariates and unknown </a:t>
                </a:r>
                <a14:m>
                  <m:oMath xmlns:m="http://schemas.openxmlformats.org/officeDocument/2006/math">
                    <m:sSub>
                      <m:sSubPr>
                        <m:ctrlPr>
                          <a:rPr lang="en-CA" sz="3600" i="1" smtClean="0">
                            <a:latin typeface="Cambria Math" panose="02040503050406030204" pitchFamily="18" charset="0"/>
                          </a:rPr>
                        </m:ctrlPr>
                      </m:sSubPr>
                      <m:e>
                        <m:r>
                          <m:rPr>
                            <m:nor/>
                          </m:rPr>
                          <a:rPr lang="el-GR" sz="3600" dirty="0">
                            <a:latin typeface="Cambria Math" panose="02040503050406030204" pitchFamily="18" charset="0"/>
                            <a:ea typeface="Cambria Math" panose="02040503050406030204" pitchFamily="18" charset="0"/>
                          </a:rPr>
                          <m:t>λ</m:t>
                        </m:r>
                      </m:e>
                      <m:sub>
                        <m:r>
                          <a:rPr lang="en-US" sz="3600"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5EDD2AD0-B422-9948-BB03-1443DE901CD6}"/>
                  </a:ext>
                </a:extLst>
              </p:cNvPr>
              <p:cNvSpPr>
                <a:spLocks noGrp="1" noRot="1" noChangeAspect="1" noMove="1" noResize="1" noEditPoints="1" noAdjustHandles="1" noChangeArrowheads="1" noChangeShapeType="1" noTextEdit="1"/>
              </p:cNvSpPr>
              <p:nvPr>
                <p:ph type="title"/>
              </p:nvPr>
            </p:nvSpPr>
            <p:spPr>
              <a:xfrm>
                <a:off x="562628" y="463968"/>
                <a:ext cx="10155648" cy="1033398"/>
              </a:xfrm>
              <a:blipFill>
                <a:blip r:embed="rId2"/>
                <a:stretch>
                  <a:fillRect l="-1501" t="-8824" b="-2058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34</a:t>
            </a:fld>
            <a:endParaRPr lang="en-US" dirty="0"/>
          </a:p>
        </p:txBody>
      </p:sp>
      <p:pic>
        <p:nvPicPr>
          <p:cNvPr id="5" name="Picture 4" descr="Table&#10;&#10;Description automatically generated">
            <a:extLst>
              <a:ext uri="{FF2B5EF4-FFF2-40B4-BE49-F238E27FC236}">
                <a16:creationId xmlns:a16="http://schemas.microsoft.com/office/drawing/2014/main" id="{E185B5FB-C480-4F42-BA6B-F0C1812C1AD9}"/>
              </a:ext>
            </a:extLst>
          </p:cNvPr>
          <p:cNvPicPr>
            <a:picLocks noChangeAspect="1"/>
          </p:cNvPicPr>
          <p:nvPr/>
        </p:nvPicPr>
        <p:blipFill>
          <a:blip r:embed="rId3"/>
          <a:stretch>
            <a:fillRect/>
          </a:stretch>
        </p:blipFill>
        <p:spPr>
          <a:xfrm>
            <a:off x="609763" y="1440804"/>
            <a:ext cx="8677275" cy="3486150"/>
          </a:xfrm>
          <a:prstGeom prst="rect">
            <a:avLst/>
          </a:prstGeom>
        </p:spPr>
      </p:pic>
    </p:spTree>
    <p:extLst>
      <p:ext uri="{BB962C8B-B14F-4D97-AF65-F5344CB8AC3E}">
        <p14:creationId xmlns:p14="http://schemas.microsoft.com/office/powerpoint/2010/main" val="244646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Real data analysis (</a:t>
            </a:r>
            <a:r>
              <a:rPr lang="en-US" dirty="0" err="1"/>
              <a:t>i</a:t>
            </a:r>
            <a:r>
              <a:rPr lang="en-US" dirty="0"/>
              <a:t>)</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35</a:t>
            </a:fld>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97F4A7F-FDD9-4360-AFC2-892E5E1418E2}"/>
                  </a:ext>
                </a:extLst>
              </p:cNvPr>
              <p:cNvSpPr>
                <a:spLocks noGrp="1"/>
              </p:cNvSpPr>
              <p:nvPr>
                <p:ph idx="1"/>
              </p:nvPr>
            </p:nvSpPr>
            <p:spPr>
              <a:xfrm>
                <a:off x="562628" y="1773195"/>
                <a:ext cx="10853232" cy="4115669"/>
              </a:xfrm>
            </p:spPr>
            <p:txBody>
              <a:bodyPr/>
              <a:lstStyle/>
              <a:p>
                <a:pPr marL="0" indent="0">
                  <a:buNone/>
                </a:pPr>
                <a:r>
                  <a:rPr lang="en-US" b="0" i="0" u="none" strike="noStrike" baseline="0" dirty="0">
                    <a:latin typeface="NimbusRomNo9L-Regu"/>
                  </a:rPr>
                  <a:t>Bone Marrow Transplants for Hodgkin’s and Non-Hodgkin’s Lymphoma</a:t>
                </a:r>
                <a:endParaRPr lang="en-US" sz="1800" b="0" i="0" u="none" strike="noStrike" baseline="0" dirty="0">
                  <a:latin typeface="NimbusRomNo9L-Regu"/>
                </a:endParaRPr>
              </a:p>
              <a:p>
                <a:pPr algn="l"/>
                <a:r>
                  <a:rPr lang="en-US" sz="1800" b="0" i="0" u="none" strike="noStrike" baseline="0" dirty="0">
                    <a:latin typeface="NimbusRomNo9L-Regu"/>
                  </a:rPr>
                  <a:t>Indicators of 43 individuals: </a:t>
                </a:r>
              </a:p>
              <a:p>
                <a:pPr algn="l"/>
                <a:r>
                  <a:rPr lang="en-US" sz="1800" b="0" i="0" u="none" strike="noStrike" baseline="0" dirty="0" err="1">
                    <a:latin typeface="NimbusRomNo9L-ReguItal"/>
                  </a:rPr>
                  <a:t>gtype</a:t>
                </a:r>
                <a:r>
                  <a:rPr lang="en-US" sz="1800" b="0" i="0" u="none" strike="noStrike" baseline="0" dirty="0">
                    <a:latin typeface="NimbusRomNo9L-ReguItal"/>
                  </a:rPr>
                  <a:t>: = </a:t>
                </a:r>
                <a:r>
                  <a:rPr lang="en-US" sz="1800" b="0" i="0" u="none" strike="noStrike" baseline="0" dirty="0">
                    <a:latin typeface="NimbusRomNo9L-Regu"/>
                  </a:rPr>
                  <a:t>0 if graft type is allogenic, = 1 if graft type is autologous;</a:t>
                </a:r>
              </a:p>
              <a:p>
                <a:pPr algn="l"/>
                <a:r>
                  <a:rPr lang="en-CA" sz="1800" dirty="0" err="1">
                    <a:latin typeface="NimbusRomNo9L-Regu"/>
                  </a:rPr>
                  <a:t>dtype</a:t>
                </a:r>
                <a:r>
                  <a:rPr lang="en-US" sz="1800" b="0" i="0" u="none" strike="noStrike" baseline="0" dirty="0">
                    <a:latin typeface="NimbusRomNo9L-ReguItal"/>
                  </a:rPr>
                  <a:t>: = 0</a:t>
                </a:r>
                <a:r>
                  <a:rPr lang="en-US" sz="1800" b="0" i="0" u="none" strike="noStrike" baseline="0" dirty="0">
                    <a:latin typeface="NimbusRomNo9L-Regu"/>
                  </a:rPr>
                  <a:t> if disease type is non-Hodgkin lymphoma, = 1 if disease type is </a:t>
                </a:r>
                <a:r>
                  <a:rPr lang="en-US" sz="1800" b="0" i="0" u="none" strike="noStrike" baseline="0" dirty="0" err="1">
                    <a:latin typeface="NimbusRomNo9L-Regu"/>
                  </a:rPr>
                  <a:t>Hodgkins</a:t>
                </a:r>
                <a:r>
                  <a:rPr lang="en-US" sz="1800" b="0" i="0" u="none" strike="noStrike" baseline="0" dirty="0">
                    <a:latin typeface="NimbusRomNo9L-Regu"/>
                  </a:rPr>
                  <a:t> disease</a:t>
                </a:r>
              </a:p>
              <a:p>
                <a:pPr marL="0" indent="0" algn="l">
                  <a:buNone/>
                </a:pPr>
                <a:endParaRPr lang="en-US" sz="1800" dirty="0">
                  <a:latin typeface="NimbusRomNo9L-Regu"/>
                </a:endParaRPr>
              </a:p>
              <a:p>
                <a:pPr marL="0" indent="0" algn="l">
                  <a:buNone/>
                </a:pPr>
                <a:endParaRPr lang="en-US" sz="1800" dirty="0">
                  <a:latin typeface="NimbusRomNo9L-Regu"/>
                </a:endParaRPr>
              </a:p>
              <a:p>
                <a:r>
                  <a:rPr lang="en-US" sz="1800" dirty="0">
                    <a:latin typeface="NimbusRomNo9L-Regu"/>
                  </a:rPr>
                  <a:t>Outcomes: </a:t>
                </a:r>
                <a14:m>
                  <m:oMath xmlns:m="http://schemas.openxmlformats.org/officeDocument/2006/math">
                    <m:sSub>
                      <m:sSubPr>
                        <m:ctrlPr>
                          <a:rPr lang="en-CA" sz="1800" i="1" smtClean="0">
                            <a:latin typeface="Cambria Math" panose="02040503050406030204" pitchFamily="18" charset="0"/>
                          </a:rPr>
                        </m:ctrlPr>
                      </m:sSubPr>
                      <m:e>
                        <m:acc>
                          <m:accPr>
                            <m:chr m:val="̂"/>
                            <m:ctrlPr>
                              <a:rPr lang="en-CA" sz="1800" i="1" smtClean="0">
                                <a:latin typeface="Cambria Math" panose="02040503050406030204" pitchFamily="18" charset="0"/>
                              </a:rPr>
                            </m:ctrlPr>
                          </m:accPr>
                          <m:e>
                            <m:r>
                              <m:rPr>
                                <m:nor/>
                              </m:rPr>
                              <a:rPr lang="el-GR" sz="1800" dirty="0">
                                <a:latin typeface="Cambria Math" panose="02040503050406030204" pitchFamily="18" charset="0"/>
                                <a:ea typeface="Cambria Math" panose="02040503050406030204" pitchFamily="18" charset="0"/>
                              </a:rPr>
                              <m:t>β</m:t>
                            </m:r>
                          </m:e>
                        </m:acc>
                      </m:e>
                      <m:sub>
                        <m:r>
                          <a:rPr lang="en-US" sz="1800" b="0" i="1" smtClean="0">
                            <a:latin typeface="Cambria Math" panose="02040503050406030204" pitchFamily="18" charset="0"/>
                          </a:rPr>
                          <m:t>𝑀𝐻𝐷𝐸</m:t>
                        </m:r>
                        <m:r>
                          <a:rPr lang="en-US" sz="1800" b="0" i="1" smtClean="0">
                            <a:latin typeface="Cambria Math" panose="02040503050406030204" pitchFamily="18" charset="0"/>
                          </a:rPr>
                          <m:t>4,1</m:t>
                        </m:r>
                      </m:sub>
                    </m:sSub>
                  </m:oMath>
                </a14:m>
                <a:r>
                  <a:rPr lang="en-CA" sz="1800" dirty="0"/>
                  <a:t> = -0.060, </a:t>
                </a:r>
                <a14:m>
                  <m:oMath xmlns:m="http://schemas.openxmlformats.org/officeDocument/2006/math">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m:rPr>
                                <m:nor/>
                              </m:rPr>
                              <a:rPr lang="el-GR" sz="1800" dirty="0">
                                <a:latin typeface="Cambria Math" panose="02040503050406030204" pitchFamily="18" charset="0"/>
                                <a:ea typeface="Cambria Math" panose="02040503050406030204" pitchFamily="18" charset="0"/>
                              </a:rPr>
                              <m:t>β</m:t>
                            </m:r>
                          </m:e>
                        </m:acc>
                      </m:e>
                      <m:sub>
                        <m:r>
                          <a:rPr lang="en-US" sz="1800" i="1">
                            <a:latin typeface="Cambria Math" panose="02040503050406030204" pitchFamily="18" charset="0"/>
                          </a:rPr>
                          <m:t>𝑀𝐻𝐷𝐸</m:t>
                        </m:r>
                        <m:r>
                          <a:rPr lang="en-US" sz="1800" i="1">
                            <a:latin typeface="Cambria Math" panose="02040503050406030204" pitchFamily="18" charset="0"/>
                          </a:rPr>
                          <m:t>4,2</m:t>
                        </m:r>
                      </m:sub>
                    </m:sSub>
                  </m:oMath>
                </a14:m>
                <a:r>
                  <a:rPr lang="en-CA" sz="1800" dirty="0"/>
                  <a:t> = 0.128</a:t>
                </a:r>
              </a:p>
              <a:p>
                <a:r>
                  <a:rPr lang="en-CA" sz="1800" dirty="0"/>
                  <a:t>                     </a:t>
                </a:r>
                <a14:m>
                  <m:oMath xmlns:m="http://schemas.openxmlformats.org/officeDocument/2006/math">
                    <m:sSub>
                      <m:sSubPr>
                        <m:ctrlPr>
                          <a:rPr lang="en-CA" sz="1800" i="1" smtClean="0">
                            <a:latin typeface="Cambria Math" panose="02040503050406030204" pitchFamily="18" charset="0"/>
                          </a:rPr>
                        </m:ctrlPr>
                      </m:sSubPr>
                      <m:e>
                        <m:acc>
                          <m:accPr>
                            <m:chr m:val="̂"/>
                            <m:ctrlPr>
                              <a:rPr lang="en-CA" sz="1800" i="1" smtClean="0">
                                <a:latin typeface="Cambria Math" panose="02040503050406030204" pitchFamily="18" charset="0"/>
                              </a:rPr>
                            </m:ctrlPr>
                          </m:accPr>
                          <m:e>
                            <m:r>
                              <m:rPr>
                                <m:nor/>
                              </m:rPr>
                              <a:rPr lang="el-GR" sz="1800" dirty="0">
                                <a:latin typeface="Cambria Math" panose="02040503050406030204" pitchFamily="18" charset="0"/>
                                <a:ea typeface="Cambria Math" panose="02040503050406030204" pitchFamily="18" charset="0"/>
                              </a:rPr>
                              <m:t>β</m:t>
                            </m:r>
                          </m:e>
                        </m:acc>
                      </m:e>
                      <m:sub>
                        <m:r>
                          <a:rPr lang="en-US" sz="1800" b="0" i="1" dirty="0" smtClean="0">
                            <a:latin typeface="Cambria Math" panose="02040503050406030204" pitchFamily="18" charset="0"/>
                            <a:ea typeface="Cambria Math" panose="02040503050406030204" pitchFamily="18" charset="0"/>
                          </a:rPr>
                          <m:t>𝑃𝑀𝐿</m:t>
                        </m:r>
                        <m:r>
                          <a:rPr lang="en-US" sz="1800" b="0" i="1" smtClean="0">
                            <a:latin typeface="Cambria Math" panose="02040503050406030204" pitchFamily="18" charset="0"/>
                          </a:rPr>
                          <m:t>,1</m:t>
                        </m:r>
                      </m:sub>
                    </m:sSub>
                  </m:oMath>
                </a14:m>
                <a:r>
                  <a:rPr lang="en-CA" sz="1800" dirty="0"/>
                  <a:t> = -0.260, </a:t>
                </a:r>
                <a14:m>
                  <m:oMath xmlns:m="http://schemas.openxmlformats.org/officeDocument/2006/math">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m:rPr>
                                <m:nor/>
                              </m:rPr>
                              <a:rPr lang="el-GR" sz="1800" dirty="0">
                                <a:latin typeface="Cambria Math" panose="02040503050406030204" pitchFamily="18" charset="0"/>
                                <a:ea typeface="Cambria Math" panose="02040503050406030204" pitchFamily="18" charset="0"/>
                              </a:rPr>
                              <m:t>β</m:t>
                            </m:r>
                          </m:e>
                        </m:acc>
                      </m:e>
                      <m:sub>
                        <m:r>
                          <a:rPr lang="en-US" sz="1800" i="1" dirty="0">
                            <a:latin typeface="Cambria Math" panose="02040503050406030204" pitchFamily="18" charset="0"/>
                            <a:ea typeface="Cambria Math" panose="02040503050406030204" pitchFamily="18" charset="0"/>
                          </a:rPr>
                          <m:t>𝑃𝑀𝐿</m:t>
                        </m:r>
                        <m:r>
                          <a:rPr lang="en-US" sz="1800" i="1">
                            <a:latin typeface="Cambria Math" panose="02040503050406030204" pitchFamily="18" charset="0"/>
                          </a:rPr>
                          <m:t>,</m:t>
                        </m:r>
                        <m:r>
                          <a:rPr lang="en-US" sz="1800" b="0" i="1" smtClean="0">
                            <a:latin typeface="Cambria Math" panose="02040503050406030204" pitchFamily="18" charset="0"/>
                          </a:rPr>
                          <m:t>2</m:t>
                        </m:r>
                      </m:sub>
                    </m:sSub>
                  </m:oMath>
                </a14:m>
                <a:r>
                  <a:rPr lang="en-CA" sz="1800" dirty="0"/>
                  <a:t> = 0.274</a:t>
                </a:r>
              </a:p>
              <a:p>
                <a:endParaRPr lang="en-CA" dirty="0"/>
              </a:p>
              <a:p>
                <a:endParaRPr lang="en-CA" dirty="0"/>
              </a:p>
              <a:p>
                <a:pPr algn="l"/>
                <a:endParaRPr lang="en-US" sz="2800" dirty="0"/>
              </a:p>
            </p:txBody>
          </p:sp>
        </mc:Choice>
        <mc:Fallback xmlns="">
          <p:sp>
            <p:nvSpPr>
              <p:cNvPr id="5" name="Content Placeholder 2">
                <a:extLst>
                  <a:ext uri="{FF2B5EF4-FFF2-40B4-BE49-F238E27FC236}">
                    <a16:creationId xmlns:a16="http://schemas.microsoft.com/office/drawing/2014/main" id="{A97F4A7F-FDD9-4360-AFC2-892E5E1418E2}"/>
                  </a:ext>
                </a:extLst>
              </p:cNvPr>
              <p:cNvSpPr>
                <a:spLocks noGrp="1" noRot="1" noChangeAspect="1" noMove="1" noResize="1" noEditPoints="1" noAdjustHandles="1" noChangeArrowheads="1" noChangeShapeType="1" noTextEdit="1"/>
              </p:cNvSpPr>
              <p:nvPr>
                <p:ph idx="1"/>
              </p:nvPr>
            </p:nvSpPr>
            <p:spPr>
              <a:xfrm>
                <a:off x="562628" y="1773195"/>
                <a:ext cx="10853232" cy="4115669"/>
              </a:xfrm>
              <a:blipFill>
                <a:blip r:embed="rId2"/>
                <a:stretch>
                  <a:fillRect l="-1123" t="-2519"/>
                </a:stretch>
              </a:blipFill>
            </p:spPr>
            <p:txBody>
              <a:bodyPr/>
              <a:lstStyle/>
              <a:p>
                <a:r>
                  <a:rPr lang="en-CA">
                    <a:noFill/>
                  </a:rPr>
                  <a:t> </a:t>
                </a:r>
              </a:p>
            </p:txBody>
          </p:sp>
        </mc:Fallback>
      </mc:AlternateContent>
      <p:pic>
        <p:nvPicPr>
          <p:cNvPr id="6" name="Picture 5" descr="Text&#10;&#10;Description automatically generated">
            <a:extLst>
              <a:ext uri="{FF2B5EF4-FFF2-40B4-BE49-F238E27FC236}">
                <a16:creationId xmlns:a16="http://schemas.microsoft.com/office/drawing/2014/main" id="{4CAD1A45-BBC7-45B0-905A-F8705A622722}"/>
              </a:ext>
            </a:extLst>
          </p:cNvPr>
          <p:cNvPicPr>
            <a:picLocks noChangeAspect="1"/>
          </p:cNvPicPr>
          <p:nvPr/>
        </p:nvPicPr>
        <p:blipFill>
          <a:blip r:embed="rId3"/>
          <a:stretch>
            <a:fillRect/>
          </a:stretch>
        </p:blipFill>
        <p:spPr>
          <a:xfrm>
            <a:off x="2615889" y="3476135"/>
            <a:ext cx="4886325" cy="523875"/>
          </a:xfrm>
          <a:prstGeom prst="rect">
            <a:avLst/>
          </a:prstGeom>
        </p:spPr>
      </p:pic>
    </p:spTree>
    <p:extLst>
      <p:ext uri="{BB962C8B-B14F-4D97-AF65-F5344CB8AC3E}">
        <p14:creationId xmlns:p14="http://schemas.microsoft.com/office/powerpoint/2010/main" val="3606088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Real data analysis (ii)</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36</a:t>
            </a:fld>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764F5F2D-2380-4888-85EE-5B0B99FC8CFA}"/>
                  </a:ext>
                </a:extLst>
              </p:cNvPr>
              <p:cNvSpPr>
                <a:spLocks noGrp="1"/>
              </p:cNvSpPr>
              <p:nvPr>
                <p:ph idx="1"/>
              </p:nvPr>
            </p:nvSpPr>
            <p:spPr>
              <a:xfrm>
                <a:off x="562628" y="1773195"/>
                <a:ext cx="9724372" cy="4115669"/>
              </a:xfrm>
            </p:spPr>
            <p:txBody>
              <a:bodyPr/>
              <a:lstStyle/>
              <a:p>
                <a:pPr marL="0" indent="0">
                  <a:buNone/>
                </a:pPr>
                <a:r>
                  <a:rPr lang="en-US" b="0" i="0" u="none" strike="noStrike" baseline="0" dirty="0">
                    <a:latin typeface="NimbusRomNo9L-Regu"/>
                  </a:rPr>
                  <a:t>Death Times of Male Laryngeal Cancer Patients </a:t>
                </a:r>
                <a:endParaRPr lang="en-US" sz="1800" dirty="0">
                  <a:latin typeface="NimbusRomNo9L-ReguItal"/>
                </a:endParaRPr>
              </a:p>
              <a:p>
                <a:pPr algn="l"/>
                <a:r>
                  <a:rPr lang="en-US" sz="1800" dirty="0">
                    <a:latin typeface="NimbusRomNo9L-ReguItal"/>
                  </a:rPr>
                  <a:t>Indicators of 90 individuals:</a:t>
                </a:r>
                <a:endParaRPr lang="en-US" sz="1800" b="0" i="0" u="none" strike="noStrike" baseline="0" dirty="0">
                  <a:latin typeface="NimbusRomNo9L-ReguItal"/>
                </a:endParaRPr>
              </a:p>
              <a:p>
                <a:pPr algn="l"/>
                <a:r>
                  <a:rPr lang="en-CA" sz="1800" b="0" i="0" u="none" strike="noStrike" baseline="0" dirty="0">
                    <a:latin typeface="NimbusRomNo9L-Regu"/>
                  </a:rPr>
                  <a:t>stage</a:t>
                </a:r>
                <a:r>
                  <a:rPr lang="en-US" sz="1800" b="0" i="0" u="none" strike="noStrike" baseline="0" dirty="0">
                    <a:latin typeface="NimbusRomNo9L-ReguItal"/>
                  </a:rPr>
                  <a:t>: takes categorical values 0,1,2 and 3 for </a:t>
                </a:r>
                <a:r>
                  <a:rPr lang="en-US" sz="1800" b="0" i="0" u="none" strike="noStrike" baseline="0" dirty="0">
                    <a:latin typeface="NimbusRomNo9L-Regu"/>
                  </a:rPr>
                  <a:t>stage I to stage IV respectively</a:t>
                </a:r>
              </a:p>
              <a:p>
                <a:pPr algn="l"/>
                <a:r>
                  <a:rPr lang="en-US" sz="1800" b="0" i="0" u="none" strike="noStrike" baseline="0" dirty="0">
                    <a:latin typeface="NimbusRomNo9L-ReguItal"/>
                  </a:rPr>
                  <a:t>age: </a:t>
                </a:r>
                <a:r>
                  <a:rPr lang="en-US" sz="1800" b="0" i="0" u="none" strike="noStrike" baseline="0" dirty="0">
                    <a:latin typeface="NimbusRomNo9L-Regu"/>
                  </a:rPr>
                  <a:t>vary from 41 to 86, rescaled to range (0,45) by subtracting the minimum 41 </a:t>
                </a:r>
              </a:p>
              <a:p>
                <a:pPr algn="l"/>
                <a:endParaRPr lang="en-US" sz="1800" dirty="0">
                  <a:latin typeface="NimbusRomNo9L-Regu"/>
                </a:endParaRPr>
              </a:p>
              <a:p>
                <a:pPr algn="l"/>
                <a:endParaRPr lang="en-US" sz="1800" dirty="0">
                  <a:latin typeface="NimbusRomNo9L-Regu"/>
                </a:endParaRPr>
              </a:p>
              <a:p>
                <a:r>
                  <a:rPr lang="en-US" sz="1800" dirty="0">
                    <a:latin typeface="NimbusRomNo9L-Regu"/>
                  </a:rPr>
                  <a:t>Outcomes: </a:t>
                </a:r>
                <a14:m>
                  <m:oMath xmlns:m="http://schemas.openxmlformats.org/officeDocument/2006/math">
                    <m:sSub>
                      <m:sSubPr>
                        <m:ctrlPr>
                          <a:rPr lang="en-CA" sz="1800" i="1" smtClean="0">
                            <a:latin typeface="Cambria Math" panose="02040503050406030204" pitchFamily="18" charset="0"/>
                          </a:rPr>
                        </m:ctrlPr>
                      </m:sSubPr>
                      <m:e>
                        <m:acc>
                          <m:accPr>
                            <m:chr m:val="̂"/>
                            <m:ctrlPr>
                              <a:rPr lang="en-CA" sz="1800" i="1" smtClean="0">
                                <a:latin typeface="Cambria Math" panose="02040503050406030204" pitchFamily="18" charset="0"/>
                              </a:rPr>
                            </m:ctrlPr>
                          </m:accPr>
                          <m:e>
                            <m:r>
                              <m:rPr>
                                <m:nor/>
                              </m:rPr>
                              <a:rPr lang="el-GR" sz="1800" dirty="0">
                                <a:latin typeface="Cambria Math" panose="02040503050406030204" pitchFamily="18" charset="0"/>
                                <a:ea typeface="Cambria Math" panose="02040503050406030204" pitchFamily="18" charset="0"/>
                              </a:rPr>
                              <m:t>β</m:t>
                            </m:r>
                          </m:e>
                        </m:acc>
                      </m:e>
                      <m:sub>
                        <m:r>
                          <a:rPr lang="en-US" sz="1800" b="0" i="1" smtClean="0">
                            <a:latin typeface="Cambria Math" panose="02040503050406030204" pitchFamily="18" charset="0"/>
                          </a:rPr>
                          <m:t>𝑀𝐻𝐷𝐸</m:t>
                        </m:r>
                        <m:r>
                          <a:rPr lang="en-US" sz="1800" b="0" i="1" smtClean="0">
                            <a:latin typeface="Cambria Math" panose="02040503050406030204" pitchFamily="18" charset="0"/>
                          </a:rPr>
                          <m:t>4,1</m:t>
                        </m:r>
                      </m:sub>
                    </m:sSub>
                  </m:oMath>
                </a14:m>
                <a:r>
                  <a:rPr lang="en-CA" sz="1800" dirty="0"/>
                  <a:t> = 0.817, </a:t>
                </a:r>
                <a14:m>
                  <m:oMath xmlns:m="http://schemas.openxmlformats.org/officeDocument/2006/math">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m:rPr>
                                <m:nor/>
                              </m:rPr>
                              <a:rPr lang="el-GR" sz="1800" dirty="0">
                                <a:latin typeface="Cambria Math" panose="02040503050406030204" pitchFamily="18" charset="0"/>
                                <a:ea typeface="Cambria Math" panose="02040503050406030204" pitchFamily="18" charset="0"/>
                              </a:rPr>
                              <m:t>β</m:t>
                            </m:r>
                          </m:e>
                        </m:acc>
                      </m:e>
                      <m:sub>
                        <m:r>
                          <a:rPr lang="en-US" sz="1800" i="1">
                            <a:latin typeface="Cambria Math" panose="02040503050406030204" pitchFamily="18" charset="0"/>
                          </a:rPr>
                          <m:t>𝑀𝐻𝐷𝐸</m:t>
                        </m:r>
                        <m:r>
                          <a:rPr lang="en-US" sz="1800" i="1">
                            <a:latin typeface="Cambria Math" panose="02040503050406030204" pitchFamily="18" charset="0"/>
                          </a:rPr>
                          <m:t>4,2</m:t>
                        </m:r>
                      </m:sub>
                    </m:sSub>
                  </m:oMath>
                </a14:m>
                <a:r>
                  <a:rPr lang="en-CA" sz="1800" dirty="0"/>
                  <a:t> = -0.045</a:t>
                </a:r>
              </a:p>
              <a:p>
                <a:r>
                  <a:rPr lang="en-CA" sz="1800" dirty="0"/>
                  <a:t>                     </a:t>
                </a:r>
                <a14:m>
                  <m:oMath xmlns:m="http://schemas.openxmlformats.org/officeDocument/2006/math">
                    <m:sSub>
                      <m:sSubPr>
                        <m:ctrlPr>
                          <a:rPr lang="en-CA" sz="1800" i="1" smtClean="0">
                            <a:latin typeface="Cambria Math" panose="02040503050406030204" pitchFamily="18" charset="0"/>
                          </a:rPr>
                        </m:ctrlPr>
                      </m:sSubPr>
                      <m:e>
                        <m:acc>
                          <m:accPr>
                            <m:chr m:val="̂"/>
                            <m:ctrlPr>
                              <a:rPr lang="en-CA" sz="1800" i="1" smtClean="0">
                                <a:latin typeface="Cambria Math" panose="02040503050406030204" pitchFamily="18" charset="0"/>
                              </a:rPr>
                            </m:ctrlPr>
                          </m:accPr>
                          <m:e>
                            <m:r>
                              <m:rPr>
                                <m:nor/>
                              </m:rPr>
                              <a:rPr lang="el-GR" sz="1800" dirty="0">
                                <a:latin typeface="Cambria Math" panose="02040503050406030204" pitchFamily="18" charset="0"/>
                                <a:ea typeface="Cambria Math" panose="02040503050406030204" pitchFamily="18" charset="0"/>
                              </a:rPr>
                              <m:t>β</m:t>
                            </m:r>
                          </m:e>
                        </m:acc>
                      </m:e>
                      <m:sub>
                        <m:r>
                          <a:rPr lang="en-US" sz="1800" b="0" i="1" dirty="0" smtClean="0">
                            <a:latin typeface="Cambria Math" panose="02040503050406030204" pitchFamily="18" charset="0"/>
                            <a:ea typeface="Cambria Math" panose="02040503050406030204" pitchFamily="18" charset="0"/>
                          </a:rPr>
                          <m:t>𝑃𝑀𝐿</m:t>
                        </m:r>
                        <m:r>
                          <a:rPr lang="en-US" sz="1800" b="0" i="1" smtClean="0">
                            <a:latin typeface="Cambria Math" panose="02040503050406030204" pitchFamily="18" charset="0"/>
                          </a:rPr>
                          <m:t>,1</m:t>
                        </m:r>
                      </m:sub>
                    </m:sSub>
                  </m:oMath>
                </a14:m>
                <a:r>
                  <a:rPr lang="en-CA" sz="1800" dirty="0"/>
                  <a:t> = 0.501, </a:t>
                </a:r>
                <a14:m>
                  <m:oMath xmlns:m="http://schemas.openxmlformats.org/officeDocument/2006/math">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m:rPr>
                                <m:nor/>
                              </m:rPr>
                              <a:rPr lang="el-GR" sz="1800" dirty="0">
                                <a:latin typeface="Cambria Math" panose="02040503050406030204" pitchFamily="18" charset="0"/>
                                <a:ea typeface="Cambria Math" panose="02040503050406030204" pitchFamily="18" charset="0"/>
                              </a:rPr>
                              <m:t>β</m:t>
                            </m:r>
                          </m:e>
                        </m:acc>
                      </m:e>
                      <m:sub>
                        <m:r>
                          <a:rPr lang="en-US" sz="1800" i="1" dirty="0">
                            <a:latin typeface="Cambria Math" panose="02040503050406030204" pitchFamily="18" charset="0"/>
                            <a:ea typeface="Cambria Math" panose="02040503050406030204" pitchFamily="18" charset="0"/>
                          </a:rPr>
                          <m:t>𝑃𝑀𝐿</m:t>
                        </m:r>
                        <m:r>
                          <a:rPr lang="en-US" sz="1800" i="1">
                            <a:latin typeface="Cambria Math" panose="02040503050406030204" pitchFamily="18" charset="0"/>
                          </a:rPr>
                          <m:t>,</m:t>
                        </m:r>
                        <m:r>
                          <a:rPr lang="en-US" sz="1800" b="0" i="1" smtClean="0">
                            <a:latin typeface="Cambria Math" panose="02040503050406030204" pitchFamily="18" charset="0"/>
                          </a:rPr>
                          <m:t>2 </m:t>
                        </m:r>
                      </m:sub>
                    </m:sSub>
                  </m:oMath>
                </a14:m>
                <a:r>
                  <a:rPr lang="en-CA" sz="1800" dirty="0"/>
                  <a:t>= 0.023</a:t>
                </a:r>
              </a:p>
              <a:p>
                <a:endParaRPr lang="en-CA" dirty="0"/>
              </a:p>
              <a:p>
                <a:endParaRPr lang="en-CA" dirty="0"/>
              </a:p>
              <a:p>
                <a:pPr algn="l"/>
                <a:endParaRPr lang="en-US" sz="2800" dirty="0"/>
              </a:p>
            </p:txBody>
          </p:sp>
        </mc:Choice>
        <mc:Fallback xmlns="">
          <p:sp>
            <p:nvSpPr>
              <p:cNvPr id="5" name="Content Placeholder 2">
                <a:extLst>
                  <a:ext uri="{FF2B5EF4-FFF2-40B4-BE49-F238E27FC236}">
                    <a16:creationId xmlns:a16="http://schemas.microsoft.com/office/drawing/2014/main" id="{764F5F2D-2380-4888-85EE-5B0B99FC8CFA}"/>
                  </a:ext>
                </a:extLst>
              </p:cNvPr>
              <p:cNvSpPr>
                <a:spLocks noGrp="1" noRot="1" noChangeAspect="1" noMove="1" noResize="1" noEditPoints="1" noAdjustHandles="1" noChangeArrowheads="1" noChangeShapeType="1" noTextEdit="1"/>
              </p:cNvSpPr>
              <p:nvPr>
                <p:ph idx="1"/>
              </p:nvPr>
            </p:nvSpPr>
            <p:spPr>
              <a:xfrm>
                <a:off x="562628" y="1773195"/>
                <a:ext cx="9724372" cy="4115669"/>
              </a:xfrm>
              <a:blipFill>
                <a:blip r:embed="rId2"/>
                <a:stretch>
                  <a:fillRect l="-1253" t="-2519"/>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E938F51F-DD50-4265-B1C6-A86AF96C4E61}"/>
              </a:ext>
            </a:extLst>
          </p:cNvPr>
          <p:cNvPicPr>
            <a:picLocks noChangeAspect="1"/>
          </p:cNvPicPr>
          <p:nvPr/>
        </p:nvPicPr>
        <p:blipFill>
          <a:blip r:embed="rId3"/>
          <a:stretch>
            <a:fillRect/>
          </a:stretch>
        </p:blipFill>
        <p:spPr>
          <a:xfrm>
            <a:off x="2825340" y="3485562"/>
            <a:ext cx="4486275" cy="457200"/>
          </a:xfrm>
          <a:prstGeom prst="rect">
            <a:avLst/>
          </a:prstGeom>
        </p:spPr>
      </p:pic>
    </p:spTree>
    <p:extLst>
      <p:ext uri="{BB962C8B-B14F-4D97-AF65-F5344CB8AC3E}">
        <p14:creationId xmlns:p14="http://schemas.microsoft.com/office/powerpoint/2010/main" val="1743071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Real data analysis (ii)</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37</a:t>
            </a:fld>
            <a:endParaRPr lang="en-US" dirty="0"/>
          </a:p>
        </p:txBody>
      </p:sp>
      <p:sp>
        <p:nvSpPr>
          <p:cNvPr id="5" name="Content Placeholder 2">
            <a:extLst>
              <a:ext uri="{FF2B5EF4-FFF2-40B4-BE49-F238E27FC236}">
                <a16:creationId xmlns:a16="http://schemas.microsoft.com/office/drawing/2014/main" id="{764F5F2D-2380-4888-85EE-5B0B99FC8CFA}"/>
              </a:ext>
            </a:extLst>
          </p:cNvPr>
          <p:cNvSpPr>
            <a:spLocks noGrp="1"/>
          </p:cNvSpPr>
          <p:nvPr>
            <p:ph idx="1"/>
          </p:nvPr>
        </p:nvSpPr>
        <p:spPr>
          <a:xfrm>
            <a:off x="562628" y="1773195"/>
            <a:ext cx="9724372" cy="4115669"/>
          </a:xfrm>
        </p:spPr>
        <p:txBody>
          <a:bodyPr/>
          <a:lstStyle/>
          <a:p>
            <a:pPr marL="0" indent="0">
              <a:buNone/>
            </a:pPr>
            <a:r>
              <a:rPr lang="en-US" b="0" i="0" u="none" strike="noStrike" baseline="0" dirty="0">
                <a:latin typeface="NimbusRomNo9L-Regu"/>
              </a:rPr>
              <a:t>Death Times of Male Laryngeal Cancer Patients </a:t>
            </a:r>
            <a:endParaRPr lang="en-US" sz="1800" dirty="0">
              <a:latin typeface="NimbusRomNo9L-ReguItal"/>
            </a:endParaRPr>
          </a:p>
          <a:p>
            <a:pPr algn="l"/>
            <a:r>
              <a:rPr lang="en-US" sz="1800" b="0" i="0" u="none" strike="noStrike" baseline="0" dirty="0">
                <a:latin typeface="NimbusRomNo9L-Regu"/>
              </a:rPr>
              <a:t>We notice that the No. 83 patient has a reference age 0 and a relatively short survival time 1</a:t>
            </a:r>
            <a:r>
              <a:rPr lang="en-US" sz="1800" b="0" i="0" u="none" strike="noStrike" baseline="0" dirty="0">
                <a:latin typeface="CMMI10"/>
              </a:rPr>
              <a:t>.</a:t>
            </a:r>
            <a:r>
              <a:rPr lang="en-US" sz="1800" b="0" i="0" u="none" strike="noStrike" baseline="0" dirty="0">
                <a:latin typeface="NimbusRomNo9L-Regu"/>
              </a:rPr>
              <a:t>0. We deliberately replace the age of this patient by 24, which is the median age of patients in this dataset. We also replace the survival time of this patient by 15, which is larger than the sample maximum value 10</a:t>
            </a:r>
            <a:r>
              <a:rPr lang="en-US" sz="1800" dirty="0">
                <a:latin typeface="CMMI10"/>
              </a:rPr>
              <a:t>.</a:t>
            </a:r>
            <a:r>
              <a:rPr lang="en-US" sz="1800" b="0" i="0" u="none" strike="noStrike" baseline="0" dirty="0">
                <a:latin typeface="NimbusRomNo9L-Regu"/>
              </a:rPr>
              <a:t>7. Consequently No. 83 patient can be regarded as an outlying </a:t>
            </a:r>
            <a:r>
              <a:rPr lang="en-CA" sz="1800" b="0" i="0" u="none" strike="noStrike" baseline="0" dirty="0">
                <a:latin typeface="NimbusRomNo9L-Regu"/>
              </a:rPr>
              <a:t>observation.</a:t>
            </a:r>
            <a:endParaRPr lang="en-US" sz="1800" dirty="0">
              <a:latin typeface="NimbusRomNo9L-Regu"/>
            </a:endParaRPr>
          </a:p>
          <a:p>
            <a:pPr algn="l"/>
            <a:endParaRPr lang="en-US" sz="1800" dirty="0">
              <a:latin typeface="NimbusRomNo9L-Regu"/>
            </a:endParaRPr>
          </a:p>
          <a:p>
            <a:endParaRPr lang="en-CA" dirty="0"/>
          </a:p>
          <a:p>
            <a:endParaRPr lang="en-CA" dirty="0"/>
          </a:p>
          <a:p>
            <a:pPr algn="l"/>
            <a:endParaRPr lang="en-US" sz="2800" dirty="0"/>
          </a:p>
        </p:txBody>
      </p:sp>
      <p:pic>
        <p:nvPicPr>
          <p:cNvPr id="7" name="Picture 6" descr="Table&#10;&#10;Description automatically generated">
            <a:extLst>
              <a:ext uri="{FF2B5EF4-FFF2-40B4-BE49-F238E27FC236}">
                <a16:creationId xmlns:a16="http://schemas.microsoft.com/office/drawing/2014/main" id="{94E09E93-AA36-4487-A0FC-5B34BCF56D1A}"/>
              </a:ext>
            </a:extLst>
          </p:cNvPr>
          <p:cNvPicPr>
            <a:picLocks noChangeAspect="1"/>
          </p:cNvPicPr>
          <p:nvPr/>
        </p:nvPicPr>
        <p:blipFill>
          <a:blip r:embed="rId2"/>
          <a:stretch>
            <a:fillRect/>
          </a:stretch>
        </p:blipFill>
        <p:spPr>
          <a:xfrm>
            <a:off x="834075" y="3429000"/>
            <a:ext cx="7658100" cy="2314575"/>
          </a:xfrm>
          <a:prstGeom prst="rect">
            <a:avLst/>
          </a:prstGeom>
        </p:spPr>
      </p:pic>
    </p:spTree>
    <p:extLst>
      <p:ext uri="{BB962C8B-B14F-4D97-AF65-F5344CB8AC3E}">
        <p14:creationId xmlns:p14="http://schemas.microsoft.com/office/powerpoint/2010/main" val="1257275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38</a:t>
            </a:fld>
            <a:endParaRPr lang="en-US" dirty="0"/>
          </a:p>
        </p:txBody>
      </p:sp>
      <p:sp>
        <p:nvSpPr>
          <p:cNvPr id="5" name="Content Placeholder 2">
            <a:extLst>
              <a:ext uri="{FF2B5EF4-FFF2-40B4-BE49-F238E27FC236}">
                <a16:creationId xmlns:a16="http://schemas.microsoft.com/office/drawing/2014/main" id="{443E662B-5540-4657-BD14-149DAD94F9EC}"/>
              </a:ext>
            </a:extLst>
          </p:cNvPr>
          <p:cNvSpPr>
            <a:spLocks noGrp="1"/>
          </p:cNvSpPr>
          <p:nvPr>
            <p:ph idx="1"/>
          </p:nvPr>
        </p:nvSpPr>
        <p:spPr>
          <a:xfrm>
            <a:off x="562628" y="1773195"/>
            <a:ext cx="9724372" cy="4115669"/>
          </a:xfrm>
        </p:spPr>
        <p:txBody>
          <a:bodyPr/>
          <a:lstStyle/>
          <a:p>
            <a:r>
              <a:rPr lang="en-US" b="0" i="0" u="none" strike="noStrike" baseline="0" dirty="0">
                <a:latin typeface="NimbusRomNo9L-Regu"/>
              </a:rPr>
              <a:t>When the model assumption is valid without outliers, o</a:t>
            </a:r>
            <a:r>
              <a:rPr lang="en-US" dirty="0">
                <a:latin typeface="NimbusRomNo9L-Regu"/>
              </a:rPr>
              <a:t>ur MHDEs are competitive with PMLE </a:t>
            </a:r>
            <a:r>
              <a:rPr lang="en-US" b="0" i="0" u="none" strike="noStrike" baseline="0" dirty="0">
                <a:latin typeface="NimbusRomNo9L-Regu"/>
              </a:rPr>
              <a:t>in terms of bias and MSE</a:t>
            </a:r>
            <a:r>
              <a:rPr lang="en-US" dirty="0">
                <a:latin typeface="NimbusRomNo9L-Regu"/>
              </a:rPr>
              <a:t>, </a:t>
            </a:r>
            <a:r>
              <a:rPr lang="en-CA" b="0" i="0" u="none" strike="noStrike" baseline="0" dirty="0">
                <a:latin typeface="NimbusRomNo9L-Regu"/>
              </a:rPr>
              <a:t>regardless of covariate type.</a:t>
            </a:r>
          </a:p>
          <a:p>
            <a:r>
              <a:rPr lang="en-US" dirty="0">
                <a:latin typeface="NimbusRomNo9L-Regu"/>
              </a:rPr>
              <a:t>Our MHDEs are much more robust than PMLE against single outlier and contaminating data with multiple outliers.</a:t>
            </a:r>
          </a:p>
          <a:p>
            <a:endParaRPr lang="en-CA" dirty="0"/>
          </a:p>
          <a:p>
            <a:endParaRPr lang="en-CA" dirty="0"/>
          </a:p>
          <a:p>
            <a:pPr algn="l"/>
            <a:endParaRPr lang="en-US" sz="2800" dirty="0"/>
          </a:p>
        </p:txBody>
      </p:sp>
    </p:spTree>
    <p:extLst>
      <p:ext uri="{BB962C8B-B14F-4D97-AF65-F5344CB8AC3E}">
        <p14:creationId xmlns:p14="http://schemas.microsoft.com/office/powerpoint/2010/main" val="2467936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Future work</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39</a:t>
            </a:fld>
            <a:endParaRPr lang="en-US" dirty="0"/>
          </a:p>
        </p:txBody>
      </p:sp>
      <p:sp>
        <p:nvSpPr>
          <p:cNvPr id="7" name="Content Placeholder 2">
            <a:extLst>
              <a:ext uri="{FF2B5EF4-FFF2-40B4-BE49-F238E27FC236}">
                <a16:creationId xmlns:a16="http://schemas.microsoft.com/office/drawing/2014/main" id="{1D3D8E84-9626-4853-AD8D-39BC41999754}"/>
              </a:ext>
            </a:extLst>
          </p:cNvPr>
          <p:cNvSpPr>
            <a:spLocks noGrp="1"/>
          </p:cNvSpPr>
          <p:nvPr>
            <p:ph idx="1"/>
          </p:nvPr>
        </p:nvSpPr>
        <p:spPr>
          <a:xfrm>
            <a:off x="562628" y="1773195"/>
            <a:ext cx="9724372" cy="4115669"/>
          </a:xfrm>
        </p:spPr>
        <p:txBody>
          <a:bodyPr/>
          <a:lstStyle/>
          <a:p>
            <a:pPr algn="l"/>
            <a:r>
              <a:rPr lang="en-CA" b="0" i="0" u="none" strike="noStrike" baseline="0" dirty="0">
                <a:latin typeface="NimbusRomNo9L-Regu"/>
              </a:rPr>
              <a:t>Theoretical examination (like consistency and asymptotic normality) </a:t>
            </a:r>
            <a:r>
              <a:rPr lang="en-US" b="0" i="0" u="none" strike="noStrike" baseline="0" dirty="0">
                <a:latin typeface="NimbusRomNo9L-Regu"/>
              </a:rPr>
              <a:t>of the MHDEs need to be done in our future work.</a:t>
            </a:r>
            <a:endParaRPr lang="en-CA" dirty="0"/>
          </a:p>
          <a:p>
            <a:pPr algn="l"/>
            <a:r>
              <a:rPr lang="en-US" dirty="0">
                <a:latin typeface="NimbusRomNo9L-Regu"/>
              </a:rPr>
              <a:t>W</a:t>
            </a:r>
            <a:r>
              <a:rPr lang="en-US" b="0" i="0" u="none" strike="noStrike" baseline="0" dirty="0">
                <a:latin typeface="NimbusRomNo9L-Regu"/>
              </a:rPr>
              <a:t>e may construct MHDE for more general or more complicated models other than Cox model, e.g. accelerated failure time (AFT) model and cure rate model.</a:t>
            </a:r>
            <a:endParaRPr lang="en-CA" dirty="0"/>
          </a:p>
          <a:p>
            <a:pPr algn="l"/>
            <a:endParaRPr lang="en-US" sz="2800" dirty="0"/>
          </a:p>
        </p:txBody>
      </p:sp>
    </p:spTree>
    <p:extLst>
      <p:ext uri="{BB962C8B-B14F-4D97-AF65-F5344CB8AC3E}">
        <p14:creationId xmlns:p14="http://schemas.microsoft.com/office/powerpoint/2010/main" val="67210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Introduction of Cox PH Model</a:t>
            </a:r>
          </a:p>
        </p:txBody>
      </p:sp>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a:xfrm>
            <a:off x="562626" y="1773195"/>
            <a:ext cx="10787245" cy="4115669"/>
          </a:xfrm>
        </p:spPr>
        <p:txBody>
          <a:bodyPr/>
          <a:lstStyle/>
          <a:p>
            <a:pPr algn="l"/>
            <a:r>
              <a:rPr lang="en-CA" b="0" i="0" u="none" strike="noStrike" baseline="0" dirty="0">
                <a:latin typeface="NimbusRomNo9L-Regu"/>
              </a:rPr>
              <a:t>Conditional hazard rate function given specified covariates</a:t>
            </a:r>
          </a:p>
          <a:p>
            <a:pPr algn="l"/>
            <a:endParaRPr lang="en-US" b="0" i="0" u="none" strike="noStrike" baseline="0" dirty="0">
              <a:latin typeface="NimbusRomNo9L-Regu"/>
            </a:endParaRPr>
          </a:p>
          <a:p>
            <a:pPr marL="0" indent="0" algn="l">
              <a:buNone/>
            </a:pPr>
            <a:endParaRPr lang="en-US" b="0" i="0" u="none" strike="noStrike" baseline="0" dirty="0">
              <a:latin typeface="NimbusRomNo9L-Regu"/>
            </a:endParaRPr>
          </a:p>
          <a:p>
            <a:r>
              <a:rPr lang="en-US" b="0" i="0" u="none" strike="noStrike" baseline="0" dirty="0">
                <a:latin typeface="NimbusRomNo9L-Regu"/>
              </a:rPr>
              <a:t>Several conditions should be met before we use Cox PH model:</a:t>
            </a:r>
          </a:p>
          <a:p>
            <a:pPr marL="0" indent="0">
              <a:buNone/>
            </a:pPr>
            <a:r>
              <a:rPr lang="en-CA" dirty="0"/>
              <a:t>   1.Proportional hazards assumption;</a:t>
            </a:r>
            <a:endParaRPr lang="en-US" dirty="0">
              <a:latin typeface="NimbusRomNo9L-Regu"/>
            </a:endParaRPr>
          </a:p>
          <a:p>
            <a:pPr marL="0" indent="0">
              <a:buNone/>
            </a:pPr>
            <a:r>
              <a:rPr lang="en-US" dirty="0"/>
              <a:t>   2.Linearity in relationship between the log hazard and the continuous </a:t>
            </a:r>
          </a:p>
          <a:p>
            <a:pPr marL="0" indent="0">
              <a:buNone/>
            </a:pPr>
            <a:r>
              <a:rPr lang="en-US" dirty="0"/>
              <a:t>   covariates.</a:t>
            </a:r>
            <a:endParaRPr lang="en-US" b="0" i="0" u="none" strike="noStrike" baseline="0" dirty="0">
              <a:latin typeface="NimbusRomNo9L-Regu"/>
            </a:endParaRPr>
          </a:p>
          <a:p>
            <a:pPr algn="l"/>
            <a:endParaRPr lang="en-US" b="0" i="0" u="none" strike="noStrike" baseline="0" dirty="0">
              <a:latin typeface="NimbusRomNo9L-Regu"/>
            </a:endParaRPr>
          </a:p>
          <a:p>
            <a:pPr algn="l"/>
            <a:endParaRPr lang="en-US" sz="1800" dirty="0">
              <a:latin typeface="NimbusRomNo9L-Regu"/>
            </a:endParaRPr>
          </a:p>
          <a:p>
            <a:pPr algn="l"/>
            <a:endParaRPr lang="en-US" sz="1800" dirty="0">
              <a:latin typeface="NimbusRomNo9L-Regu"/>
            </a:endParaRPr>
          </a:p>
          <a:p>
            <a:pPr algn="l"/>
            <a:endParaRPr lang="en-US" sz="1800" dirty="0">
              <a:latin typeface="NimbusRomNo9L-Regu"/>
            </a:endParaRPr>
          </a:p>
          <a:p>
            <a:pPr algn="l"/>
            <a:endParaRPr lang="en-US" sz="1800" dirty="0"/>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4</a:t>
            </a:fld>
            <a:endParaRPr lang="en-US" dirty="0"/>
          </a:p>
        </p:txBody>
      </p:sp>
      <p:pic>
        <p:nvPicPr>
          <p:cNvPr id="6" name="Picture 5">
            <a:extLst>
              <a:ext uri="{FF2B5EF4-FFF2-40B4-BE49-F238E27FC236}">
                <a16:creationId xmlns:a16="http://schemas.microsoft.com/office/drawing/2014/main" id="{1A4C93E5-DAA8-4684-942A-15E80B17A469}"/>
              </a:ext>
            </a:extLst>
          </p:cNvPr>
          <p:cNvPicPr>
            <a:picLocks noChangeAspect="1"/>
          </p:cNvPicPr>
          <p:nvPr/>
        </p:nvPicPr>
        <p:blipFill>
          <a:blip r:embed="rId2"/>
          <a:stretch>
            <a:fillRect/>
          </a:stretch>
        </p:blipFill>
        <p:spPr>
          <a:xfrm>
            <a:off x="1999803" y="2371500"/>
            <a:ext cx="7285519" cy="626981"/>
          </a:xfrm>
          <a:prstGeom prst="rect">
            <a:avLst/>
          </a:prstGeom>
        </p:spPr>
      </p:pic>
    </p:spTree>
    <p:extLst>
      <p:ext uri="{BB962C8B-B14F-4D97-AF65-F5344CB8AC3E}">
        <p14:creationId xmlns:p14="http://schemas.microsoft.com/office/powerpoint/2010/main" val="352699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40</a:t>
            </a:fld>
            <a:endParaRPr lang="en-US" dirty="0"/>
          </a:p>
        </p:txBody>
      </p:sp>
      <p:sp>
        <p:nvSpPr>
          <p:cNvPr id="6" name="Content Placeholder 2">
            <a:extLst>
              <a:ext uri="{FF2B5EF4-FFF2-40B4-BE49-F238E27FC236}">
                <a16:creationId xmlns:a16="http://schemas.microsoft.com/office/drawing/2014/main" id="{D584D2CF-3200-441F-A427-ACEF97620928}"/>
              </a:ext>
            </a:extLst>
          </p:cNvPr>
          <p:cNvSpPr>
            <a:spLocks noGrp="1"/>
          </p:cNvSpPr>
          <p:nvPr>
            <p:ph idx="1"/>
          </p:nvPr>
        </p:nvSpPr>
        <p:spPr>
          <a:xfrm>
            <a:off x="562628" y="1773195"/>
            <a:ext cx="9724372" cy="4115669"/>
          </a:xfrm>
        </p:spPr>
        <p:txBody>
          <a:bodyPr/>
          <a:lstStyle/>
          <a:p>
            <a:pPr algn="l"/>
            <a:r>
              <a:rPr lang="en-US" sz="1800" b="0" i="0" u="none" strike="noStrike" baseline="0" dirty="0">
                <a:latin typeface="NimbusRomNo9L-Regu"/>
              </a:rPr>
              <a:t>D. R. Cox. Regression models and life-tables. </a:t>
            </a:r>
            <a:r>
              <a:rPr lang="en-US" sz="1800" b="0" i="0" u="none" strike="noStrike" baseline="0" dirty="0">
                <a:latin typeface="NimbusRomNo9L-ReguItal"/>
              </a:rPr>
              <a:t>Journal of the Royal Statistical Society: Series B </a:t>
            </a:r>
            <a:r>
              <a:rPr lang="en-CA" sz="1800" b="0" i="0" u="none" strike="noStrike" baseline="0" dirty="0">
                <a:latin typeface="NimbusRomNo9L-ReguItal"/>
              </a:rPr>
              <a:t>(Methodological)</a:t>
            </a:r>
            <a:r>
              <a:rPr lang="en-CA" sz="1800" b="0" i="0" u="none" strike="noStrike" baseline="0" dirty="0">
                <a:latin typeface="NimbusRomNo9L-Regu"/>
              </a:rPr>
              <a:t>, 34(2):187–202, 1972.</a:t>
            </a:r>
          </a:p>
          <a:p>
            <a:pPr algn="l"/>
            <a:r>
              <a:rPr lang="en-US" sz="1800" b="0" i="0" u="none" strike="noStrike" baseline="0" dirty="0">
                <a:latin typeface="NimbusRomNo9L-Regu"/>
              </a:rPr>
              <a:t>D. R. Cox. Partial likelihood. </a:t>
            </a:r>
            <a:r>
              <a:rPr lang="en-US" sz="1800" b="0" i="0" u="none" strike="noStrike" baseline="0" dirty="0" err="1">
                <a:latin typeface="NimbusRomNo9L-ReguItal"/>
              </a:rPr>
              <a:t>Biometrika</a:t>
            </a:r>
            <a:r>
              <a:rPr lang="en-US" sz="1800" b="0" i="0" u="none" strike="noStrike" baseline="0" dirty="0">
                <a:latin typeface="NimbusRomNo9L-Regu"/>
              </a:rPr>
              <a:t>, 62(2):269–276, 1975.</a:t>
            </a:r>
            <a:endParaRPr lang="en-CA" sz="1800" dirty="0">
              <a:latin typeface="NimbusRomNo9L-Regu"/>
            </a:endParaRPr>
          </a:p>
          <a:p>
            <a:pPr algn="l"/>
            <a:r>
              <a:rPr lang="en-US" sz="1800" b="0" i="0" u="none" strike="noStrike" baseline="0" dirty="0">
                <a:latin typeface="NimbusRomNo9L-Regu"/>
              </a:rPr>
              <a:t>I. </a:t>
            </a:r>
            <a:r>
              <a:rPr lang="en-US" sz="1800" b="0" i="0" u="none" strike="noStrike" baseline="0" dirty="0" err="1">
                <a:latin typeface="NimbusRomNo9L-Regu"/>
              </a:rPr>
              <a:t>Selingerov´a</a:t>
            </a:r>
            <a:r>
              <a:rPr lang="en-US" sz="1800" b="0" i="0" u="none" strike="noStrike" baseline="0" dirty="0">
                <a:latin typeface="NimbusRomNo9L-Regu"/>
              </a:rPr>
              <a:t>, I. </a:t>
            </a:r>
            <a:r>
              <a:rPr lang="en-US" sz="1800" b="0" i="0" u="none" strike="noStrike" baseline="0" dirty="0" err="1">
                <a:latin typeface="NimbusRomNo9L-Regu"/>
              </a:rPr>
              <a:t>Horov´a</a:t>
            </a:r>
            <a:r>
              <a:rPr lang="en-US" sz="1800" b="0" i="0" u="none" strike="noStrike" baseline="0" dirty="0">
                <a:latin typeface="NimbusRomNo9L-Regu"/>
              </a:rPr>
              <a:t>, and J. </a:t>
            </a:r>
            <a:r>
              <a:rPr lang="en-US" sz="1800" b="0" i="0" u="none" strike="noStrike" baseline="0" dirty="0" err="1">
                <a:latin typeface="NimbusRomNo9L-Regu"/>
              </a:rPr>
              <a:t>Zelinka</a:t>
            </a:r>
            <a:r>
              <a:rPr lang="en-US" sz="1800" b="0" i="0" u="none" strike="noStrike" baseline="0" dirty="0">
                <a:latin typeface="NimbusRomNo9L-Regu"/>
              </a:rPr>
              <a:t>. Kernel estimation of conditional hazard function for </a:t>
            </a:r>
            <a:r>
              <a:rPr lang="en-CA" sz="1800" b="0" i="0" u="none" strike="noStrike" baseline="0" dirty="0">
                <a:latin typeface="NimbusRomNo9L-Regu"/>
              </a:rPr>
              <a:t>cancer data. 2014.</a:t>
            </a:r>
          </a:p>
          <a:p>
            <a:pPr algn="l"/>
            <a:r>
              <a:rPr lang="en-US" sz="1800" b="0" i="0" u="none" strike="noStrike" baseline="0" dirty="0">
                <a:latin typeface="NimbusRomNo9L-Regu"/>
              </a:rPr>
              <a:t>K. R. Hess, D. M. </a:t>
            </a:r>
            <a:r>
              <a:rPr lang="en-US" sz="1800" b="0" i="0" u="none" strike="noStrike" baseline="0" dirty="0" err="1">
                <a:latin typeface="NimbusRomNo9L-Regu"/>
              </a:rPr>
              <a:t>Serachitopol</a:t>
            </a:r>
            <a:r>
              <a:rPr lang="en-US" sz="1800" b="0" i="0" u="none" strike="noStrike" baseline="0" dirty="0">
                <a:latin typeface="NimbusRomNo9L-Regu"/>
              </a:rPr>
              <a:t>, and B.W. Brown. Hazard function estimators: a simulation study. </a:t>
            </a:r>
            <a:r>
              <a:rPr lang="en-CA" sz="1800" b="0" i="0" u="none" strike="noStrike" baseline="0" dirty="0">
                <a:latin typeface="NimbusRomNo9L-ReguItal"/>
              </a:rPr>
              <a:t>Statistics in medicine</a:t>
            </a:r>
            <a:r>
              <a:rPr lang="en-CA" sz="1800" b="0" i="0" u="none" strike="noStrike" baseline="0" dirty="0">
                <a:latin typeface="NimbusRomNo9L-Regu"/>
              </a:rPr>
              <a:t>, 18(22):3075–3088, 1999.</a:t>
            </a:r>
          </a:p>
          <a:p>
            <a:pPr algn="l"/>
            <a:r>
              <a:rPr lang="en-US" sz="1800" b="0" i="0" u="none" strike="noStrike" baseline="0" dirty="0">
                <a:latin typeface="NimbusRomNo9L-Regu"/>
              </a:rPr>
              <a:t>Z. Ying. Minimum </a:t>
            </a:r>
            <a:r>
              <a:rPr lang="en-US" sz="1800" b="0" i="0" u="none" strike="noStrike" baseline="0" dirty="0" err="1">
                <a:latin typeface="NimbusRomNo9L-Regu"/>
              </a:rPr>
              <a:t>hellinger</a:t>
            </a:r>
            <a:r>
              <a:rPr lang="en-US" sz="1800" b="0" i="0" u="none" strike="noStrike" baseline="0" dirty="0">
                <a:latin typeface="NimbusRomNo9L-Regu"/>
              </a:rPr>
              <a:t>-type distance estimation for censored data. </a:t>
            </a:r>
            <a:r>
              <a:rPr lang="en-US" sz="1800" b="0" i="0" u="none" strike="noStrike" baseline="0" dirty="0">
                <a:latin typeface="NimbusRomNo9L-ReguItal"/>
              </a:rPr>
              <a:t>The Annals of Statistics</a:t>
            </a:r>
            <a:r>
              <a:rPr lang="en-US" sz="1800" b="0" i="0" u="none" strike="noStrike" baseline="0" dirty="0">
                <a:latin typeface="NimbusRomNo9L-Regu"/>
              </a:rPr>
              <a:t>, </a:t>
            </a:r>
            <a:r>
              <a:rPr lang="en-CA" sz="1800" b="0" i="0" u="none" strike="noStrike" baseline="0" dirty="0">
                <a:latin typeface="NimbusRomNo9L-Regu"/>
              </a:rPr>
              <a:t>pages 1361–1390, 1992.</a:t>
            </a:r>
          </a:p>
          <a:p>
            <a:pPr algn="l"/>
            <a:r>
              <a:rPr lang="en-CA" sz="1800" b="0" i="0" u="none" strike="noStrike" baseline="0" dirty="0">
                <a:latin typeface="CMTT12"/>
              </a:rPr>
              <a:t>https://www.rdocumentation.org/packages/KMsurv/versions/0.1-5/topics/hodg</a:t>
            </a:r>
            <a:r>
              <a:rPr lang="en-CA" sz="1800" b="0" i="0" u="none" strike="noStrike" baseline="0" dirty="0">
                <a:latin typeface="NimbusRomNo9L-Regu"/>
              </a:rPr>
              <a:t>.</a:t>
            </a:r>
          </a:p>
          <a:p>
            <a:pPr algn="l"/>
            <a:r>
              <a:rPr lang="en-CA" sz="1800" b="0" i="0" u="none" strike="noStrike" baseline="0" dirty="0">
                <a:latin typeface="CMTT12"/>
              </a:rPr>
              <a:t>https://www.rdocumentation.org/packages/KMsurv/versions/0.1-5/topics/larynx</a:t>
            </a:r>
            <a:r>
              <a:rPr lang="en-CA" sz="1800" dirty="0">
                <a:latin typeface="NimbusRomNo9L-Regu"/>
              </a:rPr>
              <a:t>.</a:t>
            </a:r>
            <a:endParaRPr lang="en-US" sz="2800" dirty="0"/>
          </a:p>
        </p:txBody>
      </p:sp>
    </p:spTree>
    <p:extLst>
      <p:ext uri="{BB962C8B-B14F-4D97-AF65-F5344CB8AC3E}">
        <p14:creationId xmlns:p14="http://schemas.microsoft.com/office/powerpoint/2010/main" val="2903133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04D77B-D43F-4412-A793-EE8F633F7669}"/>
              </a:ext>
            </a:extLst>
          </p:cNvPr>
          <p:cNvSpPr>
            <a:spLocks noGrp="1"/>
          </p:cNvSpPr>
          <p:nvPr>
            <p:ph type="sldNum" sz="quarter" idx="12"/>
          </p:nvPr>
        </p:nvSpPr>
        <p:spPr/>
        <p:txBody>
          <a:bodyPr/>
          <a:lstStyle/>
          <a:p>
            <a:fld id="{5C35FCF4-C3EF-BD43-82E0-05BC237DAD2A}" type="slidenum">
              <a:rPr lang="en-US" smtClean="0"/>
              <a:pPr/>
              <a:t>41</a:t>
            </a:fld>
            <a:endParaRPr lang="en-US" dirty="0"/>
          </a:p>
        </p:txBody>
      </p:sp>
      <p:sp>
        <p:nvSpPr>
          <p:cNvPr id="6" name="Title 1">
            <a:extLst>
              <a:ext uri="{FF2B5EF4-FFF2-40B4-BE49-F238E27FC236}">
                <a16:creationId xmlns:a16="http://schemas.microsoft.com/office/drawing/2014/main" id="{48D76D51-C2F1-495C-838D-5D4381B7EFC3}"/>
              </a:ext>
            </a:extLst>
          </p:cNvPr>
          <p:cNvSpPr txBox="1">
            <a:spLocks/>
          </p:cNvSpPr>
          <p:nvPr/>
        </p:nvSpPr>
        <p:spPr>
          <a:xfrm>
            <a:off x="1578279" y="1785343"/>
            <a:ext cx="7841294" cy="2342688"/>
          </a:xfrm>
          <a:prstGeom prst="rect">
            <a:avLst/>
          </a:prstGeom>
        </p:spPr>
        <p:txBody>
          <a:bodyPr anchor="ctr" anchorCtr="0">
            <a:normAutofit fontScale="97500"/>
          </a:bodyPr>
          <a:lstStyle>
            <a:lvl1pPr algn="l" defTabSz="914400" rtl="0" eaLnBrk="1" latinLnBrk="0" hangingPunct="1">
              <a:lnSpc>
                <a:spcPts val="3800"/>
              </a:lnSpc>
              <a:spcBef>
                <a:spcPct val="0"/>
              </a:spcBef>
              <a:buNone/>
              <a:defRPr sz="3600" b="1" kern="1200">
                <a:solidFill>
                  <a:schemeClr val="accent1"/>
                </a:solidFill>
                <a:latin typeface="+mn-lt"/>
                <a:ea typeface="+mj-ea"/>
                <a:cs typeface="+mj-cs"/>
              </a:defRPr>
            </a:lvl1pPr>
          </a:lstStyle>
          <a:p>
            <a:r>
              <a:rPr lang="en-US" sz="6000" dirty="0">
                <a:solidFill>
                  <a:srgbClr val="000000"/>
                </a:solidFill>
                <a:latin typeface="Calibri" panose="020F0502020204030204" pitchFamily="34" charset="0"/>
              </a:rPr>
              <a:t>Thank you !</a:t>
            </a:r>
            <a:endParaRPr lang="en-US" sz="6000" dirty="0"/>
          </a:p>
        </p:txBody>
      </p:sp>
      <p:sp>
        <p:nvSpPr>
          <p:cNvPr id="10" name="TextBox 9">
            <a:extLst>
              <a:ext uri="{FF2B5EF4-FFF2-40B4-BE49-F238E27FC236}">
                <a16:creationId xmlns:a16="http://schemas.microsoft.com/office/drawing/2014/main" id="{1A179BC3-C6D2-4384-838B-422DEC757B23}"/>
              </a:ext>
            </a:extLst>
          </p:cNvPr>
          <p:cNvSpPr txBox="1"/>
          <p:nvPr/>
        </p:nvSpPr>
        <p:spPr>
          <a:xfrm>
            <a:off x="8738648" y="5335571"/>
            <a:ext cx="4169074" cy="646331"/>
          </a:xfrm>
          <a:prstGeom prst="rect">
            <a:avLst/>
          </a:prstGeom>
          <a:noFill/>
        </p:spPr>
        <p:txBody>
          <a:bodyPr wrap="square" rtlCol="0">
            <a:spAutoFit/>
          </a:bodyPr>
          <a:lstStyle/>
          <a:p>
            <a:r>
              <a:rPr lang="en-US" dirty="0"/>
              <a:t>Pengkun Liang</a:t>
            </a:r>
          </a:p>
          <a:p>
            <a:r>
              <a:rPr lang="en-US" dirty="0"/>
              <a:t>August 18, 2021</a:t>
            </a:r>
            <a:endParaRPr lang="en-CA" dirty="0"/>
          </a:p>
        </p:txBody>
      </p:sp>
    </p:spTree>
    <p:extLst>
      <p:ext uri="{BB962C8B-B14F-4D97-AF65-F5344CB8AC3E}">
        <p14:creationId xmlns:p14="http://schemas.microsoft.com/office/powerpoint/2010/main" val="158935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Covariates in Cox PH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a:xfrm>
                <a:off x="562628" y="1773195"/>
                <a:ext cx="9891698" cy="4115669"/>
              </a:xfrm>
            </p:spPr>
            <p:txBody>
              <a:bodyPr/>
              <a:lstStyle/>
              <a:p>
                <a:r>
                  <a:rPr lang="en-US" dirty="0"/>
                  <a:t>Quantitative(continuous) covariate</a:t>
                </a:r>
              </a:p>
              <a:p>
                <a:r>
                  <a:rPr lang="en-US" sz="2400" b="0" i="0" u="none" strike="noStrike" baseline="0" dirty="0">
                    <a:latin typeface="NimbusRomNo9L-Regu"/>
                  </a:rPr>
                  <a:t>Suppose we observe </a:t>
                </a:r>
                <a:r>
                  <a:rPr lang="en-US" sz="2400" b="0" i="0" u="none" strike="noStrike" baseline="0" dirty="0">
                    <a:latin typeface="NimbusRomNo9L-ReguItal"/>
                  </a:rPr>
                  <a:t>n </a:t>
                </a:r>
                <a:r>
                  <a:rPr lang="en-US" sz="2400" b="0" i="0" u="none" strike="noStrike" baseline="0" dirty="0">
                    <a:latin typeface="NimbusRomNo9L-Regu"/>
                  </a:rPr>
                  <a:t>triples of time </a:t>
                </a:r>
                <a:r>
                  <a:rPr lang="en-US" sz="2400" b="0" i="0" u="none" strike="noStrike" baseline="0" dirty="0">
                    <a:latin typeface="NimbusRomNo9L-ReguItal"/>
                  </a:rPr>
                  <a:t>X</a:t>
                </a:r>
                <a:r>
                  <a:rPr lang="en-US" sz="2400" b="0" i="0" u="none" strike="noStrike" baseline="0" dirty="0">
                    <a:latin typeface="NimbusRomNo9L-Regu"/>
                  </a:rPr>
                  <a:t>, indicator of censorship </a:t>
                </a:r>
                <a14:m>
                  <m:oMath xmlns:m="http://schemas.openxmlformats.org/officeDocument/2006/math">
                    <m:r>
                      <m:rPr>
                        <m:sty m:val="p"/>
                      </m:rPr>
                      <a:rPr lang="el-GR" sz="2400" i="1" dirty="0">
                        <a:latin typeface="Cambria Math" panose="02040503050406030204" pitchFamily="18" charset="0"/>
                      </a:rPr>
                      <m:t>δ</m:t>
                    </m:r>
                  </m:oMath>
                </a14:m>
                <a:r>
                  <a:rPr lang="en-US" sz="2400" b="0" i="0" u="none" strike="noStrike" baseline="0" dirty="0">
                    <a:latin typeface="StandardSymL-Slant_167"/>
                  </a:rPr>
                  <a:t> </a:t>
                </a:r>
                <a:r>
                  <a:rPr lang="en-US" sz="2400" b="0" i="0" u="none" strike="noStrike" baseline="0" dirty="0">
                    <a:latin typeface="NimbusRomNo9L-Regu"/>
                  </a:rPr>
                  <a:t>and covariate </a:t>
                </a:r>
                <a:r>
                  <a:rPr lang="en-US" sz="2400" b="0" i="0" u="none" strike="noStrike" baseline="0" dirty="0">
                    <a:latin typeface="NimbusRomNo9L-ReguItal"/>
                  </a:rPr>
                  <a:t>z</a:t>
                </a:r>
                <a:r>
                  <a:rPr lang="en-US" sz="2400" b="0" i="0" u="none" strike="noStrike" baseline="0" dirty="0">
                    <a:latin typeface="NimbusRomNo9L-Regu"/>
                  </a:rPr>
                  <a:t>, we use </a:t>
                </a:r>
                <a:r>
                  <a:rPr lang="en-US" sz="2400" b="0" i="0" u="none" strike="noStrike" baseline="0" dirty="0">
                    <a:latin typeface="CMR10"/>
                  </a:rPr>
                  <a:t>(</a:t>
                </a:r>
                <a14:m>
                  <m:oMath xmlns:m="http://schemas.openxmlformats.org/officeDocument/2006/math">
                    <m:sSub>
                      <m:sSubPr>
                        <m:ctrlPr>
                          <a:rPr lang="en-US" sz="2400" i="1" dirty="0">
                            <a:latin typeface="Cambria Math" panose="02040503050406030204" pitchFamily="18" charset="0"/>
                          </a:rPr>
                        </m:ctrlPr>
                      </m:sSubPr>
                      <m:e>
                        <m:r>
                          <a:rPr lang="en-CA" sz="2400" b="0" i="1" dirty="0" smtClean="0">
                            <a:latin typeface="Cambria Math" panose="02040503050406030204" pitchFamily="18" charset="0"/>
                          </a:rPr>
                          <m:t>𝑋</m:t>
                        </m:r>
                      </m:e>
                      <m:sub>
                        <m:r>
                          <a:rPr lang="en-CA" sz="2400" b="0" i="1" dirty="0" smtClean="0">
                            <a:latin typeface="Cambria Math" panose="02040503050406030204" pitchFamily="18" charset="0"/>
                          </a:rPr>
                          <m:t>𝑖</m:t>
                        </m:r>
                      </m:sub>
                    </m:sSub>
                  </m:oMath>
                </a14:m>
                <a:r>
                  <a:rPr lang="en-US" sz="2400" b="0" i="0" u="none" strike="noStrike" baseline="0" dirty="0">
                    <a:latin typeface="CMMI10"/>
                  </a:rPr>
                  <a:t>,</a:t>
                </a:r>
                <a:r>
                  <a:rPr lang="en-US" sz="2400" dirty="0"/>
                  <a:t> </a:t>
                </a:r>
                <a14:m>
                  <m:oMath xmlns:m="http://schemas.openxmlformats.org/officeDocument/2006/math">
                    <m:sSub>
                      <m:sSubPr>
                        <m:ctrlPr>
                          <a:rPr lang="en-US" sz="2400" i="1" dirty="0">
                            <a:latin typeface="Cambria Math" panose="02040503050406030204" pitchFamily="18" charset="0"/>
                          </a:rPr>
                        </m:ctrlPr>
                      </m:sSubPr>
                      <m:e>
                        <m:r>
                          <m:rPr>
                            <m:sty m:val="p"/>
                          </m:rPr>
                          <a:rPr lang="el-GR" sz="2400" i="1" dirty="0" smtClean="0">
                            <a:latin typeface="Cambria Math" panose="02040503050406030204" pitchFamily="18" charset="0"/>
                          </a:rPr>
                          <m:t>δ</m:t>
                        </m:r>
                      </m:e>
                      <m:sub>
                        <m:r>
                          <a:rPr lang="en-CA" sz="2400" b="0" i="1" dirty="0" smtClean="0">
                            <a:latin typeface="Cambria Math" panose="02040503050406030204" pitchFamily="18" charset="0"/>
                          </a:rPr>
                          <m:t>𝑖</m:t>
                        </m:r>
                      </m:sub>
                    </m:sSub>
                  </m:oMath>
                </a14:m>
                <a:r>
                  <a:rPr lang="en-US" sz="2400" b="0" i="0" u="none" strike="noStrike" baseline="0" dirty="0">
                    <a:latin typeface="CMMI10"/>
                  </a:rPr>
                  <a:t>, </a:t>
                </a:r>
                <a14:m>
                  <m:oMath xmlns:m="http://schemas.openxmlformats.org/officeDocument/2006/math">
                    <m:sSub>
                      <m:sSubPr>
                        <m:ctrlPr>
                          <a:rPr lang="en-US" sz="2400" i="1" dirty="0">
                            <a:latin typeface="Cambria Math" panose="02040503050406030204" pitchFamily="18" charset="0"/>
                          </a:rPr>
                        </m:ctrlPr>
                      </m:sSubPr>
                      <m:e>
                        <m:r>
                          <a:rPr lang="en-CA" sz="2400" i="1" dirty="0">
                            <a:latin typeface="Cambria Math" panose="02040503050406030204" pitchFamily="18" charset="0"/>
                          </a:rPr>
                          <m:t>𝑧</m:t>
                        </m:r>
                      </m:e>
                      <m:sub>
                        <m:r>
                          <a:rPr lang="en-CA" sz="2400" b="0" i="1" dirty="0" smtClean="0">
                            <a:latin typeface="Cambria Math" panose="02040503050406030204" pitchFamily="18" charset="0"/>
                          </a:rPr>
                          <m:t>𝑖</m:t>
                        </m:r>
                      </m:sub>
                    </m:sSub>
                  </m:oMath>
                </a14:m>
                <a:r>
                  <a:rPr lang="en-US" sz="2400" b="0" i="0" u="none" strike="noStrike" baseline="0" dirty="0">
                    <a:latin typeface="CMR10"/>
                  </a:rPr>
                  <a:t>) </a:t>
                </a:r>
                <a:r>
                  <a:rPr lang="en-US" sz="2400" b="0" i="0" u="none" strike="noStrike" baseline="0" dirty="0">
                    <a:latin typeface="NimbusRomNo9L-Regu"/>
                  </a:rPr>
                  <a:t>to denote the </a:t>
                </a:r>
                <a14:m>
                  <m:oMath xmlns:m="http://schemas.openxmlformats.org/officeDocument/2006/math">
                    <m:sSup>
                      <m:sSupPr>
                        <m:ctrlPr>
                          <a:rPr lang="en-US" sz="2400" i="1">
                            <a:latin typeface="Cambria Math" panose="02040503050406030204" pitchFamily="18" charset="0"/>
                          </a:rPr>
                        </m:ctrlPr>
                      </m:sSupPr>
                      <m:e>
                        <m:r>
                          <a:rPr lang="en-CA" sz="2400" i="1">
                            <a:latin typeface="Cambria Math" panose="02040503050406030204" pitchFamily="18" charset="0"/>
                          </a:rPr>
                          <m:t>𝑖</m:t>
                        </m:r>
                      </m:e>
                      <m:sup>
                        <m:r>
                          <a:rPr lang="en-CA" sz="2400" i="1">
                            <a:latin typeface="Cambria Math" panose="02040503050406030204" pitchFamily="18" charset="0"/>
                          </a:rPr>
                          <m:t>𝑡h</m:t>
                        </m:r>
                      </m:sup>
                    </m:sSup>
                  </m:oMath>
                </a14:m>
                <a:r>
                  <a:rPr lang="en-US" sz="2400" dirty="0">
                    <a:latin typeface="NimbusRomNo9L-ReguItal"/>
                  </a:rPr>
                  <a:t> </a:t>
                </a:r>
                <a:r>
                  <a:rPr lang="en-US" sz="2400" b="0" i="0" u="none" strike="noStrike" baseline="0" dirty="0">
                    <a:latin typeface="NimbusRomNo9L-Regu"/>
                  </a:rPr>
                  <a:t>observation</a:t>
                </a:r>
                <a:r>
                  <a:rPr lang="en-US" sz="2400" dirty="0">
                    <a:latin typeface="NimbusRomNo9L-Regu"/>
                  </a:rPr>
                  <a:t>.</a:t>
                </a:r>
              </a:p>
              <a:p>
                <a:endParaRPr lang="en-US" sz="1800" dirty="0"/>
              </a:p>
              <a:p>
                <a:r>
                  <a:rPr lang="en-US" dirty="0"/>
                  <a:t>Categorical covariate:</a:t>
                </a:r>
              </a:p>
              <a:p>
                <a:r>
                  <a:rPr lang="en-US" sz="2400" b="0" i="0" u="none" strike="noStrike" baseline="0" dirty="0">
                    <a:latin typeface="NimbusRomNo9L-Regu"/>
                  </a:rPr>
                  <a:t>Suppose we observe </a:t>
                </a:r>
                <a:r>
                  <a:rPr lang="en-US" sz="2400" b="0" i="0" u="none" strike="noStrike" baseline="0" dirty="0">
                    <a:latin typeface="NimbusRomNo9L-ReguItal"/>
                  </a:rPr>
                  <a:t>n </a:t>
                </a:r>
                <a:r>
                  <a:rPr lang="en-US" sz="2400" b="0" i="0" u="none" strike="noStrike" baseline="0" dirty="0">
                    <a:latin typeface="NimbusRomNo9L-Regu"/>
                  </a:rPr>
                  <a:t>triples, and these </a:t>
                </a:r>
                <a:r>
                  <a:rPr lang="en-US" sz="2400" b="0" i="0" u="none" strike="noStrike" baseline="0" dirty="0">
                    <a:latin typeface="NimbusRomNo9L-ReguItal"/>
                  </a:rPr>
                  <a:t>n </a:t>
                </a:r>
                <a:r>
                  <a:rPr lang="en-US" sz="2400" b="0" i="0" u="none" strike="noStrike" baseline="0" dirty="0">
                    <a:latin typeface="NimbusRomNo9L-Regu"/>
                  </a:rPr>
                  <a:t>individuals are categorized into </a:t>
                </a:r>
                <a:r>
                  <a:rPr lang="en-US" sz="2400" b="0" i="0" u="none" strike="noStrike" baseline="0" dirty="0">
                    <a:latin typeface="NimbusRomNo9L-ReguItal"/>
                  </a:rPr>
                  <a:t>k </a:t>
                </a:r>
                <a:r>
                  <a:rPr lang="en-US" sz="2400" b="0" i="0" u="none" strike="noStrike" baseline="0" dirty="0">
                    <a:latin typeface="NimbusRomNo9L-Regu"/>
                  </a:rPr>
                  <a:t>groups (</a:t>
                </a:r>
                <a:r>
                  <a:rPr lang="en-US" sz="2400" b="0" i="0" u="none" strike="noStrike" baseline="0" dirty="0">
                    <a:latin typeface="NimbusRomNo9L-ReguItal"/>
                  </a:rPr>
                  <a:t>k </a:t>
                </a:r>
                <a:r>
                  <a:rPr lang="en-US" sz="2400" b="0" i="0" u="none" strike="noStrike" baseline="0" dirty="0">
                    <a:latin typeface="CMMI10"/>
                  </a:rPr>
                  <a:t>&lt;</a:t>
                </a:r>
                <a:r>
                  <a:rPr lang="en-US" sz="2400" b="0" i="0" u="none" strike="noStrike" dirty="0">
                    <a:latin typeface="CMMI10"/>
                  </a:rPr>
                  <a:t> </a:t>
                </a:r>
                <a:r>
                  <a:rPr lang="en-US" sz="2400" b="0" i="0" u="none" strike="noStrike" baseline="0" dirty="0">
                    <a:latin typeface="NimbusRomNo9L-ReguItal"/>
                  </a:rPr>
                  <a:t>n</a:t>
                </a:r>
                <a:r>
                  <a:rPr lang="en-US" sz="2400" b="0" i="0" u="none" strike="noStrike" baseline="0" dirty="0">
                    <a:latin typeface="NimbusRomNo9L-Regu"/>
                  </a:rPr>
                  <a:t>) corresponding to </a:t>
                </a:r>
                <a:r>
                  <a:rPr lang="en-US" sz="2400" b="0" i="0" u="none" strike="noStrike" baseline="0" dirty="0">
                    <a:latin typeface="NimbusRomNo9L-ReguItal"/>
                  </a:rPr>
                  <a:t>k </a:t>
                </a:r>
                <a:r>
                  <a:rPr lang="en-US" sz="2400" b="0" i="0" u="none" strike="noStrike" baseline="0" dirty="0">
                    <a:latin typeface="NimbusRomNo9L-Regu"/>
                  </a:rPr>
                  <a:t>different covariate values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CA" sz="2400" b="0" i="1" u="none" strike="noStrike" baseline="0" dirty="0" smtClean="0">
                            <a:latin typeface="Cambria Math" panose="02040503050406030204" pitchFamily="18" charset="0"/>
                          </a:rPr>
                          <m:t>𝑧</m:t>
                        </m:r>
                      </m:e>
                      <m:sub>
                        <m:r>
                          <a:rPr lang="en-CA" sz="2400" b="0" i="1" u="none" strike="noStrike" baseline="0" dirty="0" smtClean="0">
                            <a:latin typeface="Cambria Math" panose="02040503050406030204" pitchFamily="18" charset="0"/>
                          </a:rPr>
                          <m:t>1</m:t>
                        </m:r>
                      </m:sub>
                    </m:sSub>
                  </m:oMath>
                </a14:m>
                <a:r>
                  <a:rPr lang="en-US" sz="2400" b="0" i="0" u="none" strike="noStrike" baseline="0" dirty="0">
                    <a:latin typeface="NimbusRomNo9L-Regu"/>
                  </a:rPr>
                  <a:t>,</a:t>
                </a:r>
                <a:r>
                  <a:rPr lang="en-US" sz="2400" dirty="0">
                    <a:latin typeface="CMMI10"/>
                  </a:rPr>
                  <a:t> </a:t>
                </a:r>
                <a:r>
                  <a:rPr lang="en-US" sz="2400" b="0" i="0" u="none" strike="noStrike" baseline="0" dirty="0">
                    <a:latin typeface="CMMI10"/>
                  </a:rPr>
                  <a:t>… ,</a:t>
                </a:r>
                <a:r>
                  <a:rPr lang="en-US" sz="2400" dirty="0"/>
                  <a:t> </a:t>
                </a:r>
                <a14:m>
                  <m:oMath xmlns:m="http://schemas.openxmlformats.org/officeDocument/2006/math">
                    <m:sSub>
                      <m:sSubPr>
                        <m:ctrlPr>
                          <a:rPr lang="en-US" sz="2400" i="1" dirty="0">
                            <a:latin typeface="Cambria Math" panose="02040503050406030204" pitchFamily="18" charset="0"/>
                          </a:rPr>
                        </m:ctrlPr>
                      </m:sSubPr>
                      <m:e>
                        <m:r>
                          <a:rPr lang="en-CA" sz="2400" i="1" dirty="0">
                            <a:latin typeface="Cambria Math" panose="02040503050406030204" pitchFamily="18" charset="0"/>
                          </a:rPr>
                          <m:t>𝑧</m:t>
                        </m:r>
                      </m:e>
                      <m:sub>
                        <m:r>
                          <a:rPr lang="en-CA" sz="2400" b="0" i="1" dirty="0" smtClean="0">
                            <a:latin typeface="Cambria Math" panose="02040503050406030204" pitchFamily="18" charset="0"/>
                          </a:rPr>
                          <m:t>𝑘</m:t>
                        </m:r>
                      </m:sub>
                    </m:sSub>
                  </m:oMath>
                </a14:m>
                <a:r>
                  <a:rPr lang="en-US" sz="2400" b="0" i="0" u="none" strike="noStrike" baseline="0" dirty="0">
                    <a:latin typeface="NimbusRomNo9L-Regu"/>
                  </a:rPr>
                  <a:t>. </a:t>
                </a:r>
              </a:p>
              <a:p>
                <a:r>
                  <a:rPr lang="en-US" sz="2400" b="0" i="0" u="none" strike="noStrike" baseline="0" dirty="0">
                    <a:latin typeface="NimbusRomNo9L-Regu"/>
                  </a:rPr>
                  <a:t>Therefore, we use </a:t>
                </a:r>
                <a:r>
                  <a:rPr lang="en-US" sz="2400" b="0" i="0" u="none" strike="noStrike" baseline="0" dirty="0">
                    <a:latin typeface="CMR10"/>
                  </a:rPr>
                  <a:t>(</a:t>
                </a:r>
                <a14:m>
                  <m:oMath xmlns:m="http://schemas.openxmlformats.org/officeDocument/2006/math">
                    <m:sSub>
                      <m:sSubPr>
                        <m:ctrlPr>
                          <a:rPr lang="en-US" sz="2400" i="1" dirty="0">
                            <a:latin typeface="Cambria Math" panose="02040503050406030204" pitchFamily="18" charset="0"/>
                          </a:rPr>
                        </m:ctrlPr>
                      </m:sSubPr>
                      <m:e>
                        <m:r>
                          <a:rPr lang="en-CA" sz="2400" b="0" i="1" dirty="0" smtClean="0">
                            <a:latin typeface="Cambria Math" panose="02040503050406030204" pitchFamily="18" charset="0"/>
                          </a:rPr>
                          <m:t>𝑋</m:t>
                        </m:r>
                      </m:e>
                      <m:sub>
                        <m:r>
                          <a:rPr lang="en-CA" sz="2400" b="0" i="1" dirty="0" smtClean="0">
                            <a:latin typeface="Cambria Math" panose="02040503050406030204" pitchFamily="18" charset="0"/>
                          </a:rPr>
                          <m:t>𝑖𝑗</m:t>
                        </m:r>
                      </m:sub>
                    </m:sSub>
                  </m:oMath>
                </a14:m>
                <a:r>
                  <a:rPr lang="en-US" sz="2400" b="0" i="0" u="none" strike="noStrike" baseline="0" dirty="0">
                    <a:latin typeface="CMMI10"/>
                  </a:rPr>
                  <a:t>,</a:t>
                </a:r>
                <a:r>
                  <a:rPr lang="en-US" sz="2400" dirty="0"/>
                  <a:t> </a:t>
                </a:r>
                <a14:m>
                  <m:oMath xmlns:m="http://schemas.openxmlformats.org/officeDocument/2006/math">
                    <m:sSub>
                      <m:sSubPr>
                        <m:ctrlPr>
                          <a:rPr lang="en-US" sz="2400" i="1" dirty="0">
                            <a:latin typeface="Cambria Math" panose="02040503050406030204" pitchFamily="18" charset="0"/>
                          </a:rPr>
                        </m:ctrlPr>
                      </m:sSubPr>
                      <m:e>
                        <m:r>
                          <m:rPr>
                            <m:sty m:val="p"/>
                          </m:rPr>
                          <a:rPr lang="el-GR" sz="2400" i="1" dirty="0" smtClean="0">
                            <a:latin typeface="Cambria Math" panose="02040503050406030204" pitchFamily="18" charset="0"/>
                          </a:rPr>
                          <m:t>δ</m:t>
                        </m:r>
                      </m:e>
                      <m:sub>
                        <m:r>
                          <a:rPr lang="en-CA" sz="2400" b="0" i="1" dirty="0" smtClean="0">
                            <a:latin typeface="Cambria Math" panose="02040503050406030204" pitchFamily="18" charset="0"/>
                          </a:rPr>
                          <m:t>𝑖𝑗</m:t>
                        </m:r>
                      </m:sub>
                    </m:sSub>
                  </m:oMath>
                </a14:m>
                <a:r>
                  <a:rPr lang="en-US" sz="2400" b="0" i="0" u="none" strike="noStrike" baseline="0" dirty="0">
                    <a:latin typeface="CMMI10"/>
                  </a:rPr>
                  <a:t>, </a:t>
                </a:r>
                <a14:m>
                  <m:oMath xmlns:m="http://schemas.openxmlformats.org/officeDocument/2006/math">
                    <m:sSub>
                      <m:sSubPr>
                        <m:ctrlPr>
                          <a:rPr lang="en-US" sz="2400" i="1" dirty="0">
                            <a:latin typeface="Cambria Math" panose="02040503050406030204" pitchFamily="18" charset="0"/>
                          </a:rPr>
                        </m:ctrlPr>
                      </m:sSubPr>
                      <m:e>
                        <m:r>
                          <a:rPr lang="en-CA" sz="2400" i="1" dirty="0">
                            <a:latin typeface="Cambria Math" panose="02040503050406030204" pitchFamily="18" charset="0"/>
                          </a:rPr>
                          <m:t>𝑧</m:t>
                        </m:r>
                      </m:e>
                      <m:sub>
                        <m:r>
                          <a:rPr lang="en-CA" sz="2400" b="0" i="1" dirty="0" smtClean="0">
                            <a:latin typeface="Cambria Math" panose="02040503050406030204" pitchFamily="18" charset="0"/>
                          </a:rPr>
                          <m:t>𝑖𝑗</m:t>
                        </m:r>
                      </m:sub>
                    </m:sSub>
                  </m:oMath>
                </a14:m>
                <a:r>
                  <a:rPr lang="en-US" sz="2400" b="0" i="0" u="none" strike="noStrike" baseline="0" dirty="0">
                    <a:latin typeface="CMR10"/>
                  </a:rPr>
                  <a:t>) </a:t>
                </a:r>
                <a:r>
                  <a:rPr lang="en-US" sz="2400" b="0" i="0" u="none" strike="noStrike" baseline="0" dirty="0">
                    <a:latin typeface="NimbusRomNo9L-Regu"/>
                  </a:rPr>
                  <a:t>to denote the observation of the </a:t>
                </a:r>
                <a14:m>
                  <m:oMath xmlns:m="http://schemas.openxmlformats.org/officeDocument/2006/math">
                    <m:sSup>
                      <m:sSupPr>
                        <m:ctrlPr>
                          <a:rPr lang="en-US" sz="2400" b="0" i="1" u="none" strike="noStrike" baseline="0" smtClean="0">
                            <a:latin typeface="Cambria Math" panose="02040503050406030204" pitchFamily="18" charset="0"/>
                          </a:rPr>
                        </m:ctrlPr>
                      </m:sSupPr>
                      <m:e>
                        <m:r>
                          <a:rPr lang="en-CA" sz="2400" b="0" i="1" u="none" strike="noStrike" baseline="0" smtClean="0">
                            <a:latin typeface="Cambria Math" panose="02040503050406030204" pitchFamily="18" charset="0"/>
                          </a:rPr>
                          <m:t>𝑗</m:t>
                        </m:r>
                      </m:e>
                      <m:sup>
                        <m:r>
                          <a:rPr lang="en-CA" sz="2400" b="0" i="1" u="none" strike="noStrike" baseline="0" smtClean="0">
                            <a:latin typeface="Cambria Math" panose="02040503050406030204" pitchFamily="18" charset="0"/>
                          </a:rPr>
                          <m:t>𝑡h</m:t>
                        </m:r>
                      </m:sup>
                    </m:sSup>
                  </m:oMath>
                </a14:m>
                <a:r>
                  <a:rPr lang="en-US" sz="2400" b="0" i="0" u="none" strike="noStrike" baseline="0" dirty="0">
                    <a:latin typeface="NimbusRomNo9L-ReguItal"/>
                  </a:rPr>
                  <a:t> </a:t>
                </a:r>
                <a:r>
                  <a:rPr lang="en-US" sz="2400" b="0" i="0" u="none" strike="noStrike" baseline="0" dirty="0">
                    <a:latin typeface="NimbusRomNo9L-Regu"/>
                  </a:rPr>
                  <a:t>individual in the </a:t>
                </a:r>
                <a14:m>
                  <m:oMath xmlns:m="http://schemas.openxmlformats.org/officeDocument/2006/math">
                    <m:sSup>
                      <m:sSupPr>
                        <m:ctrlPr>
                          <a:rPr lang="en-US" sz="2400" i="1">
                            <a:latin typeface="Cambria Math" panose="02040503050406030204" pitchFamily="18" charset="0"/>
                          </a:rPr>
                        </m:ctrlPr>
                      </m:sSupPr>
                      <m:e>
                        <m:r>
                          <a:rPr lang="en-CA" sz="2400" b="0" i="1" smtClean="0">
                            <a:latin typeface="Cambria Math" panose="02040503050406030204" pitchFamily="18" charset="0"/>
                          </a:rPr>
                          <m:t>𝑖</m:t>
                        </m:r>
                      </m:e>
                      <m:sup>
                        <m:r>
                          <a:rPr lang="en-CA" sz="2400" i="1">
                            <a:latin typeface="Cambria Math" panose="02040503050406030204" pitchFamily="18" charset="0"/>
                          </a:rPr>
                          <m:t>𝑡h</m:t>
                        </m:r>
                      </m:sup>
                    </m:sSup>
                  </m:oMath>
                </a14:m>
                <a:r>
                  <a:rPr lang="en-US" sz="2400" b="0" i="0" u="none" strike="noStrike" baseline="0" dirty="0">
                    <a:latin typeface="NimbusRomNo9L-ReguItal"/>
                  </a:rPr>
                  <a:t> </a:t>
                </a:r>
                <a:r>
                  <a:rPr lang="en-US" sz="2400" b="0" i="0" u="none" strike="noStrike" baseline="0" dirty="0">
                    <a:latin typeface="NimbusRomNo9L-Regu"/>
                  </a:rPr>
                  <a:t>group with covariate </a:t>
                </a:r>
                <a14:m>
                  <m:oMath xmlns:m="http://schemas.openxmlformats.org/officeDocument/2006/math">
                    <m:sSub>
                      <m:sSubPr>
                        <m:ctrlPr>
                          <a:rPr lang="en-US" sz="2400" i="1" dirty="0">
                            <a:latin typeface="Cambria Math" panose="02040503050406030204" pitchFamily="18" charset="0"/>
                          </a:rPr>
                        </m:ctrlPr>
                      </m:sSubPr>
                      <m:e>
                        <m:r>
                          <a:rPr lang="en-CA" sz="2400" i="1" dirty="0">
                            <a:latin typeface="Cambria Math" panose="02040503050406030204" pitchFamily="18" charset="0"/>
                          </a:rPr>
                          <m:t>𝑧</m:t>
                        </m:r>
                      </m:e>
                      <m:sub>
                        <m:r>
                          <a:rPr lang="en-CA" sz="2400" b="0" i="1" dirty="0" smtClean="0">
                            <a:latin typeface="Cambria Math" panose="02040503050406030204" pitchFamily="18" charset="0"/>
                          </a:rPr>
                          <m:t>𝑖</m:t>
                        </m:r>
                      </m:sub>
                    </m:sSub>
                  </m:oMath>
                </a14:m>
                <a:r>
                  <a:rPr lang="en-US" sz="2400" b="0" i="0" u="none" strike="noStrike" baseline="0" dirty="0">
                    <a:latin typeface="NimbusRomNo9L-Regu"/>
                  </a:rPr>
                  <a:t>, </a:t>
                </a:r>
                <a:r>
                  <a:rPr lang="en-US" sz="2400" b="0" i="0" u="none" strike="noStrike" baseline="0" dirty="0" err="1">
                    <a:latin typeface="NimbusRomNo9L-ReguItal"/>
                  </a:rPr>
                  <a:t>i</a:t>
                </a:r>
                <a:r>
                  <a:rPr lang="en-US" sz="2400" b="0" i="0" u="none" strike="noStrike" baseline="0" dirty="0">
                    <a:latin typeface="NimbusRomNo9L-ReguItal"/>
                  </a:rPr>
                  <a:t> </a:t>
                </a:r>
                <a:r>
                  <a:rPr lang="en-US" sz="2400" b="0" i="0" u="none" strike="noStrike" baseline="0" dirty="0">
                    <a:latin typeface="CMR10"/>
                  </a:rPr>
                  <a:t>= </a:t>
                </a:r>
                <a:r>
                  <a:rPr lang="en-US" sz="2400" b="0" i="0" u="none" strike="noStrike" baseline="0" dirty="0">
                    <a:latin typeface="NimbusRomNo9L-Regu"/>
                  </a:rPr>
                  <a:t>1,2,…,k and </a:t>
                </a:r>
                <a:r>
                  <a:rPr lang="en-US" sz="2400" b="0" i="0" u="none" strike="noStrike" baseline="0" dirty="0">
                    <a:latin typeface="NimbusRomNo9L-ReguItal"/>
                  </a:rPr>
                  <a:t>j </a:t>
                </a:r>
                <a:r>
                  <a:rPr lang="en-US" sz="2400" b="0" i="0" u="none" strike="noStrike" baseline="0" dirty="0">
                    <a:latin typeface="CMR10"/>
                  </a:rPr>
                  <a:t>= </a:t>
                </a:r>
                <a:r>
                  <a:rPr lang="en-US" sz="2400" b="0" i="0" u="none" strike="noStrike" baseline="0" dirty="0">
                    <a:latin typeface="NimbusRomNo9L-Regu"/>
                  </a:rPr>
                  <a:t>1</a:t>
                </a:r>
                <a:r>
                  <a:rPr lang="en-US" sz="2400" b="0" i="0" u="none" strike="noStrike" baseline="0" dirty="0">
                    <a:latin typeface="CMMI10"/>
                  </a:rPr>
                  <a:t>,</a:t>
                </a:r>
                <a:r>
                  <a:rPr lang="en-US" sz="2400" b="0" i="0" u="none" strike="noStrike" baseline="0" dirty="0">
                    <a:latin typeface="NimbusRomNo9L-Regu"/>
                  </a:rPr>
                  <a:t>2</a:t>
                </a:r>
                <a:r>
                  <a:rPr lang="en-US" sz="2400" dirty="0">
                    <a:latin typeface="CMMI10"/>
                  </a:rPr>
                  <a:t>,</a:t>
                </a:r>
                <a:r>
                  <a:rPr lang="en-US" sz="2400" b="0" i="0" u="none" strike="noStrike" baseline="0" dirty="0">
                    <a:latin typeface="CMMI10"/>
                  </a:rPr>
                  <a:t> …, </a:t>
                </a:r>
                <a14:m>
                  <m:oMath xmlns:m="http://schemas.openxmlformats.org/officeDocument/2006/math">
                    <m:sSub>
                      <m:sSubPr>
                        <m:ctrlPr>
                          <a:rPr lang="en-US" sz="2400" i="1" dirty="0">
                            <a:latin typeface="Cambria Math" panose="02040503050406030204" pitchFamily="18" charset="0"/>
                          </a:rPr>
                        </m:ctrlPr>
                      </m:sSubPr>
                      <m:e>
                        <m:r>
                          <a:rPr lang="en-CA" sz="2400" b="0" i="1" dirty="0" smtClean="0">
                            <a:latin typeface="Cambria Math" panose="02040503050406030204" pitchFamily="18" charset="0"/>
                          </a:rPr>
                          <m:t>𝑛</m:t>
                        </m:r>
                      </m:e>
                      <m:sub>
                        <m:r>
                          <a:rPr lang="en-CA" sz="2400" b="0" i="1" dirty="0" smtClean="0">
                            <a:latin typeface="Cambria Math" panose="02040503050406030204" pitchFamily="18" charset="0"/>
                          </a:rPr>
                          <m:t>𝑖</m:t>
                        </m:r>
                      </m:sub>
                    </m:sSub>
                  </m:oMath>
                </a14:m>
                <a:r>
                  <a:rPr lang="en-US" sz="2400" b="0" i="0" u="none" strike="noStrike" baseline="0" dirty="0">
                    <a:latin typeface="NimbusRomNo9L-Regu"/>
                  </a:rPr>
                  <a:t>, where </a:t>
                </a:r>
                <a14:m>
                  <m:oMath xmlns:m="http://schemas.openxmlformats.org/officeDocument/2006/math">
                    <m:sSub>
                      <m:sSubPr>
                        <m:ctrlPr>
                          <a:rPr lang="en-US" sz="2400" i="1" dirty="0" smtClean="0">
                            <a:latin typeface="Cambria Math" panose="02040503050406030204" pitchFamily="18" charset="0"/>
                          </a:rPr>
                        </m:ctrlPr>
                      </m:sSubPr>
                      <m:e>
                        <m:r>
                          <a:rPr lang="en-CA" sz="2400" b="0" i="1" dirty="0" smtClean="0">
                            <a:latin typeface="Cambria Math" panose="02040503050406030204" pitchFamily="18" charset="0"/>
                          </a:rPr>
                          <m:t>𝑛</m:t>
                        </m:r>
                      </m:e>
                      <m:sub>
                        <m:r>
                          <a:rPr lang="en-CA" sz="2400" b="0" i="1" dirty="0" smtClean="0">
                            <a:latin typeface="Cambria Math" panose="02040503050406030204" pitchFamily="18" charset="0"/>
                          </a:rPr>
                          <m:t>𝑖</m:t>
                        </m:r>
                      </m:sub>
                    </m:sSub>
                  </m:oMath>
                </a14:m>
                <a:r>
                  <a:rPr lang="en-US" sz="2400" b="0" i="0" u="none" strike="noStrike" baseline="0" dirty="0">
                    <a:latin typeface="NimbusRomNo9L-ReguItal"/>
                  </a:rPr>
                  <a:t> </a:t>
                </a:r>
                <a:r>
                  <a:rPr lang="en-US" sz="2400" b="0" i="0" u="none" strike="noStrike" baseline="0" dirty="0">
                    <a:latin typeface="NimbusRomNo9L-Regu"/>
                  </a:rPr>
                  <a:t>is the number of individuals with covariate </a:t>
                </a:r>
                <a14:m>
                  <m:oMath xmlns:m="http://schemas.openxmlformats.org/officeDocument/2006/math">
                    <m:sSub>
                      <m:sSubPr>
                        <m:ctrlPr>
                          <a:rPr lang="en-US" sz="2400" i="1" dirty="0">
                            <a:latin typeface="Cambria Math" panose="02040503050406030204" pitchFamily="18" charset="0"/>
                          </a:rPr>
                        </m:ctrlPr>
                      </m:sSubPr>
                      <m:e>
                        <m:r>
                          <a:rPr lang="en-CA" sz="2400" b="0" i="1" dirty="0" smtClean="0">
                            <a:latin typeface="Cambria Math" panose="02040503050406030204" pitchFamily="18" charset="0"/>
                          </a:rPr>
                          <m:t>𝑧</m:t>
                        </m:r>
                      </m:e>
                      <m:sub>
                        <m:r>
                          <a:rPr lang="en-CA" sz="2400" i="1" dirty="0">
                            <a:latin typeface="Cambria Math" panose="02040503050406030204" pitchFamily="18" charset="0"/>
                          </a:rPr>
                          <m:t>𝑖</m:t>
                        </m:r>
                      </m:sub>
                    </m:sSub>
                    <m:r>
                      <a:rPr lang="en-CA" sz="2400" i="1" dirty="0">
                        <a:latin typeface="Cambria Math" panose="02040503050406030204" pitchFamily="18" charset="0"/>
                      </a:rPr>
                      <m:t> </m:t>
                    </m:r>
                  </m:oMath>
                </a14:m>
                <a:r>
                  <a:rPr lang="en-US" sz="2400" b="0" i="0" u="none" strike="noStrike" baseline="0" dirty="0">
                    <a:latin typeface="NimbusRomNo9L-Regu"/>
                  </a:rPr>
                  <a:t>so that </a:t>
                </a:r>
                <a14:m>
                  <m:oMath xmlns:m="http://schemas.openxmlformats.org/officeDocument/2006/math">
                    <m:nary>
                      <m:naryPr>
                        <m:chr m:val="∑"/>
                        <m:ctrlPr>
                          <a:rPr lang="en-US" sz="2400" b="0" i="1" u="none" strike="noStrike" baseline="0" smtClean="0">
                            <a:latin typeface="Cambria Math" panose="02040503050406030204" pitchFamily="18" charset="0"/>
                          </a:rPr>
                        </m:ctrlPr>
                      </m:naryPr>
                      <m:sub>
                        <m:r>
                          <m:rPr>
                            <m:brk m:alnAt="23"/>
                          </m:rPr>
                          <a:rPr lang="en-CA" sz="2400" b="0" i="1" u="none" strike="noStrike" baseline="0" smtClean="0">
                            <a:latin typeface="Cambria Math" panose="02040503050406030204" pitchFamily="18" charset="0"/>
                          </a:rPr>
                          <m:t>𝑖</m:t>
                        </m:r>
                        <m:r>
                          <a:rPr lang="en-CA" sz="2400" b="0" i="1" u="none" strike="noStrike" baseline="0" smtClean="0">
                            <a:latin typeface="Cambria Math" panose="02040503050406030204" pitchFamily="18" charset="0"/>
                          </a:rPr>
                          <m:t>=1</m:t>
                        </m:r>
                      </m:sub>
                      <m:sup>
                        <m:r>
                          <a:rPr lang="en-CA" sz="2400" b="0" i="1" u="none" strike="noStrike" baseline="0" smtClean="0">
                            <a:latin typeface="Cambria Math" panose="02040503050406030204" pitchFamily="18" charset="0"/>
                          </a:rPr>
                          <m:t>𝑘</m:t>
                        </m:r>
                      </m:sup>
                      <m:e>
                        <m:sSub>
                          <m:sSubPr>
                            <m:ctrlPr>
                              <a:rPr lang="en-US" sz="2400" i="1" dirty="0">
                                <a:latin typeface="Cambria Math" panose="02040503050406030204" pitchFamily="18" charset="0"/>
                              </a:rPr>
                            </m:ctrlPr>
                          </m:sSubPr>
                          <m:e>
                            <m:r>
                              <a:rPr lang="en-CA" sz="2400" i="1" dirty="0">
                                <a:latin typeface="Cambria Math" panose="02040503050406030204" pitchFamily="18" charset="0"/>
                              </a:rPr>
                              <m:t>𝑛</m:t>
                            </m:r>
                          </m:e>
                          <m:sub>
                            <m:r>
                              <a:rPr lang="en-CA" sz="2400" i="1" dirty="0">
                                <a:latin typeface="Cambria Math" panose="02040503050406030204" pitchFamily="18" charset="0"/>
                              </a:rPr>
                              <m:t>𝑖</m:t>
                            </m:r>
                          </m:sub>
                        </m:sSub>
                      </m:e>
                    </m:nary>
                    <m:r>
                      <a:rPr lang="en-CA" sz="2400" b="0" i="1" u="none" strike="noStrike" baseline="0" smtClean="0">
                        <a:latin typeface="Cambria Math" panose="02040503050406030204" pitchFamily="18" charset="0"/>
                      </a:rPr>
                      <m:t>=</m:t>
                    </m:r>
                    <m:r>
                      <a:rPr lang="en-CA" sz="2400" b="0" i="1" u="none" strike="noStrike" baseline="0" smtClean="0">
                        <a:latin typeface="Cambria Math" panose="02040503050406030204" pitchFamily="18" charset="0"/>
                      </a:rPr>
                      <m:t>𝑛</m:t>
                    </m:r>
                  </m:oMath>
                </a14:m>
                <a:r>
                  <a:rPr lang="en-CA" sz="2400" b="0" i="0" u="none" strike="noStrike" baseline="0" dirty="0">
                    <a:latin typeface="NimbusRomNo9L-Regu"/>
                  </a:rPr>
                  <a:t>.</a:t>
                </a:r>
                <a:endParaRPr lang="en-US" sz="2400" dirty="0"/>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xfrm>
                <a:off x="562628" y="1773195"/>
                <a:ext cx="9891698" cy="4115669"/>
              </a:xfrm>
              <a:blipFill>
                <a:blip r:embed="rId2"/>
                <a:stretch>
                  <a:fillRect l="-1109" t="-2519" r="-123" b="-325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5</a:t>
            </a:fld>
            <a:endParaRPr lang="en-US" dirty="0"/>
          </a:p>
        </p:txBody>
      </p:sp>
    </p:spTree>
    <p:extLst>
      <p:ext uri="{BB962C8B-B14F-4D97-AF65-F5344CB8AC3E}">
        <p14:creationId xmlns:p14="http://schemas.microsoft.com/office/powerpoint/2010/main" val="186506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Introduction of PMLE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a:xfrm>
                <a:off x="553201" y="1773195"/>
                <a:ext cx="9724372" cy="4115669"/>
              </a:xfrm>
            </p:spPr>
            <p:txBody>
              <a:bodyPr/>
              <a:lstStyle/>
              <a:p>
                <a:r>
                  <a:rPr lang="en-US" b="0" i="0" u="none" strike="noStrike" baseline="0" dirty="0">
                    <a:latin typeface="NimbusRomNo9L-Regu"/>
                  </a:rPr>
                  <a:t>The conditional probability that, given the occurrence of the event at time </a:t>
                </a:r>
                <a14:m>
                  <m:oMath xmlns:m="http://schemas.openxmlformats.org/officeDocument/2006/math">
                    <m:sSub>
                      <m:sSubPr>
                        <m:ctrlPr>
                          <a:rPr lang="en-US" b="0" i="1" u="none" strike="noStrike" baseline="0" smtClean="0">
                            <a:latin typeface="Cambria Math" panose="02040503050406030204" pitchFamily="18" charset="0"/>
                          </a:rPr>
                        </m:ctrlPr>
                      </m:sSubPr>
                      <m:e>
                        <m:r>
                          <a:rPr lang="en-US" b="0" i="1" u="none" strike="noStrike" baseline="0" smtClean="0">
                            <a:latin typeface="Cambria Math" panose="02040503050406030204" pitchFamily="18" charset="0"/>
                          </a:rPr>
                          <m:t>𝑡</m:t>
                        </m:r>
                      </m:e>
                      <m:sub>
                        <m:r>
                          <a:rPr lang="en-US" b="0" i="1" u="none" strike="noStrike" baseline="0" smtClean="0">
                            <a:latin typeface="Cambria Math" panose="02040503050406030204" pitchFamily="18" charset="0"/>
                          </a:rPr>
                          <m:t>𝑖</m:t>
                        </m:r>
                      </m:sub>
                    </m:sSub>
                  </m:oMath>
                </a14:m>
                <a:r>
                  <a:rPr lang="en-US" b="0" i="0" u="none" strike="noStrike" baseline="0" dirty="0">
                    <a:latin typeface="NimbusRomNo9L-Regu"/>
                  </a:rPr>
                  <a:t>, it occurred on the individual with covariates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m:t>
                        </m:r>
                        <m:r>
                          <a:rPr lang="en-US" i="1">
                            <a:latin typeface="Cambria Math" panose="02040503050406030204" pitchFamily="18" charset="0"/>
                          </a:rPr>
                          <m:t>𝑖</m:t>
                        </m:r>
                        <m:r>
                          <a:rPr lang="en-US" b="0" i="1" smtClean="0">
                            <a:latin typeface="Cambria Math" panose="02040503050406030204" pitchFamily="18" charset="0"/>
                          </a:rPr>
                          <m:t>)</m:t>
                        </m:r>
                      </m:sub>
                    </m:sSub>
                    <m:r>
                      <a:rPr lang="en-US" i="1">
                        <a:latin typeface="Cambria Math" panose="02040503050406030204" pitchFamily="18" charset="0"/>
                      </a:rPr>
                      <m:t> </m:t>
                    </m:r>
                  </m:oMath>
                </a14:m>
                <a:r>
                  <a:rPr lang="en-US" b="0" i="0" u="none" strike="noStrike" baseline="0" dirty="0">
                    <a:latin typeface="NimbusRomNo9L-Regu"/>
                  </a:rPr>
                  <a:t>is given by</a:t>
                </a:r>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xfrm>
                <a:off x="553201" y="1773195"/>
                <a:ext cx="9724372" cy="4115669"/>
              </a:xfrm>
              <a:blipFill>
                <a:blip r:embed="rId2"/>
                <a:stretch>
                  <a:fillRect l="-1129" t="-251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6</a:t>
            </a:fld>
            <a:endParaRPr lang="en-US" dirty="0"/>
          </a:p>
        </p:txBody>
      </p:sp>
      <p:pic>
        <p:nvPicPr>
          <p:cNvPr id="6" name="Picture 5">
            <a:extLst>
              <a:ext uri="{FF2B5EF4-FFF2-40B4-BE49-F238E27FC236}">
                <a16:creationId xmlns:a16="http://schemas.microsoft.com/office/drawing/2014/main" id="{47878528-04B8-4688-A6E1-8F263C19985E}"/>
              </a:ext>
            </a:extLst>
          </p:cNvPr>
          <p:cNvPicPr>
            <a:picLocks noChangeAspect="1"/>
          </p:cNvPicPr>
          <p:nvPr/>
        </p:nvPicPr>
        <p:blipFill>
          <a:blip r:embed="rId3"/>
          <a:stretch>
            <a:fillRect/>
          </a:stretch>
        </p:blipFill>
        <p:spPr>
          <a:xfrm>
            <a:off x="1901462" y="3083547"/>
            <a:ext cx="8025012" cy="1309344"/>
          </a:xfrm>
          <a:prstGeom prst="rect">
            <a:avLst/>
          </a:prstGeom>
        </p:spPr>
      </p:pic>
    </p:spTree>
    <p:extLst>
      <p:ext uri="{BB962C8B-B14F-4D97-AF65-F5344CB8AC3E}">
        <p14:creationId xmlns:p14="http://schemas.microsoft.com/office/powerpoint/2010/main" val="177487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Introduction of PMLE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a:xfrm>
                <a:off x="562627" y="1773195"/>
                <a:ext cx="10956927" cy="4115669"/>
              </a:xfrm>
            </p:spPr>
            <p:txBody>
              <a:bodyPr/>
              <a:lstStyle/>
              <a:p>
                <a:r>
                  <a:rPr lang="en-US" dirty="0"/>
                  <a:t>Multiplying all these conditional probabilities at k distinct observed time:</a:t>
                </a:r>
              </a:p>
              <a:p>
                <a:endParaRPr lang="en-US" dirty="0"/>
              </a:p>
              <a:p>
                <a:endParaRPr lang="en-US" dirty="0"/>
              </a:p>
              <a:p>
                <a:r>
                  <a:rPr lang="en-US" dirty="0"/>
                  <a:t>Taking tied event (multiple events at the same time) into account, the partial likelihood can be generalized as:</a:t>
                </a:r>
              </a:p>
              <a:p>
                <a:endParaRPr lang="en-US" dirty="0"/>
              </a:p>
              <a:p>
                <a:endParaRPr lang="en-US" dirty="0"/>
              </a:p>
              <a:p>
                <a:pPr marL="0" indent="0">
                  <a:buNone/>
                </a:pPr>
                <a:r>
                  <a:rPr lang="en-US" b="0" i="0" u="none" strike="noStrike" baseline="0" dirty="0">
                    <a:latin typeface="NimbusRomNo9L-Regu"/>
                  </a:rPr>
                  <a:t>where </a:t>
                </a:r>
                <a14:m>
                  <m:oMath xmlns:m="http://schemas.openxmlformats.org/officeDocument/2006/math">
                    <m:sSub>
                      <m:sSubPr>
                        <m:ctrlPr>
                          <a:rPr lang="en-US" b="0" i="1" u="none" strike="noStrike" baseline="0" dirty="0" smtClean="0">
                            <a:latin typeface="Cambria Math" panose="02040503050406030204" pitchFamily="18" charset="0"/>
                          </a:rPr>
                        </m:ctrlPr>
                      </m:sSubPr>
                      <m:e>
                        <m:r>
                          <a:rPr lang="en-CA" b="0" i="1" u="none" strike="noStrike" baseline="0" dirty="0" smtClean="0">
                            <a:latin typeface="Cambria Math" panose="02040503050406030204" pitchFamily="18" charset="0"/>
                          </a:rPr>
                          <m:t>𝑑</m:t>
                        </m:r>
                      </m:e>
                      <m:sub>
                        <m:r>
                          <a:rPr lang="en-CA" b="0" i="1" u="none" strike="noStrike" baseline="0" dirty="0" smtClean="0">
                            <a:latin typeface="Cambria Math" panose="02040503050406030204" pitchFamily="18" charset="0"/>
                          </a:rPr>
                          <m:t>𝑖</m:t>
                        </m:r>
                      </m:sub>
                    </m:sSub>
                  </m:oMath>
                </a14:m>
                <a:r>
                  <a:rPr lang="en-US" b="0" i="0" u="none" strike="noStrike" baseline="0" dirty="0">
                    <a:latin typeface="NimbusRomNo9L-ReguItal"/>
                  </a:rPr>
                  <a:t> </a:t>
                </a:r>
                <a:r>
                  <a:rPr lang="en-US" b="0" i="0" u="none" strike="noStrike" baseline="0" dirty="0">
                    <a:latin typeface="NimbusRomNo9L-Regu"/>
                  </a:rPr>
                  <a:t>is the number of individuals with events occurred at time </a:t>
                </a:r>
                <a14:m>
                  <m:oMath xmlns:m="http://schemas.openxmlformats.org/officeDocument/2006/math">
                    <m:sSub>
                      <m:sSubPr>
                        <m:ctrlPr>
                          <a:rPr lang="en-US" i="1" dirty="0">
                            <a:latin typeface="Cambria Math" panose="02040503050406030204" pitchFamily="18" charset="0"/>
                          </a:rPr>
                        </m:ctrlPr>
                      </m:sSubPr>
                      <m:e>
                        <m:r>
                          <a:rPr lang="en-CA" b="0" i="1" dirty="0" smtClean="0">
                            <a:latin typeface="Cambria Math" panose="02040503050406030204" pitchFamily="18" charset="0"/>
                          </a:rPr>
                          <m:t>𝑡</m:t>
                        </m:r>
                      </m:e>
                      <m:sub>
                        <m:r>
                          <a:rPr lang="en-CA" i="1" dirty="0">
                            <a:latin typeface="Cambria Math" panose="02040503050406030204" pitchFamily="18" charset="0"/>
                          </a:rPr>
                          <m:t>𝑖</m:t>
                        </m:r>
                      </m:sub>
                    </m:sSub>
                  </m:oMath>
                </a14:m>
                <a:r>
                  <a:rPr lang="en-US" b="0" i="0" u="none" strike="noStrike" baseline="0" dirty="0">
                    <a:latin typeface="NimbusRomNo9L-ReguItal"/>
                  </a:rPr>
                  <a:t> </a:t>
                </a:r>
                <a:r>
                  <a:rPr lang="en-US" b="0" i="0" u="none" strike="noStrike" baseline="0" dirty="0">
                    <a:latin typeface="NimbusRomNo9L-Regu"/>
                  </a:rPr>
                  <a:t>and </a:t>
                </a:r>
                <a14:m>
                  <m:oMath xmlns:m="http://schemas.openxmlformats.org/officeDocument/2006/math">
                    <m:sSub>
                      <m:sSubPr>
                        <m:ctrlPr>
                          <a:rPr lang="en-US" i="1" dirty="0">
                            <a:latin typeface="Cambria Math" panose="02040503050406030204" pitchFamily="18" charset="0"/>
                          </a:rPr>
                        </m:ctrlPr>
                      </m:sSubPr>
                      <m:e>
                        <m:r>
                          <a:rPr lang="en-CA" b="0" i="1" dirty="0" smtClean="0">
                            <a:latin typeface="Cambria Math" panose="02040503050406030204" pitchFamily="18" charset="0"/>
                          </a:rPr>
                          <m:t>𝑆</m:t>
                        </m:r>
                      </m:e>
                      <m:sub>
                        <m:r>
                          <a:rPr lang="en-CA" i="1" dirty="0">
                            <a:latin typeface="Cambria Math" panose="02040503050406030204" pitchFamily="18" charset="0"/>
                          </a:rPr>
                          <m:t>𝑖</m:t>
                        </m:r>
                      </m:sub>
                    </m:sSub>
                  </m:oMath>
                </a14:m>
                <a:r>
                  <a:rPr lang="en-US" b="0" i="0" u="none" strike="noStrike" baseline="0" dirty="0">
                    <a:latin typeface="NimbusRomNo9L-ReguItal"/>
                  </a:rPr>
                  <a:t> </a:t>
                </a:r>
                <a:r>
                  <a:rPr lang="en-US" b="0" i="0" u="none" strike="noStrike" baseline="0" dirty="0">
                    <a:latin typeface="NimbusRomNo9L-Regu"/>
                  </a:rPr>
                  <a:t>is the sum of the covariate vectors of these </a:t>
                </a:r>
                <a14:m>
                  <m:oMath xmlns:m="http://schemas.openxmlformats.org/officeDocument/2006/math">
                    <m:sSub>
                      <m:sSubPr>
                        <m:ctrlPr>
                          <a:rPr lang="en-US" i="1" dirty="0">
                            <a:latin typeface="Cambria Math" panose="02040503050406030204" pitchFamily="18" charset="0"/>
                          </a:rPr>
                        </m:ctrlPr>
                      </m:sSubPr>
                      <m:e>
                        <m:r>
                          <a:rPr lang="en-CA" i="1" dirty="0">
                            <a:latin typeface="Cambria Math" panose="02040503050406030204" pitchFamily="18" charset="0"/>
                          </a:rPr>
                          <m:t>𝑑</m:t>
                        </m:r>
                      </m:e>
                      <m:sub>
                        <m:r>
                          <a:rPr lang="en-CA" i="1" dirty="0">
                            <a:latin typeface="Cambria Math" panose="02040503050406030204" pitchFamily="18" charset="0"/>
                          </a:rPr>
                          <m:t>𝑖</m:t>
                        </m:r>
                      </m:sub>
                    </m:sSub>
                  </m:oMath>
                </a14:m>
                <a:r>
                  <a:rPr lang="en-US" b="0" i="0" u="none" strike="noStrike" baseline="0" dirty="0">
                    <a:latin typeface="NimbusRomNo9L-ReguItal"/>
                  </a:rPr>
                  <a:t> </a:t>
                </a:r>
                <a:r>
                  <a:rPr lang="en-US" b="0" i="0" u="none" strike="noStrike" baseline="0" dirty="0">
                    <a:latin typeface="NimbusRomNo9L-Regu"/>
                  </a:rPr>
                  <a:t>individuals.</a:t>
                </a: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xfrm>
                <a:off x="562627" y="1773195"/>
                <a:ext cx="10956927" cy="4115669"/>
              </a:xfrm>
              <a:blipFill>
                <a:blip r:embed="rId2"/>
                <a:stretch>
                  <a:fillRect l="-1157" t="-2462" r="-810" b="-89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7</a:t>
            </a:fld>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92317607-53B9-43C4-BBA4-44D370827EF1}"/>
              </a:ext>
            </a:extLst>
          </p:cNvPr>
          <p:cNvPicPr>
            <a:picLocks noChangeAspect="1"/>
          </p:cNvPicPr>
          <p:nvPr/>
        </p:nvPicPr>
        <p:blipFill>
          <a:blip r:embed="rId3"/>
          <a:stretch>
            <a:fillRect/>
          </a:stretch>
        </p:blipFill>
        <p:spPr>
          <a:xfrm>
            <a:off x="2256495" y="2189373"/>
            <a:ext cx="6889932" cy="1070280"/>
          </a:xfrm>
          <a:prstGeom prst="rect">
            <a:avLst/>
          </a:prstGeom>
        </p:spPr>
      </p:pic>
      <p:pic>
        <p:nvPicPr>
          <p:cNvPr id="8" name="Picture 7">
            <a:extLst>
              <a:ext uri="{FF2B5EF4-FFF2-40B4-BE49-F238E27FC236}">
                <a16:creationId xmlns:a16="http://schemas.microsoft.com/office/drawing/2014/main" id="{DC538D2F-F5C4-4462-A6A0-713DBD231B74}"/>
              </a:ext>
            </a:extLst>
          </p:cNvPr>
          <p:cNvPicPr>
            <a:picLocks noChangeAspect="1"/>
          </p:cNvPicPr>
          <p:nvPr/>
        </p:nvPicPr>
        <p:blipFill>
          <a:blip r:embed="rId4"/>
          <a:stretch>
            <a:fillRect/>
          </a:stretch>
        </p:blipFill>
        <p:spPr>
          <a:xfrm>
            <a:off x="2092235" y="4074740"/>
            <a:ext cx="7110754" cy="1053445"/>
          </a:xfrm>
          <a:prstGeom prst="rect">
            <a:avLst/>
          </a:prstGeom>
        </p:spPr>
      </p:pic>
    </p:spTree>
    <p:extLst>
      <p:ext uri="{BB962C8B-B14F-4D97-AF65-F5344CB8AC3E}">
        <p14:creationId xmlns:p14="http://schemas.microsoft.com/office/powerpoint/2010/main" val="318860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Introduction of MHDE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p:txBody>
              <a:bodyPr/>
              <a:lstStyle/>
              <a:p>
                <a:r>
                  <a:rPr lang="en-US" sz="2800" b="0" i="0" u="none" strike="noStrike" baseline="0" dirty="0">
                    <a:latin typeface="NimbusRomNo9L-Regu"/>
                  </a:rPr>
                  <a:t>The Hellinger Distance between two functions </a:t>
                </a:r>
                <a:r>
                  <a:rPr lang="en-US" sz="2800" b="0" i="0" u="none" strike="noStrike" baseline="0" dirty="0">
                    <a:latin typeface="NimbusRomNo9L-ReguItal"/>
                  </a:rPr>
                  <a:t>f </a:t>
                </a:r>
                <a:r>
                  <a:rPr lang="en-US" sz="2800" b="0" i="0" u="none" strike="noStrike" baseline="0" dirty="0">
                    <a:latin typeface="NimbusRomNo9L-Regu"/>
                  </a:rPr>
                  <a:t>and </a:t>
                </a:r>
                <a:r>
                  <a:rPr lang="en-US" sz="2800" b="0" i="0" u="none" strike="noStrike" baseline="0" dirty="0">
                    <a:latin typeface="NimbusRomNo9L-ReguItal"/>
                  </a:rPr>
                  <a:t>g </a:t>
                </a:r>
                <a:r>
                  <a:rPr lang="en-US" sz="2800" b="0" i="0" u="none" strike="noStrike" baseline="0" dirty="0">
                    <a:latin typeface="NimbusRomNo9L-Regu"/>
                  </a:rPr>
                  <a:t>is defined as </a:t>
                </a:r>
                <a:r>
                  <a:rPr lang="en-US" sz="2800" b="0" i="0" u="none" strike="noStrike" baseline="0" dirty="0">
                    <a:latin typeface="CMSY10"/>
                  </a:rPr>
                  <a:t>|| </a:t>
                </a:r>
                <a14:m>
                  <m:oMath xmlns:m="http://schemas.openxmlformats.org/officeDocument/2006/math">
                    <m:sSup>
                      <m:sSupPr>
                        <m:ctrlPr>
                          <a:rPr lang="en-US" sz="2800" b="0" i="1" u="none" strike="noStrike" baseline="0" smtClean="0">
                            <a:latin typeface="Cambria Math" panose="02040503050406030204" pitchFamily="18" charset="0"/>
                          </a:rPr>
                        </m:ctrlPr>
                      </m:sSupPr>
                      <m:e>
                        <m:r>
                          <a:rPr lang="en-US" sz="2800" b="0" i="1" u="none" strike="noStrike" baseline="0" smtClean="0">
                            <a:latin typeface="Cambria Math" panose="02040503050406030204" pitchFamily="18" charset="0"/>
                          </a:rPr>
                          <m:t>𝑓</m:t>
                        </m:r>
                      </m:e>
                      <m:sup>
                        <m:r>
                          <a:rPr lang="en-US" sz="2800" b="0" i="1" u="none" strike="noStrike" baseline="0" smtClean="0">
                            <a:latin typeface="Cambria Math" panose="02040503050406030204" pitchFamily="18" charset="0"/>
                          </a:rPr>
                          <m:t>1/2</m:t>
                        </m:r>
                      </m:sup>
                    </m:sSup>
                  </m:oMath>
                </a14:m>
                <a:r>
                  <a:rPr lang="en-US" sz="2800" b="0" i="0" u="none" strike="noStrike" baseline="0" dirty="0">
                    <a:latin typeface="NimbusRomNo9L-Regu"/>
                  </a:rPr>
                  <a:t>-</a:t>
                </a:r>
                <a:r>
                  <a:rPr lang="en-US" dirty="0">
                    <a:latin typeface="CMSY10"/>
                  </a:rPr>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𝑔</m:t>
                        </m:r>
                      </m:e>
                      <m:sup>
                        <m:r>
                          <a:rPr lang="en-US" i="1">
                            <a:latin typeface="Cambria Math" panose="02040503050406030204" pitchFamily="18" charset="0"/>
                          </a:rPr>
                          <m:t>1/2</m:t>
                        </m:r>
                      </m:sup>
                    </m:sSup>
                  </m:oMath>
                </a14:m>
                <a:r>
                  <a:rPr lang="en-US" sz="2800" b="0" i="0" u="none" strike="noStrike" baseline="0" dirty="0">
                    <a:latin typeface="NimbusRomNo9L-Regu"/>
                  </a:rPr>
                  <a:t>||, where </a:t>
                </a:r>
                <a:r>
                  <a:rPr lang="en-US" sz="2800" b="0" i="0" u="none" strike="noStrike" baseline="0" dirty="0">
                    <a:latin typeface="CMSY10"/>
                  </a:rPr>
                  <a:t>|| </a:t>
                </a:r>
                <a:r>
                  <a:rPr lang="en-US" altLang="zh-CN" sz="2800" b="0" i="0" u="none" strike="noStrike" baseline="0" dirty="0">
                    <a:latin typeface="CMSY10"/>
                  </a:rPr>
                  <a:t>· </a:t>
                </a:r>
                <a:r>
                  <a:rPr lang="en-US" sz="2800" b="0" i="0" u="none" strike="noStrike" baseline="0" dirty="0">
                    <a:latin typeface="CMSY10"/>
                  </a:rPr>
                  <a:t>||</a:t>
                </a:r>
                <a:r>
                  <a:rPr lang="en-US" sz="2800" b="0" i="0" u="none" strike="noStrike" baseline="0" dirty="0">
                    <a:latin typeface="NimbusRomNo9L-Regu"/>
                  </a:rPr>
                  <a:t>denotes the </a:t>
                </a:r>
                <a:r>
                  <a:rPr lang="en-US" sz="2800" b="0" i="0" u="none" strike="noStrike" baseline="0" dirty="0">
                    <a:latin typeface="NimbusRomNo9L-ReguItal"/>
                  </a:rPr>
                  <a:t>L</a:t>
                </a:r>
                <a:r>
                  <a:rPr lang="en-US" sz="1600" b="0" i="0" u="none" strike="noStrike" baseline="0" dirty="0">
                    <a:latin typeface="NimbusRomNo9L-Regu"/>
                  </a:rPr>
                  <a:t>2</a:t>
                </a:r>
                <a:r>
                  <a:rPr lang="en-US" sz="2800" b="0" i="0" u="none" strike="noStrike" baseline="0" dirty="0">
                    <a:latin typeface="NimbusRomNo9L-Regu"/>
                  </a:rPr>
                  <a:t>-norm.</a:t>
                </a:r>
                <a:endParaRPr lang="en-CA" dirty="0"/>
              </a:p>
              <a:p>
                <a:endParaRPr lang="en-US" dirty="0"/>
              </a:p>
              <a:p>
                <a:r>
                  <a:rPr lang="en-US" dirty="0"/>
                  <a:t>Minimizing the Hellinger distance between the nonparametric estimator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oMath>
                </a14:m>
                <a:r>
                  <a:rPr lang="en-US" dirty="0"/>
                  <a:t>(such as kernel estimator) and the estimator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from a parametric family:</a:t>
                </a:r>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5480ABD6-B0BD-B94F-9DA7-56F8E322B8EC}"/>
                  </a:ext>
                </a:extLst>
              </p:cNvPr>
              <p:cNvSpPr>
                <a:spLocks noGrp="1" noRot="1" noChangeAspect="1" noMove="1" noResize="1" noEditPoints="1" noAdjustHandles="1" noChangeArrowheads="1" noChangeShapeType="1" noTextEdit="1"/>
              </p:cNvSpPr>
              <p:nvPr>
                <p:ph idx="1"/>
              </p:nvPr>
            </p:nvSpPr>
            <p:spPr>
              <a:blipFill>
                <a:blip r:embed="rId2"/>
                <a:stretch>
                  <a:fillRect l="-1128" t="-2519" r="-188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8</a:t>
            </a:fld>
            <a:endParaRPr lang="en-US" dirty="0"/>
          </a:p>
        </p:txBody>
      </p:sp>
      <p:pic>
        <p:nvPicPr>
          <p:cNvPr id="6" name="Picture 5">
            <a:extLst>
              <a:ext uri="{FF2B5EF4-FFF2-40B4-BE49-F238E27FC236}">
                <a16:creationId xmlns:a16="http://schemas.microsoft.com/office/drawing/2014/main" id="{C2A4A676-CFA5-4E8D-8BF4-1251B6CB2206}"/>
              </a:ext>
            </a:extLst>
          </p:cNvPr>
          <p:cNvPicPr>
            <a:picLocks noChangeAspect="1"/>
          </p:cNvPicPr>
          <p:nvPr/>
        </p:nvPicPr>
        <p:blipFill>
          <a:blip r:embed="rId3"/>
          <a:stretch>
            <a:fillRect/>
          </a:stretch>
        </p:blipFill>
        <p:spPr>
          <a:xfrm>
            <a:off x="1630838" y="4410418"/>
            <a:ext cx="7858160" cy="932534"/>
          </a:xfrm>
          <a:prstGeom prst="rect">
            <a:avLst/>
          </a:prstGeom>
        </p:spPr>
      </p:pic>
    </p:spTree>
    <p:extLst>
      <p:ext uri="{BB962C8B-B14F-4D97-AF65-F5344CB8AC3E}">
        <p14:creationId xmlns:p14="http://schemas.microsoft.com/office/powerpoint/2010/main" val="103137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MHDE for survival models</a:t>
            </a:r>
          </a:p>
        </p:txBody>
      </p:sp>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p:txBody>
          <a:bodyPr/>
          <a:lstStyle/>
          <a:p>
            <a:r>
              <a:rPr lang="en-US" dirty="0"/>
              <a:t>Ying’s MHDE (1992):</a:t>
            </a:r>
          </a:p>
          <a:p>
            <a:endParaRPr lang="en-US" dirty="0"/>
          </a:p>
          <a:p>
            <a:endParaRPr lang="en-US" dirty="0"/>
          </a:p>
          <a:p>
            <a:pPr marL="0" indent="0">
              <a:buNone/>
            </a:pPr>
            <a:r>
              <a:rPr lang="en-US" altLang="zh-CN" dirty="0"/>
              <a:t>Where:</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9</a:t>
            </a:fld>
            <a:endParaRPr lang="en-US" dirty="0"/>
          </a:p>
        </p:txBody>
      </p:sp>
      <p:pic>
        <p:nvPicPr>
          <p:cNvPr id="6" name="Picture 5">
            <a:extLst>
              <a:ext uri="{FF2B5EF4-FFF2-40B4-BE49-F238E27FC236}">
                <a16:creationId xmlns:a16="http://schemas.microsoft.com/office/drawing/2014/main" id="{32C73479-797D-4294-B106-A716B7844D63}"/>
              </a:ext>
            </a:extLst>
          </p:cNvPr>
          <p:cNvPicPr>
            <a:picLocks noChangeAspect="1"/>
          </p:cNvPicPr>
          <p:nvPr/>
        </p:nvPicPr>
        <p:blipFill>
          <a:blip r:embed="rId2"/>
          <a:stretch>
            <a:fillRect/>
          </a:stretch>
        </p:blipFill>
        <p:spPr>
          <a:xfrm>
            <a:off x="1960385" y="2300287"/>
            <a:ext cx="8494737" cy="942534"/>
          </a:xfrm>
          <a:prstGeom prst="rect">
            <a:avLst/>
          </a:prstGeom>
        </p:spPr>
      </p:pic>
      <p:pic>
        <p:nvPicPr>
          <p:cNvPr id="8" name="Picture 7" descr="Text, letter&#10;&#10;Description automatically generated">
            <a:extLst>
              <a:ext uri="{FF2B5EF4-FFF2-40B4-BE49-F238E27FC236}">
                <a16:creationId xmlns:a16="http://schemas.microsoft.com/office/drawing/2014/main" id="{06E92B1B-695F-40EE-A06E-794CE35929DC}"/>
              </a:ext>
            </a:extLst>
          </p:cNvPr>
          <p:cNvPicPr>
            <a:picLocks noChangeAspect="1"/>
          </p:cNvPicPr>
          <p:nvPr/>
        </p:nvPicPr>
        <p:blipFill>
          <a:blip r:embed="rId3"/>
          <a:stretch>
            <a:fillRect/>
          </a:stretch>
        </p:blipFill>
        <p:spPr>
          <a:xfrm>
            <a:off x="2197989" y="3395691"/>
            <a:ext cx="8103323" cy="1487394"/>
          </a:xfrm>
          <a:prstGeom prst="rect">
            <a:avLst/>
          </a:prstGeom>
        </p:spPr>
      </p:pic>
      <p:pic>
        <p:nvPicPr>
          <p:cNvPr id="10" name="Picture 9">
            <a:extLst>
              <a:ext uri="{FF2B5EF4-FFF2-40B4-BE49-F238E27FC236}">
                <a16:creationId xmlns:a16="http://schemas.microsoft.com/office/drawing/2014/main" id="{C0822CA8-E2C7-48DF-B17B-9A03DD71A866}"/>
              </a:ext>
            </a:extLst>
          </p:cNvPr>
          <p:cNvPicPr>
            <a:picLocks noChangeAspect="1"/>
          </p:cNvPicPr>
          <p:nvPr/>
        </p:nvPicPr>
        <p:blipFill>
          <a:blip r:embed="rId4"/>
          <a:stretch>
            <a:fillRect/>
          </a:stretch>
        </p:blipFill>
        <p:spPr>
          <a:xfrm>
            <a:off x="957947" y="4664918"/>
            <a:ext cx="9310200" cy="1177872"/>
          </a:xfrm>
          <a:prstGeom prst="rect">
            <a:avLst/>
          </a:prstGeom>
        </p:spPr>
      </p:pic>
    </p:spTree>
    <p:extLst>
      <p:ext uri="{BB962C8B-B14F-4D97-AF65-F5344CB8AC3E}">
        <p14:creationId xmlns:p14="http://schemas.microsoft.com/office/powerpoint/2010/main" val="412779299"/>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servative - Widescreen" id="{1FDA4292-5ABC-2347-8AEC-8713E981E356}" vid="{2CAB1A43-65EA-6D44-BFF7-FD9BC8254A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30F1C86DB6B644BE02A2B247C32185" ma:contentTypeVersion="10" ma:contentTypeDescription="Create a new document." ma:contentTypeScope="" ma:versionID="c5e9f96a3105b639e12aca7f49ae8580">
  <xsd:schema xmlns:xsd="http://www.w3.org/2001/XMLSchema" xmlns:xs="http://www.w3.org/2001/XMLSchema" xmlns:p="http://schemas.microsoft.com/office/2006/metadata/properties" xmlns:ns3="bd729270-2b40-4755-abf3-fbca62885fae" targetNamespace="http://schemas.microsoft.com/office/2006/metadata/properties" ma:root="true" ma:fieldsID="f1e1a11e7112ab95a888dc6d4809d6ad" ns3:_="">
    <xsd:import namespace="bd729270-2b40-4755-abf3-fbca62885fa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29270-2b40-4755-abf3-fbca62885f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8100F2-15B0-4A78-A8CC-2E0F79CE59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29270-2b40-4755-abf3-fbca62885f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79BBF-6672-4ABD-B16E-D222A38B6B94}">
  <ds:schemaRefs>
    <ds:schemaRef ds:uri="http://schemas.microsoft.com/sharepoint/v3/contenttype/forms"/>
  </ds:schemaRefs>
</ds:datastoreItem>
</file>

<file path=customXml/itemProps3.xml><?xml version="1.0" encoding="utf-8"?>
<ds:datastoreItem xmlns:ds="http://schemas.openxmlformats.org/officeDocument/2006/customXml" ds:itemID="{836ABDF2-BD05-4010-80BA-3DB41DBF8678}">
  <ds:schemaRefs>
    <ds:schemaRef ds:uri="http://schemas.openxmlformats.org/package/2006/metadata/core-properties"/>
    <ds:schemaRef ds:uri="http://www.w3.org/XML/1998/namespace"/>
    <ds:schemaRef ds:uri="http://schemas.microsoft.com/office/2006/metadata/properties"/>
    <ds:schemaRef ds:uri="http://purl.org/dc/elements/1.1/"/>
    <ds:schemaRef ds:uri="http://purl.org/dc/terms/"/>
    <ds:schemaRef ds:uri="bd729270-2b40-4755-abf3-fbca62885fae"/>
    <ds:schemaRef ds:uri="http://purl.org/dc/dcmitype/"/>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Conservative - Widescreen</Template>
  <TotalTime>11046</TotalTime>
  <Words>1608</Words>
  <Application>Microsoft Office PowerPoint</Application>
  <PresentationFormat>Widescreen</PresentationFormat>
  <Paragraphs>199</Paragraphs>
  <Slides>41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CMMI10</vt:lpstr>
      <vt:lpstr>CMR10</vt:lpstr>
      <vt:lpstr>CMSY10</vt:lpstr>
      <vt:lpstr>CMTT12</vt:lpstr>
      <vt:lpstr>NimbusRomNo9L-Regu</vt:lpstr>
      <vt:lpstr>NimbusRomNo9L-ReguItal</vt:lpstr>
      <vt:lpstr>StandardSymL-Slant_167</vt:lpstr>
      <vt:lpstr>Arial</vt:lpstr>
      <vt:lpstr>Calibri</vt:lpstr>
      <vt:lpstr>Cambria Math</vt:lpstr>
      <vt:lpstr>Wingdings</vt:lpstr>
      <vt:lpstr>Office Theme</vt:lpstr>
      <vt:lpstr>Minimum Hellinger Distance Estimation  of Cox Proportional Hazard Model  with Right Censored Data</vt:lpstr>
      <vt:lpstr>Contents</vt:lpstr>
      <vt:lpstr>Motivation</vt:lpstr>
      <vt:lpstr>Introduction of Cox PH Model</vt:lpstr>
      <vt:lpstr>Covariates in Cox PH model</vt:lpstr>
      <vt:lpstr>Introduction of PMLE</vt:lpstr>
      <vt:lpstr>Introduction of PMLE</vt:lpstr>
      <vt:lpstr>Introduction of MHDE</vt:lpstr>
      <vt:lpstr>MHDE for survival models</vt:lpstr>
      <vt:lpstr>Proposed MHDE1 for Cox PH model</vt:lpstr>
      <vt:lpstr>Proposed MHDE1 for Cox PH model</vt:lpstr>
      <vt:lpstr>Proposed MHDE2 for Cox PH model</vt:lpstr>
      <vt:lpstr>Proposed MHDE3 for Cox PH model</vt:lpstr>
      <vt:lpstr>Proposed MHDE4 for Cox PH model</vt:lpstr>
      <vt:lpstr>Kernel estimator of non-conditional hazard function</vt:lpstr>
      <vt:lpstr>Kernel estimator of conditional hazard function</vt:lpstr>
      <vt:lpstr>Simulation study (i): single categorical and known "λ" _0 </vt:lpstr>
      <vt:lpstr>Simulation study (ii): single categorical and unknown "λ" _0</vt:lpstr>
      <vt:lpstr>Simulation study (ii): single categorical and unknown "λ" _0</vt:lpstr>
      <vt:lpstr>Simulation study (ii): single categorical and unknown "λ" _0</vt:lpstr>
      <vt:lpstr>Simulation study (iii): Efficiency of single quantitative covariate</vt:lpstr>
      <vt:lpstr>Simulation study (iV): Robustness of single quantitative covariate</vt:lpstr>
      <vt:lpstr>Simulation study (V): Influence of the outlying covariate value</vt:lpstr>
      <vt:lpstr>Simulation study (Vi): Influence of the number of outliers</vt:lpstr>
      <vt:lpstr>Simulation study (Vii): Efficiency of two categorical covariates and known "λ" _0</vt:lpstr>
      <vt:lpstr>Simulation study (Vii): Efficiency of two categorical covariates and unknown "λ" _0</vt:lpstr>
      <vt:lpstr>Simulation study (Viii): Efficiency of mixed types of covariates and known "λ" _0</vt:lpstr>
      <vt:lpstr>Simulation study (Viii): Efficiency of mixed types of covariates and unknown "λ" _0</vt:lpstr>
      <vt:lpstr>Simulation study (iX): Robustness of mixed types of covariates and known "λ" _0</vt:lpstr>
      <vt:lpstr>Simulation study (iX): Robustness of mixed types of covariates and unknown "λ" _0</vt:lpstr>
      <vt:lpstr>Simulation study (X): Efficiency of two quantitative covariates and known "λ" _0</vt:lpstr>
      <vt:lpstr>Simulation study (X): Efficiency of two quantitative covariates and unknown "λ" _0</vt:lpstr>
      <vt:lpstr>Simulation study (Xi): Robustness of two quantitative covariates and known "λ" _0</vt:lpstr>
      <vt:lpstr>Simulation study (Xi): Robustness of two quantitative covariates and unknown "λ" _0</vt:lpstr>
      <vt:lpstr>Real data analysis (i)</vt:lpstr>
      <vt:lpstr>Real data analysis (ii)</vt:lpstr>
      <vt:lpstr>Real data analysis (ii)</vt:lpstr>
      <vt:lpstr>Conclusion</vt:lpstr>
      <vt:lpstr>Future work</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Hellinger Distance Estimation of Cox Proportional Hazard Model with Right Censored Data</dc:title>
  <dc:creator>Pengkun Liang</dc:creator>
  <cp:lastModifiedBy>Pengkun Liang</cp:lastModifiedBy>
  <cp:revision>13</cp:revision>
  <dcterms:created xsi:type="dcterms:W3CDTF">2021-08-02T19:58:57Z</dcterms:created>
  <dcterms:modified xsi:type="dcterms:W3CDTF">2021-08-18T22:00:38Z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0x010100BC30F1C86DB6B644BE02A2B247C32185</vt:lpwstr>
  </property>
</Properties>
</file>