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71" r:id="rId8"/>
    <p:sldId id="272" r:id="rId9"/>
    <p:sldId id="262" r:id="rId10"/>
    <p:sldId id="273" r:id="rId11"/>
    <p:sldId id="27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82"/>
    <p:restoredTop sz="94681"/>
  </p:normalViewPr>
  <p:slideViewPr>
    <p:cSldViewPr snapToGrid="0">
      <p:cViewPr varScale="1">
        <p:scale>
          <a:sx n="97" d="100"/>
          <a:sy n="97"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376FE-F890-A24D-ADFE-72AA2707CE04}" type="datetimeFigureOut">
              <a:rPr lang="en-US" smtClean="0"/>
              <a:t>2/11/25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68F59-9961-C240-9D45-ADC037791E54}" type="slidenum">
              <a:rPr lang="en-US" smtClean="0"/>
              <a:t>‹#›</a:t>
            </a:fld>
            <a:endParaRPr lang="en-US"/>
          </a:p>
        </p:txBody>
      </p:sp>
    </p:spTree>
    <p:extLst>
      <p:ext uri="{BB962C8B-B14F-4D97-AF65-F5344CB8AC3E}">
        <p14:creationId xmlns:p14="http://schemas.microsoft.com/office/powerpoint/2010/main" val="349442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68F59-9961-C240-9D45-ADC037791E54}" type="slidenum">
              <a:rPr lang="en-US" smtClean="0"/>
              <a:t>5</a:t>
            </a:fld>
            <a:endParaRPr lang="en-US"/>
          </a:p>
        </p:txBody>
      </p:sp>
    </p:spTree>
    <p:extLst>
      <p:ext uri="{BB962C8B-B14F-4D97-AF65-F5344CB8AC3E}">
        <p14:creationId xmlns:p14="http://schemas.microsoft.com/office/powerpoint/2010/main" val="376149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68F59-9961-C240-9D45-ADC037791E54}" type="slidenum">
              <a:rPr lang="en-US" smtClean="0"/>
              <a:t>6</a:t>
            </a:fld>
            <a:endParaRPr lang="en-US"/>
          </a:p>
        </p:txBody>
      </p:sp>
    </p:spTree>
    <p:extLst>
      <p:ext uri="{BB962C8B-B14F-4D97-AF65-F5344CB8AC3E}">
        <p14:creationId xmlns:p14="http://schemas.microsoft.com/office/powerpoint/2010/main" val="336069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68F59-9961-C240-9D45-ADC037791E54}" type="slidenum">
              <a:rPr lang="en-US" smtClean="0"/>
              <a:t>7</a:t>
            </a:fld>
            <a:endParaRPr lang="en-US"/>
          </a:p>
        </p:txBody>
      </p:sp>
    </p:spTree>
    <p:extLst>
      <p:ext uri="{BB962C8B-B14F-4D97-AF65-F5344CB8AC3E}">
        <p14:creationId xmlns:p14="http://schemas.microsoft.com/office/powerpoint/2010/main" val="175939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C31D-7251-9DF0-60A5-285F274C1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29FA68-D267-E495-0B50-0EBAE77D4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9A2C99-40FE-BA40-AAF5-6D599D9C9E42}"/>
              </a:ext>
            </a:extLst>
          </p:cNvPr>
          <p:cNvSpPr>
            <a:spLocks noGrp="1"/>
          </p:cNvSpPr>
          <p:nvPr>
            <p:ph type="dt" sz="half" idx="10"/>
          </p:nvPr>
        </p:nvSpPr>
        <p:spPr/>
        <p:txBody>
          <a:bodyPr/>
          <a:lstStyle/>
          <a:p>
            <a:fld id="{F677997D-4C5C-B64F-852D-D5B46A5E9774}" type="datetime1">
              <a:rPr lang="en-US" smtClean="0"/>
              <a:t>2/11/25</a:t>
            </a:fld>
            <a:endParaRPr lang="en-US"/>
          </a:p>
        </p:txBody>
      </p:sp>
      <p:sp>
        <p:nvSpPr>
          <p:cNvPr id="5" name="Footer Placeholder 4">
            <a:extLst>
              <a:ext uri="{FF2B5EF4-FFF2-40B4-BE49-F238E27FC236}">
                <a16:creationId xmlns:a16="http://schemas.microsoft.com/office/drawing/2014/main" id="{55B22943-560F-CD14-F29F-996ABE722C72}"/>
              </a:ext>
            </a:extLst>
          </p:cNvPr>
          <p:cNvSpPr>
            <a:spLocks noGrp="1"/>
          </p:cNvSpPr>
          <p:nvPr>
            <p:ph type="ftr" sz="quarter" idx="11"/>
          </p:nvPr>
        </p:nvSpPr>
        <p:spPr/>
        <p:txBody>
          <a:bodyPr/>
          <a:lstStyle/>
          <a:p>
            <a:r>
              <a:rPr lang="en-US"/>
              <a:t>CS74020 - Pegah Khosravi - BioMind AI Lab - Spring 2025</a:t>
            </a:r>
          </a:p>
        </p:txBody>
      </p:sp>
      <p:sp>
        <p:nvSpPr>
          <p:cNvPr id="6" name="Slide Number Placeholder 5">
            <a:extLst>
              <a:ext uri="{FF2B5EF4-FFF2-40B4-BE49-F238E27FC236}">
                <a16:creationId xmlns:a16="http://schemas.microsoft.com/office/drawing/2014/main" id="{C7D8FAFD-D158-0E75-12A2-1EE96D23E281}"/>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226882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BAA3-6101-64CA-5A6D-815AE88B7B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58B63A-FB8E-8333-7BE2-3660465E35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8B424-13CC-6A15-7817-452CBFF49CCF}"/>
              </a:ext>
            </a:extLst>
          </p:cNvPr>
          <p:cNvSpPr>
            <a:spLocks noGrp="1"/>
          </p:cNvSpPr>
          <p:nvPr>
            <p:ph type="dt" sz="half" idx="10"/>
          </p:nvPr>
        </p:nvSpPr>
        <p:spPr/>
        <p:txBody>
          <a:bodyPr/>
          <a:lstStyle/>
          <a:p>
            <a:fld id="{E57A6243-BE39-C94F-986E-470151F69DC4}" type="datetime1">
              <a:rPr lang="en-US" smtClean="0"/>
              <a:t>2/11/25</a:t>
            </a:fld>
            <a:endParaRPr lang="en-US"/>
          </a:p>
        </p:txBody>
      </p:sp>
      <p:sp>
        <p:nvSpPr>
          <p:cNvPr id="5" name="Footer Placeholder 4">
            <a:extLst>
              <a:ext uri="{FF2B5EF4-FFF2-40B4-BE49-F238E27FC236}">
                <a16:creationId xmlns:a16="http://schemas.microsoft.com/office/drawing/2014/main" id="{8B70C112-239E-5F2A-72B1-FF75A1949C70}"/>
              </a:ext>
            </a:extLst>
          </p:cNvPr>
          <p:cNvSpPr>
            <a:spLocks noGrp="1"/>
          </p:cNvSpPr>
          <p:nvPr>
            <p:ph type="ftr" sz="quarter" idx="11"/>
          </p:nvPr>
        </p:nvSpPr>
        <p:spPr/>
        <p:txBody>
          <a:bodyPr/>
          <a:lstStyle/>
          <a:p>
            <a:r>
              <a:rPr lang="en-US"/>
              <a:t>CS74020 - Pegah Khosravi - BioMind AI Lab - Spring 2025</a:t>
            </a:r>
          </a:p>
        </p:txBody>
      </p:sp>
      <p:sp>
        <p:nvSpPr>
          <p:cNvPr id="6" name="Slide Number Placeholder 5">
            <a:extLst>
              <a:ext uri="{FF2B5EF4-FFF2-40B4-BE49-F238E27FC236}">
                <a16:creationId xmlns:a16="http://schemas.microsoft.com/office/drawing/2014/main" id="{512304EB-3169-D5F4-8032-CAAF09EC704C}"/>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29517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1053A6-F643-709A-8EA7-EBD84C872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6B56E1-4B88-D52D-0875-A74933E8D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735E6-9ACD-D939-A920-DDC790AE3145}"/>
              </a:ext>
            </a:extLst>
          </p:cNvPr>
          <p:cNvSpPr>
            <a:spLocks noGrp="1"/>
          </p:cNvSpPr>
          <p:nvPr>
            <p:ph type="dt" sz="half" idx="10"/>
          </p:nvPr>
        </p:nvSpPr>
        <p:spPr/>
        <p:txBody>
          <a:bodyPr/>
          <a:lstStyle/>
          <a:p>
            <a:fld id="{5C130BCC-1C75-2B42-8DFE-5626F87779F8}" type="datetime1">
              <a:rPr lang="en-US" smtClean="0"/>
              <a:t>2/11/25</a:t>
            </a:fld>
            <a:endParaRPr lang="en-US"/>
          </a:p>
        </p:txBody>
      </p:sp>
      <p:sp>
        <p:nvSpPr>
          <p:cNvPr id="5" name="Footer Placeholder 4">
            <a:extLst>
              <a:ext uri="{FF2B5EF4-FFF2-40B4-BE49-F238E27FC236}">
                <a16:creationId xmlns:a16="http://schemas.microsoft.com/office/drawing/2014/main" id="{3D763423-8812-8359-2845-835A5383D18A}"/>
              </a:ext>
            </a:extLst>
          </p:cNvPr>
          <p:cNvSpPr>
            <a:spLocks noGrp="1"/>
          </p:cNvSpPr>
          <p:nvPr>
            <p:ph type="ftr" sz="quarter" idx="11"/>
          </p:nvPr>
        </p:nvSpPr>
        <p:spPr/>
        <p:txBody>
          <a:bodyPr/>
          <a:lstStyle/>
          <a:p>
            <a:r>
              <a:rPr lang="en-US"/>
              <a:t>CS74020 - Pegah Khosravi - BioMind AI Lab - Spring 2025</a:t>
            </a:r>
          </a:p>
        </p:txBody>
      </p:sp>
      <p:sp>
        <p:nvSpPr>
          <p:cNvPr id="6" name="Slide Number Placeholder 5">
            <a:extLst>
              <a:ext uri="{FF2B5EF4-FFF2-40B4-BE49-F238E27FC236}">
                <a16:creationId xmlns:a16="http://schemas.microsoft.com/office/drawing/2014/main" id="{B58E2C88-DA0B-E770-D138-41C380D46008}"/>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2937256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4EB1-6038-33A7-94D3-B82010F1AF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E9C5-2693-5203-ED84-C9C0CD112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0B36E-6DBE-8610-4818-F0B04788CC50}"/>
              </a:ext>
            </a:extLst>
          </p:cNvPr>
          <p:cNvSpPr>
            <a:spLocks noGrp="1"/>
          </p:cNvSpPr>
          <p:nvPr>
            <p:ph type="dt" sz="half" idx="10"/>
          </p:nvPr>
        </p:nvSpPr>
        <p:spPr/>
        <p:txBody>
          <a:bodyPr/>
          <a:lstStyle/>
          <a:p>
            <a:fld id="{1407B75B-75FA-2B4E-A945-96CE6900D16E}" type="datetime1">
              <a:rPr lang="en-US" smtClean="0"/>
              <a:t>2/11/25</a:t>
            </a:fld>
            <a:endParaRPr lang="en-US"/>
          </a:p>
        </p:txBody>
      </p:sp>
      <p:sp>
        <p:nvSpPr>
          <p:cNvPr id="5" name="Footer Placeholder 4">
            <a:extLst>
              <a:ext uri="{FF2B5EF4-FFF2-40B4-BE49-F238E27FC236}">
                <a16:creationId xmlns:a16="http://schemas.microsoft.com/office/drawing/2014/main" id="{FA531DC4-330F-AA62-7A4F-7E4EC588EED6}"/>
              </a:ext>
            </a:extLst>
          </p:cNvPr>
          <p:cNvSpPr>
            <a:spLocks noGrp="1"/>
          </p:cNvSpPr>
          <p:nvPr>
            <p:ph type="ftr" sz="quarter" idx="11"/>
          </p:nvPr>
        </p:nvSpPr>
        <p:spPr/>
        <p:txBody>
          <a:bodyPr/>
          <a:lstStyle/>
          <a:p>
            <a:r>
              <a:rPr lang="en-US"/>
              <a:t>CS74020 - Pegah Khosravi - BioMind AI Lab - Spring 2025</a:t>
            </a:r>
          </a:p>
        </p:txBody>
      </p:sp>
      <p:sp>
        <p:nvSpPr>
          <p:cNvPr id="6" name="Slide Number Placeholder 5">
            <a:extLst>
              <a:ext uri="{FF2B5EF4-FFF2-40B4-BE49-F238E27FC236}">
                <a16:creationId xmlns:a16="http://schemas.microsoft.com/office/drawing/2014/main" id="{77A75D41-86B5-AD56-3177-DE70351BCE3F}"/>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43761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9B63-4A84-43D1-1C42-AEB6BE0CF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0511D1-6C19-78DB-A371-7D25580A3C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4FA59-115A-D045-EC53-407F19B3AF69}"/>
              </a:ext>
            </a:extLst>
          </p:cNvPr>
          <p:cNvSpPr>
            <a:spLocks noGrp="1"/>
          </p:cNvSpPr>
          <p:nvPr>
            <p:ph type="dt" sz="half" idx="10"/>
          </p:nvPr>
        </p:nvSpPr>
        <p:spPr/>
        <p:txBody>
          <a:bodyPr/>
          <a:lstStyle/>
          <a:p>
            <a:fld id="{2DCBC6A5-E6A3-2F42-8BC4-34F7993F68EA}" type="datetime1">
              <a:rPr lang="en-US" smtClean="0"/>
              <a:t>2/11/25</a:t>
            </a:fld>
            <a:endParaRPr lang="en-US"/>
          </a:p>
        </p:txBody>
      </p:sp>
      <p:sp>
        <p:nvSpPr>
          <p:cNvPr id="5" name="Footer Placeholder 4">
            <a:extLst>
              <a:ext uri="{FF2B5EF4-FFF2-40B4-BE49-F238E27FC236}">
                <a16:creationId xmlns:a16="http://schemas.microsoft.com/office/drawing/2014/main" id="{7C24FB2F-DB25-493B-2C60-055583D77DCE}"/>
              </a:ext>
            </a:extLst>
          </p:cNvPr>
          <p:cNvSpPr>
            <a:spLocks noGrp="1"/>
          </p:cNvSpPr>
          <p:nvPr>
            <p:ph type="ftr" sz="quarter" idx="11"/>
          </p:nvPr>
        </p:nvSpPr>
        <p:spPr/>
        <p:txBody>
          <a:bodyPr/>
          <a:lstStyle/>
          <a:p>
            <a:r>
              <a:rPr lang="en-US"/>
              <a:t>CS74020 - Pegah Khosravi - BioMind AI Lab - Spring 2025</a:t>
            </a:r>
          </a:p>
        </p:txBody>
      </p:sp>
      <p:sp>
        <p:nvSpPr>
          <p:cNvPr id="6" name="Slide Number Placeholder 5">
            <a:extLst>
              <a:ext uri="{FF2B5EF4-FFF2-40B4-BE49-F238E27FC236}">
                <a16:creationId xmlns:a16="http://schemas.microsoft.com/office/drawing/2014/main" id="{A5D4463C-E0C7-0B7D-3847-FB629C9514DB}"/>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97074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BFEC-9D8B-CEC0-A7E7-3079A3A78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27A831-53C3-2BA5-C618-A1446AF1C5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1B7D69-B93F-7C3A-1901-1468B034DA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3C545B-7E89-F964-820E-4D8B8872E11F}"/>
              </a:ext>
            </a:extLst>
          </p:cNvPr>
          <p:cNvSpPr>
            <a:spLocks noGrp="1"/>
          </p:cNvSpPr>
          <p:nvPr>
            <p:ph type="dt" sz="half" idx="10"/>
          </p:nvPr>
        </p:nvSpPr>
        <p:spPr/>
        <p:txBody>
          <a:bodyPr/>
          <a:lstStyle/>
          <a:p>
            <a:fld id="{6F390DF3-570C-0D4E-ADD7-3F9EBE9F0B0E}" type="datetime1">
              <a:rPr lang="en-US" smtClean="0"/>
              <a:t>2/11/25</a:t>
            </a:fld>
            <a:endParaRPr lang="en-US"/>
          </a:p>
        </p:txBody>
      </p:sp>
      <p:sp>
        <p:nvSpPr>
          <p:cNvPr id="6" name="Footer Placeholder 5">
            <a:extLst>
              <a:ext uri="{FF2B5EF4-FFF2-40B4-BE49-F238E27FC236}">
                <a16:creationId xmlns:a16="http://schemas.microsoft.com/office/drawing/2014/main" id="{38B3B9FD-3793-5C11-62E8-FED3F5929195}"/>
              </a:ext>
            </a:extLst>
          </p:cNvPr>
          <p:cNvSpPr>
            <a:spLocks noGrp="1"/>
          </p:cNvSpPr>
          <p:nvPr>
            <p:ph type="ftr" sz="quarter" idx="11"/>
          </p:nvPr>
        </p:nvSpPr>
        <p:spPr/>
        <p:txBody>
          <a:bodyPr/>
          <a:lstStyle/>
          <a:p>
            <a:r>
              <a:rPr lang="en-US"/>
              <a:t>CS74020 - Pegah Khosravi - BioMind AI Lab - Spring 2025</a:t>
            </a:r>
          </a:p>
        </p:txBody>
      </p:sp>
      <p:sp>
        <p:nvSpPr>
          <p:cNvPr id="7" name="Slide Number Placeholder 6">
            <a:extLst>
              <a:ext uri="{FF2B5EF4-FFF2-40B4-BE49-F238E27FC236}">
                <a16:creationId xmlns:a16="http://schemas.microsoft.com/office/drawing/2014/main" id="{400BDA1B-6A47-CAE0-AF21-3A847C41BBC4}"/>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81397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A37E-6AE5-7875-44A8-34A94772D0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661B7-57C3-1424-CAB2-DDCC78EF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B855B-15F2-B33B-36D6-37D1CC755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682879-BAC1-44E7-CF62-BC6767D4F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7F1621-E6B2-8B8E-0E5D-874920E0D4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FB1182-AF22-34F2-2546-C021DBB6A97F}"/>
              </a:ext>
            </a:extLst>
          </p:cNvPr>
          <p:cNvSpPr>
            <a:spLocks noGrp="1"/>
          </p:cNvSpPr>
          <p:nvPr>
            <p:ph type="dt" sz="half" idx="10"/>
          </p:nvPr>
        </p:nvSpPr>
        <p:spPr/>
        <p:txBody>
          <a:bodyPr/>
          <a:lstStyle/>
          <a:p>
            <a:fld id="{1AA2F4E1-737D-124F-8A8E-ABC4D6C92646}" type="datetime1">
              <a:rPr lang="en-US" smtClean="0"/>
              <a:t>2/11/25</a:t>
            </a:fld>
            <a:endParaRPr lang="en-US"/>
          </a:p>
        </p:txBody>
      </p:sp>
      <p:sp>
        <p:nvSpPr>
          <p:cNvPr id="8" name="Footer Placeholder 7">
            <a:extLst>
              <a:ext uri="{FF2B5EF4-FFF2-40B4-BE49-F238E27FC236}">
                <a16:creationId xmlns:a16="http://schemas.microsoft.com/office/drawing/2014/main" id="{41211A87-09DE-0495-C1B9-589DF03B8528}"/>
              </a:ext>
            </a:extLst>
          </p:cNvPr>
          <p:cNvSpPr>
            <a:spLocks noGrp="1"/>
          </p:cNvSpPr>
          <p:nvPr>
            <p:ph type="ftr" sz="quarter" idx="11"/>
          </p:nvPr>
        </p:nvSpPr>
        <p:spPr/>
        <p:txBody>
          <a:bodyPr/>
          <a:lstStyle/>
          <a:p>
            <a:r>
              <a:rPr lang="en-US"/>
              <a:t>CS74020 - Pegah Khosravi - BioMind AI Lab - Spring 2025</a:t>
            </a:r>
          </a:p>
        </p:txBody>
      </p:sp>
      <p:sp>
        <p:nvSpPr>
          <p:cNvPr id="9" name="Slide Number Placeholder 8">
            <a:extLst>
              <a:ext uri="{FF2B5EF4-FFF2-40B4-BE49-F238E27FC236}">
                <a16:creationId xmlns:a16="http://schemas.microsoft.com/office/drawing/2014/main" id="{3C6299C4-C02D-1E81-0B40-FA1154855480}"/>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221149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45F7-FC68-62CB-667C-02B566EDF1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D19619-535D-BE8C-8352-53528801249E}"/>
              </a:ext>
            </a:extLst>
          </p:cNvPr>
          <p:cNvSpPr>
            <a:spLocks noGrp="1"/>
          </p:cNvSpPr>
          <p:nvPr>
            <p:ph type="dt" sz="half" idx="10"/>
          </p:nvPr>
        </p:nvSpPr>
        <p:spPr/>
        <p:txBody>
          <a:bodyPr/>
          <a:lstStyle/>
          <a:p>
            <a:fld id="{62B666FE-466B-EE46-BCB8-3E0FB7E5EC5E}" type="datetime1">
              <a:rPr lang="en-US" smtClean="0"/>
              <a:t>2/11/25</a:t>
            </a:fld>
            <a:endParaRPr lang="en-US"/>
          </a:p>
        </p:txBody>
      </p:sp>
      <p:sp>
        <p:nvSpPr>
          <p:cNvPr id="4" name="Footer Placeholder 3">
            <a:extLst>
              <a:ext uri="{FF2B5EF4-FFF2-40B4-BE49-F238E27FC236}">
                <a16:creationId xmlns:a16="http://schemas.microsoft.com/office/drawing/2014/main" id="{00E3E010-5B70-BAD5-3366-772C5337335C}"/>
              </a:ext>
            </a:extLst>
          </p:cNvPr>
          <p:cNvSpPr>
            <a:spLocks noGrp="1"/>
          </p:cNvSpPr>
          <p:nvPr>
            <p:ph type="ftr" sz="quarter" idx="11"/>
          </p:nvPr>
        </p:nvSpPr>
        <p:spPr/>
        <p:txBody>
          <a:bodyPr/>
          <a:lstStyle/>
          <a:p>
            <a:r>
              <a:rPr lang="en-US"/>
              <a:t>CS74020 - Pegah Khosravi - BioMind AI Lab - Spring 2025</a:t>
            </a:r>
          </a:p>
        </p:txBody>
      </p:sp>
      <p:sp>
        <p:nvSpPr>
          <p:cNvPr id="5" name="Slide Number Placeholder 4">
            <a:extLst>
              <a:ext uri="{FF2B5EF4-FFF2-40B4-BE49-F238E27FC236}">
                <a16:creationId xmlns:a16="http://schemas.microsoft.com/office/drawing/2014/main" id="{77F66FC1-92AA-1319-D1AC-1B7A645F14E2}"/>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1109950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C7DF0-0A57-86F0-6308-CABB53DA4CBA}"/>
              </a:ext>
            </a:extLst>
          </p:cNvPr>
          <p:cNvSpPr>
            <a:spLocks noGrp="1"/>
          </p:cNvSpPr>
          <p:nvPr>
            <p:ph type="dt" sz="half" idx="10"/>
          </p:nvPr>
        </p:nvSpPr>
        <p:spPr/>
        <p:txBody>
          <a:bodyPr/>
          <a:lstStyle/>
          <a:p>
            <a:fld id="{13F15F87-C4EE-C648-ADED-D2F53437B001}" type="datetime1">
              <a:rPr lang="en-US" smtClean="0"/>
              <a:t>2/11/25</a:t>
            </a:fld>
            <a:endParaRPr lang="en-US"/>
          </a:p>
        </p:txBody>
      </p:sp>
      <p:sp>
        <p:nvSpPr>
          <p:cNvPr id="3" name="Footer Placeholder 2">
            <a:extLst>
              <a:ext uri="{FF2B5EF4-FFF2-40B4-BE49-F238E27FC236}">
                <a16:creationId xmlns:a16="http://schemas.microsoft.com/office/drawing/2014/main" id="{AD8CC29C-2DC6-85E0-2ED1-2ABEE4E52F0C}"/>
              </a:ext>
            </a:extLst>
          </p:cNvPr>
          <p:cNvSpPr>
            <a:spLocks noGrp="1"/>
          </p:cNvSpPr>
          <p:nvPr>
            <p:ph type="ftr" sz="quarter" idx="11"/>
          </p:nvPr>
        </p:nvSpPr>
        <p:spPr/>
        <p:txBody>
          <a:bodyPr/>
          <a:lstStyle/>
          <a:p>
            <a:r>
              <a:rPr lang="en-US"/>
              <a:t>CS74020 - Pegah Khosravi - BioMind AI Lab - Spring 2025</a:t>
            </a:r>
          </a:p>
        </p:txBody>
      </p:sp>
      <p:sp>
        <p:nvSpPr>
          <p:cNvPr id="4" name="Slide Number Placeholder 3">
            <a:extLst>
              <a:ext uri="{FF2B5EF4-FFF2-40B4-BE49-F238E27FC236}">
                <a16:creationId xmlns:a16="http://schemas.microsoft.com/office/drawing/2014/main" id="{B617B598-9937-2056-98A9-1DEC647CA322}"/>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2410803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DAAD3-74E8-DBA0-B053-11C1C4205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C5B090-EB92-DCD5-96B7-8193BC613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79703C-C178-57A7-FA71-A1E95D885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307E9-0A93-C7D3-982B-B47E4655EB6F}"/>
              </a:ext>
            </a:extLst>
          </p:cNvPr>
          <p:cNvSpPr>
            <a:spLocks noGrp="1"/>
          </p:cNvSpPr>
          <p:nvPr>
            <p:ph type="dt" sz="half" idx="10"/>
          </p:nvPr>
        </p:nvSpPr>
        <p:spPr/>
        <p:txBody>
          <a:bodyPr/>
          <a:lstStyle/>
          <a:p>
            <a:fld id="{B5B2570A-A797-DE48-9A0B-312BDF2E0EAF}" type="datetime1">
              <a:rPr lang="en-US" smtClean="0"/>
              <a:t>2/11/25</a:t>
            </a:fld>
            <a:endParaRPr lang="en-US"/>
          </a:p>
        </p:txBody>
      </p:sp>
      <p:sp>
        <p:nvSpPr>
          <p:cNvPr id="6" name="Footer Placeholder 5">
            <a:extLst>
              <a:ext uri="{FF2B5EF4-FFF2-40B4-BE49-F238E27FC236}">
                <a16:creationId xmlns:a16="http://schemas.microsoft.com/office/drawing/2014/main" id="{51E36341-FEF5-98A5-CA57-70925F4374EF}"/>
              </a:ext>
            </a:extLst>
          </p:cNvPr>
          <p:cNvSpPr>
            <a:spLocks noGrp="1"/>
          </p:cNvSpPr>
          <p:nvPr>
            <p:ph type="ftr" sz="quarter" idx="11"/>
          </p:nvPr>
        </p:nvSpPr>
        <p:spPr/>
        <p:txBody>
          <a:bodyPr/>
          <a:lstStyle/>
          <a:p>
            <a:r>
              <a:rPr lang="en-US"/>
              <a:t>CS74020 - Pegah Khosravi - BioMind AI Lab - Spring 2025</a:t>
            </a:r>
          </a:p>
        </p:txBody>
      </p:sp>
      <p:sp>
        <p:nvSpPr>
          <p:cNvPr id="7" name="Slide Number Placeholder 6">
            <a:extLst>
              <a:ext uri="{FF2B5EF4-FFF2-40B4-BE49-F238E27FC236}">
                <a16:creationId xmlns:a16="http://schemas.microsoft.com/office/drawing/2014/main" id="{B752C021-7BD3-AE4A-3B3B-3273A10241B1}"/>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252554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864B-D5C3-CE59-F87B-B2151E141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3C38A9-D72B-94AE-F54A-48099A569F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DE1065-464A-1604-A62A-6753FA66B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E85EA-E2AD-9DC6-47BD-60752EA7E49F}"/>
              </a:ext>
            </a:extLst>
          </p:cNvPr>
          <p:cNvSpPr>
            <a:spLocks noGrp="1"/>
          </p:cNvSpPr>
          <p:nvPr>
            <p:ph type="dt" sz="half" idx="10"/>
          </p:nvPr>
        </p:nvSpPr>
        <p:spPr/>
        <p:txBody>
          <a:bodyPr/>
          <a:lstStyle/>
          <a:p>
            <a:fld id="{1A61C056-512D-CA46-8A8E-0ADD08E19540}" type="datetime1">
              <a:rPr lang="en-US" smtClean="0"/>
              <a:t>2/11/25</a:t>
            </a:fld>
            <a:endParaRPr lang="en-US"/>
          </a:p>
        </p:txBody>
      </p:sp>
      <p:sp>
        <p:nvSpPr>
          <p:cNvPr id="6" name="Footer Placeholder 5">
            <a:extLst>
              <a:ext uri="{FF2B5EF4-FFF2-40B4-BE49-F238E27FC236}">
                <a16:creationId xmlns:a16="http://schemas.microsoft.com/office/drawing/2014/main" id="{713581FD-5C17-15D3-DC36-C85690C57D5E}"/>
              </a:ext>
            </a:extLst>
          </p:cNvPr>
          <p:cNvSpPr>
            <a:spLocks noGrp="1"/>
          </p:cNvSpPr>
          <p:nvPr>
            <p:ph type="ftr" sz="quarter" idx="11"/>
          </p:nvPr>
        </p:nvSpPr>
        <p:spPr/>
        <p:txBody>
          <a:bodyPr/>
          <a:lstStyle/>
          <a:p>
            <a:r>
              <a:rPr lang="en-US"/>
              <a:t>CS74020 - Pegah Khosravi - BioMind AI Lab - Spring 2025</a:t>
            </a:r>
          </a:p>
        </p:txBody>
      </p:sp>
      <p:sp>
        <p:nvSpPr>
          <p:cNvPr id="7" name="Slide Number Placeholder 6">
            <a:extLst>
              <a:ext uri="{FF2B5EF4-FFF2-40B4-BE49-F238E27FC236}">
                <a16:creationId xmlns:a16="http://schemas.microsoft.com/office/drawing/2014/main" id="{CCD95615-C6B3-A3C9-1B6C-90A4464C50AE}"/>
              </a:ext>
            </a:extLst>
          </p:cNvPr>
          <p:cNvSpPr>
            <a:spLocks noGrp="1"/>
          </p:cNvSpPr>
          <p:nvPr>
            <p:ph type="sldNum" sz="quarter" idx="12"/>
          </p:nvPr>
        </p:nvSpPr>
        <p:spPr/>
        <p:txBody>
          <a:bodyPr/>
          <a:lstStyle/>
          <a:p>
            <a:fld id="{3858567F-8AB3-8345-9971-0CA4E2D7AD86}" type="slidenum">
              <a:rPr lang="en-US" smtClean="0"/>
              <a:t>‹#›</a:t>
            </a:fld>
            <a:endParaRPr lang="en-US"/>
          </a:p>
        </p:txBody>
      </p:sp>
    </p:spTree>
    <p:extLst>
      <p:ext uri="{BB962C8B-B14F-4D97-AF65-F5344CB8AC3E}">
        <p14:creationId xmlns:p14="http://schemas.microsoft.com/office/powerpoint/2010/main" val="3682223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14CF1-FAF0-C36F-1D7C-F1F9969B5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D3FB6A-6341-59C2-46F2-702CD5DA9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0574A5-09BB-AC17-7089-F95456720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77321F-936A-3A4F-8580-113769046777}" type="datetime1">
              <a:rPr lang="en-US" smtClean="0"/>
              <a:t>2/11/25</a:t>
            </a:fld>
            <a:endParaRPr lang="en-US"/>
          </a:p>
        </p:txBody>
      </p:sp>
      <p:sp>
        <p:nvSpPr>
          <p:cNvPr id="5" name="Footer Placeholder 4">
            <a:extLst>
              <a:ext uri="{FF2B5EF4-FFF2-40B4-BE49-F238E27FC236}">
                <a16:creationId xmlns:a16="http://schemas.microsoft.com/office/drawing/2014/main" id="{15EB7062-A7E8-ED4E-C4A5-52A3F23D5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CS74020 - Pegah Khosravi - BioMind AI Lab - Spring 2025</a:t>
            </a:r>
          </a:p>
        </p:txBody>
      </p:sp>
      <p:sp>
        <p:nvSpPr>
          <p:cNvPr id="6" name="Slide Number Placeholder 5">
            <a:extLst>
              <a:ext uri="{FF2B5EF4-FFF2-40B4-BE49-F238E27FC236}">
                <a16:creationId xmlns:a16="http://schemas.microsoft.com/office/drawing/2014/main" id="{F9AC2320-97C8-427D-D11F-269B05E044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58567F-8AB3-8345-9971-0CA4E2D7AD86}" type="slidenum">
              <a:rPr lang="en-US" smtClean="0"/>
              <a:t>‹#›</a:t>
            </a:fld>
            <a:endParaRPr lang="en-US"/>
          </a:p>
        </p:txBody>
      </p:sp>
    </p:spTree>
    <p:extLst>
      <p:ext uri="{BB962C8B-B14F-4D97-AF65-F5344CB8AC3E}">
        <p14:creationId xmlns:p14="http://schemas.microsoft.com/office/powerpoint/2010/main" val="328896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chip with a brain and wires&#10;&#10;AI-generated content may be incorrect.">
            <a:extLst>
              <a:ext uri="{FF2B5EF4-FFF2-40B4-BE49-F238E27FC236}">
                <a16:creationId xmlns:a16="http://schemas.microsoft.com/office/drawing/2014/main" id="{0EEB69E4-9F83-04C7-0A85-785A7C9533E2}"/>
              </a:ext>
            </a:extLst>
          </p:cNvPr>
          <p:cNvPicPr>
            <a:picLocks noChangeAspect="1"/>
          </p:cNvPicPr>
          <p:nvPr/>
        </p:nvPicPr>
        <p:blipFill>
          <a:blip r:embed="rId2"/>
          <a:stretch>
            <a:fillRect/>
          </a:stretch>
        </p:blipFill>
        <p:spPr>
          <a:xfrm>
            <a:off x="0" y="0"/>
            <a:ext cx="6858000" cy="6858000"/>
          </a:xfrm>
          <a:prstGeom prst="rect">
            <a:avLst/>
          </a:prstGeom>
        </p:spPr>
      </p:pic>
      <p:sp>
        <p:nvSpPr>
          <p:cNvPr id="6" name="TextBox 5">
            <a:extLst>
              <a:ext uri="{FF2B5EF4-FFF2-40B4-BE49-F238E27FC236}">
                <a16:creationId xmlns:a16="http://schemas.microsoft.com/office/drawing/2014/main" id="{5F7AE03C-4C2B-396C-B683-5C33578DB205}"/>
              </a:ext>
            </a:extLst>
          </p:cNvPr>
          <p:cNvSpPr txBox="1"/>
          <p:nvPr/>
        </p:nvSpPr>
        <p:spPr>
          <a:xfrm>
            <a:off x="6993924" y="667265"/>
            <a:ext cx="4312508" cy="830997"/>
          </a:xfrm>
          <a:prstGeom prst="rect">
            <a:avLst/>
          </a:prstGeom>
          <a:noFill/>
        </p:spPr>
        <p:txBody>
          <a:bodyPr wrap="square" rtlCol="0">
            <a:spAutoFit/>
          </a:bodyPr>
          <a:lstStyle/>
          <a:p>
            <a:r>
              <a:rPr lang="en-US" sz="2400" b="1" dirty="0"/>
              <a:t>Machine Learning – CS74020</a:t>
            </a:r>
          </a:p>
          <a:p>
            <a:r>
              <a:rPr lang="en-US" sz="2400" b="1" dirty="0"/>
              <a:t>Spring 2025 – GC CUNY</a:t>
            </a:r>
          </a:p>
        </p:txBody>
      </p:sp>
      <p:sp>
        <p:nvSpPr>
          <p:cNvPr id="7" name="TextBox 6">
            <a:extLst>
              <a:ext uri="{FF2B5EF4-FFF2-40B4-BE49-F238E27FC236}">
                <a16:creationId xmlns:a16="http://schemas.microsoft.com/office/drawing/2014/main" id="{953DE1AF-6B6D-F2D9-F47D-75AFD7999891}"/>
              </a:ext>
            </a:extLst>
          </p:cNvPr>
          <p:cNvSpPr txBox="1"/>
          <p:nvPr/>
        </p:nvSpPr>
        <p:spPr>
          <a:xfrm>
            <a:off x="6956856" y="4070753"/>
            <a:ext cx="5138158" cy="892552"/>
          </a:xfrm>
          <a:prstGeom prst="rect">
            <a:avLst/>
          </a:prstGeom>
          <a:noFill/>
        </p:spPr>
        <p:txBody>
          <a:bodyPr wrap="square" rtlCol="0">
            <a:spAutoFit/>
          </a:bodyPr>
          <a:lstStyle/>
          <a:p>
            <a:r>
              <a:rPr lang="en-US" sz="1600" b="1" dirty="0"/>
              <a:t>Pegah Khosravi, PhD</a:t>
            </a:r>
          </a:p>
          <a:p>
            <a:r>
              <a:rPr lang="en-US" sz="1200" dirty="0"/>
              <a:t>Assistant Professor of Biomedical AI</a:t>
            </a:r>
            <a:endParaRPr lang="en-US" sz="1400" dirty="0"/>
          </a:p>
          <a:p>
            <a:r>
              <a:rPr lang="en-US" sz="1200" dirty="0"/>
              <a:t>New York City College of Technology (City Tech)</a:t>
            </a:r>
          </a:p>
          <a:p>
            <a:r>
              <a:rPr lang="en-US" sz="1200" dirty="0"/>
              <a:t>Faculty Member, Biology and Computer Science, CUNY Graduate Center</a:t>
            </a:r>
          </a:p>
        </p:txBody>
      </p:sp>
      <p:pic>
        <p:nvPicPr>
          <p:cNvPr id="1026" name="Picture 2" descr="CUNY Academic Works, The Graduate Center | City University of New York (CUNY)  Research | CUNY Academic Works">
            <a:extLst>
              <a:ext uri="{FF2B5EF4-FFF2-40B4-BE49-F238E27FC236}">
                <a16:creationId xmlns:a16="http://schemas.microsoft.com/office/drawing/2014/main" id="{88132C63-316A-2B25-0CD7-E6805C6A1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6856" y="5544451"/>
            <a:ext cx="5138158" cy="12925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B70380-5EF0-D050-A8EC-B2EB47D7EE6D}"/>
              </a:ext>
            </a:extLst>
          </p:cNvPr>
          <p:cNvSpPr txBox="1"/>
          <p:nvPr/>
        </p:nvSpPr>
        <p:spPr>
          <a:xfrm>
            <a:off x="6956856" y="2630619"/>
            <a:ext cx="5341886" cy="615553"/>
          </a:xfrm>
          <a:prstGeom prst="rect">
            <a:avLst/>
          </a:prstGeom>
          <a:noFill/>
        </p:spPr>
        <p:txBody>
          <a:bodyPr wrap="square">
            <a:spAutoFit/>
          </a:bodyPr>
          <a:lstStyle/>
          <a:p>
            <a:pPr algn="l"/>
            <a:r>
              <a:rPr lang="en-US" b="1" i="0" dirty="0">
                <a:solidFill>
                  <a:srgbClr val="1F1F1F"/>
                </a:solidFill>
                <a:effectLst/>
              </a:rPr>
              <a:t>Week 01</a:t>
            </a:r>
          </a:p>
          <a:p>
            <a:pPr algn="l"/>
            <a:r>
              <a:rPr lang="en-US" sz="1600" i="0" dirty="0">
                <a:solidFill>
                  <a:srgbClr val="1F1F1F"/>
                </a:solidFill>
                <a:effectLst/>
              </a:rPr>
              <a:t>Introduction to Machine Learning and Class Mechanics</a:t>
            </a:r>
          </a:p>
        </p:txBody>
      </p:sp>
      <p:pic>
        <p:nvPicPr>
          <p:cNvPr id="11" name="Picture 4">
            <a:extLst>
              <a:ext uri="{FF2B5EF4-FFF2-40B4-BE49-F238E27FC236}">
                <a16:creationId xmlns:a16="http://schemas.microsoft.com/office/drawing/2014/main" id="{F6113F03-F02F-7DC1-11C2-EC40C8A66B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57" y="-12357"/>
            <a:ext cx="1699774" cy="169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8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82EAB-089C-8B5D-4B1E-2509F675EDA3}"/>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F2FF0444-4D7C-29ED-FEAB-BAA5A6F36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6134576B-6B6C-AC59-6D7E-B915BF8C0E8A}"/>
              </a:ext>
            </a:extLst>
          </p:cNvPr>
          <p:cNvSpPr>
            <a:spLocks noGrp="1"/>
          </p:cNvSpPr>
          <p:nvPr>
            <p:ph type="sldNum" sz="quarter" idx="12"/>
          </p:nvPr>
        </p:nvSpPr>
        <p:spPr/>
        <p:txBody>
          <a:bodyPr/>
          <a:lstStyle/>
          <a:p>
            <a:fld id="{3858567F-8AB3-8345-9971-0CA4E2D7AD86}" type="slidenum">
              <a:rPr lang="en-US" smtClean="0"/>
              <a:t>9</a:t>
            </a:fld>
            <a:endParaRPr lang="en-US"/>
          </a:p>
        </p:txBody>
      </p:sp>
      <p:sp>
        <p:nvSpPr>
          <p:cNvPr id="9" name="Footer Placeholder 8">
            <a:extLst>
              <a:ext uri="{FF2B5EF4-FFF2-40B4-BE49-F238E27FC236}">
                <a16:creationId xmlns:a16="http://schemas.microsoft.com/office/drawing/2014/main" id="{32047895-BD71-A63F-C6A9-15BDAD294780}"/>
              </a:ext>
            </a:extLst>
          </p:cNvPr>
          <p:cNvSpPr>
            <a:spLocks noGrp="1"/>
          </p:cNvSpPr>
          <p:nvPr>
            <p:ph type="ftr" sz="quarter" idx="11"/>
          </p:nvPr>
        </p:nvSpPr>
        <p:spPr/>
        <p:txBody>
          <a:bodyPr/>
          <a:lstStyle/>
          <a:p>
            <a:r>
              <a:rPr lang="en-US"/>
              <a:t>CS74020 - Pegah Khosravi - BioMind AI Lab - Spring 2025</a:t>
            </a:r>
          </a:p>
        </p:txBody>
      </p:sp>
      <p:sp>
        <p:nvSpPr>
          <p:cNvPr id="2" name="TextBox 1">
            <a:extLst>
              <a:ext uri="{FF2B5EF4-FFF2-40B4-BE49-F238E27FC236}">
                <a16:creationId xmlns:a16="http://schemas.microsoft.com/office/drawing/2014/main" id="{473ED25C-5802-1E9E-76CF-6178D3730DFB}"/>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Generative Models</a:t>
            </a:r>
          </a:p>
        </p:txBody>
      </p:sp>
      <p:sp>
        <p:nvSpPr>
          <p:cNvPr id="3" name="TextBox 2">
            <a:extLst>
              <a:ext uri="{FF2B5EF4-FFF2-40B4-BE49-F238E27FC236}">
                <a16:creationId xmlns:a16="http://schemas.microsoft.com/office/drawing/2014/main" id="{F59C97BD-F98F-82DC-2110-36570AA85C1F}"/>
              </a:ext>
            </a:extLst>
          </p:cNvPr>
          <p:cNvSpPr txBox="1"/>
          <p:nvPr/>
        </p:nvSpPr>
        <p:spPr>
          <a:xfrm>
            <a:off x="367612" y="947066"/>
            <a:ext cx="10986188" cy="3970318"/>
          </a:xfrm>
          <a:prstGeom prst="rect">
            <a:avLst/>
          </a:prstGeom>
          <a:noFill/>
        </p:spPr>
        <p:txBody>
          <a:bodyPr wrap="square">
            <a:spAutoFit/>
          </a:bodyPr>
          <a:lstStyle/>
          <a:p>
            <a:r>
              <a:rPr lang="en-US" b="1" dirty="0"/>
              <a:t>What they do?</a:t>
            </a:r>
            <a:br>
              <a:rPr lang="en-US" dirty="0"/>
            </a:br>
            <a:r>
              <a:rPr lang="en-US" dirty="0"/>
              <a:t>Generative models aim to model the joint probability distribution P(X, Y) or the marginal probability P(X). This means they learn the structure of the data itself and how input features X and labels Y are related. By capturing this distribution, they can generate new plausible data samples.</a:t>
            </a:r>
          </a:p>
          <a:p>
            <a:endParaRPr lang="en-US" dirty="0"/>
          </a:p>
          <a:p>
            <a:r>
              <a:rPr lang="en-US" b="1" dirty="0"/>
              <a:t>Why they’re useful?</a:t>
            </a:r>
            <a:br>
              <a:rPr lang="en-US" dirty="0"/>
            </a:br>
            <a:r>
              <a:rPr lang="en-US" dirty="0"/>
              <a:t>They can generate new samples of data that resemble the original dataset. For example:</a:t>
            </a:r>
          </a:p>
          <a:p>
            <a:pPr marL="285750" indent="-285750">
              <a:buFont typeface="Arial" panose="020B0604020202020204" pitchFamily="34" charset="0"/>
              <a:buChar char="•"/>
            </a:pPr>
            <a:r>
              <a:rPr lang="en-US" dirty="0"/>
              <a:t>A generative model trained on images of cats can create entirely new, realistic-looking images of cats.</a:t>
            </a:r>
          </a:p>
          <a:p>
            <a:pPr marL="285750" indent="-285750">
              <a:buFont typeface="Arial" panose="020B0604020202020204" pitchFamily="34" charset="0"/>
              <a:buChar char="•"/>
            </a:pPr>
            <a:r>
              <a:rPr lang="en-US" dirty="0"/>
              <a:t>Generative models can also model uncertainty, learn variations in data, and fill in missing information.</a:t>
            </a:r>
          </a:p>
          <a:p>
            <a:endParaRPr lang="en-US" dirty="0"/>
          </a:p>
          <a:p>
            <a:r>
              <a:rPr lang="en-US" b="1" dirty="0"/>
              <a:t>Examples:</a:t>
            </a:r>
            <a:endParaRPr lang="en-US" dirty="0"/>
          </a:p>
          <a:p>
            <a:pPr marL="285750" indent="-285750">
              <a:buFont typeface="Arial" panose="020B0604020202020204" pitchFamily="34" charset="0"/>
              <a:buChar char="•"/>
            </a:pPr>
            <a:r>
              <a:rPr lang="en-US" b="1" dirty="0"/>
              <a:t>Naive Bayes</a:t>
            </a:r>
            <a:r>
              <a:rPr lang="en-US" dirty="0"/>
              <a:t>: A simple generative model for classification.</a:t>
            </a:r>
          </a:p>
          <a:p>
            <a:pPr marL="285750" indent="-285750">
              <a:buFont typeface="Arial" panose="020B0604020202020204" pitchFamily="34" charset="0"/>
              <a:buChar char="•"/>
            </a:pPr>
            <a:r>
              <a:rPr lang="en-US" b="1" dirty="0"/>
              <a:t>GANs (Generative Adversarial Networks)</a:t>
            </a:r>
            <a:r>
              <a:rPr lang="en-US" dirty="0"/>
              <a:t>: Used to create realistic images.</a:t>
            </a:r>
          </a:p>
          <a:p>
            <a:pPr marL="285750" indent="-285750">
              <a:buFont typeface="Arial" panose="020B0604020202020204" pitchFamily="34" charset="0"/>
              <a:buChar char="•"/>
            </a:pPr>
            <a:r>
              <a:rPr lang="en-US" b="1" dirty="0"/>
              <a:t>Variational Autoencoders (VAEs)</a:t>
            </a:r>
            <a:r>
              <a:rPr lang="en-US" dirty="0"/>
              <a:t>: Used for data generation and reconstruction.</a:t>
            </a:r>
          </a:p>
        </p:txBody>
      </p:sp>
    </p:spTree>
    <p:extLst>
      <p:ext uri="{BB962C8B-B14F-4D97-AF65-F5344CB8AC3E}">
        <p14:creationId xmlns:p14="http://schemas.microsoft.com/office/powerpoint/2010/main" val="199814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3542F-5829-4E02-CD10-67C33CF2BF59}"/>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D85127CE-3B45-2B54-2F4D-AD774688D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F6DE70CA-20FE-0018-1291-7C042E73D091}"/>
              </a:ext>
            </a:extLst>
          </p:cNvPr>
          <p:cNvSpPr>
            <a:spLocks noGrp="1"/>
          </p:cNvSpPr>
          <p:nvPr>
            <p:ph type="sldNum" sz="quarter" idx="12"/>
          </p:nvPr>
        </p:nvSpPr>
        <p:spPr/>
        <p:txBody>
          <a:bodyPr/>
          <a:lstStyle/>
          <a:p>
            <a:fld id="{3858567F-8AB3-8345-9971-0CA4E2D7AD86}" type="slidenum">
              <a:rPr lang="en-US" smtClean="0"/>
              <a:t>10</a:t>
            </a:fld>
            <a:endParaRPr lang="en-US"/>
          </a:p>
        </p:txBody>
      </p:sp>
      <p:sp>
        <p:nvSpPr>
          <p:cNvPr id="9" name="Footer Placeholder 8">
            <a:extLst>
              <a:ext uri="{FF2B5EF4-FFF2-40B4-BE49-F238E27FC236}">
                <a16:creationId xmlns:a16="http://schemas.microsoft.com/office/drawing/2014/main" id="{4C2A887A-18C3-84D6-2108-9A021DB957CF}"/>
              </a:ext>
            </a:extLst>
          </p:cNvPr>
          <p:cNvSpPr>
            <a:spLocks noGrp="1"/>
          </p:cNvSpPr>
          <p:nvPr>
            <p:ph type="ftr" sz="quarter" idx="11"/>
          </p:nvPr>
        </p:nvSpPr>
        <p:spPr/>
        <p:txBody>
          <a:bodyPr/>
          <a:lstStyle/>
          <a:p>
            <a:r>
              <a:rPr lang="en-US"/>
              <a:t>CS74020 - Pegah Khosravi - BioMind AI Lab - Spring 2025</a:t>
            </a:r>
          </a:p>
        </p:txBody>
      </p:sp>
      <p:sp>
        <p:nvSpPr>
          <p:cNvPr id="2" name="TextBox 1">
            <a:extLst>
              <a:ext uri="{FF2B5EF4-FFF2-40B4-BE49-F238E27FC236}">
                <a16:creationId xmlns:a16="http://schemas.microsoft.com/office/drawing/2014/main" id="{8D3C876C-0599-7FDE-6874-62D79ABDF449}"/>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Discriminative Models</a:t>
            </a:r>
          </a:p>
        </p:txBody>
      </p:sp>
      <p:sp>
        <p:nvSpPr>
          <p:cNvPr id="4" name="TextBox 3">
            <a:extLst>
              <a:ext uri="{FF2B5EF4-FFF2-40B4-BE49-F238E27FC236}">
                <a16:creationId xmlns:a16="http://schemas.microsoft.com/office/drawing/2014/main" id="{3F0D32FE-ACA1-DD9E-F793-C05713320515}"/>
              </a:ext>
            </a:extLst>
          </p:cNvPr>
          <p:cNvSpPr txBox="1"/>
          <p:nvPr/>
        </p:nvSpPr>
        <p:spPr>
          <a:xfrm>
            <a:off x="367612" y="947066"/>
            <a:ext cx="10986188" cy="4247317"/>
          </a:xfrm>
          <a:prstGeom prst="rect">
            <a:avLst/>
          </a:prstGeom>
          <a:noFill/>
        </p:spPr>
        <p:txBody>
          <a:bodyPr wrap="square">
            <a:spAutoFit/>
          </a:bodyPr>
          <a:lstStyle/>
          <a:p>
            <a:r>
              <a:rPr lang="en-US" b="1" dirty="0"/>
              <a:t>What they do?</a:t>
            </a:r>
            <a:br>
              <a:rPr lang="en-US" dirty="0"/>
            </a:br>
            <a:r>
              <a:rPr lang="en-US" dirty="0"/>
              <a:t>Discriminative models focus on modeling the conditional probability distribution P(Y|X). Instead of learning the full data distribution, they focus on drawing decision boundaries between classes, making them better suited for classification and prediction tasks.</a:t>
            </a:r>
          </a:p>
          <a:p>
            <a:endParaRPr lang="en-US" dirty="0"/>
          </a:p>
          <a:p>
            <a:r>
              <a:rPr lang="en-US" b="1" dirty="0"/>
              <a:t>Why they’re useful?</a:t>
            </a:r>
            <a:br>
              <a:rPr lang="en-US" dirty="0"/>
            </a:br>
            <a:r>
              <a:rPr lang="en-US" dirty="0"/>
              <a:t>They are designed to efficiently separate or classify data and are often more accurate for tasks like supervised learning. Unlike generative models, they do not generate new data but focus on making precise classifications.</a:t>
            </a:r>
          </a:p>
          <a:p>
            <a:pPr marL="285750" indent="-285750">
              <a:buFont typeface="Arial" panose="020B0604020202020204" pitchFamily="34" charset="0"/>
              <a:buChar char="•"/>
            </a:pPr>
            <a:r>
              <a:rPr lang="en-US" dirty="0"/>
              <a:t>For example, a discriminative model trained on cat and dog images will classify a new image as either a cat or a dog rather than generating a new cat image.</a:t>
            </a:r>
          </a:p>
          <a:p>
            <a:pPr marL="285750" indent="-285750">
              <a:buFont typeface="Arial" panose="020B0604020202020204" pitchFamily="34" charset="0"/>
              <a:buChar char="•"/>
            </a:pPr>
            <a:endParaRPr lang="en-US" dirty="0"/>
          </a:p>
          <a:p>
            <a:r>
              <a:rPr lang="en-US" b="1" dirty="0"/>
              <a:t>Examples:</a:t>
            </a:r>
            <a:endParaRPr lang="en-US" dirty="0"/>
          </a:p>
          <a:p>
            <a:pPr marL="285750" indent="-285750">
              <a:buFont typeface="Arial" panose="020B0604020202020204" pitchFamily="34" charset="0"/>
              <a:buChar char="•"/>
            </a:pPr>
            <a:r>
              <a:rPr lang="en-US" b="1" dirty="0"/>
              <a:t>Logistic Regression</a:t>
            </a:r>
            <a:r>
              <a:rPr lang="en-US" dirty="0"/>
              <a:t>: Classifies data into categories based on features.</a:t>
            </a:r>
          </a:p>
          <a:p>
            <a:pPr marL="285750" indent="-285750">
              <a:buFont typeface="Arial" panose="020B0604020202020204" pitchFamily="34" charset="0"/>
              <a:buChar char="•"/>
            </a:pPr>
            <a:r>
              <a:rPr lang="en-US" b="1" dirty="0"/>
              <a:t>Support Vector Machines (SVMs)</a:t>
            </a:r>
            <a:r>
              <a:rPr lang="en-US" dirty="0"/>
              <a:t>: Finds the best boundary to separate data.</a:t>
            </a:r>
          </a:p>
          <a:p>
            <a:pPr marL="285750" indent="-285750">
              <a:buFont typeface="Arial" panose="020B0604020202020204" pitchFamily="34" charset="0"/>
              <a:buChar char="•"/>
            </a:pPr>
            <a:r>
              <a:rPr lang="en-US" b="1" dirty="0"/>
              <a:t>Neural Networks (e.g., CNNs, RNNs)</a:t>
            </a:r>
            <a:r>
              <a:rPr lang="en-US" dirty="0"/>
              <a:t>: Excellent for tasks like image or text classification.</a:t>
            </a:r>
          </a:p>
        </p:txBody>
      </p:sp>
    </p:spTree>
    <p:extLst>
      <p:ext uri="{BB962C8B-B14F-4D97-AF65-F5344CB8AC3E}">
        <p14:creationId xmlns:p14="http://schemas.microsoft.com/office/powerpoint/2010/main" val="504349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98DE9-4DAB-D361-2A1F-574A332E3924}"/>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87F03E15-DFA0-BEEF-92C3-7859CE6D8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00F08E24-E1A7-74F7-1225-86C7599AB1BD}"/>
              </a:ext>
            </a:extLst>
          </p:cNvPr>
          <p:cNvSpPr>
            <a:spLocks noGrp="1"/>
          </p:cNvSpPr>
          <p:nvPr>
            <p:ph type="sldNum" sz="quarter" idx="12"/>
          </p:nvPr>
        </p:nvSpPr>
        <p:spPr/>
        <p:txBody>
          <a:bodyPr/>
          <a:lstStyle/>
          <a:p>
            <a:fld id="{3858567F-8AB3-8345-9971-0CA4E2D7AD86}" type="slidenum">
              <a:rPr lang="en-US" smtClean="0"/>
              <a:t>11</a:t>
            </a:fld>
            <a:endParaRPr lang="en-US"/>
          </a:p>
        </p:txBody>
      </p:sp>
      <p:sp>
        <p:nvSpPr>
          <p:cNvPr id="9" name="Footer Placeholder 8">
            <a:extLst>
              <a:ext uri="{FF2B5EF4-FFF2-40B4-BE49-F238E27FC236}">
                <a16:creationId xmlns:a16="http://schemas.microsoft.com/office/drawing/2014/main" id="{71D4358C-FC55-35E2-5D0F-192E5A6496AC}"/>
              </a:ext>
            </a:extLst>
          </p:cNvPr>
          <p:cNvSpPr>
            <a:spLocks noGrp="1"/>
          </p:cNvSpPr>
          <p:nvPr>
            <p:ph type="ftr" sz="quarter" idx="11"/>
          </p:nvPr>
        </p:nvSpPr>
        <p:spPr/>
        <p:txBody>
          <a:bodyPr/>
          <a:lstStyle/>
          <a:p>
            <a:r>
              <a:rPr lang="en-US"/>
              <a:t>CS74020 - Pegah Khosravi - BioMind AI Lab - Spring 2025</a:t>
            </a:r>
          </a:p>
        </p:txBody>
      </p:sp>
      <p:sp>
        <p:nvSpPr>
          <p:cNvPr id="2" name="TextBox 1">
            <a:extLst>
              <a:ext uri="{FF2B5EF4-FFF2-40B4-BE49-F238E27FC236}">
                <a16:creationId xmlns:a16="http://schemas.microsoft.com/office/drawing/2014/main" id="{891BB1C4-47DF-295B-D959-B3E7A5A602DB}"/>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Machine Learning Workflow</a:t>
            </a:r>
          </a:p>
        </p:txBody>
      </p:sp>
      <p:sp>
        <p:nvSpPr>
          <p:cNvPr id="3" name="TextBox 2">
            <a:extLst>
              <a:ext uri="{FF2B5EF4-FFF2-40B4-BE49-F238E27FC236}">
                <a16:creationId xmlns:a16="http://schemas.microsoft.com/office/drawing/2014/main" id="{716F104A-00BC-5470-DB98-5FD7880FEA1E}"/>
              </a:ext>
            </a:extLst>
          </p:cNvPr>
          <p:cNvSpPr txBox="1"/>
          <p:nvPr/>
        </p:nvSpPr>
        <p:spPr>
          <a:xfrm>
            <a:off x="367612" y="1344440"/>
            <a:ext cx="10986188" cy="2159566"/>
          </a:xfrm>
          <a:prstGeom prst="rect">
            <a:avLst/>
          </a:prstGeom>
          <a:noFill/>
        </p:spPr>
        <p:txBody>
          <a:bodyPr wrap="square">
            <a:spAutoFit/>
          </a:bodyPr>
          <a:lstStyle/>
          <a:p>
            <a:pPr algn="l">
              <a:spcAft>
                <a:spcPts val="450"/>
              </a:spcAft>
            </a:pPr>
            <a:r>
              <a:rPr lang="en-US" b="0" i="0" dirty="0">
                <a:solidFill>
                  <a:srgbClr val="1F1F1F"/>
                </a:solidFill>
                <a:effectLst/>
                <a:latin typeface="Roboto" panose="02000000000000000000" pitchFamily="2" charset="0"/>
              </a:rPr>
              <a:t>A typical ML project follows these steps:</a:t>
            </a:r>
          </a:p>
          <a:p>
            <a:pPr algn="l">
              <a:spcAft>
                <a:spcPts val="450"/>
              </a:spcAft>
            </a:pPr>
            <a:endParaRPr lang="en-US" b="0" i="0" dirty="0">
              <a:solidFill>
                <a:srgbClr val="1F1F1F"/>
              </a:solidFill>
              <a:effectLst/>
              <a:latin typeface="Roboto" panose="02000000000000000000" pitchFamily="2" charset="0"/>
            </a:endParaRPr>
          </a:p>
          <a:p>
            <a:pPr marL="342900" indent="-342900" algn="l">
              <a:buFont typeface="+mj-lt"/>
              <a:buAutoNum type="arabicPeriod"/>
            </a:pPr>
            <a:r>
              <a:rPr lang="en-US" b="1" i="0" dirty="0">
                <a:solidFill>
                  <a:srgbClr val="1F1F1F"/>
                </a:solidFill>
                <a:effectLst/>
                <a:latin typeface="Roboto" panose="02000000000000000000" pitchFamily="2" charset="0"/>
              </a:rPr>
              <a:t>Data Collection:</a:t>
            </a:r>
            <a:r>
              <a:rPr lang="en-US" b="0" i="0" dirty="0">
                <a:solidFill>
                  <a:srgbClr val="1F1F1F"/>
                </a:solidFill>
                <a:effectLst/>
                <a:latin typeface="Roboto" panose="02000000000000000000" pitchFamily="2" charset="0"/>
              </a:rPr>
              <a:t> Gather data relevant to the problem.</a:t>
            </a:r>
          </a:p>
          <a:p>
            <a:pPr marL="342900" indent="-342900" algn="l">
              <a:buFont typeface="+mj-lt"/>
              <a:buAutoNum type="arabicPeriod"/>
            </a:pPr>
            <a:r>
              <a:rPr lang="en-US" b="1" i="0" dirty="0">
                <a:solidFill>
                  <a:srgbClr val="1F1F1F"/>
                </a:solidFill>
                <a:effectLst/>
                <a:latin typeface="Roboto" panose="02000000000000000000" pitchFamily="2" charset="0"/>
              </a:rPr>
              <a:t>Preprocessing:</a:t>
            </a:r>
            <a:r>
              <a:rPr lang="en-US" b="0" i="0" dirty="0">
                <a:solidFill>
                  <a:srgbClr val="1F1F1F"/>
                </a:solidFill>
                <a:effectLst/>
                <a:latin typeface="Roboto" panose="02000000000000000000" pitchFamily="2" charset="0"/>
              </a:rPr>
              <a:t> Clean and prepare the data.</a:t>
            </a:r>
          </a:p>
          <a:p>
            <a:pPr marL="342900" indent="-342900" algn="l">
              <a:buFont typeface="+mj-lt"/>
              <a:buAutoNum type="arabicPeriod"/>
            </a:pPr>
            <a:r>
              <a:rPr lang="en-US" b="1" i="0" dirty="0">
                <a:solidFill>
                  <a:srgbClr val="1F1F1F"/>
                </a:solidFill>
                <a:effectLst/>
                <a:latin typeface="Roboto" panose="02000000000000000000" pitchFamily="2" charset="0"/>
              </a:rPr>
              <a:t>Model Training:</a:t>
            </a:r>
            <a:r>
              <a:rPr lang="en-US" b="0" i="0" dirty="0">
                <a:solidFill>
                  <a:srgbClr val="1F1F1F"/>
                </a:solidFill>
                <a:effectLst/>
                <a:latin typeface="Roboto" panose="02000000000000000000" pitchFamily="2" charset="0"/>
              </a:rPr>
              <a:t> Use algorithms to find patterns in the data.</a:t>
            </a:r>
          </a:p>
          <a:p>
            <a:pPr marL="342900" indent="-342900" algn="l">
              <a:buFont typeface="+mj-lt"/>
              <a:buAutoNum type="arabicPeriod"/>
            </a:pPr>
            <a:r>
              <a:rPr lang="en-US" b="1" i="0" dirty="0">
                <a:solidFill>
                  <a:srgbClr val="1F1F1F"/>
                </a:solidFill>
                <a:effectLst/>
                <a:latin typeface="Roboto" panose="02000000000000000000" pitchFamily="2" charset="0"/>
              </a:rPr>
              <a:t>Model Evaluation:</a:t>
            </a:r>
            <a:r>
              <a:rPr lang="en-US" b="0" i="0" dirty="0">
                <a:solidFill>
                  <a:srgbClr val="1F1F1F"/>
                </a:solidFill>
                <a:effectLst/>
                <a:latin typeface="Roboto" panose="02000000000000000000" pitchFamily="2" charset="0"/>
              </a:rPr>
              <a:t> Assess performance on unseen data.</a:t>
            </a:r>
          </a:p>
          <a:p>
            <a:pPr marL="342900" indent="-342900" algn="l">
              <a:buFont typeface="+mj-lt"/>
              <a:buAutoNum type="arabicPeriod"/>
            </a:pPr>
            <a:r>
              <a:rPr lang="en-US" b="1" i="0" dirty="0">
                <a:solidFill>
                  <a:srgbClr val="1F1F1F"/>
                </a:solidFill>
                <a:effectLst/>
                <a:latin typeface="Roboto" panose="02000000000000000000" pitchFamily="2" charset="0"/>
              </a:rPr>
              <a:t>Deployment:</a:t>
            </a:r>
            <a:r>
              <a:rPr lang="en-US" b="0" i="0" dirty="0">
                <a:solidFill>
                  <a:srgbClr val="1F1F1F"/>
                </a:solidFill>
                <a:effectLst/>
                <a:latin typeface="Roboto" panose="02000000000000000000" pitchFamily="2" charset="0"/>
              </a:rPr>
              <a:t> Use the model in a real-world application.</a:t>
            </a:r>
          </a:p>
        </p:txBody>
      </p:sp>
    </p:spTree>
    <p:extLst>
      <p:ext uri="{BB962C8B-B14F-4D97-AF65-F5344CB8AC3E}">
        <p14:creationId xmlns:p14="http://schemas.microsoft.com/office/powerpoint/2010/main" val="188722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DBFF291A-F02D-0589-6F17-730D693A8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B25F58E8-4801-2EF5-FD7E-69C19B2159C4}"/>
              </a:ext>
            </a:extLst>
          </p:cNvPr>
          <p:cNvSpPr>
            <a:spLocks noGrp="1"/>
          </p:cNvSpPr>
          <p:nvPr>
            <p:ph type="sldNum" sz="quarter" idx="12"/>
          </p:nvPr>
        </p:nvSpPr>
        <p:spPr/>
        <p:txBody>
          <a:bodyPr/>
          <a:lstStyle/>
          <a:p>
            <a:fld id="{3858567F-8AB3-8345-9971-0CA4E2D7AD86}" type="slidenum">
              <a:rPr lang="en-US" smtClean="0"/>
              <a:t>1</a:t>
            </a:fld>
            <a:endParaRPr lang="en-US"/>
          </a:p>
        </p:txBody>
      </p:sp>
      <p:sp>
        <p:nvSpPr>
          <p:cNvPr id="9" name="Footer Placeholder 8">
            <a:extLst>
              <a:ext uri="{FF2B5EF4-FFF2-40B4-BE49-F238E27FC236}">
                <a16:creationId xmlns:a16="http://schemas.microsoft.com/office/drawing/2014/main" id="{3F65BE2E-8E61-407B-73F9-C65C9FAAC389}"/>
              </a:ext>
            </a:extLst>
          </p:cNvPr>
          <p:cNvSpPr>
            <a:spLocks noGrp="1"/>
          </p:cNvSpPr>
          <p:nvPr>
            <p:ph type="ftr" sz="quarter" idx="11"/>
          </p:nvPr>
        </p:nvSpPr>
        <p:spPr/>
        <p:txBody>
          <a:bodyPr/>
          <a:lstStyle/>
          <a:p>
            <a:r>
              <a:rPr lang="en-US"/>
              <a:t>CS74020 - Pegah Khosravi - BioMind AI Lab - Spring 2025</a:t>
            </a:r>
          </a:p>
        </p:txBody>
      </p:sp>
      <p:sp>
        <p:nvSpPr>
          <p:cNvPr id="5" name="TextBox 4">
            <a:extLst>
              <a:ext uri="{FF2B5EF4-FFF2-40B4-BE49-F238E27FC236}">
                <a16:creationId xmlns:a16="http://schemas.microsoft.com/office/drawing/2014/main" id="{FCAD5523-3072-043E-CB9D-848B37BF0150}"/>
              </a:ext>
            </a:extLst>
          </p:cNvPr>
          <p:cNvSpPr txBox="1"/>
          <p:nvPr/>
        </p:nvSpPr>
        <p:spPr>
          <a:xfrm>
            <a:off x="367612" y="1739843"/>
            <a:ext cx="10986188" cy="2554545"/>
          </a:xfrm>
          <a:prstGeom prst="rect">
            <a:avLst/>
          </a:prstGeom>
          <a:noFill/>
        </p:spPr>
        <p:txBody>
          <a:bodyPr wrap="square">
            <a:spAutoFit/>
          </a:bodyPr>
          <a:lstStyle/>
          <a:p>
            <a:pPr marL="342900" indent="-342900" algn="l">
              <a:buFont typeface="Arial" panose="020B0604020202020204" pitchFamily="34" charset="0"/>
              <a:buChar char="•"/>
            </a:pPr>
            <a:r>
              <a:rPr lang="en-US" sz="2000" i="0" dirty="0">
                <a:effectLst/>
              </a:rPr>
              <a:t>Class Mechanics </a:t>
            </a:r>
          </a:p>
          <a:p>
            <a:pPr marL="342900" indent="-342900" algn="l">
              <a:buFont typeface="Arial" panose="020B0604020202020204" pitchFamily="34" charset="0"/>
              <a:buChar char="•"/>
            </a:pPr>
            <a:r>
              <a:rPr lang="en-US" sz="2000" b="0" i="0" dirty="0">
                <a:solidFill>
                  <a:schemeClr val="tx2">
                    <a:lumMod val="75000"/>
                    <a:lumOff val="25000"/>
                  </a:schemeClr>
                </a:solidFill>
                <a:effectLst/>
              </a:rPr>
              <a:t>The three main types of Machine Learning (ML): </a:t>
            </a:r>
          </a:p>
          <a:p>
            <a:pPr marL="800100" lvl="1" indent="-342900">
              <a:buFont typeface="Arial" panose="020B0604020202020204" pitchFamily="34" charset="0"/>
              <a:buChar char="•"/>
            </a:pPr>
            <a:r>
              <a:rPr lang="en-US" sz="2000" b="0" i="0" dirty="0">
                <a:solidFill>
                  <a:schemeClr val="tx2">
                    <a:lumMod val="75000"/>
                    <a:lumOff val="25000"/>
                  </a:schemeClr>
                </a:solidFill>
                <a:effectLst/>
              </a:rPr>
              <a:t>Supervised Learning</a:t>
            </a:r>
          </a:p>
          <a:p>
            <a:pPr marL="800100" lvl="1" indent="-342900">
              <a:buFont typeface="Arial" panose="020B0604020202020204" pitchFamily="34" charset="0"/>
              <a:buChar char="•"/>
            </a:pPr>
            <a:r>
              <a:rPr lang="en-US" sz="2000" b="0" i="0" dirty="0">
                <a:solidFill>
                  <a:schemeClr val="tx2">
                    <a:lumMod val="75000"/>
                    <a:lumOff val="25000"/>
                  </a:schemeClr>
                </a:solidFill>
                <a:effectLst/>
              </a:rPr>
              <a:t>Unsupervised Learning </a:t>
            </a:r>
          </a:p>
          <a:p>
            <a:pPr marL="800100" lvl="1" indent="-342900">
              <a:buFont typeface="Arial" panose="020B0604020202020204" pitchFamily="34" charset="0"/>
              <a:buChar char="•"/>
            </a:pPr>
            <a:r>
              <a:rPr lang="en-US" sz="2000" b="0" i="0" dirty="0">
                <a:solidFill>
                  <a:schemeClr val="tx2">
                    <a:lumMod val="75000"/>
                    <a:lumOff val="25000"/>
                  </a:schemeClr>
                </a:solidFill>
                <a:effectLst/>
              </a:rPr>
              <a:t>Semi-supervised Learning</a:t>
            </a:r>
          </a:p>
          <a:p>
            <a:pPr marL="342900" indent="-342900" algn="l">
              <a:buFont typeface="Arial" panose="020B0604020202020204" pitchFamily="34" charset="0"/>
              <a:buChar char="•"/>
            </a:pPr>
            <a:r>
              <a:rPr lang="en-US" sz="2000" b="0" i="0" dirty="0">
                <a:solidFill>
                  <a:schemeClr val="tx2">
                    <a:lumMod val="75000"/>
                    <a:lumOff val="25000"/>
                  </a:schemeClr>
                </a:solidFill>
                <a:effectLst/>
              </a:rPr>
              <a:t>Generative vs. Discriminative models</a:t>
            </a:r>
          </a:p>
          <a:p>
            <a:pPr marL="342900" indent="-342900" algn="l">
              <a:buFont typeface="Arial" panose="020B0604020202020204" pitchFamily="34" charset="0"/>
              <a:buChar char="•"/>
            </a:pPr>
            <a:r>
              <a:rPr lang="en-US" sz="2000" b="0" i="0" dirty="0">
                <a:solidFill>
                  <a:schemeClr val="tx2">
                    <a:lumMod val="75000"/>
                    <a:lumOff val="25000"/>
                  </a:schemeClr>
                </a:solidFill>
                <a:effectLst/>
              </a:rPr>
              <a:t>The basic workflow of ML projects</a:t>
            </a:r>
          </a:p>
          <a:p>
            <a:pPr marL="342900" indent="-342900" algn="l">
              <a:buFont typeface="Arial" panose="020B0604020202020204" pitchFamily="34" charset="0"/>
              <a:buChar char="•"/>
            </a:pPr>
            <a:r>
              <a:rPr lang="en-US" sz="2000" b="0" i="0" dirty="0">
                <a:solidFill>
                  <a:schemeClr val="accent5">
                    <a:lumMod val="60000"/>
                    <a:lumOff val="40000"/>
                  </a:schemeClr>
                </a:solidFill>
                <a:effectLst/>
              </a:rPr>
              <a:t>Hands-on: Loading and exploring a dataset using Python</a:t>
            </a:r>
          </a:p>
        </p:txBody>
      </p:sp>
      <p:sp>
        <p:nvSpPr>
          <p:cNvPr id="6" name="TextBox 5">
            <a:extLst>
              <a:ext uri="{FF2B5EF4-FFF2-40B4-BE49-F238E27FC236}">
                <a16:creationId xmlns:a16="http://schemas.microsoft.com/office/drawing/2014/main" id="{C280F53A-E49F-CCEA-66BB-B65B545D354F}"/>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In this session, we will cover:</a:t>
            </a:r>
          </a:p>
        </p:txBody>
      </p:sp>
    </p:spTree>
    <p:extLst>
      <p:ext uri="{BB962C8B-B14F-4D97-AF65-F5344CB8AC3E}">
        <p14:creationId xmlns:p14="http://schemas.microsoft.com/office/powerpoint/2010/main" val="332792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A73C0-DA85-E01C-97A1-97EF1FB061BC}"/>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060280DA-44FC-3C05-BC93-F89E5E06C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171EB051-4792-2826-FEC8-0AF9D47CAF0B}"/>
              </a:ext>
            </a:extLst>
          </p:cNvPr>
          <p:cNvSpPr>
            <a:spLocks noGrp="1"/>
          </p:cNvSpPr>
          <p:nvPr>
            <p:ph type="sldNum" sz="quarter" idx="12"/>
          </p:nvPr>
        </p:nvSpPr>
        <p:spPr/>
        <p:txBody>
          <a:bodyPr/>
          <a:lstStyle/>
          <a:p>
            <a:fld id="{3858567F-8AB3-8345-9971-0CA4E2D7AD86}" type="slidenum">
              <a:rPr lang="en-US" smtClean="0"/>
              <a:t>2</a:t>
            </a:fld>
            <a:endParaRPr lang="en-US"/>
          </a:p>
        </p:txBody>
      </p:sp>
      <p:sp>
        <p:nvSpPr>
          <p:cNvPr id="9" name="Footer Placeholder 8">
            <a:extLst>
              <a:ext uri="{FF2B5EF4-FFF2-40B4-BE49-F238E27FC236}">
                <a16:creationId xmlns:a16="http://schemas.microsoft.com/office/drawing/2014/main" id="{0BAB7C3E-5029-0CEE-0715-6B1EF5D1507D}"/>
              </a:ext>
            </a:extLst>
          </p:cNvPr>
          <p:cNvSpPr>
            <a:spLocks noGrp="1"/>
          </p:cNvSpPr>
          <p:nvPr>
            <p:ph type="ftr" sz="quarter" idx="11"/>
          </p:nvPr>
        </p:nvSpPr>
        <p:spPr/>
        <p:txBody>
          <a:bodyPr/>
          <a:lstStyle/>
          <a:p>
            <a:r>
              <a:rPr lang="en-US"/>
              <a:t>CS74020 - Pegah Khosravi - BioMind AI Lab - Spring 2025</a:t>
            </a:r>
          </a:p>
        </p:txBody>
      </p:sp>
      <p:pic>
        <p:nvPicPr>
          <p:cNvPr id="3" name="Picture 2" descr="A book cover with text and colorful patterns&#10;&#10;AI-generated content may be incorrect.">
            <a:extLst>
              <a:ext uri="{FF2B5EF4-FFF2-40B4-BE49-F238E27FC236}">
                <a16:creationId xmlns:a16="http://schemas.microsoft.com/office/drawing/2014/main" id="{DD811FAB-3F77-66F9-354D-41F48B3201ED}"/>
              </a:ext>
            </a:extLst>
          </p:cNvPr>
          <p:cNvPicPr>
            <a:picLocks noChangeAspect="1"/>
          </p:cNvPicPr>
          <p:nvPr/>
        </p:nvPicPr>
        <p:blipFill>
          <a:blip r:embed="rId3"/>
          <a:stretch>
            <a:fillRect/>
          </a:stretch>
        </p:blipFill>
        <p:spPr>
          <a:xfrm>
            <a:off x="2066837" y="1119778"/>
            <a:ext cx="3708400" cy="4787900"/>
          </a:xfrm>
          <a:prstGeom prst="rect">
            <a:avLst/>
          </a:prstGeom>
        </p:spPr>
      </p:pic>
      <p:pic>
        <p:nvPicPr>
          <p:cNvPr id="5" name="Picture 4" descr="A book cover with text and images&#10;&#10;AI-generated content may be incorrect.">
            <a:extLst>
              <a:ext uri="{FF2B5EF4-FFF2-40B4-BE49-F238E27FC236}">
                <a16:creationId xmlns:a16="http://schemas.microsoft.com/office/drawing/2014/main" id="{FE8E892C-7D2C-BBF3-F090-798532283348}"/>
              </a:ext>
            </a:extLst>
          </p:cNvPr>
          <p:cNvPicPr>
            <a:picLocks noChangeAspect="1"/>
          </p:cNvPicPr>
          <p:nvPr/>
        </p:nvPicPr>
        <p:blipFill>
          <a:blip r:embed="rId4"/>
          <a:stretch>
            <a:fillRect/>
          </a:stretch>
        </p:blipFill>
        <p:spPr>
          <a:xfrm>
            <a:off x="6305008" y="1119778"/>
            <a:ext cx="3657600" cy="4775200"/>
          </a:xfrm>
          <a:prstGeom prst="rect">
            <a:avLst/>
          </a:prstGeom>
        </p:spPr>
      </p:pic>
      <p:sp>
        <p:nvSpPr>
          <p:cNvPr id="6" name="TextBox 5">
            <a:extLst>
              <a:ext uri="{FF2B5EF4-FFF2-40B4-BE49-F238E27FC236}">
                <a16:creationId xmlns:a16="http://schemas.microsoft.com/office/drawing/2014/main" id="{DF9CEFA6-CF1D-27CA-F5E4-2A58301E47D9}"/>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Textbooks</a:t>
            </a:r>
          </a:p>
        </p:txBody>
      </p:sp>
    </p:spTree>
    <p:extLst>
      <p:ext uri="{BB962C8B-B14F-4D97-AF65-F5344CB8AC3E}">
        <p14:creationId xmlns:p14="http://schemas.microsoft.com/office/powerpoint/2010/main" val="225825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E6F05-0B63-7388-ACE3-87BB76ACFAF5}"/>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56C407D4-268B-5EB7-25DC-3BFD9CC43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AB985573-7690-0A8C-8EB2-FE90C6C34D3A}"/>
              </a:ext>
            </a:extLst>
          </p:cNvPr>
          <p:cNvSpPr>
            <a:spLocks noGrp="1"/>
          </p:cNvSpPr>
          <p:nvPr>
            <p:ph type="sldNum" sz="quarter" idx="12"/>
          </p:nvPr>
        </p:nvSpPr>
        <p:spPr/>
        <p:txBody>
          <a:bodyPr/>
          <a:lstStyle/>
          <a:p>
            <a:fld id="{3858567F-8AB3-8345-9971-0CA4E2D7AD86}" type="slidenum">
              <a:rPr lang="en-US" smtClean="0"/>
              <a:t>3</a:t>
            </a:fld>
            <a:endParaRPr lang="en-US"/>
          </a:p>
        </p:txBody>
      </p:sp>
      <p:sp>
        <p:nvSpPr>
          <p:cNvPr id="9" name="Footer Placeholder 8">
            <a:extLst>
              <a:ext uri="{FF2B5EF4-FFF2-40B4-BE49-F238E27FC236}">
                <a16:creationId xmlns:a16="http://schemas.microsoft.com/office/drawing/2014/main" id="{49CADC01-486E-4C36-AD6F-2C8FE3EE459F}"/>
              </a:ext>
            </a:extLst>
          </p:cNvPr>
          <p:cNvSpPr>
            <a:spLocks noGrp="1"/>
          </p:cNvSpPr>
          <p:nvPr>
            <p:ph type="ftr" sz="quarter" idx="11"/>
          </p:nvPr>
        </p:nvSpPr>
        <p:spPr/>
        <p:txBody>
          <a:bodyPr/>
          <a:lstStyle/>
          <a:p>
            <a:r>
              <a:rPr lang="en-US"/>
              <a:t>CS74020 - Pegah Khosravi - BioMind AI Lab - Spring 2025</a:t>
            </a:r>
          </a:p>
        </p:txBody>
      </p:sp>
      <p:pic>
        <p:nvPicPr>
          <p:cNvPr id="3" name="Picture 2" descr="A screenshot of a computer&#10;&#10;AI-generated content may be incorrect.">
            <a:extLst>
              <a:ext uri="{FF2B5EF4-FFF2-40B4-BE49-F238E27FC236}">
                <a16:creationId xmlns:a16="http://schemas.microsoft.com/office/drawing/2014/main" id="{9171F14A-A7E9-C61D-471A-621D4386D52C}"/>
              </a:ext>
            </a:extLst>
          </p:cNvPr>
          <p:cNvPicPr>
            <a:picLocks noChangeAspect="1"/>
          </p:cNvPicPr>
          <p:nvPr/>
        </p:nvPicPr>
        <p:blipFill>
          <a:blip r:embed="rId3"/>
          <a:stretch>
            <a:fillRect/>
          </a:stretch>
        </p:blipFill>
        <p:spPr>
          <a:xfrm>
            <a:off x="1003299" y="1384300"/>
            <a:ext cx="10054357" cy="4036786"/>
          </a:xfrm>
          <a:prstGeom prst="rect">
            <a:avLst/>
          </a:prstGeom>
        </p:spPr>
      </p:pic>
      <p:sp>
        <p:nvSpPr>
          <p:cNvPr id="4" name="TextBox 3">
            <a:extLst>
              <a:ext uri="{FF2B5EF4-FFF2-40B4-BE49-F238E27FC236}">
                <a16:creationId xmlns:a16="http://schemas.microsoft.com/office/drawing/2014/main" id="{937F6A47-FFF7-253B-50F2-7C619551AA2D}"/>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Grading Policies</a:t>
            </a:r>
          </a:p>
        </p:txBody>
      </p:sp>
    </p:spTree>
    <p:extLst>
      <p:ext uri="{BB962C8B-B14F-4D97-AF65-F5344CB8AC3E}">
        <p14:creationId xmlns:p14="http://schemas.microsoft.com/office/powerpoint/2010/main" val="5416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005E7-15A3-9D25-F564-B7BBCDFA0751}"/>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E5B8F8E2-621A-B28F-25B5-942F10276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25373FF7-4A6C-FD72-72A8-5A37F942E60F}"/>
              </a:ext>
            </a:extLst>
          </p:cNvPr>
          <p:cNvSpPr>
            <a:spLocks noGrp="1"/>
          </p:cNvSpPr>
          <p:nvPr>
            <p:ph type="sldNum" sz="quarter" idx="12"/>
          </p:nvPr>
        </p:nvSpPr>
        <p:spPr/>
        <p:txBody>
          <a:bodyPr/>
          <a:lstStyle/>
          <a:p>
            <a:fld id="{3858567F-8AB3-8345-9971-0CA4E2D7AD86}" type="slidenum">
              <a:rPr lang="en-US" smtClean="0"/>
              <a:t>4</a:t>
            </a:fld>
            <a:endParaRPr lang="en-US"/>
          </a:p>
        </p:txBody>
      </p:sp>
      <p:sp>
        <p:nvSpPr>
          <p:cNvPr id="9" name="Footer Placeholder 8">
            <a:extLst>
              <a:ext uri="{FF2B5EF4-FFF2-40B4-BE49-F238E27FC236}">
                <a16:creationId xmlns:a16="http://schemas.microsoft.com/office/drawing/2014/main" id="{63F74073-CC1F-8743-DC00-28DC7F28E922}"/>
              </a:ext>
            </a:extLst>
          </p:cNvPr>
          <p:cNvSpPr>
            <a:spLocks noGrp="1"/>
          </p:cNvSpPr>
          <p:nvPr>
            <p:ph type="ftr" sz="quarter" idx="11"/>
          </p:nvPr>
        </p:nvSpPr>
        <p:spPr/>
        <p:txBody>
          <a:bodyPr/>
          <a:lstStyle/>
          <a:p>
            <a:r>
              <a:rPr lang="en-US"/>
              <a:t>CS74020 - Pegah Khosravi - BioMind AI Lab - Spring 2025</a:t>
            </a:r>
          </a:p>
        </p:txBody>
      </p:sp>
      <p:sp>
        <p:nvSpPr>
          <p:cNvPr id="4" name="TextBox 3">
            <a:extLst>
              <a:ext uri="{FF2B5EF4-FFF2-40B4-BE49-F238E27FC236}">
                <a16:creationId xmlns:a16="http://schemas.microsoft.com/office/drawing/2014/main" id="{D9CFE004-0CAB-29BA-95A0-2CE015BD390E}"/>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Important Dates</a:t>
            </a:r>
          </a:p>
        </p:txBody>
      </p:sp>
      <p:sp>
        <p:nvSpPr>
          <p:cNvPr id="5" name="TextBox 4">
            <a:extLst>
              <a:ext uri="{FF2B5EF4-FFF2-40B4-BE49-F238E27FC236}">
                <a16:creationId xmlns:a16="http://schemas.microsoft.com/office/drawing/2014/main" id="{57AA9FE3-B86E-A833-B123-5389BFA2EC99}"/>
              </a:ext>
            </a:extLst>
          </p:cNvPr>
          <p:cNvSpPr txBox="1"/>
          <p:nvPr/>
        </p:nvSpPr>
        <p:spPr>
          <a:xfrm>
            <a:off x="263107" y="1739843"/>
            <a:ext cx="6777771" cy="1938992"/>
          </a:xfrm>
          <a:prstGeom prst="rect">
            <a:avLst/>
          </a:prstGeom>
          <a:noFill/>
        </p:spPr>
        <p:txBody>
          <a:bodyPr wrap="square">
            <a:spAutoFit/>
          </a:bodyPr>
          <a:lstStyle/>
          <a:p>
            <a:pPr marL="342900" indent="-342900" algn="l">
              <a:buFont typeface="Arial" panose="020B0604020202020204" pitchFamily="34" charset="0"/>
              <a:buChar char="•"/>
            </a:pPr>
            <a:r>
              <a:rPr lang="en-US" sz="2000" i="0" dirty="0">
                <a:solidFill>
                  <a:schemeClr val="accent4">
                    <a:lumMod val="75000"/>
                  </a:schemeClr>
                </a:solidFill>
                <a:effectLst/>
              </a:rPr>
              <a:t>Class:</a:t>
            </a:r>
            <a:r>
              <a:rPr lang="en-US" sz="2000" i="0" dirty="0">
                <a:effectLst/>
              </a:rPr>
              <a:t> In Person – GC6421 – Wednesdays 2 to 4 PM EST</a:t>
            </a:r>
          </a:p>
          <a:p>
            <a:pPr marL="342900" indent="-342900">
              <a:buFont typeface="Arial" panose="020B0604020202020204" pitchFamily="34" charset="0"/>
              <a:buChar char="•"/>
            </a:pPr>
            <a:r>
              <a:rPr lang="en-US" sz="2000" dirty="0">
                <a:solidFill>
                  <a:schemeClr val="accent4">
                    <a:lumMod val="75000"/>
                  </a:schemeClr>
                </a:solidFill>
              </a:rPr>
              <a:t>Quiz 1: </a:t>
            </a:r>
            <a:r>
              <a:rPr lang="en-US" sz="2000" b="0" i="0" dirty="0">
                <a:solidFill>
                  <a:schemeClr val="accent4">
                    <a:lumMod val="75000"/>
                  </a:schemeClr>
                </a:solidFill>
                <a:effectLst/>
              </a:rPr>
              <a:t> </a:t>
            </a:r>
            <a:r>
              <a:rPr lang="en-US" sz="2000" b="0" i="0" dirty="0">
                <a:effectLst/>
              </a:rPr>
              <a:t>Week 4 </a:t>
            </a:r>
            <a:r>
              <a:rPr lang="en-US" sz="2000" i="0" dirty="0">
                <a:effectLst/>
              </a:rPr>
              <a:t>–</a:t>
            </a:r>
            <a:r>
              <a:rPr lang="en-US" sz="2000" b="0" i="0" dirty="0">
                <a:effectLst/>
              </a:rPr>
              <a:t> 03/05</a:t>
            </a:r>
          </a:p>
          <a:p>
            <a:pPr marL="342900" indent="-342900">
              <a:buFont typeface="Arial" panose="020B0604020202020204" pitchFamily="34" charset="0"/>
              <a:buChar char="•"/>
            </a:pPr>
            <a:r>
              <a:rPr lang="en-US" sz="2000" dirty="0">
                <a:solidFill>
                  <a:schemeClr val="accent4">
                    <a:lumMod val="75000"/>
                  </a:schemeClr>
                </a:solidFill>
              </a:rPr>
              <a:t>Midterm: </a:t>
            </a:r>
            <a:r>
              <a:rPr lang="en-US" sz="2000" b="0" i="0" dirty="0">
                <a:effectLst/>
              </a:rPr>
              <a:t>Week 7 </a:t>
            </a:r>
            <a:r>
              <a:rPr lang="en-US" sz="2000" i="0" dirty="0">
                <a:effectLst/>
              </a:rPr>
              <a:t>–</a:t>
            </a:r>
            <a:r>
              <a:rPr lang="en-US" sz="2000" b="0" i="0" dirty="0">
                <a:effectLst/>
              </a:rPr>
              <a:t> 03/19</a:t>
            </a:r>
            <a:endParaRPr lang="en-US" sz="2000" dirty="0"/>
          </a:p>
          <a:p>
            <a:pPr marL="342900" indent="-342900">
              <a:buFont typeface="Arial" panose="020B0604020202020204" pitchFamily="34" charset="0"/>
              <a:buChar char="•"/>
            </a:pPr>
            <a:r>
              <a:rPr lang="en-US" sz="2000" dirty="0">
                <a:solidFill>
                  <a:schemeClr val="accent4">
                    <a:lumMod val="75000"/>
                  </a:schemeClr>
                </a:solidFill>
              </a:rPr>
              <a:t>Quiz 2: </a:t>
            </a:r>
            <a:r>
              <a:rPr lang="en-US" sz="2000" b="0" i="0" dirty="0">
                <a:effectLst/>
              </a:rPr>
              <a:t>Week 11 </a:t>
            </a:r>
            <a:r>
              <a:rPr lang="en-US" sz="2000" i="0" dirty="0">
                <a:effectLst/>
              </a:rPr>
              <a:t>–</a:t>
            </a:r>
            <a:r>
              <a:rPr lang="en-US" sz="2000" b="0" i="0" dirty="0">
                <a:effectLst/>
              </a:rPr>
              <a:t> 04/23</a:t>
            </a:r>
            <a:endParaRPr lang="en-US" sz="2000" dirty="0"/>
          </a:p>
          <a:p>
            <a:pPr marL="342900" indent="-342900">
              <a:buFont typeface="Arial" panose="020B0604020202020204" pitchFamily="34" charset="0"/>
              <a:buChar char="•"/>
            </a:pPr>
            <a:r>
              <a:rPr lang="en-US" sz="2000" b="0" i="0" dirty="0">
                <a:solidFill>
                  <a:schemeClr val="accent4">
                    <a:lumMod val="75000"/>
                  </a:schemeClr>
                </a:solidFill>
                <a:effectLst/>
              </a:rPr>
              <a:t>Final Project: </a:t>
            </a:r>
            <a:r>
              <a:rPr lang="en-US" sz="2000" b="0" i="0" dirty="0">
                <a:effectLst/>
              </a:rPr>
              <a:t>Week 14 </a:t>
            </a:r>
            <a:r>
              <a:rPr lang="en-US" sz="2000" i="0" dirty="0">
                <a:effectLst/>
              </a:rPr>
              <a:t>–</a:t>
            </a:r>
            <a:r>
              <a:rPr lang="en-US" sz="2000" b="0" i="0" dirty="0">
                <a:effectLst/>
              </a:rPr>
              <a:t> 05/14</a:t>
            </a:r>
          </a:p>
          <a:p>
            <a:pPr marL="342900" indent="-342900">
              <a:buFont typeface="Arial" panose="020B0604020202020204" pitchFamily="34" charset="0"/>
              <a:buChar char="•"/>
            </a:pPr>
            <a:r>
              <a:rPr lang="en-US" sz="2000" dirty="0">
                <a:solidFill>
                  <a:schemeClr val="accent4">
                    <a:lumMod val="75000"/>
                  </a:schemeClr>
                </a:solidFill>
              </a:rPr>
              <a:t>Final Exam: </a:t>
            </a:r>
            <a:r>
              <a:rPr lang="en-US" sz="2000" b="0" i="0" dirty="0">
                <a:effectLst/>
              </a:rPr>
              <a:t>Week 15 </a:t>
            </a:r>
            <a:r>
              <a:rPr lang="en-US" sz="2000" i="0" dirty="0">
                <a:effectLst/>
              </a:rPr>
              <a:t>–</a:t>
            </a:r>
            <a:r>
              <a:rPr lang="en-US" sz="2000" b="0" i="0" dirty="0">
                <a:effectLst/>
              </a:rPr>
              <a:t> 05/21</a:t>
            </a:r>
            <a:endParaRPr lang="en-US" sz="2000" dirty="0"/>
          </a:p>
        </p:txBody>
      </p:sp>
    </p:spTree>
    <p:extLst>
      <p:ext uri="{BB962C8B-B14F-4D97-AF65-F5344CB8AC3E}">
        <p14:creationId xmlns:p14="http://schemas.microsoft.com/office/powerpoint/2010/main" val="361479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80010-2989-A26B-E70C-E7242A78FD48}"/>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C9D59225-E0AD-F088-5A68-15A4D19A1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D14C5CDF-C954-F82E-2701-6704AD8F3C74}"/>
              </a:ext>
            </a:extLst>
          </p:cNvPr>
          <p:cNvSpPr>
            <a:spLocks noGrp="1"/>
          </p:cNvSpPr>
          <p:nvPr>
            <p:ph type="sldNum" sz="quarter" idx="12"/>
          </p:nvPr>
        </p:nvSpPr>
        <p:spPr/>
        <p:txBody>
          <a:bodyPr/>
          <a:lstStyle/>
          <a:p>
            <a:fld id="{3858567F-8AB3-8345-9971-0CA4E2D7AD86}" type="slidenum">
              <a:rPr lang="en-US" smtClean="0"/>
              <a:t>5</a:t>
            </a:fld>
            <a:endParaRPr lang="en-US"/>
          </a:p>
        </p:txBody>
      </p:sp>
      <p:sp>
        <p:nvSpPr>
          <p:cNvPr id="9" name="Footer Placeholder 8">
            <a:extLst>
              <a:ext uri="{FF2B5EF4-FFF2-40B4-BE49-F238E27FC236}">
                <a16:creationId xmlns:a16="http://schemas.microsoft.com/office/drawing/2014/main" id="{5DDF3D36-0146-D8AD-6FE7-1F95AAB7135C}"/>
              </a:ext>
            </a:extLst>
          </p:cNvPr>
          <p:cNvSpPr>
            <a:spLocks noGrp="1"/>
          </p:cNvSpPr>
          <p:nvPr>
            <p:ph type="ftr" sz="quarter" idx="11"/>
          </p:nvPr>
        </p:nvSpPr>
        <p:spPr/>
        <p:txBody>
          <a:bodyPr/>
          <a:lstStyle/>
          <a:p>
            <a:r>
              <a:rPr lang="en-US"/>
              <a:t>CS74020 - Pegah Khosravi - BioMind AI Lab - Spring 2025</a:t>
            </a:r>
          </a:p>
        </p:txBody>
      </p:sp>
      <p:sp>
        <p:nvSpPr>
          <p:cNvPr id="2" name="TextBox 1">
            <a:extLst>
              <a:ext uri="{FF2B5EF4-FFF2-40B4-BE49-F238E27FC236}">
                <a16:creationId xmlns:a16="http://schemas.microsoft.com/office/drawing/2014/main" id="{AA14D892-E789-D87B-BC71-0CF2E54113BA}"/>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What is Supervised Learning?</a:t>
            </a:r>
          </a:p>
        </p:txBody>
      </p:sp>
      <p:sp>
        <p:nvSpPr>
          <p:cNvPr id="5" name="TextBox 4">
            <a:extLst>
              <a:ext uri="{FF2B5EF4-FFF2-40B4-BE49-F238E27FC236}">
                <a16:creationId xmlns:a16="http://schemas.microsoft.com/office/drawing/2014/main" id="{BE35572D-0FA8-090A-0DBE-2DBB51BD2AFF}"/>
              </a:ext>
            </a:extLst>
          </p:cNvPr>
          <p:cNvSpPr txBox="1"/>
          <p:nvPr/>
        </p:nvSpPr>
        <p:spPr>
          <a:xfrm>
            <a:off x="367612" y="947066"/>
            <a:ext cx="10986188" cy="5078313"/>
          </a:xfrm>
          <a:prstGeom prst="rect">
            <a:avLst/>
          </a:prstGeom>
          <a:noFill/>
        </p:spPr>
        <p:txBody>
          <a:bodyPr wrap="square">
            <a:spAutoFit/>
          </a:bodyPr>
          <a:lstStyle/>
          <a:p>
            <a:r>
              <a:rPr lang="en-US" b="0" i="0" dirty="0">
                <a:solidFill>
                  <a:srgbClr val="1F1F1F"/>
                </a:solidFill>
                <a:effectLst/>
              </a:rPr>
              <a:t>The model learns from labeled data (input-output pairs): Supervised learning is a core paradigm in ML, where the model is trained on a labeled dataset. Each training example consists of an input-output pair where:</a:t>
            </a:r>
          </a:p>
          <a:p>
            <a:pPr marL="285750" indent="-285750">
              <a:buFont typeface="Arial" panose="020B0604020202020204" pitchFamily="34" charset="0"/>
              <a:buChar char="•"/>
            </a:pPr>
            <a:r>
              <a:rPr lang="en-US" b="0" i="0" dirty="0">
                <a:solidFill>
                  <a:schemeClr val="accent4">
                    <a:lumMod val="75000"/>
                  </a:schemeClr>
                </a:solidFill>
                <a:effectLst/>
              </a:rPr>
              <a:t>Input (𝑋): </a:t>
            </a:r>
            <a:r>
              <a:rPr lang="en-US" b="0" i="0" dirty="0">
                <a:solidFill>
                  <a:srgbClr val="1F1F1F"/>
                </a:solidFill>
                <a:effectLst/>
              </a:rPr>
              <a:t>A set of features (vectors) representing the data</a:t>
            </a:r>
          </a:p>
          <a:p>
            <a:pPr marL="285750" indent="-285750">
              <a:buFont typeface="Arial" panose="020B0604020202020204" pitchFamily="34" charset="0"/>
              <a:buChar char="•"/>
            </a:pPr>
            <a:r>
              <a:rPr lang="en-US" b="0" i="0" dirty="0">
                <a:solidFill>
                  <a:schemeClr val="accent4">
                    <a:lumMod val="75000"/>
                  </a:schemeClr>
                </a:solidFill>
                <a:effectLst/>
              </a:rPr>
              <a:t>Output (𝑌): </a:t>
            </a:r>
            <a:r>
              <a:rPr lang="en-US" b="0" i="0" dirty="0">
                <a:solidFill>
                  <a:srgbClr val="1F1F1F"/>
                </a:solidFill>
                <a:effectLst/>
              </a:rPr>
              <a:t>Corresponding target values (labels), which can be categorical or continuous</a:t>
            </a:r>
          </a:p>
          <a:p>
            <a:pPr algn="l"/>
            <a:endParaRPr lang="en-US" b="0" i="0" dirty="0">
              <a:solidFill>
                <a:srgbClr val="1F1F1F"/>
              </a:solidFill>
              <a:effectLst/>
            </a:endParaRPr>
          </a:p>
          <a:p>
            <a:pPr marL="285750" indent="-285750" algn="l">
              <a:buFont typeface="Arial" panose="020B0604020202020204" pitchFamily="34" charset="0"/>
              <a:buChar char="•"/>
            </a:pPr>
            <a:r>
              <a:rPr lang="en-US" i="0" dirty="0">
                <a:solidFill>
                  <a:schemeClr val="accent4">
                    <a:lumMod val="75000"/>
                  </a:schemeClr>
                </a:solidFill>
                <a:effectLst/>
              </a:rPr>
              <a:t>Examples:</a:t>
            </a:r>
          </a:p>
          <a:p>
            <a:pPr marL="742950" lvl="1" indent="-285750" algn="l">
              <a:buFont typeface="Arial" panose="020B0604020202020204" pitchFamily="34" charset="0"/>
              <a:buChar char="•"/>
            </a:pPr>
            <a:r>
              <a:rPr lang="en-US" b="0" i="0" dirty="0">
                <a:solidFill>
                  <a:srgbClr val="1F1F1F"/>
                </a:solidFill>
                <a:effectLst/>
              </a:rPr>
              <a:t>Predicting house prices (Regression)</a:t>
            </a:r>
          </a:p>
          <a:p>
            <a:pPr marL="742950" lvl="1" indent="-285750" algn="l">
              <a:buFont typeface="Arial" panose="020B0604020202020204" pitchFamily="34" charset="0"/>
              <a:buChar char="•"/>
            </a:pPr>
            <a:r>
              <a:rPr lang="en-US" b="0" i="0" dirty="0">
                <a:solidFill>
                  <a:srgbClr val="1F1F1F"/>
                </a:solidFill>
                <a:effectLst/>
              </a:rPr>
              <a:t>Classifying emails as spam or not (Classification)</a:t>
            </a:r>
          </a:p>
          <a:p>
            <a:pPr marL="285750" indent="-285750" algn="l">
              <a:buFont typeface="Arial" panose="020B0604020202020204" pitchFamily="34" charset="0"/>
              <a:buChar char="•"/>
            </a:pPr>
            <a:endParaRPr lang="en-US" i="0" dirty="0">
              <a:solidFill>
                <a:schemeClr val="accent4">
                  <a:lumMod val="75000"/>
                </a:schemeClr>
              </a:solidFill>
              <a:effectLst/>
            </a:endParaRPr>
          </a:p>
          <a:p>
            <a:pPr marL="285750" indent="-285750" algn="l">
              <a:buFont typeface="Arial" panose="020B0604020202020204" pitchFamily="34" charset="0"/>
              <a:buChar char="•"/>
            </a:pPr>
            <a:r>
              <a:rPr lang="en-US" i="0" dirty="0">
                <a:solidFill>
                  <a:schemeClr val="accent4">
                    <a:lumMod val="75000"/>
                  </a:schemeClr>
                </a:solidFill>
                <a:effectLst/>
              </a:rPr>
              <a:t>Key Characteristics:</a:t>
            </a:r>
          </a:p>
          <a:p>
            <a:pPr marL="742950" lvl="1" indent="-285750" algn="l">
              <a:buFont typeface="Arial" panose="020B0604020202020204" pitchFamily="34" charset="0"/>
              <a:buChar char="•"/>
            </a:pPr>
            <a:r>
              <a:rPr lang="en-US" b="0" i="0" dirty="0">
                <a:solidFill>
                  <a:srgbClr val="1F1F1F"/>
                </a:solidFill>
                <a:effectLst/>
              </a:rPr>
              <a:t>Training Data</a:t>
            </a:r>
          </a:p>
          <a:p>
            <a:pPr marL="742950" lvl="1" indent="-285750" algn="l">
              <a:buFont typeface="Arial" panose="020B0604020202020204" pitchFamily="34" charset="0"/>
              <a:buChar char="•"/>
            </a:pPr>
            <a:r>
              <a:rPr lang="en-US" b="0" i="0" dirty="0">
                <a:solidFill>
                  <a:srgbClr val="1F1F1F"/>
                </a:solidFill>
                <a:effectLst/>
              </a:rPr>
              <a:t>Loss Function</a:t>
            </a:r>
          </a:p>
          <a:p>
            <a:pPr marL="1200150" lvl="2" indent="-285750">
              <a:buFont typeface="Arial" panose="020B0604020202020204" pitchFamily="34" charset="0"/>
              <a:buChar char="•"/>
            </a:pPr>
            <a:r>
              <a:rPr lang="en-US" b="0" i="0" dirty="0">
                <a:solidFill>
                  <a:srgbClr val="1F1F1F"/>
                </a:solidFill>
                <a:effectLst/>
              </a:rPr>
              <a:t>Mean Squared Error (MSE) for regression</a:t>
            </a:r>
          </a:p>
          <a:p>
            <a:pPr marL="1200150" lvl="2" indent="-285750">
              <a:buFont typeface="Arial" panose="020B0604020202020204" pitchFamily="34" charset="0"/>
              <a:buChar char="•"/>
            </a:pPr>
            <a:r>
              <a:rPr lang="en-US" b="0" i="0" dirty="0">
                <a:solidFill>
                  <a:srgbClr val="1F1F1F"/>
                </a:solidFill>
                <a:effectLst/>
              </a:rPr>
              <a:t>Cross-Entropy Loss for classification</a:t>
            </a:r>
          </a:p>
          <a:p>
            <a:pPr marL="742950" lvl="1" indent="-285750" algn="l">
              <a:buFont typeface="Arial" panose="020B0604020202020204" pitchFamily="34" charset="0"/>
              <a:buChar char="•"/>
            </a:pPr>
            <a:r>
              <a:rPr lang="en-US" b="0" i="0" dirty="0">
                <a:solidFill>
                  <a:srgbClr val="1F1F1F"/>
                </a:solidFill>
                <a:effectLst/>
              </a:rPr>
              <a:t>Optimization: Techniques like Stochastic Gradient Descent (SGD)</a:t>
            </a:r>
          </a:p>
          <a:p>
            <a:pPr marL="742950" lvl="1" indent="-285750" algn="l">
              <a:buFont typeface="Arial" panose="020B0604020202020204" pitchFamily="34" charset="0"/>
              <a:buChar char="•"/>
            </a:pPr>
            <a:r>
              <a:rPr lang="en-US" b="0" i="0" dirty="0">
                <a:solidFill>
                  <a:srgbClr val="1F1F1F"/>
                </a:solidFill>
                <a:effectLst/>
              </a:rPr>
              <a:t>Evaluation Metrics</a:t>
            </a:r>
          </a:p>
          <a:p>
            <a:pPr marL="1200150" lvl="2" indent="-285750">
              <a:buFont typeface="Arial" panose="020B0604020202020204" pitchFamily="34" charset="0"/>
              <a:buChar char="•"/>
            </a:pPr>
            <a:r>
              <a:rPr lang="en-US" b="0" i="0" dirty="0">
                <a:solidFill>
                  <a:srgbClr val="1F1F1F"/>
                </a:solidFill>
                <a:effectLst/>
              </a:rPr>
              <a:t>Classification: Accuracy, Precision, Recall, F1-score, ROC-AUC</a:t>
            </a:r>
          </a:p>
          <a:p>
            <a:pPr marL="1200150" lvl="2" indent="-285750">
              <a:buFont typeface="Arial" panose="020B0604020202020204" pitchFamily="34" charset="0"/>
              <a:buChar char="•"/>
            </a:pPr>
            <a:r>
              <a:rPr lang="en-US" b="0" i="0" dirty="0">
                <a:solidFill>
                  <a:srgbClr val="1F1F1F"/>
                </a:solidFill>
                <a:effectLst/>
              </a:rPr>
              <a:t>Regression: Mean Absolute Error (MAE), Root Mean Squared Error (RMSE)</a:t>
            </a:r>
          </a:p>
        </p:txBody>
      </p:sp>
    </p:spTree>
    <p:extLst>
      <p:ext uri="{BB962C8B-B14F-4D97-AF65-F5344CB8AC3E}">
        <p14:creationId xmlns:p14="http://schemas.microsoft.com/office/powerpoint/2010/main" val="280607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3DAFF-2D7C-BA1C-BF8A-72226ACC5614}"/>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F84E8BD8-E2AB-0773-3AB1-30DF47F24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976B38B0-D786-33D6-E911-BD94EBD45FC6}"/>
              </a:ext>
            </a:extLst>
          </p:cNvPr>
          <p:cNvSpPr>
            <a:spLocks noGrp="1"/>
          </p:cNvSpPr>
          <p:nvPr>
            <p:ph type="sldNum" sz="quarter" idx="12"/>
          </p:nvPr>
        </p:nvSpPr>
        <p:spPr/>
        <p:txBody>
          <a:bodyPr/>
          <a:lstStyle/>
          <a:p>
            <a:fld id="{3858567F-8AB3-8345-9971-0CA4E2D7AD86}" type="slidenum">
              <a:rPr lang="en-US" smtClean="0"/>
              <a:t>6</a:t>
            </a:fld>
            <a:endParaRPr lang="en-US"/>
          </a:p>
        </p:txBody>
      </p:sp>
      <p:sp>
        <p:nvSpPr>
          <p:cNvPr id="9" name="Footer Placeholder 8">
            <a:extLst>
              <a:ext uri="{FF2B5EF4-FFF2-40B4-BE49-F238E27FC236}">
                <a16:creationId xmlns:a16="http://schemas.microsoft.com/office/drawing/2014/main" id="{D90988BC-6F34-1A6F-491D-4ECC802B4F4A}"/>
              </a:ext>
            </a:extLst>
          </p:cNvPr>
          <p:cNvSpPr>
            <a:spLocks noGrp="1"/>
          </p:cNvSpPr>
          <p:nvPr>
            <p:ph type="ftr" sz="quarter" idx="11"/>
          </p:nvPr>
        </p:nvSpPr>
        <p:spPr/>
        <p:txBody>
          <a:bodyPr/>
          <a:lstStyle/>
          <a:p>
            <a:r>
              <a:rPr lang="en-US"/>
              <a:t>CS74020 - Pegah Khosravi - BioMind AI Lab - Spring 2025</a:t>
            </a:r>
          </a:p>
        </p:txBody>
      </p:sp>
      <p:sp>
        <p:nvSpPr>
          <p:cNvPr id="2" name="TextBox 1">
            <a:extLst>
              <a:ext uri="{FF2B5EF4-FFF2-40B4-BE49-F238E27FC236}">
                <a16:creationId xmlns:a16="http://schemas.microsoft.com/office/drawing/2014/main" id="{1D86135E-FCDE-BDDC-0F4C-A5ECF0E7F64F}"/>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What is Unsupervised Learning?</a:t>
            </a:r>
          </a:p>
        </p:txBody>
      </p:sp>
      <p:sp>
        <p:nvSpPr>
          <p:cNvPr id="5" name="TextBox 4">
            <a:extLst>
              <a:ext uri="{FF2B5EF4-FFF2-40B4-BE49-F238E27FC236}">
                <a16:creationId xmlns:a16="http://schemas.microsoft.com/office/drawing/2014/main" id="{A2EB4298-7377-3F6E-4BC2-142E55FF3C94}"/>
              </a:ext>
            </a:extLst>
          </p:cNvPr>
          <p:cNvSpPr txBox="1"/>
          <p:nvPr/>
        </p:nvSpPr>
        <p:spPr>
          <a:xfrm>
            <a:off x="367612" y="947066"/>
            <a:ext cx="10986188" cy="4801314"/>
          </a:xfrm>
          <a:prstGeom prst="rect">
            <a:avLst/>
          </a:prstGeom>
          <a:noFill/>
        </p:spPr>
        <p:txBody>
          <a:bodyPr wrap="square">
            <a:spAutoFit/>
          </a:bodyPr>
          <a:lstStyle/>
          <a:p>
            <a:r>
              <a:rPr lang="en-US" b="0" i="0" dirty="0">
                <a:solidFill>
                  <a:srgbClr val="1F1F1F"/>
                </a:solidFill>
                <a:effectLst/>
              </a:rPr>
              <a:t>The model identifies patterns in unlabeled data: The primary goal of unsupervised learning is to understand the underlying structure of the data, group similar data points, and reduce complexity where needed.</a:t>
            </a:r>
          </a:p>
          <a:p>
            <a:endParaRPr lang="en-US" b="0" i="0" dirty="0">
              <a:solidFill>
                <a:srgbClr val="1F1F1F"/>
              </a:solidFill>
              <a:effectLst/>
            </a:endParaRPr>
          </a:p>
          <a:p>
            <a:pPr marL="285750" indent="-285750" algn="l">
              <a:buFont typeface="Arial" panose="020B0604020202020204" pitchFamily="34" charset="0"/>
              <a:buChar char="•"/>
            </a:pPr>
            <a:r>
              <a:rPr lang="en-US" i="0" dirty="0">
                <a:solidFill>
                  <a:schemeClr val="accent4">
                    <a:lumMod val="75000"/>
                  </a:schemeClr>
                </a:solidFill>
                <a:effectLst/>
              </a:rPr>
              <a:t>Examples:</a:t>
            </a:r>
          </a:p>
          <a:p>
            <a:pPr marL="742950" lvl="1" indent="-285750">
              <a:buFont typeface="Arial" panose="020B0604020202020204" pitchFamily="34" charset="0"/>
              <a:buChar char="•"/>
            </a:pPr>
            <a:r>
              <a:rPr lang="en-US" b="0" i="0" dirty="0">
                <a:solidFill>
                  <a:srgbClr val="1F1F1F"/>
                </a:solidFill>
                <a:effectLst/>
              </a:rPr>
              <a:t>Clustering</a:t>
            </a:r>
            <a:r>
              <a:rPr lang="en-US" dirty="0">
                <a:solidFill>
                  <a:srgbClr val="1F1F1F"/>
                </a:solidFill>
              </a:rPr>
              <a:t>: </a:t>
            </a:r>
            <a:r>
              <a:rPr lang="en-US" b="0" i="0" dirty="0">
                <a:solidFill>
                  <a:srgbClr val="1F1F1F"/>
                </a:solidFill>
                <a:effectLst/>
              </a:rPr>
              <a:t>K-Means, Hierarchical Clustering</a:t>
            </a:r>
          </a:p>
          <a:p>
            <a:pPr marL="742950" lvl="1" indent="-285750">
              <a:buFont typeface="Arial" panose="020B0604020202020204" pitchFamily="34" charset="0"/>
              <a:buChar char="•"/>
            </a:pPr>
            <a:r>
              <a:rPr lang="en-US" b="0" i="0" dirty="0">
                <a:solidFill>
                  <a:srgbClr val="1F1F1F"/>
                </a:solidFill>
                <a:effectLst/>
              </a:rPr>
              <a:t>Dimensionality Reduction: PCA, t-SNE</a:t>
            </a:r>
          </a:p>
          <a:p>
            <a:pPr lvl="1" algn="l"/>
            <a:endParaRPr lang="en-US" i="0" dirty="0">
              <a:solidFill>
                <a:schemeClr val="accent4">
                  <a:lumMod val="75000"/>
                </a:schemeClr>
              </a:solidFill>
              <a:effectLst/>
            </a:endParaRPr>
          </a:p>
          <a:p>
            <a:pPr marL="285750" indent="-285750" algn="l">
              <a:buFont typeface="Arial" panose="020B0604020202020204" pitchFamily="34" charset="0"/>
              <a:buChar char="•"/>
            </a:pPr>
            <a:r>
              <a:rPr lang="en-US" i="0" dirty="0">
                <a:solidFill>
                  <a:schemeClr val="accent4">
                    <a:lumMod val="75000"/>
                  </a:schemeClr>
                </a:solidFill>
                <a:effectLst/>
              </a:rPr>
              <a:t>Key Characteristics:</a:t>
            </a:r>
          </a:p>
          <a:p>
            <a:pPr marL="742950" lvl="1" indent="-285750" algn="l">
              <a:buFont typeface="Arial" panose="020B0604020202020204" pitchFamily="34" charset="0"/>
              <a:buChar char="•"/>
            </a:pPr>
            <a:r>
              <a:rPr lang="en-US" b="0" i="0" dirty="0">
                <a:solidFill>
                  <a:srgbClr val="1F1F1F"/>
                </a:solidFill>
                <a:effectLst/>
              </a:rPr>
              <a:t>No Labels:</a:t>
            </a:r>
          </a:p>
          <a:p>
            <a:pPr marL="1200150" lvl="2" indent="-285750">
              <a:buFont typeface="Arial" panose="020B0604020202020204" pitchFamily="34" charset="0"/>
              <a:buChar char="•"/>
            </a:pPr>
            <a:r>
              <a:rPr lang="en-US" b="0" i="0" dirty="0">
                <a:solidFill>
                  <a:srgbClr val="1F1F1F"/>
                </a:solidFill>
                <a:effectLst/>
              </a:rPr>
              <a:t>The dataset lacks predefined labels or target values.</a:t>
            </a:r>
          </a:p>
          <a:p>
            <a:pPr marL="1200150" lvl="2" indent="-285750">
              <a:buFont typeface="Arial" panose="020B0604020202020204" pitchFamily="34" charset="0"/>
              <a:buChar char="•"/>
            </a:pPr>
            <a:r>
              <a:rPr lang="en-US" b="0" i="0" dirty="0">
                <a:solidFill>
                  <a:srgbClr val="1F1F1F"/>
                </a:solidFill>
                <a:effectLst/>
              </a:rPr>
              <a:t>The model explores the data's intrinsic patterns without guidance</a:t>
            </a:r>
          </a:p>
          <a:p>
            <a:pPr marL="742950" lvl="1" indent="-285750" algn="l">
              <a:buFont typeface="Arial" panose="020B0604020202020204" pitchFamily="34" charset="0"/>
              <a:buChar char="•"/>
            </a:pPr>
            <a:r>
              <a:rPr lang="en-US" b="0" i="0" dirty="0">
                <a:solidFill>
                  <a:srgbClr val="1F1F1F"/>
                </a:solidFill>
                <a:effectLst/>
              </a:rPr>
              <a:t>Applications:</a:t>
            </a:r>
          </a:p>
          <a:p>
            <a:pPr marL="1200150" lvl="2" indent="-285750">
              <a:buFont typeface="Arial" panose="020B0604020202020204" pitchFamily="34" charset="0"/>
              <a:buChar char="•"/>
            </a:pPr>
            <a:r>
              <a:rPr lang="en-US" b="0" i="0" dirty="0">
                <a:solidFill>
                  <a:srgbClr val="1F1F1F"/>
                </a:solidFill>
                <a:effectLst/>
              </a:rPr>
              <a:t>Clustering: Grouping data into similar clusters based on their features</a:t>
            </a:r>
          </a:p>
          <a:p>
            <a:pPr marL="1200150" lvl="2" indent="-285750">
              <a:buFont typeface="Arial" panose="020B0604020202020204" pitchFamily="34" charset="0"/>
              <a:buChar char="•"/>
            </a:pPr>
            <a:r>
              <a:rPr lang="en-US" b="0" i="0" dirty="0">
                <a:solidFill>
                  <a:srgbClr val="1F1F1F"/>
                </a:solidFill>
                <a:effectLst/>
              </a:rPr>
              <a:t>Dimensionality Reduction: Simplifying datasets while retaining the most important information</a:t>
            </a:r>
          </a:p>
          <a:p>
            <a:pPr marL="742950" lvl="1" indent="-285750" algn="l">
              <a:buFont typeface="Arial" panose="020B0604020202020204" pitchFamily="34" charset="0"/>
              <a:buChar char="•"/>
            </a:pPr>
            <a:r>
              <a:rPr lang="en-US" b="0" i="0" dirty="0">
                <a:solidFill>
                  <a:srgbClr val="1F1F1F"/>
                </a:solidFill>
                <a:effectLst/>
              </a:rPr>
              <a:t>Evaluation:</a:t>
            </a:r>
          </a:p>
          <a:p>
            <a:pPr marL="1200150" lvl="2" indent="-285750">
              <a:buFont typeface="Arial" panose="020B0604020202020204" pitchFamily="34" charset="0"/>
              <a:buChar char="•"/>
            </a:pPr>
            <a:r>
              <a:rPr lang="en-US" b="0" i="0" dirty="0">
                <a:solidFill>
                  <a:srgbClr val="1F1F1F"/>
                </a:solidFill>
                <a:effectLst/>
              </a:rPr>
              <a:t>Metrics like silhouette score (for clustering) and explained variance (for dimensionality reduction) are commonly used.</a:t>
            </a:r>
          </a:p>
        </p:txBody>
      </p:sp>
    </p:spTree>
    <p:extLst>
      <p:ext uri="{BB962C8B-B14F-4D97-AF65-F5344CB8AC3E}">
        <p14:creationId xmlns:p14="http://schemas.microsoft.com/office/powerpoint/2010/main" val="214918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4A97C-E199-EFB3-659D-231FAE43E6AA}"/>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8C84C9DC-3AFB-3706-D09A-BAA6FA34E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6A8EEE27-B400-6C31-1525-6CD82025A53D}"/>
              </a:ext>
            </a:extLst>
          </p:cNvPr>
          <p:cNvSpPr>
            <a:spLocks noGrp="1"/>
          </p:cNvSpPr>
          <p:nvPr>
            <p:ph type="sldNum" sz="quarter" idx="12"/>
          </p:nvPr>
        </p:nvSpPr>
        <p:spPr/>
        <p:txBody>
          <a:bodyPr/>
          <a:lstStyle/>
          <a:p>
            <a:fld id="{3858567F-8AB3-8345-9971-0CA4E2D7AD86}" type="slidenum">
              <a:rPr lang="en-US" smtClean="0"/>
              <a:t>7</a:t>
            </a:fld>
            <a:endParaRPr lang="en-US"/>
          </a:p>
        </p:txBody>
      </p:sp>
      <p:sp>
        <p:nvSpPr>
          <p:cNvPr id="9" name="Footer Placeholder 8">
            <a:extLst>
              <a:ext uri="{FF2B5EF4-FFF2-40B4-BE49-F238E27FC236}">
                <a16:creationId xmlns:a16="http://schemas.microsoft.com/office/drawing/2014/main" id="{3A8C70E9-FCD5-FAFC-3CCD-0293566A090C}"/>
              </a:ext>
            </a:extLst>
          </p:cNvPr>
          <p:cNvSpPr>
            <a:spLocks noGrp="1"/>
          </p:cNvSpPr>
          <p:nvPr>
            <p:ph type="ftr" sz="quarter" idx="11"/>
          </p:nvPr>
        </p:nvSpPr>
        <p:spPr/>
        <p:txBody>
          <a:bodyPr/>
          <a:lstStyle/>
          <a:p>
            <a:r>
              <a:rPr lang="en-US"/>
              <a:t>CS74020 - Pegah Khosravi - BioMind AI Lab - Spring 2025</a:t>
            </a:r>
          </a:p>
        </p:txBody>
      </p:sp>
      <p:sp>
        <p:nvSpPr>
          <p:cNvPr id="2" name="TextBox 1">
            <a:extLst>
              <a:ext uri="{FF2B5EF4-FFF2-40B4-BE49-F238E27FC236}">
                <a16:creationId xmlns:a16="http://schemas.microsoft.com/office/drawing/2014/main" id="{DBD608B4-D976-4A69-BE12-7A274F35DF84}"/>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What is S</a:t>
            </a:r>
            <a:r>
              <a:rPr lang="en-US" sz="2800" b="1" dirty="0">
                <a:solidFill>
                  <a:schemeClr val="accent5">
                    <a:lumMod val="75000"/>
                  </a:schemeClr>
                </a:solidFill>
              </a:rPr>
              <a:t>emi-</a:t>
            </a:r>
            <a:r>
              <a:rPr lang="en-US" sz="2800" b="1" i="0" dirty="0">
                <a:solidFill>
                  <a:schemeClr val="accent5">
                    <a:lumMod val="75000"/>
                  </a:schemeClr>
                </a:solidFill>
                <a:effectLst/>
              </a:rPr>
              <a:t>supervised Learning?</a:t>
            </a:r>
          </a:p>
        </p:txBody>
      </p:sp>
      <p:sp>
        <p:nvSpPr>
          <p:cNvPr id="5" name="TextBox 4">
            <a:extLst>
              <a:ext uri="{FF2B5EF4-FFF2-40B4-BE49-F238E27FC236}">
                <a16:creationId xmlns:a16="http://schemas.microsoft.com/office/drawing/2014/main" id="{D96F90CD-407F-B732-E32D-F04AF0535563}"/>
              </a:ext>
            </a:extLst>
          </p:cNvPr>
          <p:cNvSpPr txBox="1"/>
          <p:nvPr/>
        </p:nvSpPr>
        <p:spPr>
          <a:xfrm>
            <a:off x="367612" y="947066"/>
            <a:ext cx="10986188" cy="5078313"/>
          </a:xfrm>
          <a:prstGeom prst="rect">
            <a:avLst/>
          </a:prstGeom>
          <a:noFill/>
        </p:spPr>
        <p:txBody>
          <a:bodyPr wrap="square">
            <a:spAutoFit/>
          </a:bodyPr>
          <a:lstStyle/>
          <a:p>
            <a:r>
              <a:rPr lang="en-US" b="0" i="0" dirty="0">
                <a:solidFill>
                  <a:srgbClr val="1F1F1F"/>
                </a:solidFill>
                <a:effectLst/>
              </a:rPr>
              <a:t>Combines a small amount of labeled data with a large amount of unlabeled data: The central idea is that labeled data can guide the learning process, while the unlabeled data helps capture the broader structure of the dataset.</a:t>
            </a:r>
          </a:p>
          <a:p>
            <a:endParaRPr lang="en-US" b="0" i="0" dirty="0">
              <a:solidFill>
                <a:srgbClr val="1F1F1F"/>
              </a:solidFill>
              <a:effectLst/>
            </a:endParaRPr>
          </a:p>
          <a:p>
            <a:pPr marL="285750" indent="-285750" algn="l">
              <a:buFont typeface="Arial" panose="020B0604020202020204" pitchFamily="34" charset="0"/>
              <a:buChar char="•"/>
            </a:pPr>
            <a:r>
              <a:rPr lang="en-US" i="0" dirty="0">
                <a:solidFill>
                  <a:schemeClr val="accent4">
                    <a:lumMod val="75000"/>
                  </a:schemeClr>
                </a:solidFill>
                <a:effectLst/>
              </a:rPr>
              <a:t>Examples:</a:t>
            </a:r>
          </a:p>
          <a:p>
            <a:pPr marL="742950" lvl="1" indent="-285750">
              <a:buFont typeface="Arial" panose="020B0604020202020204" pitchFamily="34" charset="0"/>
              <a:buChar char="•"/>
            </a:pPr>
            <a:r>
              <a:rPr lang="en-US" b="0" i="0" dirty="0">
                <a:solidFill>
                  <a:srgbClr val="1F1F1F"/>
                </a:solidFill>
                <a:effectLst/>
              </a:rPr>
              <a:t>Label Propagation</a:t>
            </a:r>
          </a:p>
          <a:p>
            <a:pPr marL="742950" lvl="1" indent="-285750">
              <a:buFont typeface="Arial" panose="020B0604020202020204" pitchFamily="34" charset="0"/>
              <a:buChar char="•"/>
            </a:pPr>
            <a:r>
              <a:rPr lang="en-US" b="0" i="0" dirty="0">
                <a:solidFill>
                  <a:srgbClr val="1F1F1F"/>
                </a:solidFill>
                <a:effectLst/>
              </a:rPr>
              <a:t>Self-training</a:t>
            </a:r>
          </a:p>
          <a:p>
            <a:pPr marL="742950" lvl="1" indent="-285750">
              <a:buFont typeface="Arial" panose="020B0604020202020204" pitchFamily="34" charset="0"/>
              <a:buChar char="•"/>
            </a:pPr>
            <a:r>
              <a:rPr lang="en-US" b="0" i="0" dirty="0">
                <a:solidFill>
                  <a:srgbClr val="1F1F1F"/>
                </a:solidFill>
                <a:effectLst/>
              </a:rPr>
              <a:t>Co-training</a:t>
            </a:r>
          </a:p>
          <a:p>
            <a:pPr marL="742950" lvl="1" indent="-285750">
              <a:buFont typeface="Arial" panose="020B0604020202020204" pitchFamily="34" charset="0"/>
              <a:buChar char="•"/>
            </a:pPr>
            <a:r>
              <a:rPr lang="en-US" b="0" i="0" dirty="0">
                <a:solidFill>
                  <a:srgbClr val="1F1F1F"/>
                </a:solidFill>
                <a:effectLst/>
              </a:rPr>
              <a:t>Graph-based Method</a:t>
            </a:r>
            <a:endParaRPr lang="en-US" dirty="0">
              <a:solidFill>
                <a:srgbClr val="1F1F1F"/>
              </a:solidFill>
            </a:endParaRPr>
          </a:p>
          <a:p>
            <a:pPr marL="742950" lvl="1" indent="-285750">
              <a:buFont typeface="Arial" panose="020B0604020202020204" pitchFamily="34" charset="0"/>
              <a:buChar char="•"/>
            </a:pPr>
            <a:endParaRPr lang="en-US" i="0" dirty="0">
              <a:solidFill>
                <a:schemeClr val="accent4">
                  <a:lumMod val="75000"/>
                </a:schemeClr>
              </a:solidFill>
              <a:effectLst/>
            </a:endParaRPr>
          </a:p>
          <a:p>
            <a:pPr marL="285750" indent="-285750" algn="l">
              <a:buFont typeface="Arial" panose="020B0604020202020204" pitchFamily="34" charset="0"/>
              <a:buChar char="•"/>
            </a:pPr>
            <a:r>
              <a:rPr lang="en-US" i="0" dirty="0">
                <a:solidFill>
                  <a:schemeClr val="accent4">
                    <a:lumMod val="75000"/>
                  </a:schemeClr>
                </a:solidFill>
                <a:effectLst/>
              </a:rPr>
              <a:t>Key Characteristics:</a:t>
            </a:r>
          </a:p>
          <a:p>
            <a:pPr marL="742950" lvl="1" indent="-285750" algn="l">
              <a:buFont typeface="Arial" panose="020B0604020202020204" pitchFamily="34" charset="0"/>
              <a:buChar char="•"/>
            </a:pPr>
            <a:r>
              <a:rPr lang="en-US" b="0" i="0" dirty="0">
                <a:solidFill>
                  <a:srgbClr val="1F1F1F"/>
                </a:solidFill>
                <a:effectLst/>
              </a:rPr>
              <a:t>Small Labeled Dataset</a:t>
            </a:r>
          </a:p>
          <a:p>
            <a:pPr marL="742950" lvl="1" indent="-285750" algn="l">
              <a:buFont typeface="Arial" panose="020B0604020202020204" pitchFamily="34" charset="0"/>
              <a:buChar char="•"/>
            </a:pPr>
            <a:r>
              <a:rPr lang="en-US" b="0" i="0" dirty="0">
                <a:solidFill>
                  <a:srgbClr val="1F1F1F"/>
                </a:solidFill>
                <a:effectLst/>
              </a:rPr>
              <a:t>Large Unlabeled Dataset</a:t>
            </a:r>
          </a:p>
          <a:p>
            <a:pPr marL="742950" lvl="1" indent="-285750" algn="l">
              <a:buFont typeface="Arial" panose="020B0604020202020204" pitchFamily="34" charset="0"/>
              <a:buChar char="•"/>
            </a:pPr>
            <a:r>
              <a:rPr lang="en-US" b="0" i="0" dirty="0">
                <a:solidFill>
                  <a:srgbClr val="1F1F1F"/>
                </a:solidFill>
                <a:effectLst/>
              </a:rPr>
              <a:t>Applications:</a:t>
            </a:r>
          </a:p>
          <a:p>
            <a:pPr marL="1200150" lvl="2" indent="-285750">
              <a:buFont typeface="Arial" panose="020B0604020202020204" pitchFamily="34" charset="0"/>
              <a:buChar char="•"/>
            </a:pPr>
            <a:r>
              <a:rPr lang="en-US" b="0" i="0" dirty="0">
                <a:solidFill>
                  <a:srgbClr val="1F1F1F"/>
                </a:solidFill>
                <a:effectLst/>
              </a:rPr>
              <a:t>Medical imaging</a:t>
            </a:r>
          </a:p>
          <a:p>
            <a:pPr marL="1200150" lvl="2" indent="-285750">
              <a:buFont typeface="Arial" panose="020B0604020202020204" pitchFamily="34" charset="0"/>
              <a:buChar char="•"/>
            </a:pPr>
            <a:r>
              <a:rPr lang="en-US" b="0" i="0" dirty="0">
                <a:solidFill>
                  <a:srgbClr val="1F1F1F"/>
                </a:solidFill>
                <a:effectLst/>
              </a:rPr>
              <a:t>Text classification </a:t>
            </a:r>
          </a:p>
          <a:p>
            <a:pPr marL="1200150" lvl="2" indent="-285750">
              <a:buFont typeface="Arial" panose="020B0604020202020204" pitchFamily="34" charset="0"/>
              <a:buChar char="•"/>
            </a:pPr>
            <a:r>
              <a:rPr lang="en-US" b="0" i="0" dirty="0">
                <a:solidFill>
                  <a:srgbClr val="1F1F1F"/>
                </a:solidFill>
                <a:effectLst/>
              </a:rPr>
              <a:t>Speech recognition</a:t>
            </a:r>
          </a:p>
          <a:p>
            <a:pPr marL="742950" lvl="1" indent="-285750">
              <a:buFont typeface="Arial" panose="020B0604020202020204" pitchFamily="34" charset="0"/>
              <a:buChar char="•"/>
            </a:pPr>
            <a:r>
              <a:rPr lang="en-US" b="0" i="0" dirty="0">
                <a:solidFill>
                  <a:srgbClr val="1F1F1F"/>
                </a:solidFill>
                <a:effectLst/>
              </a:rPr>
              <a:t>Evaluation</a:t>
            </a:r>
          </a:p>
        </p:txBody>
      </p:sp>
    </p:spTree>
    <p:extLst>
      <p:ext uri="{BB962C8B-B14F-4D97-AF65-F5344CB8AC3E}">
        <p14:creationId xmlns:p14="http://schemas.microsoft.com/office/powerpoint/2010/main" val="339053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DF98E-A1E6-0ADD-FAEC-6B313699D6B0}"/>
            </a:ext>
          </a:extLst>
        </p:cNvPr>
        <p:cNvGrpSpPr/>
        <p:nvPr/>
      </p:nvGrpSpPr>
      <p:grpSpPr>
        <a:xfrm>
          <a:off x="0" y="0"/>
          <a:ext cx="0" cy="0"/>
          <a:chOff x="0" y="0"/>
          <a:chExt cx="0" cy="0"/>
        </a:xfrm>
      </p:grpSpPr>
      <p:pic>
        <p:nvPicPr>
          <p:cNvPr id="7" name="Picture 2" descr="CUNY Academic Works, The Graduate Center | City University of New York (CUNY)  Research | CUNY Academic Works">
            <a:extLst>
              <a:ext uri="{FF2B5EF4-FFF2-40B4-BE49-F238E27FC236}">
                <a16:creationId xmlns:a16="http://schemas.microsoft.com/office/drawing/2014/main" id="{3806C79E-38E7-FBFA-CDF1-31F2DC9CF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254952"/>
            <a:ext cx="2397210" cy="60304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0A50FFAC-365D-04A1-5A75-DDD2C3F2BB3E}"/>
              </a:ext>
            </a:extLst>
          </p:cNvPr>
          <p:cNvSpPr>
            <a:spLocks noGrp="1"/>
          </p:cNvSpPr>
          <p:nvPr>
            <p:ph type="sldNum" sz="quarter" idx="12"/>
          </p:nvPr>
        </p:nvSpPr>
        <p:spPr/>
        <p:txBody>
          <a:bodyPr/>
          <a:lstStyle/>
          <a:p>
            <a:fld id="{3858567F-8AB3-8345-9971-0CA4E2D7AD86}" type="slidenum">
              <a:rPr lang="en-US" smtClean="0"/>
              <a:t>8</a:t>
            </a:fld>
            <a:endParaRPr lang="en-US"/>
          </a:p>
        </p:txBody>
      </p:sp>
      <p:sp>
        <p:nvSpPr>
          <p:cNvPr id="9" name="Footer Placeholder 8">
            <a:extLst>
              <a:ext uri="{FF2B5EF4-FFF2-40B4-BE49-F238E27FC236}">
                <a16:creationId xmlns:a16="http://schemas.microsoft.com/office/drawing/2014/main" id="{C668BAB0-7A2B-048B-3CA3-199C2DF2C54D}"/>
              </a:ext>
            </a:extLst>
          </p:cNvPr>
          <p:cNvSpPr>
            <a:spLocks noGrp="1"/>
          </p:cNvSpPr>
          <p:nvPr>
            <p:ph type="ftr" sz="quarter" idx="11"/>
          </p:nvPr>
        </p:nvSpPr>
        <p:spPr/>
        <p:txBody>
          <a:bodyPr/>
          <a:lstStyle/>
          <a:p>
            <a:r>
              <a:rPr lang="en-US"/>
              <a:t>CS74020 - Pegah Khosravi - BioMind AI Lab - Spring 2025</a:t>
            </a:r>
          </a:p>
        </p:txBody>
      </p:sp>
      <p:sp>
        <p:nvSpPr>
          <p:cNvPr id="2" name="TextBox 1">
            <a:extLst>
              <a:ext uri="{FF2B5EF4-FFF2-40B4-BE49-F238E27FC236}">
                <a16:creationId xmlns:a16="http://schemas.microsoft.com/office/drawing/2014/main" id="{9D8B7BF6-4C79-5ED5-12E3-7EEC993F5156}"/>
              </a:ext>
            </a:extLst>
          </p:cNvPr>
          <p:cNvSpPr txBox="1"/>
          <p:nvPr/>
        </p:nvSpPr>
        <p:spPr>
          <a:xfrm>
            <a:off x="231688" y="331238"/>
            <a:ext cx="10986188" cy="523220"/>
          </a:xfrm>
          <a:prstGeom prst="rect">
            <a:avLst/>
          </a:prstGeom>
          <a:noFill/>
        </p:spPr>
        <p:txBody>
          <a:bodyPr wrap="square">
            <a:spAutoFit/>
          </a:bodyPr>
          <a:lstStyle/>
          <a:p>
            <a:pPr algn="l">
              <a:spcAft>
                <a:spcPts val="450"/>
              </a:spcAft>
            </a:pPr>
            <a:r>
              <a:rPr lang="en-US" sz="2800" b="1" i="0" dirty="0">
                <a:solidFill>
                  <a:schemeClr val="accent5">
                    <a:lumMod val="75000"/>
                  </a:schemeClr>
                </a:solidFill>
                <a:effectLst/>
              </a:rPr>
              <a:t>Generative vs. Discriminative Models</a:t>
            </a:r>
          </a:p>
        </p:txBody>
      </p:sp>
      <p:sp>
        <p:nvSpPr>
          <p:cNvPr id="3" name="TextBox 2">
            <a:extLst>
              <a:ext uri="{FF2B5EF4-FFF2-40B4-BE49-F238E27FC236}">
                <a16:creationId xmlns:a16="http://schemas.microsoft.com/office/drawing/2014/main" id="{48623B0E-A8D9-DAE9-EEF6-ADBCF957018E}"/>
              </a:ext>
            </a:extLst>
          </p:cNvPr>
          <p:cNvSpPr txBox="1"/>
          <p:nvPr/>
        </p:nvSpPr>
        <p:spPr>
          <a:xfrm>
            <a:off x="367612" y="947066"/>
            <a:ext cx="10986188" cy="258532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F1F1F"/>
                </a:solidFill>
                <a:effectLst/>
              </a:rPr>
              <a:t>Generative Models and Discriminative Models are two types of machine learning models, but they focus on different tasks:</a:t>
            </a:r>
          </a:p>
          <a:p>
            <a:endParaRPr lang="en-US" b="0" dirty="0">
              <a:solidFill>
                <a:schemeClr val="accent4">
                  <a:lumMod val="75000"/>
                </a:schemeClr>
              </a:solidFill>
            </a:endParaRPr>
          </a:p>
          <a:p>
            <a:pPr marL="285750" indent="-285750">
              <a:buFont typeface="Arial" panose="020B0604020202020204" pitchFamily="34" charset="0"/>
              <a:buChar char="•"/>
            </a:pPr>
            <a:r>
              <a:rPr lang="en-US" b="0" i="0" dirty="0">
                <a:solidFill>
                  <a:srgbClr val="1F1F1F"/>
                </a:solidFill>
                <a:effectLst/>
              </a:rPr>
              <a:t>Think of a detective solving a case:</a:t>
            </a:r>
          </a:p>
          <a:p>
            <a:pPr marL="742950" lvl="1" indent="-285750">
              <a:buFont typeface="Arial" panose="020B0604020202020204" pitchFamily="34" charset="0"/>
              <a:buChar char="•"/>
            </a:pPr>
            <a:r>
              <a:rPr lang="en-US" b="0" i="0" dirty="0">
                <a:solidFill>
                  <a:srgbClr val="1F1F1F"/>
                </a:solidFill>
                <a:effectLst/>
              </a:rPr>
              <a:t>Generative Model (storyteller): The detective tries to understand the full story of how the crime happened, recreating every detail (generating all possibilities).</a:t>
            </a:r>
          </a:p>
          <a:p>
            <a:pPr marL="742950" lvl="1" indent="-285750">
              <a:buFont typeface="Arial" panose="020B0604020202020204" pitchFamily="34" charset="0"/>
              <a:buChar char="•"/>
            </a:pPr>
            <a:r>
              <a:rPr lang="en-US" b="0" i="0" dirty="0">
                <a:solidFill>
                  <a:srgbClr val="1F1F1F"/>
                </a:solidFill>
                <a:effectLst/>
              </a:rPr>
              <a:t>Discriminative Model (decision-maker): The detective focuses only on the evidence at hand to decide whether the suspect is guilty or not (making a classification).</a:t>
            </a:r>
          </a:p>
          <a:p>
            <a:endParaRPr lang="en-US" b="0" i="0" dirty="0">
              <a:solidFill>
                <a:srgbClr val="1F1F1F"/>
              </a:solidFill>
              <a:effectLst/>
            </a:endParaRPr>
          </a:p>
        </p:txBody>
      </p:sp>
      <p:graphicFrame>
        <p:nvGraphicFramePr>
          <p:cNvPr id="6" name="Table 5">
            <a:extLst>
              <a:ext uri="{FF2B5EF4-FFF2-40B4-BE49-F238E27FC236}">
                <a16:creationId xmlns:a16="http://schemas.microsoft.com/office/drawing/2014/main" id="{6F9D0785-7215-E29E-A26C-83B8AFF087FC}"/>
              </a:ext>
            </a:extLst>
          </p:cNvPr>
          <p:cNvGraphicFramePr>
            <a:graphicFrameLocks noGrp="1"/>
          </p:cNvGraphicFramePr>
          <p:nvPr>
            <p:extLst>
              <p:ext uri="{D42A27DB-BD31-4B8C-83A1-F6EECF244321}">
                <p14:modId xmlns:p14="http://schemas.microsoft.com/office/powerpoint/2010/main" val="1940942088"/>
              </p:ext>
            </p:extLst>
          </p:nvPr>
        </p:nvGraphicFramePr>
        <p:xfrm>
          <a:off x="1468117" y="3621267"/>
          <a:ext cx="9533257" cy="1993719"/>
        </p:xfrm>
        <a:graphic>
          <a:graphicData uri="http://schemas.openxmlformats.org/drawingml/2006/table">
            <a:tbl>
              <a:tblPr firstRow="1" firstCol="1" bandRow="1">
                <a:tableStyleId>{5C22544A-7EE6-4342-B048-85BDC9FD1C3A}</a:tableStyleId>
              </a:tblPr>
              <a:tblGrid>
                <a:gridCol w="1508845">
                  <a:extLst>
                    <a:ext uri="{9D8B030D-6E8A-4147-A177-3AD203B41FA5}">
                      <a16:colId xmlns:a16="http://schemas.microsoft.com/office/drawing/2014/main" val="3913494843"/>
                    </a:ext>
                  </a:extLst>
                </a:gridCol>
                <a:gridCol w="3997580">
                  <a:extLst>
                    <a:ext uri="{9D8B030D-6E8A-4147-A177-3AD203B41FA5}">
                      <a16:colId xmlns:a16="http://schemas.microsoft.com/office/drawing/2014/main" val="1257012345"/>
                    </a:ext>
                  </a:extLst>
                </a:gridCol>
                <a:gridCol w="4026832">
                  <a:extLst>
                    <a:ext uri="{9D8B030D-6E8A-4147-A177-3AD203B41FA5}">
                      <a16:colId xmlns:a16="http://schemas.microsoft.com/office/drawing/2014/main" val="2077719090"/>
                    </a:ext>
                  </a:extLst>
                </a:gridCol>
              </a:tblGrid>
              <a:tr h="273194">
                <a:tc>
                  <a:txBody>
                    <a:bodyPr/>
                    <a:lstStyle/>
                    <a:p>
                      <a:pPr marL="0" marR="0"/>
                      <a:r>
                        <a:rPr lang="en-US" sz="1600" dirty="0">
                          <a:effectLst/>
                        </a:rPr>
                        <a:t>Aspect</a:t>
                      </a:r>
                      <a:endParaRPr lang="en-US" sz="1600" dirty="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lgn="ctr"/>
                      <a:r>
                        <a:rPr lang="en-US" sz="1600">
                          <a:effectLst/>
                        </a:rPr>
                        <a:t>Generative Models</a:t>
                      </a:r>
                      <a:endParaRPr lang="en-US" sz="160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lgn="ctr"/>
                      <a:r>
                        <a:rPr lang="en-US" sz="1600">
                          <a:effectLst/>
                        </a:rPr>
                        <a:t>Discriminative Models</a:t>
                      </a:r>
                      <a:endParaRPr lang="en-US" sz="160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extLst>
                  <a:ext uri="{0D108BD9-81ED-4DB2-BD59-A6C34878D82A}">
                    <a16:rowId xmlns:a16="http://schemas.microsoft.com/office/drawing/2014/main" val="2297487551"/>
                  </a:ext>
                </a:extLst>
              </a:tr>
              <a:tr h="399341">
                <a:tc>
                  <a:txBody>
                    <a:bodyPr/>
                    <a:lstStyle/>
                    <a:p>
                      <a:pPr marL="0" marR="0"/>
                      <a:r>
                        <a:rPr lang="en-US" sz="1600">
                          <a:effectLst/>
                        </a:rPr>
                        <a:t>Goal</a:t>
                      </a:r>
                      <a:endParaRPr lang="en-US" sz="160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r>
                        <a:rPr lang="en-US" sz="1600" dirty="0">
                          <a:effectLst/>
                        </a:rPr>
                        <a:t>Model P(X,Y)</a:t>
                      </a:r>
                      <a:endParaRPr lang="en-US" sz="1600" dirty="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r>
                        <a:rPr lang="en-US" sz="1600">
                          <a:effectLst/>
                        </a:rPr>
                        <a:t>Model P(Y|X)</a:t>
                      </a:r>
                      <a:endParaRPr lang="en-US" sz="160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extLst>
                  <a:ext uri="{0D108BD9-81ED-4DB2-BD59-A6C34878D82A}">
                    <a16:rowId xmlns:a16="http://schemas.microsoft.com/office/drawing/2014/main" val="1224981059"/>
                  </a:ext>
                </a:extLst>
              </a:tr>
              <a:tr h="273194">
                <a:tc>
                  <a:txBody>
                    <a:bodyPr/>
                    <a:lstStyle/>
                    <a:p>
                      <a:pPr marL="0" marR="0"/>
                      <a:r>
                        <a:rPr lang="en-US" sz="1600">
                          <a:effectLst/>
                        </a:rPr>
                        <a:t>Uses</a:t>
                      </a:r>
                      <a:endParaRPr lang="en-US" sz="160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r>
                        <a:rPr lang="en-US" sz="1600" dirty="0">
                          <a:effectLst/>
                        </a:rPr>
                        <a:t>Data generation, unsupervised learning</a:t>
                      </a:r>
                      <a:endParaRPr lang="en-US" sz="1600" dirty="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r>
                        <a:rPr lang="en-US" sz="1600" dirty="0">
                          <a:effectLst/>
                        </a:rPr>
                        <a:t>Classification, supervised learning</a:t>
                      </a:r>
                      <a:endParaRPr lang="en-US" sz="1600" dirty="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extLst>
                  <a:ext uri="{0D108BD9-81ED-4DB2-BD59-A6C34878D82A}">
                    <a16:rowId xmlns:a16="http://schemas.microsoft.com/office/drawing/2014/main" val="2894412905"/>
                  </a:ext>
                </a:extLst>
              </a:tr>
              <a:tr h="523995">
                <a:tc>
                  <a:txBody>
                    <a:bodyPr/>
                    <a:lstStyle/>
                    <a:p>
                      <a:pPr marL="0" marR="0"/>
                      <a:r>
                        <a:rPr lang="en-US" sz="1600">
                          <a:effectLst/>
                        </a:rPr>
                        <a:t>Examples</a:t>
                      </a:r>
                      <a:endParaRPr lang="en-US" sz="160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r>
                        <a:rPr lang="en-US" sz="1600" dirty="0">
                          <a:effectLst/>
                        </a:rPr>
                        <a:t>GANs, Naive Bayes, VAEs</a:t>
                      </a:r>
                      <a:endParaRPr lang="en-US" sz="1600" dirty="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r>
                        <a:rPr lang="en-US" sz="1600" dirty="0">
                          <a:effectLst/>
                        </a:rPr>
                        <a:t>Logistic Regression, SVMs, Neural Networks</a:t>
                      </a:r>
                      <a:endParaRPr lang="en-US" sz="1600" dirty="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extLst>
                  <a:ext uri="{0D108BD9-81ED-4DB2-BD59-A6C34878D82A}">
                    <a16:rowId xmlns:a16="http://schemas.microsoft.com/office/drawing/2014/main" val="2074960595"/>
                  </a:ext>
                </a:extLst>
              </a:tr>
              <a:tr h="523995">
                <a:tc>
                  <a:txBody>
                    <a:bodyPr/>
                    <a:lstStyle/>
                    <a:p>
                      <a:pPr marL="0" marR="0"/>
                      <a:r>
                        <a:rPr lang="en-US" sz="1600">
                          <a:effectLst/>
                        </a:rPr>
                        <a:t>Focus</a:t>
                      </a:r>
                      <a:endParaRPr lang="en-US" sz="160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r>
                        <a:rPr lang="en-US" sz="1600" dirty="0">
                          <a:effectLst/>
                        </a:rPr>
                        <a:t>How data is generated and structured</a:t>
                      </a:r>
                      <a:endParaRPr lang="en-US" sz="1600" dirty="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tc>
                  <a:txBody>
                    <a:bodyPr/>
                    <a:lstStyle/>
                    <a:p>
                      <a:pPr marL="0" marR="0"/>
                      <a:r>
                        <a:rPr lang="en-US" sz="1600" dirty="0">
                          <a:effectLst/>
                        </a:rPr>
                        <a:t>How to separate or classify data effectively</a:t>
                      </a:r>
                      <a:endParaRPr lang="en-US" sz="1600" dirty="0">
                        <a:effectLst/>
                        <a:latin typeface="Aptos" panose="020B0004020202020204" pitchFamily="34" charset="0"/>
                        <a:ea typeface="Aptos" panose="020B0004020202020204" pitchFamily="34" charset="0"/>
                        <a:cs typeface="Arial" panose="020B0604020202020204" pitchFamily="34" charset="0"/>
                      </a:endParaRPr>
                    </a:p>
                  </a:txBody>
                  <a:tcPr marL="11196" marR="11196" marT="11196" marB="11196" anchor="ctr"/>
                </a:tc>
                <a:extLst>
                  <a:ext uri="{0D108BD9-81ED-4DB2-BD59-A6C34878D82A}">
                    <a16:rowId xmlns:a16="http://schemas.microsoft.com/office/drawing/2014/main" val="3421669878"/>
                  </a:ext>
                </a:extLst>
              </a:tr>
            </a:tbl>
          </a:graphicData>
        </a:graphic>
      </p:graphicFrame>
    </p:spTree>
    <p:extLst>
      <p:ext uri="{BB962C8B-B14F-4D97-AF65-F5344CB8AC3E}">
        <p14:creationId xmlns:p14="http://schemas.microsoft.com/office/powerpoint/2010/main" val="1621666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1158</Words>
  <Application>Microsoft Macintosh PowerPoint</Application>
  <PresentationFormat>Widescreen</PresentationFormat>
  <Paragraphs>152</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Pegah Khosravi</dc:creator>
  <cp:lastModifiedBy>Pegah Khosravi</cp:lastModifiedBy>
  <cp:revision>89</cp:revision>
  <dcterms:created xsi:type="dcterms:W3CDTF">2025-01-26T00:29:26Z</dcterms:created>
  <dcterms:modified xsi:type="dcterms:W3CDTF">2025-02-11T19:58:30Z</dcterms:modified>
</cp:coreProperties>
</file>