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>
        <p:scale>
          <a:sx n="100" d="100"/>
          <a:sy n="100" d="100"/>
        </p:scale>
        <p:origin x="89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FE1C-BE95-4073-AAF2-1A7C051FBAB1}" type="datetimeFigureOut">
              <a:rPr lang="zh-TW" altLang="en-US" smtClean="0"/>
              <a:t>2024/1/30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68FE-D06B-4016-9DCE-CD552DEFA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28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FE1C-BE95-4073-AAF2-1A7C051FBAB1}" type="datetimeFigureOut">
              <a:rPr lang="zh-TW" altLang="en-US" smtClean="0"/>
              <a:t>2024/1/30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68FE-D06B-4016-9DCE-CD552DEFA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6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FE1C-BE95-4073-AAF2-1A7C051FBAB1}" type="datetimeFigureOut">
              <a:rPr lang="zh-TW" altLang="en-US" smtClean="0"/>
              <a:t>2024/1/30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68FE-D06B-4016-9DCE-CD552DEFA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13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FE1C-BE95-4073-AAF2-1A7C051FBAB1}" type="datetimeFigureOut">
              <a:rPr lang="zh-TW" altLang="en-US" smtClean="0"/>
              <a:t>2024/1/30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68FE-D06B-4016-9DCE-CD552DEFA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38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FE1C-BE95-4073-AAF2-1A7C051FBAB1}" type="datetimeFigureOut">
              <a:rPr lang="zh-TW" altLang="en-US" smtClean="0"/>
              <a:t>2024/1/30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68FE-D06B-4016-9DCE-CD552DEFA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FE1C-BE95-4073-AAF2-1A7C051FBAB1}" type="datetimeFigureOut">
              <a:rPr lang="zh-TW" altLang="en-US" smtClean="0"/>
              <a:t>2024/1/30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68FE-D06B-4016-9DCE-CD552DEFA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91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FE1C-BE95-4073-AAF2-1A7C051FBAB1}" type="datetimeFigureOut">
              <a:rPr lang="zh-TW" altLang="en-US" smtClean="0"/>
              <a:t>2024/1/30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68FE-D06B-4016-9DCE-CD552DEFA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42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FE1C-BE95-4073-AAF2-1A7C051FBAB1}" type="datetimeFigureOut">
              <a:rPr lang="zh-TW" altLang="en-US" smtClean="0"/>
              <a:t>2024/1/30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68FE-D06B-4016-9DCE-CD552DEFA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5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FE1C-BE95-4073-AAF2-1A7C051FBAB1}" type="datetimeFigureOut">
              <a:rPr lang="zh-TW" altLang="en-US" smtClean="0"/>
              <a:t>2024/1/30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68FE-D06B-4016-9DCE-CD552DEFA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84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FE1C-BE95-4073-AAF2-1A7C051FBAB1}" type="datetimeFigureOut">
              <a:rPr lang="zh-TW" altLang="en-US" smtClean="0"/>
              <a:t>2024/1/30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68FE-D06B-4016-9DCE-CD552DEFA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47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FE1C-BE95-4073-AAF2-1A7C051FBAB1}" type="datetimeFigureOut">
              <a:rPr lang="zh-TW" altLang="en-US" smtClean="0"/>
              <a:t>2024/1/30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68FE-D06B-4016-9DCE-CD552DEFA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19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BFE1C-BE95-4073-AAF2-1A7C051FBAB1}" type="datetimeFigureOut">
              <a:rPr lang="zh-TW" altLang="en-US" smtClean="0"/>
              <a:t>2024/1/30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68FE-D06B-4016-9DCE-CD552DEFA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21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406717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965200"/>
            <a:ext cx="1847850" cy="2463800"/>
          </a:xfrm>
          <a:prstGeom prst="ellipse">
            <a:avLst/>
          </a:prstGeom>
          <a:ln w="190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文字方塊 2"/>
          <p:cNvSpPr txBox="1"/>
          <p:nvPr/>
        </p:nvSpPr>
        <p:spPr>
          <a:xfrm>
            <a:off x="683417" y="3622387"/>
            <a:ext cx="270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err="1" smtClean="0"/>
              <a:t>PoKai</a:t>
            </a:r>
            <a:r>
              <a:rPr lang="en-US" altLang="zh-TW" sz="3200" dirty="0" smtClean="0"/>
              <a:t> Huang</a:t>
            </a:r>
            <a:endParaRPr lang="zh-TW" altLang="en-US" sz="32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484367" y="4656387"/>
            <a:ext cx="3911273" cy="1074117"/>
            <a:chOff x="503417" y="4608762"/>
            <a:chExt cx="3911273" cy="1074117"/>
          </a:xfrm>
        </p:grpSpPr>
        <p:grpSp>
          <p:nvGrpSpPr>
            <p:cNvPr id="9" name="群組 8"/>
            <p:cNvGrpSpPr/>
            <p:nvPr/>
          </p:nvGrpSpPr>
          <p:grpSpPr>
            <a:xfrm>
              <a:off x="503417" y="4608762"/>
              <a:ext cx="3911273" cy="360000"/>
              <a:chOff x="503417" y="4608762"/>
              <a:chExt cx="3911273" cy="360000"/>
            </a:xfrm>
          </p:grpSpPr>
          <p:sp>
            <p:nvSpPr>
              <p:cNvPr id="5" name="文字方塊 4"/>
              <p:cNvSpPr txBox="1"/>
              <p:nvPr/>
            </p:nvSpPr>
            <p:spPr>
              <a:xfrm>
                <a:off x="908296" y="4619485"/>
                <a:ext cx="35063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/>
                  <a:t>pokaihuang.tw@gmail.com</a:t>
                </a:r>
              </a:p>
            </p:txBody>
          </p:sp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417" y="460876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0" name="群組 9"/>
            <p:cNvGrpSpPr/>
            <p:nvPr/>
          </p:nvGrpSpPr>
          <p:grpSpPr>
            <a:xfrm>
              <a:off x="503417" y="5322879"/>
              <a:ext cx="3316108" cy="360000"/>
              <a:chOff x="503417" y="5322879"/>
              <a:chExt cx="3316108" cy="360000"/>
            </a:xfrm>
          </p:grpSpPr>
          <p:sp>
            <p:nvSpPr>
              <p:cNvPr id="8" name="文字方塊 7"/>
              <p:cNvSpPr txBox="1"/>
              <p:nvPr/>
            </p:nvSpPr>
            <p:spPr>
              <a:xfrm>
                <a:off x="908296" y="5333602"/>
                <a:ext cx="29112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/>
                  <a:t>https://pkhuang-tw.github.io</a:t>
                </a:r>
                <a:endParaRPr lang="zh-TW" altLang="en-US" sz="1600" dirty="0"/>
              </a:p>
            </p:txBody>
          </p:sp>
          <p:pic>
            <p:nvPicPr>
              <p:cNvPr id="7" name="圖片 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417" y="5322879"/>
                <a:ext cx="360000" cy="360000"/>
              </a:xfrm>
              <a:prstGeom prst="rect">
                <a:avLst/>
              </a:prstGeom>
            </p:spPr>
          </p:pic>
        </p:grpSp>
      </p:grpSp>
      <p:grpSp>
        <p:nvGrpSpPr>
          <p:cNvPr id="29" name="群組 28"/>
          <p:cNvGrpSpPr/>
          <p:nvPr/>
        </p:nvGrpSpPr>
        <p:grpSpPr>
          <a:xfrm>
            <a:off x="5092220" y="3947110"/>
            <a:ext cx="6439763" cy="1440000"/>
            <a:chOff x="5176837" y="1392661"/>
            <a:chExt cx="6439763" cy="1440000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837" y="1392661"/>
              <a:ext cx="1440000" cy="1440000"/>
            </a:xfrm>
            <a:prstGeom prst="rect">
              <a:avLst/>
            </a:prstGeom>
          </p:spPr>
        </p:pic>
        <p:grpSp>
          <p:nvGrpSpPr>
            <p:cNvPr id="19" name="群組 18"/>
            <p:cNvGrpSpPr/>
            <p:nvPr/>
          </p:nvGrpSpPr>
          <p:grpSpPr>
            <a:xfrm>
              <a:off x="6787425" y="1511620"/>
              <a:ext cx="4829175" cy="1202081"/>
              <a:chOff x="6838950" y="1006475"/>
              <a:chExt cx="4829175" cy="1202081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6838950" y="1006475"/>
                <a:ext cx="41814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 smtClean="0"/>
                  <a:t>National </a:t>
                </a:r>
                <a:r>
                  <a:rPr lang="en-US" altLang="zh-TW" sz="2400" b="1" dirty="0" err="1" smtClean="0"/>
                  <a:t>Chiao</a:t>
                </a:r>
                <a:r>
                  <a:rPr lang="en-US" altLang="zh-TW" sz="2400" b="1" dirty="0" smtClean="0"/>
                  <a:t> Tung University</a:t>
                </a:r>
                <a:endParaRPr lang="zh-TW" altLang="en-US" sz="2400" b="1" dirty="0"/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6838950" y="1484405"/>
                <a:ext cx="3505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/>
                  <a:t>Master’s Degree  ( 2018 – 2020 )</a:t>
                </a:r>
                <a:endParaRPr lang="zh-TW" altLang="en-US" sz="1600" dirty="0"/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6838950" y="1839224"/>
                <a:ext cx="4829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Institute of Computer Science and Engineering</a:t>
                </a:r>
                <a:endParaRPr lang="zh-TW" altLang="en-US" dirty="0"/>
              </a:p>
            </p:txBody>
          </p:sp>
        </p:grpSp>
      </p:grpSp>
      <p:grpSp>
        <p:nvGrpSpPr>
          <p:cNvPr id="12" name="群組 11"/>
          <p:cNvGrpSpPr/>
          <p:nvPr/>
        </p:nvGrpSpPr>
        <p:grpSpPr>
          <a:xfrm>
            <a:off x="4910137" y="1617822"/>
            <a:ext cx="6621846" cy="1454564"/>
            <a:chOff x="4910137" y="1617822"/>
            <a:chExt cx="6621846" cy="1454564"/>
          </a:xfrm>
        </p:grpSpPr>
        <p:grpSp>
          <p:nvGrpSpPr>
            <p:cNvPr id="16" name="群組 15"/>
            <p:cNvGrpSpPr>
              <a:grpSpLocks noChangeAspect="1"/>
            </p:cNvGrpSpPr>
            <p:nvPr/>
          </p:nvGrpSpPr>
          <p:grpSpPr>
            <a:xfrm>
              <a:off x="4910137" y="1617822"/>
              <a:ext cx="1804167" cy="1454564"/>
              <a:chOff x="5405437" y="5016387"/>
              <a:chExt cx="1353125" cy="1093448"/>
            </a:xfrm>
          </p:grpSpPr>
          <p:pic>
            <p:nvPicPr>
              <p:cNvPr id="14" name="圖片 1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5437" y="5016387"/>
                <a:ext cx="1353125" cy="1082500"/>
              </a:xfrm>
              <a:prstGeom prst="rect">
                <a:avLst/>
              </a:prstGeom>
            </p:spPr>
          </p:pic>
          <p:sp>
            <p:nvSpPr>
              <p:cNvPr id="15" name="矩形 14"/>
              <p:cNvSpPr/>
              <p:nvPr/>
            </p:nvSpPr>
            <p:spPr>
              <a:xfrm>
                <a:off x="5451761" y="5852985"/>
                <a:ext cx="432307" cy="256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5" name="群組 24"/>
            <p:cNvGrpSpPr/>
            <p:nvPr/>
          </p:nvGrpSpPr>
          <p:grpSpPr>
            <a:xfrm>
              <a:off x="6702808" y="1744064"/>
              <a:ext cx="4829175" cy="1202081"/>
              <a:chOff x="6838950" y="1006475"/>
              <a:chExt cx="4829175" cy="1202081"/>
            </a:xfrm>
          </p:grpSpPr>
          <p:sp>
            <p:nvSpPr>
              <p:cNvPr id="26" name="文字方塊 25"/>
              <p:cNvSpPr txBox="1"/>
              <p:nvPr/>
            </p:nvSpPr>
            <p:spPr>
              <a:xfrm>
                <a:off x="6838950" y="1006475"/>
                <a:ext cx="41814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 smtClean="0"/>
                  <a:t>National Central University</a:t>
                </a:r>
                <a:endParaRPr lang="zh-TW" altLang="en-US" sz="2400" b="1" dirty="0"/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6838950" y="1484405"/>
                <a:ext cx="3505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/>
                  <a:t>Bachelor’s Degree  ( 2013 – 2017 )</a:t>
                </a:r>
                <a:endParaRPr lang="zh-TW" altLang="en-US" sz="1600" dirty="0"/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6838950" y="1839224"/>
                <a:ext cx="4829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Department of Communication Engineering</a:t>
                </a:r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298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406717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-277958" y="1854855"/>
            <a:ext cx="4756437" cy="3148289"/>
            <a:chOff x="5826507" y="2076450"/>
            <a:chExt cx="4756437" cy="314828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2899" y="2076450"/>
              <a:ext cx="3464887" cy="2133009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5826507" y="4209459"/>
              <a:ext cx="4756437" cy="595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/>
                <a:t>Firmware Engineer</a:t>
              </a:r>
              <a:endParaRPr lang="zh-TW" altLang="en-US" sz="2800" b="1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211139" y="4804623"/>
              <a:ext cx="3987173" cy="420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2021 - Present</a:t>
              </a:r>
              <a:endParaRPr lang="zh-TW" altLang="en-US" dirty="0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3402156" y="785588"/>
            <a:ext cx="4541693" cy="75469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200" b="1" dirty="0" smtClean="0"/>
              <a:t>Verify FW by scripts</a:t>
            </a:r>
            <a:endParaRPr lang="en-US" altLang="zh-TW" sz="3200" b="1" dirty="0"/>
          </a:p>
        </p:txBody>
      </p:sp>
      <p:pic>
        <p:nvPicPr>
          <p:cNvPr id="1026" name="Picture 2" descr="https://ulinktech.com/wp-content/uploads/2021/09/NVMeDevInfo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7" y="1978054"/>
            <a:ext cx="7669066" cy="415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02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406717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-277958" y="1854855"/>
            <a:ext cx="4756437" cy="3148289"/>
            <a:chOff x="5826507" y="2076450"/>
            <a:chExt cx="4756437" cy="314828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2899" y="2076450"/>
              <a:ext cx="3464887" cy="2133009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5826507" y="4209459"/>
              <a:ext cx="4756437" cy="595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/>
                <a:t>Firmware Engineer</a:t>
              </a:r>
              <a:endParaRPr lang="zh-TW" altLang="en-US" sz="2800" b="1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211139" y="4804623"/>
              <a:ext cx="3987173" cy="420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2021 - Present</a:t>
              </a:r>
              <a:endParaRPr lang="zh-TW" altLang="en-US" dirty="0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3402156" y="785588"/>
            <a:ext cx="4541693" cy="75469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200" b="1" dirty="0" smtClean="0"/>
              <a:t>Verify FW by scripts</a:t>
            </a:r>
            <a:endParaRPr lang="en-US" altLang="zh-TW" sz="32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087" y="2325870"/>
            <a:ext cx="2486025" cy="33337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706" y="1335270"/>
            <a:ext cx="2400300" cy="25622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5096" y="4516353"/>
            <a:ext cx="2257425" cy="1781175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7801720" y="5511715"/>
            <a:ext cx="2924175" cy="24717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0725895" y="5050050"/>
            <a:ext cx="1249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Automatic script by Python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1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406717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-277958" y="1854855"/>
            <a:ext cx="4756437" cy="3148289"/>
            <a:chOff x="5826507" y="2076450"/>
            <a:chExt cx="4756437" cy="314828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2899" y="2076450"/>
              <a:ext cx="3464887" cy="2133009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5826507" y="4209459"/>
              <a:ext cx="4756437" cy="595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/>
                <a:t>Firmware Engineer</a:t>
              </a:r>
              <a:endParaRPr lang="zh-TW" altLang="en-US" sz="2800" b="1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211139" y="4804623"/>
              <a:ext cx="3987173" cy="420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2021 - Present</a:t>
              </a:r>
              <a:endParaRPr lang="zh-TW" altLang="en-US" dirty="0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3402156" y="785587"/>
            <a:ext cx="5309697" cy="75469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200" b="1" dirty="0" smtClean="0"/>
              <a:t>Secure Boot Authentication</a:t>
            </a:r>
            <a:endParaRPr lang="en-US" altLang="zh-TW" sz="32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838928" y="3169308"/>
            <a:ext cx="3400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Authenticate Methods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Root of Trust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err="1" smtClean="0"/>
              <a:t>Efuse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SHA / HMAC / RSA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Vendor Specific Commands</a:t>
            </a:r>
            <a:endParaRPr lang="en-US" altLang="zh-TW" sz="1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50" y="2238375"/>
            <a:ext cx="194982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406717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-277958" y="1854855"/>
            <a:ext cx="4756437" cy="3148289"/>
            <a:chOff x="5826507" y="2076450"/>
            <a:chExt cx="4756437" cy="314828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2899" y="2076450"/>
              <a:ext cx="3464887" cy="2133009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5826507" y="4209459"/>
              <a:ext cx="4756437" cy="595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/>
                <a:t>Firmware Engineer</a:t>
              </a:r>
              <a:endParaRPr lang="zh-TW" altLang="en-US" sz="2800" b="1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211139" y="4804623"/>
              <a:ext cx="3987173" cy="420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2021 - Present</a:t>
              </a:r>
              <a:endParaRPr lang="zh-TW" altLang="en-US" dirty="0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3402156" y="747436"/>
            <a:ext cx="530969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200" b="1" dirty="0" smtClean="0"/>
              <a:t>Firmware Update Verification</a:t>
            </a:r>
            <a:endParaRPr lang="en-US" altLang="zh-TW" sz="3200" b="1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432" y="2129549"/>
            <a:ext cx="1998668" cy="4177770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7838928" y="3169308"/>
            <a:ext cx="340057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Verification Methods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SHA 256 / 384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HMAC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RSA 2048 / 3072</a:t>
            </a:r>
          </a:p>
        </p:txBody>
      </p:sp>
    </p:spTree>
    <p:extLst>
      <p:ext uri="{BB962C8B-B14F-4D97-AF65-F5344CB8AC3E}">
        <p14:creationId xmlns:p14="http://schemas.microsoft.com/office/powerpoint/2010/main" val="352967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406717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965200"/>
            <a:ext cx="1847850" cy="2463800"/>
          </a:xfrm>
          <a:prstGeom prst="ellipse">
            <a:avLst/>
          </a:prstGeom>
          <a:ln w="190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文字方塊 2"/>
          <p:cNvSpPr txBox="1"/>
          <p:nvPr/>
        </p:nvSpPr>
        <p:spPr>
          <a:xfrm>
            <a:off x="683417" y="3622387"/>
            <a:ext cx="270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err="1" smtClean="0"/>
              <a:t>PoKai</a:t>
            </a:r>
            <a:r>
              <a:rPr lang="en-US" altLang="zh-TW" sz="3200" dirty="0" smtClean="0"/>
              <a:t> Huang</a:t>
            </a:r>
            <a:endParaRPr lang="zh-TW" altLang="en-US" sz="32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484367" y="4656387"/>
            <a:ext cx="3911273" cy="1074117"/>
            <a:chOff x="503417" y="4608762"/>
            <a:chExt cx="3911273" cy="1074117"/>
          </a:xfrm>
        </p:grpSpPr>
        <p:grpSp>
          <p:nvGrpSpPr>
            <p:cNvPr id="9" name="群組 8"/>
            <p:cNvGrpSpPr/>
            <p:nvPr/>
          </p:nvGrpSpPr>
          <p:grpSpPr>
            <a:xfrm>
              <a:off x="503417" y="4608762"/>
              <a:ext cx="3911273" cy="360000"/>
              <a:chOff x="503417" y="4608762"/>
              <a:chExt cx="3911273" cy="360000"/>
            </a:xfrm>
          </p:grpSpPr>
          <p:sp>
            <p:nvSpPr>
              <p:cNvPr id="5" name="文字方塊 4"/>
              <p:cNvSpPr txBox="1"/>
              <p:nvPr/>
            </p:nvSpPr>
            <p:spPr>
              <a:xfrm>
                <a:off x="908296" y="4619485"/>
                <a:ext cx="35063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/>
                  <a:t>pokaihuang.tw@gmail.com</a:t>
                </a:r>
              </a:p>
            </p:txBody>
          </p:sp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417" y="460876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0" name="群組 9"/>
            <p:cNvGrpSpPr/>
            <p:nvPr/>
          </p:nvGrpSpPr>
          <p:grpSpPr>
            <a:xfrm>
              <a:off x="503417" y="5322879"/>
              <a:ext cx="3316108" cy="360000"/>
              <a:chOff x="503417" y="5322879"/>
              <a:chExt cx="3316108" cy="360000"/>
            </a:xfrm>
          </p:grpSpPr>
          <p:sp>
            <p:nvSpPr>
              <p:cNvPr id="8" name="文字方塊 7"/>
              <p:cNvSpPr txBox="1"/>
              <p:nvPr/>
            </p:nvSpPr>
            <p:spPr>
              <a:xfrm>
                <a:off x="908296" y="5333602"/>
                <a:ext cx="29112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/>
                  <a:t>https://pkhuang-tw.github.io</a:t>
                </a:r>
                <a:endParaRPr lang="zh-TW" altLang="en-US" sz="1600" dirty="0"/>
              </a:p>
            </p:txBody>
          </p:sp>
          <p:pic>
            <p:nvPicPr>
              <p:cNvPr id="7" name="圖片 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417" y="5322879"/>
                <a:ext cx="360000" cy="360000"/>
              </a:xfrm>
              <a:prstGeom prst="rect">
                <a:avLst/>
              </a:prstGeom>
            </p:spPr>
          </p:pic>
        </p:grpSp>
      </p:grpSp>
      <p:sp>
        <p:nvSpPr>
          <p:cNvPr id="23" name="文字方塊 22"/>
          <p:cNvSpPr txBox="1"/>
          <p:nvPr/>
        </p:nvSpPr>
        <p:spPr>
          <a:xfrm>
            <a:off x="5176837" y="1570844"/>
            <a:ext cx="2545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Courses</a:t>
            </a:r>
            <a:endParaRPr lang="zh-TW" altLang="en-US" sz="2800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505302" y="2219855"/>
            <a:ext cx="4898111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Machine Learning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Deep Learning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Computer Vision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VR / 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User Center Interaction Design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694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406717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965200"/>
            <a:ext cx="1847850" cy="2463800"/>
          </a:xfrm>
          <a:prstGeom prst="ellipse">
            <a:avLst/>
          </a:prstGeom>
          <a:ln w="190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文字方塊 2"/>
          <p:cNvSpPr txBox="1"/>
          <p:nvPr/>
        </p:nvSpPr>
        <p:spPr>
          <a:xfrm>
            <a:off x="683417" y="3622387"/>
            <a:ext cx="270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err="1" smtClean="0"/>
              <a:t>PoKai</a:t>
            </a:r>
            <a:r>
              <a:rPr lang="en-US" altLang="zh-TW" sz="3200" dirty="0" smtClean="0"/>
              <a:t> Huang</a:t>
            </a:r>
            <a:endParaRPr lang="zh-TW" altLang="en-US" sz="32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484367" y="4656387"/>
            <a:ext cx="3911273" cy="1074117"/>
            <a:chOff x="503417" y="4608762"/>
            <a:chExt cx="3911273" cy="1074117"/>
          </a:xfrm>
        </p:grpSpPr>
        <p:grpSp>
          <p:nvGrpSpPr>
            <p:cNvPr id="9" name="群組 8"/>
            <p:cNvGrpSpPr/>
            <p:nvPr/>
          </p:nvGrpSpPr>
          <p:grpSpPr>
            <a:xfrm>
              <a:off x="503417" y="4608762"/>
              <a:ext cx="3911273" cy="360000"/>
              <a:chOff x="503417" y="4608762"/>
              <a:chExt cx="3911273" cy="360000"/>
            </a:xfrm>
          </p:grpSpPr>
          <p:sp>
            <p:nvSpPr>
              <p:cNvPr id="5" name="文字方塊 4"/>
              <p:cNvSpPr txBox="1"/>
              <p:nvPr/>
            </p:nvSpPr>
            <p:spPr>
              <a:xfrm>
                <a:off x="908296" y="4619485"/>
                <a:ext cx="35063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/>
                  <a:t>pokaihuang.tw@gmail.com</a:t>
                </a:r>
              </a:p>
            </p:txBody>
          </p:sp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417" y="460876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0" name="群組 9"/>
            <p:cNvGrpSpPr/>
            <p:nvPr/>
          </p:nvGrpSpPr>
          <p:grpSpPr>
            <a:xfrm>
              <a:off x="503417" y="5322879"/>
              <a:ext cx="3316108" cy="360000"/>
              <a:chOff x="503417" y="5322879"/>
              <a:chExt cx="3316108" cy="360000"/>
            </a:xfrm>
          </p:grpSpPr>
          <p:sp>
            <p:nvSpPr>
              <p:cNvPr id="8" name="文字方塊 7"/>
              <p:cNvSpPr txBox="1"/>
              <p:nvPr/>
            </p:nvSpPr>
            <p:spPr>
              <a:xfrm>
                <a:off x="908296" y="5333602"/>
                <a:ext cx="29112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/>
                  <a:t>https://pkhuang-tw.github.io</a:t>
                </a:r>
                <a:endParaRPr lang="zh-TW" altLang="en-US" sz="1600" dirty="0"/>
              </a:p>
            </p:txBody>
          </p:sp>
          <p:pic>
            <p:nvPicPr>
              <p:cNvPr id="7" name="圖片 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417" y="5322879"/>
                <a:ext cx="360000" cy="360000"/>
              </a:xfrm>
              <a:prstGeom prst="rect">
                <a:avLst/>
              </a:prstGeom>
            </p:spPr>
          </p:pic>
        </p:grpSp>
      </p:grpSp>
      <p:grpSp>
        <p:nvGrpSpPr>
          <p:cNvPr id="29" name="群組 28"/>
          <p:cNvGrpSpPr/>
          <p:nvPr/>
        </p:nvGrpSpPr>
        <p:grpSpPr>
          <a:xfrm>
            <a:off x="5300662" y="735396"/>
            <a:ext cx="5945571" cy="1655217"/>
            <a:chOff x="5176837" y="802071"/>
            <a:chExt cx="5945571" cy="1655217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837" y="802071"/>
              <a:ext cx="1440000" cy="1655217"/>
            </a:xfrm>
            <a:prstGeom prst="rect">
              <a:avLst/>
            </a:prstGeom>
          </p:spPr>
        </p:pic>
        <p:grpSp>
          <p:nvGrpSpPr>
            <p:cNvPr id="18" name="群組 17"/>
            <p:cNvGrpSpPr/>
            <p:nvPr/>
          </p:nvGrpSpPr>
          <p:grpSpPr>
            <a:xfrm>
              <a:off x="6940933" y="1206048"/>
              <a:ext cx="4181475" cy="847262"/>
              <a:chOff x="6838950" y="1006475"/>
              <a:chExt cx="4181475" cy="847262"/>
            </a:xfrm>
          </p:grpSpPr>
          <p:sp>
            <p:nvSpPr>
              <p:cNvPr id="19" name="文字方塊 18"/>
              <p:cNvSpPr txBox="1"/>
              <p:nvPr/>
            </p:nvSpPr>
            <p:spPr>
              <a:xfrm>
                <a:off x="6838950" y="1006475"/>
                <a:ext cx="41814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smtClean="0"/>
                  <a:t>C Programming</a:t>
                </a:r>
                <a:endParaRPr lang="zh-TW" altLang="en-US" sz="2800" b="1" dirty="0"/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6838950" y="1484405"/>
                <a:ext cx="3505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- Teacher Assistant ( 2018 )</a:t>
                </a:r>
                <a:endParaRPr lang="zh-TW" altLang="en-US" dirty="0"/>
              </a:p>
            </p:txBody>
          </p:sp>
        </p:grpSp>
      </p:grpSp>
      <p:grpSp>
        <p:nvGrpSpPr>
          <p:cNvPr id="17" name="群組 16"/>
          <p:cNvGrpSpPr/>
          <p:nvPr/>
        </p:nvGrpSpPr>
        <p:grpSpPr>
          <a:xfrm>
            <a:off x="5300662" y="2878071"/>
            <a:ext cx="5945571" cy="1442111"/>
            <a:chOff x="5176837" y="2944746"/>
            <a:chExt cx="5945571" cy="1442111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837" y="2944746"/>
              <a:ext cx="1440000" cy="1440000"/>
            </a:xfrm>
            <a:prstGeom prst="rect">
              <a:avLst/>
            </a:prstGeom>
          </p:spPr>
        </p:pic>
        <p:grpSp>
          <p:nvGrpSpPr>
            <p:cNvPr id="22" name="群組 21"/>
            <p:cNvGrpSpPr/>
            <p:nvPr/>
          </p:nvGrpSpPr>
          <p:grpSpPr>
            <a:xfrm>
              <a:off x="6940933" y="2985597"/>
              <a:ext cx="4181475" cy="1401260"/>
              <a:chOff x="6838950" y="1006475"/>
              <a:chExt cx="4181475" cy="1401260"/>
            </a:xfrm>
          </p:grpSpPr>
          <p:sp>
            <p:nvSpPr>
              <p:cNvPr id="24" name="文字方塊 23"/>
              <p:cNvSpPr txBox="1"/>
              <p:nvPr/>
            </p:nvSpPr>
            <p:spPr>
              <a:xfrm>
                <a:off x="6838950" y="1006475"/>
                <a:ext cx="41814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smtClean="0"/>
                  <a:t>Python</a:t>
                </a:r>
                <a:endParaRPr lang="zh-TW" altLang="en-US" sz="2800" b="1" dirty="0"/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6838950" y="1484405"/>
                <a:ext cx="3505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 smtClean="0"/>
                  <a:t>- Teacher Assistant ( 2018 )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 smtClean="0"/>
                  <a:t>- Tutor ( 2019 )</a:t>
                </a:r>
                <a:endParaRPr lang="zh-TW" altLang="en-US" dirty="0"/>
              </a:p>
            </p:txBody>
          </p:sp>
        </p:grpSp>
      </p:grpSp>
      <p:grpSp>
        <p:nvGrpSpPr>
          <p:cNvPr id="16" name="群組 15"/>
          <p:cNvGrpSpPr/>
          <p:nvPr/>
        </p:nvGrpSpPr>
        <p:grpSpPr>
          <a:xfrm>
            <a:off x="5300662" y="4805529"/>
            <a:ext cx="5945571" cy="1440000"/>
            <a:chOff x="5176837" y="4872204"/>
            <a:chExt cx="5945571" cy="1440000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837" y="4872204"/>
              <a:ext cx="1440000" cy="1440000"/>
            </a:xfrm>
            <a:prstGeom prst="rect">
              <a:avLst/>
            </a:prstGeom>
          </p:spPr>
        </p:pic>
        <p:grpSp>
          <p:nvGrpSpPr>
            <p:cNvPr id="26" name="群組 25"/>
            <p:cNvGrpSpPr/>
            <p:nvPr/>
          </p:nvGrpSpPr>
          <p:grpSpPr>
            <a:xfrm>
              <a:off x="6940933" y="5120804"/>
              <a:ext cx="4181475" cy="942801"/>
              <a:chOff x="6838950" y="1006475"/>
              <a:chExt cx="4181475" cy="942801"/>
            </a:xfrm>
          </p:grpSpPr>
          <p:sp>
            <p:nvSpPr>
              <p:cNvPr id="27" name="文字方塊 26"/>
              <p:cNvSpPr txBox="1"/>
              <p:nvPr/>
            </p:nvSpPr>
            <p:spPr>
              <a:xfrm>
                <a:off x="6838950" y="1006475"/>
                <a:ext cx="41814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smtClean="0"/>
                  <a:t>Senior High School Math</a:t>
                </a:r>
                <a:endParaRPr lang="zh-TW" altLang="en-US" sz="2800" b="1" dirty="0"/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6838950" y="1484405"/>
                <a:ext cx="3505200" cy="464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 smtClean="0"/>
                  <a:t>- Tutor ( 2013 - 2020 )</a:t>
                </a:r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905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406717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965200"/>
            <a:ext cx="1847850" cy="2463800"/>
          </a:xfrm>
          <a:prstGeom prst="ellipse">
            <a:avLst/>
          </a:prstGeom>
          <a:ln w="190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文字方塊 2"/>
          <p:cNvSpPr txBox="1"/>
          <p:nvPr/>
        </p:nvSpPr>
        <p:spPr>
          <a:xfrm>
            <a:off x="683417" y="3622387"/>
            <a:ext cx="270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err="1" smtClean="0"/>
              <a:t>PoKai</a:t>
            </a:r>
            <a:r>
              <a:rPr lang="en-US" altLang="zh-TW" sz="3200" dirty="0" smtClean="0"/>
              <a:t> Huang</a:t>
            </a:r>
            <a:endParaRPr lang="zh-TW" altLang="en-US" sz="32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484367" y="4656387"/>
            <a:ext cx="3911273" cy="1074117"/>
            <a:chOff x="503417" y="4608762"/>
            <a:chExt cx="3911273" cy="1074117"/>
          </a:xfrm>
        </p:grpSpPr>
        <p:grpSp>
          <p:nvGrpSpPr>
            <p:cNvPr id="9" name="群組 8"/>
            <p:cNvGrpSpPr/>
            <p:nvPr/>
          </p:nvGrpSpPr>
          <p:grpSpPr>
            <a:xfrm>
              <a:off x="503417" y="4608762"/>
              <a:ext cx="3911273" cy="360000"/>
              <a:chOff x="503417" y="4608762"/>
              <a:chExt cx="3911273" cy="360000"/>
            </a:xfrm>
          </p:grpSpPr>
          <p:sp>
            <p:nvSpPr>
              <p:cNvPr id="5" name="文字方塊 4"/>
              <p:cNvSpPr txBox="1"/>
              <p:nvPr/>
            </p:nvSpPr>
            <p:spPr>
              <a:xfrm>
                <a:off x="908296" y="4619485"/>
                <a:ext cx="35063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/>
                  <a:t>pokaihuang.tw@gmail.com</a:t>
                </a:r>
              </a:p>
            </p:txBody>
          </p:sp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417" y="460876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0" name="群組 9"/>
            <p:cNvGrpSpPr/>
            <p:nvPr/>
          </p:nvGrpSpPr>
          <p:grpSpPr>
            <a:xfrm>
              <a:off x="503417" y="5322879"/>
              <a:ext cx="3316108" cy="360000"/>
              <a:chOff x="503417" y="5322879"/>
              <a:chExt cx="3316108" cy="360000"/>
            </a:xfrm>
          </p:grpSpPr>
          <p:sp>
            <p:nvSpPr>
              <p:cNvPr id="8" name="文字方塊 7"/>
              <p:cNvSpPr txBox="1"/>
              <p:nvPr/>
            </p:nvSpPr>
            <p:spPr>
              <a:xfrm>
                <a:off x="908296" y="5333602"/>
                <a:ext cx="29112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/>
                  <a:t>https://pkhuang-tw.github.io</a:t>
                </a:r>
                <a:endParaRPr lang="zh-TW" altLang="en-US" sz="1600" dirty="0"/>
              </a:p>
            </p:txBody>
          </p:sp>
          <p:pic>
            <p:nvPicPr>
              <p:cNvPr id="7" name="圖片 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417" y="5322879"/>
                <a:ext cx="360000" cy="360000"/>
              </a:xfrm>
              <a:prstGeom prst="rect">
                <a:avLst/>
              </a:prstGeom>
            </p:spPr>
          </p:pic>
        </p:grpSp>
      </p:grpSp>
      <p:grpSp>
        <p:nvGrpSpPr>
          <p:cNvPr id="23" name="群組 22"/>
          <p:cNvGrpSpPr/>
          <p:nvPr/>
        </p:nvGrpSpPr>
        <p:grpSpPr>
          <a:xfrm>
            <a:off x="5751368" y="1771650"/>
            <a:ext cx="4756437" cy="3453089"/>
            <a:chOff x="5751368" y="1771650"/>
            <a:chExt cx="4756437" cy="3453089"/>
          </a:xfrm>
        </p:grpSpPr>
        <p:sp>
          <p:nvSpPr>
            <p:cNvPr id="19" name="文字方塊 18"/>
            <p:cNvSpPr txBox="1"/>
            <p:nvPr/>
          </p:nvSpPr>
          <p:spPr>
            <a:xfrm>
              <a:off x="5751368" y="4209459"/>
              <a:ext cx="4756437" cy="595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/>
                <a:t>Firmware Engineer</a:t>
              </a:r>
              <a:endParaRPr lang="zh-TW" altLang="en-US" sz="2800" b="1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136000" y="4804623"/>
              <a:ext cx="3987173" cy="420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2021 - Present</a:t>
              </a:r>
              <a:endParaRPr lang="zh-TW" altLang="en-US" dirty="0"/>
            </a:p>
          </p:txBody>
        </p:sp>
        <p:pic>
          <p:nvPicPr>
            <p:cNvPr id="30" name="圖片 2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9" t="19500" r="8750" b="24250"/>
            <a:stretch/>
          </p:blipFill>
          <p:spPr>
            <a:xfrm>
              <a:off x="6293103" y="1771650"/>
              <a:ext cx="3672966" cy="2437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308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406717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-277958" y="1854855"/>
            <a:ext cx="4756437" cy="3148289"/>
            <a:chOff x="5826507" y="2076450"/>
            <a:chExt cx="4756437" cy="314828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2899" y="2076450"/>
              <a:ext cx="3464887" cy="2133009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5826507" y="4209459"/>
              <a:ext cx="4756437" cy="595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/>
                <a:t>Firmware Engineer</a:t>
              </a:r>
              <a:endParaRPr lang="zh-TW" altLang="en-US" sz="2800" b="1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211139" y="4804623"/>
              <a:ext cx="3987173" cy="420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2021 - Present</a:t>
              </a:r>
              <a:endParaRPr lang="zh-TW" altLang="en-US" dirty="0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464033" y="1273335"/>
            <a:ext cx="3452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What I have done</a:t>
            </a:r>
            <a:endParaRPr lang="zh-TW" altLang="en-US" sz="28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585154" y="2081016"/>
            <a:ext cx="72105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Develop &amp; Verify FW according to TCG specifications</a:t>
            </a:r>
            <a:endParaRPr lang="en-US" altLang="zh-TW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Secure Boot Authentication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Firmware Update Verification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Modularize </a:t>
            </a:r>
            <a:r>
              <a:rPr lang="en-US" altLang="zh-TW" sz="2400" dirty="0"/>
              <a:t>features into Libraries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Threat Analysis &amp; Risk Assessment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Automation scripts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6325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406717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-277958" y="1854855"/>
            <a:ext cx="4756437" cy="3148289"/>
            <a:chOff x="5826507" y="2076450"/>
            <a:chExt cx="4756437" cy="314828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2899" y="2076450"/>
              <a:ext cx="3464887" cy="2133009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5826507" y="4209459"/>
              <a:ext cx="4756437" cy="595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/>
                <a:t>Firmware Engineer</a:t>
              </a:r>
              <a:endParaRPr lang="zh-TW" altLang="en-US" sz="2800" b="1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211139" y="4804623"/>
              <a:ext cx="3987173" cy="420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2021 - Present</a:t>
              </a:r>
              <a:endParaRPr lang="zh-TW" altLang="en-US" dirty="0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3402156" y="785588"/>
            <a:ext cx="7647343" cy="75469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200" b="1" dirty="0"/>
              <a:t>Develop </a:t>
            </a:r>
            <a:r>
              <a:rPr lang="en-US" altLang="zh-TW" sz="3200" b="1" dirty="0" smtClean="0"/>
              <a:t>FW </a:t>
            </a:r>
            <a:r>
              <a:rPr lang="en-US" altLang="zh-TW" sz="3200" b="1" dirty="0"/>
              <a:t>according to TCG specifications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79" y="2325871"/>
            <a:ext cx="7345086" cy="389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3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406717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-277958" y="1854855"/>
            <a:ext cx="4756437" cy="3148289"/>
            <a:chOff x="5826507" y="2076450"/>
            <a:chExt cx="4756437" cy="314828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2899" y="2076450"/>
              <a:ext cx="3464887" cy="2133009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5826507" y="4209459"/>
              <a:ext cx="4756437" cy="595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/>
                <a:t>Firmware Engineer</a:t>
              </a:r>
              <a:endParaRPr lang="zh-TW" altLang="en-US" sz="2800" b="1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211139" y="4804623"/>
              <a:ext cx="3987173" cy="420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2021 - Present</a:t>
              </a:r>
              <a:endParaRPr lang="zh-TW" altLang="en-US" dirty="0"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607" y="3176475"/>
            <a:ext cx="7435564" cy="1019923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402156" y="785588"/>
            <a:ext cx="7647343" cy="75469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200" b="1" dirty="0"/>
              <a:t>Develop </a:t>
            </a:r>
            <a:r>
              <a:rPr lang="en-US" altLang="zh-TW" sz="3200" b="1" dirty="0" smtClean="0"/>
              <a:t>FW </a:t>
            </a:r>
            <a:r>
              <a:rPr lang="en-US" altLang="zh-TW" sz="3200" b="1" dirty="0"/>
              <a:t>according to TCG specifications</a:t>
            </a:r>
          </a:p>
        </p:txBody>
      </p:sp>
      <p:cxnSp>
        <p:nvCxnSpPr>
          <p:cNvPr id="14" name="直線單箭頭接點 13"/>
          <p:cNvCxnSpPr>
            <a:stCxn id="16" idx="0"/>
          </p:cNvCxnSpPr>
          <p:nvPr/>
        </p:nvCxnSpPr>
        <p:spPr>
          <a:xfrm flipH="1" flipV="1">
            <a:off x="5518161" y="4042968"/>
            <a:ext cx="330189" cy="116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200522" y="5211678"/>
            <a:ext cx="329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Which Authority owns this range?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601274" y="4800380"/>
            <a:ext cx="130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This range?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20" idx="0"/>
          </p:cNvCxnSpPr>
          <p:nvPr/>
        </p:nvCxnSpPr>
        <p:spPr>
          <a:xfrm flipV="1">
            <a:off x="8254392" y="4019449"/>
            <a:ext cx="0" cy="78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9561697" y="5119622"/>
            <a:ext cx="219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How about this range?</a:t>
            </a:r>
            <a:endParaRPr lang="zh-TW" altLang="en-US" dirty="0"/>
          </a:p>
        </p:txBody>
      </p:sp>
      <p:cxnSp>
        <p:nvCxnSpPr>
          <p:cNvPr id="25" name="直線單箭頭接點 24"/>
          <p:cNvCxnSpPr>
            <a:stCxn id="24" idx="0"/>
          </p:cNvCxnSpPr>
          <p:nvPr/>
        </p:nvCxnSpPr>
        <p:spPr>
          <a:xfrm flipV="1">
            <a:off x="10660434" y="4042968"/>
            <a:ext cx="66673" cy="107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6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406717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-277958" y="1854855"/>
            <a:ext cx="4756437" cy="3148289"/>
            <a:chOff x="5826507" y="2076450"/>
            <a:chExt cx="4756437" cy="314828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2899" y="2076450"/>
              <a:ext cx="3464887" cy="2133009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5826507" y="4209459"/>
              <a:ext cx="4756437" cy="595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/>
                <a:t>Firmware Engineer</a:t>
              </a:r>
              <a:endParaRPr lang="zh-TW" altLang="en-US" sz="2800" b="1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211139" y="4804623"/>
              <a:ext cx="3987173" cy="420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2021 - Present</a:t>
              </a:r>
              <a:endParaRPr lang="zh-TW" altLang="en-US" dirty="0"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607" y="3176475"/>
            <a:ext cx="7435564" cy="1019923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402156" y="785588"/>
            <a:ext cx="7647343" cy="75469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200" b="1" dirty="0"/>
              <a:t>Develop </a:t>
            </a:r>
            <a:r>
              <a:rPr lang="en-US" altLang="zh-TW" sz="3200" b="1" dirty="0" smtClean="0"/>
              <a:t>FW </a:t>
            </a:r>
            <a:r>
              <a:rPr lang="en-US" altLang="zh-TW" sz="3200" b="1" dirty="0"/>
              <a:t>according to TCG specifications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5105400" y="4657725"/>
            <a:ext cx="613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Shared range? Single use range?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AES key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Key maintenance after Power Cycle / Power State Transition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635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406717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-277958" y="1854855"/>
            <a:ext cx="4756437" cy="3148289"/>
            <a:chOff x="5826507" y="2076450"/>
            <a:chExt cx="4756437" cy="314828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2899" y="2076450"/>
              <a:ext cx="3464887" cy="2133009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5826507" y="4209459"/>
              <a:ext cx="4756437" cy="595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/>
                <a:t>Firmware Engineer</a:t>
              </a:r>
              <a:endParaRPr lang="zh-TW" altLang="en-US" sz="2800" b="1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211139" y="4804623"/>
              <a:ext cx="3987173" cy="420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2021 - Present</a:t>
              </a:r>
              <a:endParaRPr lang="zh-TW" altLang="en-US" dirty="0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3402156" y="785588"/>
            <a:ext cx="7647343" cy="75469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200" b="1" dirty="0"/>
              <a:t>Develop </a:t>
            </a:r>
            <a:r>
              <a:rPr lang="en-US" altLang="zh-TW" sz="3200" b="1" dirty="0" smtClean="0"/>
              <a:t>FW </a:t>
            </a:r>
            <a:r>
              <a:rPr lang="en-US" altLang="zh-TW" sz="3200" b="1" dirty="0"/>
              <a:t>according to TCG specifications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648325" y="2156192"/>
            <a:ext cx="421957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SSCs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Opal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Pyrite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Opalite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Ruby</a:t>
            </a:r>
          </a:p>
          <a:p>
            <a:pPr lvl="1"/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BlockSID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PSID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CNL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Additional </a:t>
            </a:r>
            <a:r>
              <a:rPr lang="en-US" altLang="zh-TW" dirty="0" err="1" smtClean="0"/>
              <a:t>DataStore</a:t>
            </a:r>
            <a:r>
              <a:rPr lang="en-US" altLang="zh-TW" dirty="0" smtClean="0"/>
              <a:t> 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Single User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Shadow MBR</a:t>
            </a:r>
          </a:p>
        </p:txBody>
      </p:sp>
    </p:spTree>
    <p:extLst>
      <p:ext uri="{BB962C8B-B14F-4D97-AF65-F5344CB8AC3E}">
        <p14:creationId xmlns:p14="http://schemas.microsoft.com/office/powerpoint/2010/main" val="245081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13011</TotalTime>
  <Words>296</Words>
  <Application>Microsoft Office PowerPoint</Application>
  <PresentationFormat>寬螢幕</PresentationFormat>
  <Paragraphs>95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PKHuang</cp:lastModifiedBy>
  <cp:revision>29</cp:revision>
  <dcterms:created xsi:type="dcterms:W3CDTF">2024-01-29T16:44:38Z</dcterms:created>
  <dcterms:modified xsi:type="dcterms:W3CDTF">2024-02-07T17:36:35Z</dcterms:modified>
</cp:coreProperties>
</file>