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0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97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97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79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33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144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133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506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89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552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99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627-1ABF-4570-89B7-2F2CE923F251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24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27627-1ABF-4570-89B7-2F2CE923F251}" type="datetimeFigureOut">
              <a:rPr lang="zh-TW" altLang="en-US" smtClean="0"/>
              <a:t>2024/1/15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1FF32-E1CF-4B72-818D-6E09D2904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545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2667000" cy="990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55515" y="527232"/>
            <a:ext cx="4165600" cy="901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PoKai</a:t>
            </a:r>
            <a:r>
              <a:rPr lang="en-US" altLang="zh-TW" sz="36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Huang</a:t>
            </a:r>
            <a:endParaRPr lang="zh-TW" alt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" y="285750"/>
            <a:ext cx="1152525" cy="1536700"/>
          </a:xfrm>
          <a:prstGeom prst="ellipse">
            <a:avLst/>
          </a:prstGeom>
          <a:ln w="12700" cap="rnd">
            <a:noFill/>
          </a:ln>
          <a:effectLst/>
        </p:spPr>
      </p:pic>
      <p:grpSp>
        <p:nvGrpSpPr>
          <p:cNvPr id="12" name="群組 11"/>
          <p:cNvGrpSpPr/>
          <p:nvPr/>
        </p:nvGrpSpPr>
        <p:grpSpPr>
          <a:xfrm>
            <a:off x="287338" y="2247900"/>
            <a:ext cx="2620962" cy="1586132"/>
            <a:chOff x="338138" y="2514600"/>
            <a:chExt cx="2620962" cy="1586132"/>
          </a:xfrm>
        </p:grpSpPr>
        <p:sp>
          <p:nvSpPr>
            <p:cNvPr id="8" name="文字方塊 7"/>
            <p:cNvSpPr txBox="1"/>
            <p:nvPr/>
          </p:nvSpPr>
          <p:spPr>
            <a:xfrm>
              <a:off x="338138" y="2514600"/>
              <a:ext cx="1282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DETAILS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接點 9"/>
            <p:cNvCxnSpPr/>
            <p:nvPr/>
          </p:nvCxnSpPr>
          <p:spPr>
            <a:xfrm>
              <a:off x="338138" y="2984500"/>
              <a:ext cx="17573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338138" y="3085069"/>
              <a:ext cx="26209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Phone</a:t>
              </a:r>
            </a:p>
            <a:p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0932732142</a:t>
              </a:r>
            </a:p>
            <a:p>
              <a:endParaRPr lang="en-US" altLang="zh-TW" sz="1200" dirty="0">
                <a:latin typeface="+mj-lt"/>
                <a:cs typeface="Arial" panose="020B0604020202020204" pitchFamily="34" charset="0"/>
              </a:endParaRPr>
            </a:p>
            <a:p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Email</a:t>
              </a:r>
            </a:p>
            <a:p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pokaihuang.tw@gmail.com</a:t>
              </a:r>
              <a:endParaRPr lang="zh-TW" altLang="en-US" sz="120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>
            <a:off x="287338" y="4686300"/>
            <a:ext cx="2925762" cy="1586132"/>
            <a:chOff x="338138" y="2514600"/>
            <a:chExt cx="2620962" cy="1586132"/>
          </a:xfrm>
        </p:grpSpPr>
        <p:sp>
          <p:nvSpPr>
            <p:cNvPr id="14" name="文字方塊 13"/>
            <p:cNvSpPr txBox="1"/>
            <p:nvPr/>
          </p:nvSpPr>
          <p:spPr>
            <a:xfrm>
              <a:off x="338138" y="2514600"/>
              <a:ext cx="1282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LINKS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5" name="直線接點 14"/>
            <p:cNvCxnSpPr/>
            <p:nvPr/>
          </p:nvCxnSpPr>
          <p:spPr>
            <a:xfrm>
              <a:off x="338138" y="2984500"/>
              <a:ext cx="17573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/>
            <p:cNvSpPr txBox="1"/>
            <p:nvPr/>
          </p:nvSpPr>
          <p:spPr>
            <a:xfrm>
              <a:off x="338138" y="3085069"/>
              <a:ext cx="26209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Personal Link</a:t>
              </a:r>
            </a:p>
            <a:p>
              <a:r>
                <a:rPr lang="en-US" altLang="zh-TW" sz="1200" dirty="0">
                  <a:latin typeface="+mj-lt"/>
                </a:rPr>
                <a:t>https://</a:t>
              </a:r>
              <a:r>
                <a:rPr lang="en-US" altLang="zh-TW" sz="1200" dirty="0" smtClean="0">
                  <a:latin typeface="+mj-lt"/>
                </a:rPr>
                <a:t>pkhuang-tw.github.io</a:t>
              </a:r>
            </a:p>
            <a:p>
              <a:endParaRPr lang="en-US" altLang="zh-TW" sz="1200" dirty="0">
                <a:latin typeface="+mj-lt"/>
                <a:cs typeface="Arial" panose="020B0604020202020204" pitchFamily="34" charset="0"/>
              </a:endParaRPr>
            </a:p>
            <a:p>
              <a:r>
                <a:rPr lang="en-US" altLang="zh-TW" sz="1200" b="1" dirty="0" err="1" smtClean="0">
                  <a:latin typeface="+mj-lt"/>
                  <a:cs typeface="Arial" panose="020B0604020202020204" pitchFamily="34" charset="0"/>
                </a:rPr>
                <a:t>Github</a:t>
              </a:r>
              <a:endParaRPr lang="en-US" altLang="zh-TW" sz="1200" b="1" dirty="0" smtClean="0">
                <a:latin typeface="+mj-lt"/>
                <a:cs typeface="Arial" panose="020B0604020202020204" pitchFamily="34" charset="0"/>
              </a:endParaRPr>
            </a:p>
            <a:p>
              <a:r>
                <a:rPr lang="en-US" altLang="zh-TW" sz="1200" dirty="0">
                  <a:latin typeface="+mj-lt"/>
                </a:rPr>
                <a:t>https://github.com/PKhuang-TW</a:t>
              </a:r>
              <a:endParaRPr lang="zh-TW" altLang="en-US" sz="105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287338" y="7124700"/>
            <a:ext cx="2925762" cy="1955464"/>
            <a:chOff x="338138" y="2514600"/>
            <a:chExt cx="2620962" cy="1955464"/>
          </a:xfrm>
        </p:grpSpPr>
        <p:sp>
          <p:nvSpPr>
            <p:cNvPr id="18" name="文字方塊 17"/>
            <p:cNvSpPr txBox="1"/>
            <p:nvPr/>
          </p:nvSpPr>
          <p:spPr>
            <a:xfrm>
              <a:off x="338138" y="2514600"/>
              <a:ext cx="1282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SKILLS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線接點 18"/>
            <p:cNvCxnSpPr/>
            <p:nvPr/>
          </p:nvCxnSpPr>
          <p:spPr>
            <a:xfrm>
              <a:off x="338138" y="2984500"/>
              <a:ext cx="17573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方塊 19"/>
            <p:cNvSpPr txBox="1"/>
            <p:nvPr/>
          </p:nvSpPr>
          <p:spPr>
            <a:xfrm>
              <a:off x="338138" y="3085069"/>
              <a:ext cx="262096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C</a:t>
              </a:r>
            </a:p>
            <a:p>
              <a:endParaRPr lang="en-US" altLang="zh-TW" sz="1200" dirty="0">
                <a:latin typeface="+mj-lt"/>
                <a:cs typeface="Arial" panose="020B0604020202020204" pitchFamily="34" charset="0"/>
              </a:endParaRPr>
            </a:p>
            <a:p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C++</a:t>
              </a:r>
            </a:p>
            <a:p>
              <a:endParaRPr lang="en-US" altLang="zh-TW" sz="1200" dirty="0" smtClean="0">
                <a:latin typeface="+mj-lt"/>
                <a:cs typeface="Arial" panose="020B0604020202020204" pitchFamily="34" charset="0"/>
              </a:endParaRPr>
            </a:p>
            <a:p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Python</a:t>
              </a:r>
            </a:p>
            <a:p>
              <a:endParaRPr lang="en-US" altLang="zh-TW" sz="1200" dirty="0" smtClean="0">
                <a:latin typeface="+mj-lt"/>
                <a:cs typeface="Arial" panose="020B0604020202020204" pitchFamily="34" charset="0"/>
              </a:endParaRPr>
            </a:p>
            <a:p>
              <a:endParaRPr lang="en-US" altLang="zh-TW" sz="1200" dirty="0" smtClean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2979067" y="2117086"/>
            <a:ext cx="3542048" cy="1888779"/>
            <a:chOff x="338138" y="2514600"/>
            <a:chExt cx="3370262" cy="1888779"/>
          </a:xfrm>
        </p:grpSpPr>
        <p:sp>
          <p:nvSpPr>
            <p:cNvPr id="22" name="文字方塊 21"/>
            <p:cNvSpPr txBox="1"/>
            <p:nvPr/>
          </p:nvSpPr>
          <p:spPr>
            <a:xfrm>
              <a:off x="338138" y="2514600"/>
              <a:ext cx="1414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PROFILE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直線接點 22"/>
            <p:cNvCxnSpPr/>
            <p:nvPr/>
          </p:nvCxnSpPr>
          <p:spPr>
            <a:xfrm>
              <a:off x="338138" y="2984500"/>
              <a:ext cx="3243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/>
            <p:cNvSpPr txBox="1"/>
            <p:nvPr/>
          </p:nvSpPr>
          <p:spPr>
            <a:xfrm>
              <a:off x="338138" y="3085069"/>
              <a:ext cx="3370262" cy="13183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00"/>
                </a:spcBef>
              </a:pPr>
              <a:r>
                <a:rPr lang="en-US" altLang="zh-TW" sz="1200" dirty="0">
                  <a:latin typeface="+mj-lt"/>
                </a:rPr>
                <a:t>I am a lively and enthusiastic person. </a:t>
              </a:r>
              <a:r>
                <a:rPr lang="en-US" altLang="zh-TW" sz="1200" dirty="0" smtClean="0">
                  <a:latin typeface="+mj-lt"/>
                </a:rPr>
                <a:t>I am familiar </a:t>
              </a:r>
              <a:r>
                <a:rPr lang="en-US" altLang="zh-TW" sz="1200" dirty="0">
                  <a:latin typeface="+mj-lt"/>
                </a:rPr>
                <a:t>with communicating with </a:t>
              </a:r>
              <a:r>
                <a:rPr lang="en-US" altLang="zh-TW" sz="1200" dirty="0" smtClean="0">
                  <a:latin typeface="+mj-lt"/>
                </a:rPr>
                <a:t>teams and </a:t>
              </a:r>
              <a:r>
                <a:rPr lang="en-US" altLang="zh-TW" sz="1200" dirty="0">
                  <a:latin typeface="+mj-lt"/>
                </a:rPr>
                <a:t>find </a:t>
              </a:r>
              <a:r>
                <a:rPr lang="en-US" altLang="zh-TW" sz="1200" dirty="0" smtClean="0">
                  <a:latin typeface="+mj-lt"/>
                </a:rPr>
                <a:t>compromises that everyone can agree on.</a:t>
              </a:r>
            </a:p>
            <a:p>
              <a:pPr>
                <a:spcBef>
                  <a:spcPts val="100"/>
                </a:spcBef>
              </a:pPr>
              <a:endParaRPr lang="en-US" altLang="zh-TW" sz="600" dirty="0">
                <a:latin typeface="+mj-lt"/>
                <a:cs typeface="Arial" panose="020B0604020202020204" pitchFamily="34" charset="0"/>
              </a:endParaRPr>
            </a:p>
            <a:p>
              <a:pPr>
                <a:spcBef>
                  <a:spcPts val="100"/>
                </a:spcBef>
              </a:pPr>
              <a:r>
                <a:rPr lang="en-US" altLang="zh-TW" sz="1200" dirty="0">
                  <a:latin typeface="+mj-lt"/>
                </a:rPr>
                <a:t>I have been working as a </a:t>
              </a:r>
              <a:r>
                <a:rPr lang="en-US" altLang="zh-TW" sz="1200" b="1" dirty="0">
                  <a:latin typeface="+mj-lt"/>
                </a:rPr>
                <a:t>firmware engineer</a:t>
              </a:r>
              <a:r>
                <a:rPr lang="en-US" altLang="zh-TW" sz="1200" dirty="0">
                  <a:latin typeface="+mj-lt"/>
                </a:rPr>
                <a:t> </a:t>
              </a:r>
              <a:r>
                <a:rPr lang="en-US" altLang="zh-TW" sz="1200" dirty="0" smtClean="0">
                  <a:latin typeface="+mj-lt"/>
                </a:rPr>
                <a:t>since </a:t>
              </a:r>
              <a:r>
                <a:rPr lang="en-US" altLang="zh-TW" sz="1200" dirty="0">
                  <a:latin typeface="+mj-lt"/>
                </a:rPr>
                <a:t>2021. I am a fast learner with strong logical reasoning </a:t>
              </a:r>
              <a:r>
                <a:rPr lang="en-US" altLang="zh-TW" sz="1200" dirty="0" smtClean="0">
                  <a:latin typeface="+mj-lt"/>
                </a:rPr>
                <a:t>skills, which makes me </a:t>
              </a:r>
              <a:r>
                <a:rPr lang="en-US" altLang="zh-TW" sz="1200" dirty="0">
                  <a:latin typeface="+mj-lt"/>
                </a:rPr>
                <a:t>identify </a:t>
              </a:r>
              <a:r>
                <a:rPr lang="en-US" altLang="zh-TW" sz="1200" dirty="0" smtClean="0">
                  <a:latin typeface="+mj-lt"/>
                </a:rPr>
                <a:t>issues </a:t>
              </a:r>
              <a:r>
                <a:rPr lang="en-US" altLang="zh-TW" sz="1200" dirty="0" smtClean="0">
                  <a:latin typeface="+mj-lt"/>
                </a:rPr>
                <a:t>more efficiently.</a:t>
              </a:r>
              <a:endParaRPr lang="zh-TW" altLang="en-US" sz="120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979067" y="4241489"/>
            <a:ext cx="3586833" cy="2732599"/>
            <a:chOff x="338138" y="2514600"/>
            <a:chExt cx="3370262" cy="2732599"/>
          </a:xfrm>
        </p:grpSpPr>
        <p:sp>
          <p:nvSpPr>
            <p:cNvPr id="27" name="文字方塊 26"/>
            <p:cNvSpPr txBox="1"/>
            <p:nvPr/>
          </p:nvSpPr>
          <p:spPr>
            <a:xfrm>
              <a:off x="338138" y="2514600"/>
              <a:ext cx="29781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EMPLOYMENT HISTORY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線接點 27"/>
            <p:cNvCxnSpPr/>
            <p:nvPr/>
          </p:nvCxnSpPr>
          <p:spPr>
            <a:xfrm>
              <a:off x="338138" y="2984500"/>
              <a:ext cx="3243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/>
            <p:cNvSpPr txBox="1"/>
            <p:nvPr/>
          </p:nvSpPr>
          <p:spPr>
            <a:xfrm>
              <a:off x="338138" y="3085069"/>
              <a:ext cx="3370262" cy="2162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30"/>
                </a:spcBef>
              </a:pPr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Firmware Engineer, Silicon Motion</a:t>
              </a:r>
            </a:p>
            <a:p>
              <a:pPr>
                <a:spcBef>
                  <a:spcPts val="130"/>
                </a:spcBef>
                <a:spcAft>
                  <a:spcPts val="150"/>
                </a:spcAft>
              </a:pP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Jan 2021 – Now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Develop </a:t>
              </a:r>
              <a:r>
                <a:rPr lang="en-US" altLang="zh-TW" sz="1200" dirty="0">
                  <a:latin typeface="+mj-lt"/>
                  <a:cs typeface="Arial" panose="020B0604020202020204" pitchFamily="34" charset="0"/>
                </a:rPr>
                <a:t>&amp; Verify </a:t>
              </a: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TCG Security features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TW" sz="1200" dirty="0">
                  <a:latin typeface="+mj-lt"/>
                </a:rPr>
                <a:t>Secure Boot Authentication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TW" sz="1200" dirty="0">
                  <a:latin typeface="+mj-lt"/>
                </a:rPr>
                <a:t>Firmware Update Verification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TW" sz="1200" dirty="0">
                  <a:latin typeface="+mj-lt"/>
                </a:rPr>
                <a:t>Threat Analysis and Risk </a:t>
              </a:r>
              <a:r>
                <a:rPr lang="en-US" altLang="zh-TW" sz="1200" dirty="0" smtClean="0">
                  <a:latin typeface="+mj-lt"/>
                </a:rPr>
                <a:t>Assessment</a:t>
              </a:r>
              <a:endParaRPr lang="en-US" altLang="zh-TW" sz="1200" dirty="0" smtClean="0">
                <a:latin typeface="+mj-lt"/>
                <a:cs typeface="Arial" panose="020B0604020202020204" pitchFamily="34" charset="0"/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Modularize </a:t>
              </a:r>
              <a:r>
                <a:rPr lang="en-US" altLang="zh-TW" sz="1200" dirty="0">
                  <a:latin typeface="+mj-lt"/>
                  <a:cs typeface="Arial" panose="020B0604020202020204" pitchFamily="34" charset="0"/>
                </a:rPr>
                <a:t>features into </a:t>
              </a: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Libraries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Develop </a:t>
              </a:r>
              <a:r>
                <a:rPr lang="en-US" altLang="zh-TW" sz="1200" dirty="0">
                  <a:latin typeface="+mj-lt"/>
                  <a:cs typeface="Arial" panose="020B0604020202020204" pitchFamily="34" charset="0"/>
                </a:rPr>
                <a:t>automation scripts to improve </a:t>
              </a: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efficiency</a:t>
              </a:r>
              <a:endParaRPr lang="en-US" altLang="zh-TW" sz="120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2979067" y="7209713"/>
            <a:ext cx="3542048" cy="2591535"/>
            <a:chOff x="338138" y="2514600"/>
            <a:chExt cx="3370262" cy="2591535"/>
          </a:xfrm>
        </p:grpSpPr>
        <p:sp>
          <p:nvSpPr>
            <p:cNvPr id="31" name="文字方塊 30"/>
            <p:cNvSpPr txBox="1"/>
            <p:nvPr/>
          </p:nvSpPr>
          <p:spPr>
            <a:xfrm>
              <a:off x="338138" y="2514600"/>
              <a:ext cx="1821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6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EDUCATION</a:t>
              </a:r>
              <a:endParaRPr lang="zh-TW" alt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直線接點 31"/>
            <p:cNvCxnSpPr/>
            <p:nvPr/>
          </p:nvCxnSpPr>
          <p:spPr>
            <a:xfrm>
              <a:off x="338138" y="2984500"/>
              <a:ext cx="324326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字方塊 32"/>
            <p:cNvSpPr txBox="1"/>
            <p:nvPr/>
          </p:nvSpPr>
          <p:spPr>
            <a:xfrm>
              <a:off x="338138" y="3085069"/>
              <a:ext cx="3370262" cy="2021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30"/>
                </a:spcBef>
              </a:pPr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Master, National </a:t>
              </a:r>
              <a:r>
                <a:rPr lang="en-US" altLang="zh-TW" sz="1200" b="1" dirty="0" err="1" smtClean="0">
                  <a:latin typeface="+mj-lt"/>
                  <a:cs typeface="Arial" panose="020B0604020202020204" pitchFamily="34" charset="0"/>
                </a:rPr>
                <a:t>Chiao</a:t>
              </a:r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 Tung University</a:t>
              </a:r>
            </a:p>
            <a:p>
              <a:pPr>
                <a:spcBef>
                  <a:spcPts val="130"/>
                </a:spcBef>
                <a:spcAft>
                  <a:spcPts val="150"/>
                </a:spcAft>
              </a:pP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Sep 2018 – Aug 2020</a:t>
              </a:r>
              <a:endParaRPr lang="en-US" altLang="zh-TW" sz="1200" dirty="0">
                <a:latin typeface="+mj-lt"/>
                <a:cs typeface="Arial" panose="020B0604020202020204" pitchFamily="34" charset="0"/>
              </a:endParaRPr>
            </a:p>
            <a:p>
              <a:pPr marL="171450" indent="-171450">
                <a:spcBef>
                  <a:spcPts val="130"/>
                </a:spcBef>
                <a:buFontTx/>
                <a:buChar char="-"/>
              </a:pPr>
              <a:r>
                <a:rPr lang="en-US" altLang="zh-TW" sz="1200" dirty="0" smtClean="0">
                  <a:latin typeface="+mj-lt"/>
                </a:rPr>
                <a:t>Machine Learning</a:t>
              </a:r>
            </a:p>
            <a:p>
              <a:pPr marL="171450" indent="-171450">
                <a:spcBef>
                  <a:spcPts val="130"/>
                </a:spcBef>
                <a:buFontTx/>
                <a:buChar char="-"/>
              </a:pPr>
              <a:r>
                <a:rPr lang="en-US" altLang="zh-TW" sz="1200" dirty="0" smtClean="0">
                  <a:latin typeface="+mj-lt"/>
                </a:rPr>
                <a:t>Deep Learning</a:t>
              </a:r>
            </a:p>
            <a:p>
              <a:pPr marL="171450" indent="-171450">
                <a:spcBef>
                  <a:spcPts val="130"/>
                </a:spcBef>
                <a:buFontTx/>
                <a:buChar char="-"/>
              </a:pPr>
              <a:r>
                <a:rPr lang="en-US" altLang="zh-TW" sz="1200" dirty="0" smtClean="0">
                  <a:latin typeface="+mj-lt"/>
                </a:rPr>
                <a:t>Computer Vision</a:t>
              </a:r>
            </a:p>
            <a:p>
              <a:pPr marL="171450" indent="-171450">
                <a:spcBef>
                  <a:spcPts val="130"/>
                </a:spcBef>
                <a:buFontTx/>
                <a:buChar char="-"/>
              </a:pPr>
              <a:r>
                <a:rPr lang="en-US" altLang="zh-TW" sz="1200" dirty="0" smtClean="0">
                  <a:latin typeface="+mj-lt"/>
                </a:rPr>
                <a:t>VR </a:t>
              </a:r>
              <a:r>
                <a:rPr lang="en-US" altLang="zh-TW" sz="1200" dirty="0">
                  <a:latin typeface="+mj-lt"/>
                </a:rPr>
                <a:t>and </a:t>
              </a:r>
              <a:r>
                <a:rPr lang="en-US" altLang="zh-TW" sz="1200" dirty="0" smtClean="0">
                  <a:latin typeface="+mj-lt"/>
                </a:rPr>
                <a:t>AR</a:t>
              </a:r>
            </a:p>
            <a:p>
              <a:pPr marL="171450" indent="-171450">
                <a:spcBef>
                  <a:spcPts val="130"/>
                </a:spcBef>
                <a:buFontTx/>
                <a:buChar char="-"/>
              </a:pPr>
              <a:r>
                <a:rPr lang="en-US" altLang="zh-TW" sz="1200" dirty="0">
                  <a:latin typeface="+mj-lt"/>
                </a:rPr>
                <a:t>User Center Interaction </a:t>
              </a:r>
              <a:r>
                <a:rPr lang="en-US" altLang="zh-TW" sz="1200" dirty="0" smtClean="0">
                  <a:latin typeface="+mj-lt"/>
                </a:rPr>
                <a:t>Design</a:t>
              </a:r>
              <a:endParaRPr lang="en-US" altLang="zh-TW" sz="1200" dirty="0" smtClean="0">
                <a:latin typeface="+mj-lt"/>
              </a:endParaRPr>
            </a:p>
            <a:p>
              <a:pPr>
                <a:lnSpc>
                  <a:spcPct val="150000"/>
                </a:lnSpc>
              </a:pPr>
              <a:endParaRPr lang="en-US" altLang="zh-TW" sz="600" dirty="0" smtClean="0">
                <a:latin typeface="+mj-lt"/>
              </a:endParaRPr>
            </a:p>
            <a:p>
              <a:pPr>
                <a:spcBef>
                  <a:spcPts val="130"/>
                </a:spcBef>
              </a:pPr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Bachelor, </a:t>
              </a:r>
              <a:r>
                <a:rPr lang="en-US" altLang="zh-TW" sz="1200" b="1" dirty="0">
                  <a:latin typeface="+mj-lt"/>
                  <a:cs typeface="Arial" panose="020B0604020202020204" pitchFamily="34" charset="0"/>
                </a:rPr>
                <a:t>National </a:t>
              </a:r>
              <a:r>
                <a:rPr lang="en-US" altLang="zh-TW" sz="1200" b="1" dirty="0" smtClean="0">
                  <a:latin typeface="+mj-lt"/>
                  <a:cs typeface="Arial" panose="020B0604020202020204" pitchFamily="34" charset="0"/>
                </a:rPr>
                <a:t>Central University</a:t>
              </a:r>
              <a:endParaRPr lang="en-US" altLang="zh-TW" sz="1200" b="1" dirty="0">
                <a:latin typeface="+mj-lt"/>
                <a:cs typeface="Arial" panose="020B0604020202020204" pitchFamily="34" charset="0"/>
              </a:endParaRPr>
            </a:p>
            <a:p>
              <a:pPr>
                <a:spcBef>
                  <a:spcPts val="130"/>
                </a:spcBef>
                <a:spcAft>
                  <a:spcPts val="150"/>
                </a:spcAft>
              </a:pPr>
              <a:r>
                <a:rPr lang="en-US" altLang="zh-TW" sz="1200" dirty="0" smtClean="0">
                  <a:latin typeface="+mj-lt"/>
                  <a:cs typeface="Arial" panose="020B0604020202020204" pitchFamily="34" charset="0"/>
                </a:rPr>
                <a:t>Sep 2013 – Jun 2017</a:t>
              </a:r>
              <a:endParaRPr lang="en-US" altLang="zh-TW" sz="1200" dirty="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47" name="群組 46"/>
          <p:cNvGrpSpPr/>
          <p:nvPr/>
        </p:nvGrpSpPr>
        <p:grpSpPr>
          <a:xfrm>
            <a:off x="2705741" y="1530016"/>
            <a:ext cx="1062618" cy="276999"/>
            <a:chOff x="2750525" y="1390134"/>
            <a:chExt cx="1062618" cy="276999"/>
          </a:xfrm>
        </p:grpSpPr>
        <p:sp>
          <p:nvSpPr>
            <p:cNvPr id="34" name="四角星形 33"/>
            <p:cNvSpPr/>
            <p:nvPr/>
          </p:nvSpPr>
          <p:spPr>
            <a:xfrm>
              <a:off x="2750525" y="1463331"/>
              <a:ext cx="133168" cy="130607"/>
            </a:xfrm>
            <a:prstGeom prst="star4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2858384" y="1390134"/>
              <a:ext cx="9547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+mj-lt"/>
                </a:rPr>
                <a:t>Fast Learner</a:t>
              </a:r>
              <a:endParaRPr lang="zh-TW" altLang="en-US" sz="1200" dirty="0">
                <a:latin typeface="+mj-lt"/>
              </a:endParaRPr>
            </a:p>
          </p:txBody>
        </p:sp>
      </p:grpSp>
      <p:grpSp>
        <p:nvGrpSpPr>
          <p:cNvPr id="46" name="群組 45"/>
          <p:cNvGrpSpPr/>
          <p:nvPr/>
        </p:nvGrpSpPr>
        <p:grpSpPr>
          <a:xfrm>
            <a:off x="3986944" y="1530016"/>
            <a:ext cx="1211038" cy="276999"/>
            <a:chOff x="3956188" y="1400797"/>
            <a:chExt cx="1211038" cy="276999"/>
          </a:xfrm>
        </p:grpSpPr>
        <p:sp>
          <p:nvSpPr>
            <p:cNvPr id="41" name="文字方塊 40"/>
            <p:cNvSpPr txBox="1"/>
            <p:nvPr/>
          </p:nvSpPr>
          <p:spPr>
            <a:xfrm>
              <a:off x="4053739" y="1400797"/>
              <a:ext cx="11134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+mj-lt"/>
                </a:rPr>
                <a:t>Communicate</a:t>
              </a:r>
              <a:endParaRPr lang="zh-TW" altLang="en-US" sz="1200" dirty="0">
                <a:latin typeface="+mj-lt"/>
              </a:endParaRPr>
            </a:p>
          </p:txBody>
        </p:sp>
        <p:sp>
          <p:nvSpPr>
            <p:cNvPr id="43" name="四角星形 42"/>
            <p:cNvSpPr/>
            <p:nvPr/>
          </p:nvSpPr>
          <p:spPr>
            <a:xfrm>
              <a:off x="3956188" y="1470118"/>
              <a:ext cx="133168" cy="130607"/>
            </a:xfrm>
            <a:prstGeom prst="star4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5" name="群組 44"/>
          <p:cNvGrpSpPr/>
          <p:nvPr/>
        </p:nvGrpSpPr>
        <p:grpSpPr>
          <a:xfrm>
            <a:off x="5295332" y="1530016"/>
            <a:ext cx="1090622" cy="276999"/>
            <a:chOff x="5384938" y="1850163"/>
            <a:chExt cx="1090622" cy="276999"/>
          </a:xfrm>
        </p:grpSpPr>
        <p:sp>
          <p:nvSpPr>
            <p:cNvPr id="42" name="文字方塊 41"/>
            <p:cNvSpPr txBox="1"/>
            <p:nvPr/>
          </p:nvSpPr>
          <p:spPr>
            <a:xfrm>
              <a:off x="5506173" y="1850163"/>
              <a:ext cx="969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 smtClean="0">
                  <a:latin typeface="+mj-lt"/>
                </a:rPr>
                <a:t>Enthusiastic</a:t>
              </a:r>
              <a:endParaRPr lang="zh-TW" altLang="en-US" sz="1200" dirty="0">
                <a:latin typeface="+mj-lt"/>
              </a:endParaRPr>
            </a:p>
          </p:txBody>
        </p:sp>
        <p:sp>
          <p:nvSpPr>
            <p:cNvPr id="44" name="四角星形 43"/>
            <p:cNvSpPr/>
            <p:nvPr/>
          </p:nvSpPr>
          <p:spPr>
            <a:xfrm>
              <a:off x="5384938" y="1923360"/>
              <a:ext cx="133168" cy="130607"/>
            </a:xfrm>
            <a:prstGeom prst="star4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7103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130</Words>
  <Application>Microsoft Office PowerPoint</Application>
  <PresentationFormat>A4 紙張 (210x297 公釐)</PresentationFormat>
  <Paragraphs>46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User</dc:creator>
  <cp:lastModifiedBy>Windows User</cp:lastModifiedBy>
  <cp:revision>10</cp:revision>
  <dcterms:created xsi:type="dcterms:W3CDTF">2024-01-13T04:42:13Z</dcterms:created>
  <dcterms:modified xsi:type="dcterms:W3CDTF">2024-01-15T15:13:40Z</dcterms:modified>
</cp:coreProperties>
</file>