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 id="2147484221" r:id="rId2"/>
    <p:sldMasterId id="2147484259" r:id="rId3"/>
    <p:sldMasterId id="2147484287" r:id="rId4"/>
    <p:sldMasterId id="2147484357" r:id="rId5"/>
    <p:sldMasterId id="2147484392" r:id="rId6"/>
  </p:sldMasterIdLst>
  <p:notesMasterIdLst>
    <p:notesMasterId r:id="rId18"/>
  </p:notesMasterIdLst>
  <p:handoutMasterIdLst>
    <p:handoutMasterId r:id="rId19"/>
  </p:handoutMasterIdLst>
  <p:sldIdLst>
    <p:sldId id="1129" r:id="rId7"/>
    <p:sldId id="1514" r:id="rId8"/>
    <p:sldId id="1529" r:id="rId9"/>
    <p:sldId id="1524" r:id="rId10"/>
    <p:sldId id="1526" r:id="rId11"/>
    <p:sldId id="1523" r:id="rId12"/>
    <p:sldId id="1530" r:id="rId13"/>
    <p:sldId id="1525" r:id="rId14"/>
    <p:sldId id="1527" r:id="rId15"/>
    <p:sldId id="1528" r:id="rId16"/>
    <p:sldId id="1513" r:id="rId1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3">
          <p15:clr>
            <a:srgbClr val="A4A3A4"/>
          </p15:clr>
        </p15:guide>
        <p15:guide id="10" pos="1325">
          <p15:clr>
            <a:srgbClr val="A4A3A4"/>
          </p15:clr>
        </p15:guide>
        <p15:guide id="11" pos="7661">
          <p15:clr>
            <a:srgbClr val="A4A3A4"/>
          </p15:clr>
        </p15:guide>
        <p15:guide id="12" pos="749">
          <p15:clr>
            <a:srgbClr val="A4A3A4"/>
          </p15:clr>
        </p15:guide>
        <p15:guide id="13" pos="7085">
          <p15:clr>
            <a:srgbClr val="A4A3A4"/>
          </p15:clr>
        </p15:guide>
        <p15:guide id="14" pos="3629">
          <p15:clr>
            <a:srgbClr val="A4A3A4"/>
          </p15:clr>
        </p15:guide>
        <p15:guide id="15" pos="1901">
          <p15:clr>
            <a:srgbClr val="A4A3A4"/>
          </p15:clr>
        </p15:guide>
        <p15:guide id="16" pos="2477">
          <p15:clr>
            <a:srgbClr val="A4A3A4"/>
          </p15:clr>
        </p15:guide>
        <p15:guide id="17" pos="4205">
          <p15:clr>
            <a:srgbClr val="A4A3A4"/>
          </p15:clr>
        </p15:guide>
        <p15:guide id="18" pos="4781">
          <p15:clr>
            <a:srgbClr val="A4A3A4"/>
          </p15:clr>
        </p15:guide>
        <p15:guide id="19" pos="5357">
          <p15:clr>
            <a:srgbClr val="A4A3A4"/>
          </p15:clr>
        </p15:guide>
        <p15:guide id="20" pos="5933">
          <p15:clr>
            <a:srgbClr val="A4A3A4"/>
          </p15:clr>
        </p15:guide>
        <p15:guide id="21" pos="6509">
          <p15:clr>
            <a:srgbClr val="A4A3A4"/>
          </p15:clr>
        </p15:guide>
        <p15:guide id="22" pos="305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699FF"/>
    <a:srgbClr val="3366FF"/>
    <a:srgbClr val="FFFFFF"/>
    <a:srgbClr val="333333"/>
    <a:srgbClr val="442359"/>
    <a:srgbClr val="505050"/>
    <a:srgbClr val="00FFFF"/>
    <a:srgbClr val="CC00CC"/>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77" autoAdjust="0"/>
    <p:restoredTop sz="88435" autoAdjust="0"/>
  </p:normalViewPr>
  <p:slideViewPr>
    <p:cSldViewPr>
      <p:cViewPr varScale="1">
        <p:scale>
          <a:sx n="110" d="100"/>
          <a:sy n="110" d="100"/>
        </p:scale>
        <p:origin x="1520" y="184"/>
      </p:cViewPr>
      <p:guideLst>
        <p:guide orient="horz" pos="187"/>
        <p:guide orient="horz" pos="763"/>
        <p:guide orient="horz" pos="1339"/>
        <p:guide orient="horz" pos="2491"/>
        <p:guide orient="horz" pos="4219"/>
        <p:guide orient="horz" pos="3643"/>
        <p:guide orient="horz" pos="3067"/>
        <p:guide orient="horz" pos="1915"/>
        <p:guide pos="173"/>
        <p:guide pos="1325"/>
        <p:guide pos="7661"/>
        <p:guide pos="749"/>
        <p:guide pos="7085"/>
        <p:guide pos="3629"/>
        <p:guide pos="1901"/>
        <p:guide pos="2477"/>
        <p:guide pos="4205"/>
        <p:guide pos="4781"/>
        <p:guide pos="5357"/>
        <p:guide pos="5933"/>
        <p:guide pos="6509"/>
        <p:guide pos="3053"/>
      </p:guideLst>
    </p:cSldViewPr>
  </p:slideViewPr>
  <p:notesTextViewPr>
    <p:cViewPr>
      <p:scale>
        <a:sx n="100" d="100"/>
        <a:sy n="100" d="100"/>
      </p:scale>
      <p:origin x="0" y="0"/>
    </p:cViewPr>
  </p:notesTextViewPr>
  <p:sorterViewPr>
    <p:cViewPr varScale="1">
      <p:scale>
        <a:sx n="1" d="1"/>
        <a:sy n="1" d="1"/>
      </p:scale>
      <p:origin x="0" y="0"/>
    </p:cViewPr>
  </p:sorterViewPr>
  <p:notesViewPr>
    <p:cSldViewPr showGuides="1">
      <p:cViewPr>
        <p:scale>
          <a:sx n="268" d="100"/>
          <a:sy n="268" d="100"/>
        </p:scale>
        <p:origin x="480" y="106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6/7/19</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6/7/19</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2A14FA6D-5CC1-477D-A0DC-F2245326A311}" type="datetime1">
              <a:rPr lang="en-US" smtClean="0">
                <a:solidFill>
                  <a:prstClr val="black"/>
                </a:solidFill>
              </a:rPr>
              <a:pPr/>
              <a:t>6/7/19</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508650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g"/><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1 ">
    <p:spTree>
      <p:nvGrpSpPr>
        <p:cNvPr id="1" name=""/>
        <p:cNvGrpSpPr/>
        <p:nvPr/>
      </p:nvGrpSpPr>
      <p:grpSpPr>
        <a:xfrm>
          <a:off x="0" y="0"/>
          <a:ext cx="0" cy="0"/>
          <a:chOff x="0" y="0"/>
          <a:chExt cx="0" cy="0"/>
        </a:xfrm>
      </p:grpSpPr>
      <p:pic>
        <p:nvPicPr>
          <p:cNvPr id="16" name="Picture 15"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sp>
        <p:nvSpPr>
          <p:cNvPr id="18" name="TextBox 17"/>
          <p:cNvSpPr txBox="1"/>
          <p:nvPr userDrawn="1"/>
        </p:nvSpPr>
        <p:spPr>
          <a:xfrm>
            <a:off x="7864139" y="6665955"/>
            <a:ext cx="4297669" cy="123111"/>
          </a:xfrm>
          <a:prstGeom prst="rect">
            <a:avLst/>
          </a:prstGeom>
          <a:noFill/>
        </p:spPr>
        <p:txBody>
          <a:bodyPr wrap="square" lIns="91440" tIns="0" rIns="0" bIns="0" rtlCol="0">
            <a:spAutoFit/>
          </a:bodyPr>
          <a:lstStyle/>
          <a:p>
            <a:pPr algn="r"/>
            <a:r>
              <a:rPr lang="en-US" sz="800" kern="800" dirty="0">
                <a:solidFill>
                  <a:srgbClr val="505050"/>
                </a:solidFill>
                <a:latin typeface="Segoe Pro Light"/>
              </a:rPr>
              <a:t>Microsoft Confidential. For internal use only.</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19"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solidFill>
                  <a:srgbClr val="000000"/>
                </a:soli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20"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solidFill>
                  <a:srgbClr val="000000"/>
                </a:solidFill>
              </a:defRPr>
            </a:lvl1pPr>
          </a:lstStyle>
          <a:p>
            <a:r>
              <a:rPr lang="en-US" dirty="0"/>
              <a:t>Presentation title </a:t>
            </a:r>
            <a:br>
              <a:rPr lang="en-US" dirty="0"/>
            </a:br>
            <a:r>
              <a:rPr lang="en-US" dirty="0"/>
              <a:t>goes here</a:t>
            </a:r>
          </a:p>
        </p:txBody>
      </p:sp>
      <p:sp>
        <p:nvSpPr>
          <p:cNvPr id="21"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solidFill>
                  <a:srgbClr val="000000"/>
                </a:solidFill>
              </a:defRPr>
            </a:lvl1pPr>
          </a:lstStyle>
          <a:p>
            <a:r>
              <a:rPr lang="en-US" dirty="0"/>
              <a:t>Group name goes here</a:t>
            </a:r>
          </a:p>
        </p:txBody>
      </p:sp>
    </p:spTree>
    <p:extLst>
      <p:ext uri="{BB962C8B-B14F-4D97-AF65-F5344CB8AC3E}">
        <p14:creationId xmlns:p14="http://schemas.microsoft.com/office/powerpoint/2010/main" val="24550685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7497"/>
          </a:xfrm>
        </p:spPr>
        <p:txBody>
          <a:bodyPr>
            <a:spAutoFit/>
          </a:bodyPr>
          <a:lstStyle>
            <a:lvl1pPr>
              <a:defRPr>
                <a:solidFill>
                  <a:srgbClr val="00BCF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solidFill>
                  <a:srgbClr val="00BCF2"/>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solidFill>
                  <a:srgbClr val="00BCF2"/>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2"/>
              </a:buClr>
              <a:buFont typeface="Arial" pitchFamily="34" charset="0"/>
              <a:buChar char="•"/>
              <a:defRPr sz="3600">
                <a:solidFill>
                  <a:srgbClr val="00BCF2"/>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2"/>
              </a:buClr>
              <a:buFont typeface="Arial" pitchFamily="34" charset="0"/>
              <a:buChar char="•"/>
              <a:defRPr sz="3600">
                <a:solidFill>
                  <a:srgbClr val="00BCF2"/>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6"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3" name="Rectangle 2"/>
          <p:cNvSpPr/>
          <p:nvPr userDrawn="1"/>
        </p:nvSpPr>
        <p:spPr bwMode="auto">
          <a:xfrm>
            <a:off x="274638" y="2125663"/>
            <a:ext cx="91440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383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68486"/>
            <a:ext cx="91439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6182549"/>
            <a:ext cx="1552425" cy="332551"/>
          </a:xfrm>
          <a:prstGeom prst="rect">
            <a:avLst/>
          </a:prstGeom>
        </p:spPr>
      </p:pic>
    </p:spTree>
    <p:extLst>
      <p:ext uri="{BB962C8B-B14F-4D97-AF65-F5344CB8AC3E}">
        <p14:creationId xmlns:p14="http://schemas.microsoft.com/office/powerpoint/2010/main" val="98216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91241">
                      <a:schemeClr val="tx1"/>
                    </a:gs>
                    <a:gs pos="57000">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609566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91241">
                      <a:schemeClr val="tx1"/>
                    </a:gs>
                    <a:gs pos="57000">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2266042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91241">
                      <a:schemeClr val="tx1"/>
                    </a:gs>
                    <a:gs pos="57000">
                      <a:schemeClr val="tx1"/>
                    </a:gs>
                    <a:gs pos="18000">
                      <a:schemeClr val="tx1"/>
                    </a:gs>
                  </a:gsLst>
                  <a:lin ang="5400000" scaled="0"/>
                </a:gradFill>
              </a:defRPr>
            </a:lvl1pPr>
          </a:lstStyle>
          <a:p>
            <a:r>
              <a:rPr lang="en-US" dirty="0"/>
              <a:t>Section title</a:t>
            </a:r>
          </a:p>
        </p:txBody>
      </p:sp>
      <p:sp>
        <p:nvSpPr>
          <p:cNvPr id="3"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044981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2 ">
    <p:spTree>
      <p:nvGrpSpPr>
        <p:cNvPr id="1" name=""/>
        <p:cNvGrpSpPr/>
        <p:nvPr/>
      </p:nvGrpSpPr>
      <p:grpSpPr>
        <a:xfrm>
          <a:off x="0" y="0"/>
          <a:ext cx="0" cy="0"/>
          <a:chOff x="0" y="0"/>
          <a:chExt cx="0" cy="0"/>
        </a:xfrm>
      </p:grpSpPr>
      <p:sp>
        <p:nvSpPr>
          <p:cNvPr id="18" name="Rectangle 17"/>
          <p:cNvSpPr/>
          <p:nvPr userDrawn="1"/>
        </p:nvSpPr>
        <p:spPr bwMode="auto">
          <a:xfrm>
            <a:off x="274638" y="2125663"/>
            <a:ext cx="9144000" cy="36576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14"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gradFill>
                  <a:gsLst>
                    <a:gs pos="2917">
                      <a:schemeClr val="tx1"/>
                    </a:gs>
                    <a:gs pos="30000">
                      <a:schemeClr val="tx1"/>
                    </a:gs>
                  </a:gsLst>
                  <a:lin ang="5400000" scaled="0"/>
                </a:gra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15"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 </a:t>
            </a:r>
            <a:br>
              <a:rPr lang="en-US" dirty="0"/>
            </a:br>
            <a:r>
              <a:rPr lang="en-US" dirty="0"/>
              <a:t>goes here</a:t>
            </a:r>
          </a:p>
        </p:txBody>
      </p:sp>
      <p:sp>
        <p:nvSpPr>
          <p:cNvPr id="16"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gradFill>
                  <a:gsLst>
                    <a:gs pos="1250">
                      <a:srgbClr val="FFFFFF"/>
                    </a:gs>
                    <a:gs pos="99000">
                      <a:srgbClr val="FFFFFF"/>
                    </a:gs>
                  </a:gsLst>
                  <a:lin ang="5400000" scaled="0"/>
                </a:gradFill>
              </a:defRPr>
            </a:lvl1pPr>
          </a:lstStyle>
          <a:p>
            <a:r>
              <a:rPr lang="en-US" dirty="0"/>
              <a:t>Group name goes here</a:t>
            </a:r>
          </a:p>
        </p:txBody>
      </p:sp>
    </p:spTree>
    <p:extLst>
      <p:ext uri="{BB962C8B-B14F-4D97-AF65-F5344CB8AC3E}">
        <p14:creationId xmlns:p14="http://schemas.microsoft.com/office/powerpoint/2010/main" val="31557185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a:t>Section title</a:t>
            </a:r>
          </a:p>
        </p:txBody>
      </p:sp>
      <p:sp>
        <p:nvSpPr>
          <p:cNvPr id="3"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6074531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a:t>Section title</a:t>
            </a:r>
          </a:p>
        </p:txBody>
      </p:sp>
      <p:sp>
        <p:nvSpPr>
          <p:cNvPr id="3"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3096588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77242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25585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22577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12564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4580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5109">
                      <a:schemeClr val="tx2"/>
                    </a:gs>
                    <a:gs pos="25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00000">
                      <a:schemeClr val="tx2"/>
                    </a:gs>
                    <a:gs pos="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5577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8744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 typeface="Wingdings" panose="05000000000000000000" pitchFamily="2" charset="2"/>
              <a:buChar char="§"/>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 typeface="Wingdings" panose="05000000000000000000" pitchFamily="2" charset="2"/>
              <a:buChar char="§"/>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8887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3">
    <p:spTree>
      <p:nvGrpSpPr>
        <p:cNvPr id="1" name=""/>
        <p:cNvGrpSpPr/>
        <p:nvPr/>
      </p:nvGrpSpPr>
      <p:grpSpPr>
        <a:xfrm>
          <a:off x="0" y="0"/>
          <a:ext cx="0" cy="0"/>
          <a:chOff x="0" y="0"/>
          <a:chExt cx="0" cy="0"/>
        </a:xfrm>
      </p:grpSpPr>
      <p:sp>
        <p:nvSpPr>
          <p:cNvPr id="8" name="Rectangle 7"/>
          <p:cNvSpPr/>
          <p:nvPr userDrawn="1"/>
        </p:nvSpPr>
        <p:spPr bwMode="auto">
          <a:xfrm>
            <a:off x="274638" y="2125663"/>
            <a:ext cx="9144000" cy="36576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9"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gradFill>
                  <a:gsLst>
                    <a:gs pos="2917">
                      <a:schemeClr val="tx1"/>
                    </a:gs>
                    <a:gs pos="30000">
                      <a:schemeClr val="tx1"/>
                    </a:gs>
                  </a:gsLst>
                  <a:lin ang="5400000" scaled="0"/>
                </a:gra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16"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 </a:t>
            </a:r>
            <a:br>
              <a:rPr lang="en-US" dirty="0"/>
            </a:br>
            <a:r>
              <a:rPr lang="en-US" dirty="0"/>
              <a:t>goes here</a:t>
            </a:r>
          </a:p>
        </p:txBody>
      </p:sp>
      <p:sp>
        <p:nvSpPr>
          <p:cNvPr id="17"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gradFill>
                  <a:gsLst>
                    <a:gs pos="1250">
                      <a:srgbClr val="FFFFFF"/>
                    </a:gs>
                    <a:gs pos="99000">
                      <a:srgbClr val="FFFFFF"/>
                    </a:gs>
                  </a:gsLst>
                  <a:lin ang="5400000" scaled="0"/>
                </a:gradFill>
              </a:defRPr>
            </a:lvl1pPr>
          </a:lstStyle>
          <a:p>
            <a:r>
              <a:rPr lang="en-US" dirty="0"/>
              <a:t>Group name goes here</a:t>
            </a:r>
          </a:p>
        </p:txBody>
      </p:sp>
    </p:spTree>
    <p:extLst>
      <p:ext uri="{BB962C8B-B14F-4D97-AF65-F5344CB8AC3E}">
        <p14:creationId xmlns:p14="http://schemas.microsoft.com/office/powerpoint/2010/main" val="14030827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829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dirty="0"/>
              <a:t>Click to edit Master title style</a:t>
            </a:r>
          </a:p>
        </p:txBody>
      </p:sp>
    </p:spTree>
    <p:extLst>
      <p:ext uri="{BB962C8B-B14F-4D97-AF65-F5344CB8AC3E}">
        <p14:creationId xmlns:p14="http://schemas.microsoft.com/office/powerpoint/2010/main" val="2339258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dirty="0"/>
              <a:t>Click to edit Master title style</a:t>
            </a:r>
          </a:p>
        </p:txBody>
      </p:sp>
    </p:spTree>
    <p:extLst>
      <p:ext uri="{BB962C8B-B14F-4D97-AF65-F5344CB8AC3E}">
        <p14:creationId xmlns:p14="http://schemas.microsoft.com/office/powerpoint/2010/main" val="1995137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Fact Layout_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dirty="0"/>
              <a:t>Click to edit Master title style</a:t>
            </a:r>
          </a:p>
        </p:txBody>
      </p:sp>
    </p:spTree>
    <p:extLst>
      <p:ext uri="{BB962C8B-B14F-4D97-AF65-F5344CB8AC3E}">
        <p14:creationId xmlns:p14="http://schemas.microsoft.com/office/powerpoint/2010/main" val="28012415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3425544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 Layout_Accent Color 1">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5686716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16275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1798637"/>
          </a:xfrm>
        </p:spPr>
        <p:txBody>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endParaRPr lang="en-US" dirty="0"/>
          </a:p>
        </p:txBody>
      </p:sp>
    </p:spTree>
    <p:extLst>
      <p:ext uri="{BB962C8B-B14F-4D97-AF65-F5344CB8AC3E}">
        <p14:creationId xmlns:p14="http://schemas.microsoft.com/office/powerpoint/2010/main" val="2863798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0-50 Lef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675439" y="1241426"/>
            <a:ext cx="5486399" cy="917575"/>
          </a:xfrm>
        </p:spPr>
        <p:txBody>
          <a:bodyPr/>
          <a:lstStyle>
            <a:lvl1pPr>
              <a:defRPr sz="6600" baseline="0">
                <a:gradFill>
                  <a:gsLst>
                    <a:gs pos="1250">
                      <a:schemeClr val="tx1"/>
                    </a:gs>
                    <a:gs pos="100000">
                      <a:schemeClr val="tx1"/>
                    </a:gs>
                  </a:gsLst>
                  <a:lin ang="5400000" scaled="0"/>
                </a:gradFill>
              </a:defRPr>
            </a:lvl1pPr>
          </a:lstStyle>
          <a:p>
            <a:r>
              <a:rPr lang="en-US" dirty="0"/>
              <a:t>Click to edit Master title style</a:t>
            </a:r>
          </a:p>
        </p:txBody>
      </p:sp>
      <p:sp>
        <p:nvSpPr>
          <p:cNvPr id="4" name="Picture Placeholder 4"/>
          <p:cNvSpPr>
            <a:spLocks noGrp="1"/>
          </p:cNvSpPr>
          <p:nvPr>
            <p:ph type="pic" sz="quarter" idx="10"/>
          </p:nvPr>
        </p:nvSpPr>
        <p:spPr bwMode="ltGray">
          <a:xfrm>
            <a:off x="0" y="0"/>
            <a:ext cx="6216650" cy="6988560"/>
          </a:xfrm>
          <a:blipFill>
            <a:blip r:embed="rId2"/>
            <a:stretch>
              <a:fillRect/>
            </a:stretch>
          </a:blipFill>
        </p:spPr>
        <p:txBody>
          <a:bodyPr tIns="548640" anchor="ctr" anchorCtr="0">
            <a:noAutofit/>
          </a:bodyPr>
          <a:lstStyle>
            <a:lvl1pPr marL="0" indent="0" algn="ctr">
              <a:buNone/>
              <a:defRPr sz="1400" b="1">
                <a:gradFill>
                  <a:gsLst>
                    <a:gs pos="13139">
                      <a:srgbClr val="FFFFFF"/>
                    </a:gs>
                    <a:gs pos="38000">
                      <a:srgbClr val="FFFFFF"/>
                    </a:gs>
                  </a:gsLst>
                  <a:lin ang="5400000" scaled="0"/>
                </a:gradFill>
                <a:latin typeface="+mn-lt"/>
              </a:defRPr>
            </a:lvl1pPr>
          </a:lstStyle>
          <a:p>
            <a:endParaRPr lang="en-US" dirty="0"/>
          </a:p>
        </p:txBody>
      </p:sp>
    </p:spTree>
    <p:extLst>
      <p:ext uri="{BB962C8B-B14F-4D97-AF65-F5344CB8AC3E}">
        <p14:creationId xmlns:p14="http://schemas.microsoft.com/office/powerpoint/2010/main" val="2658110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848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3 ">
    <p:spTree>
      <p:nvGrpSpPr>
        <p:cNvPr id="1" name=""/>
        <p:cNvGrpSpPr/>
        <p:nvPr/>
      </p:nvGrpSpPr>
      <p:grpSpPr>
        <a:xfrm>
          <a:off x="0" y="0"/>
          <a:ext cx="0" cy="0"/>
          <a:chOff x="0" y="0"/>
          <a:chExt cx="0" cy="0"/>
        </a:xfrm>
      </p:grpSpPr>
      <p:sp>
        <p:nvSpPr>
          <p:cNvPr id="8" name="Rectangle 7"/>
          <p:cNvSpPr/>
          <p:nvPr userDrawn="1"/>
        </p:nvSpPr>
        <p:spPr bwMode="auto">
          <a:xfrm>
            <a:off x="274638" y="2125663"/>
            <a:ext cx="9144000" cy="3657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9"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solidFill>
                  <a:srgbClr val="000000"/>
                </a:soli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16"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solidFill>
                  <a:srgbClr val="000000"/>
                </a:solidFill>
              </a:defRPr>
            </a:lvl1pPr>
          </a:lstStyle>
          <a:p>
            <a:r>
              <a:rPr lang="en-US" dirty="0"/>
              <a:t>Presentation title </a:t>
            </a:r>
            <a:br>
              <a:rPr lang="en-US" dirty="0"/>
            </a:br>
            <a:r>
              <a:rPr lang="en-US" dirty="0"/>
              <a:t>goes here</a:t>
            </a:r>
          </a:p>
        </p:txBody>
      </p:sp>
      <p:sp>
        <p:nvSpPr>
          <p:cNvPr id="17"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solidFill>
                  <a:srgbClr val="000000"/>
                </a:solidFill>
              </a:defRPr>
            </a:lvl1pPr>
          </a:lstStyle>
          <a:p>
            <a:r>
              <a:rPr lang="en-US" dirty="0"/>
              <a:t>Group name goes here</a:t>
            </a:r>
          </a:p>
        </p:txBody>
      </p:sp>
    </p:spTree>
    <p:extLst>
      <p:ext uri="{BB962C8B-B14F-4D97-AF65-F5344CB8AC3E}">
        <p14:creationId xmlns:p14="http://schemas.microsoft.com/office/powerpoint/2010/main" val="36042809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4254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55712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216850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016995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pic>
        <p:nvPicPr>
          <p:cNvPr id="7" name="Picture 6"/>
          <p:cNvPicPr>
            <a:picLocks noChangeAspect="1"/>
          </p:cNvPicPr>
          <p:nvPr userDrawn="1"/>
        </p:nvPicPr>
        <p:blipFill>
          <a:blip r:embed="rId4"/>
          <a:stretch>
            <a:fillRect/>
          </a:stretch>
        </p:blipFill>
        <p:spPr>
          <a:xfrm>
            <a:off x="4828910" y="493939"/>
            <a:ext cx="7135291" cy="1325880"/>
          </a:xfrm>
          <a:prstGeom prst="rect">
            <a:avLst/>
          </a:prstGeom>
        </p:spPr>
      </p:pic>
    </p:spTree>
    <p:extLst>
      <p:ext uri="{BB962C8B-B14F-4D97-AF65-F5344CB8AC3E}">
        <p14:creationId xmlns:p14="http://schemas.microsoft.com/office/powerpoint/2010/main" val="197369160"/>
      </p:ext>
    </p:extLst>
  </p:cSld>
  <p:clrMapOvr>
    <a:masterClrMapping/>
  </p:clrMapOvr>
  <p:transition>
    <p:fade/>
  </p:transition>
  <p:extLst>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Ref idx="1001">
        <a:schemeClr val="bg2"/>
      </p:bgRef>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551231"/>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713939"/>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mn-lt"/>
              </a:rPr>
              <a:t>MICROSOFT CONFIDENTIAL – INTERNAL ONLY</a:t>
            </a:r>
          </a:p>
        </p:txBody>
      </p:sp>
      <p:sp>
        <p:nvSpPr>
          <p:cNvPr id="17" name="Text Placeholder 16"/>
          <p:cNvSpPr>
            <a:spLocks noGrp="1"/>
          </p:cNvSpPr>
          <p:nvPr>
            <p:ph type="body" sz="quarter" idx="13" hasCustomPrompt="1"/>
          </p:nvPr>
        </p:nvSpPr>
        <p:spPr>
          <a:xfrm>
            <a:off x="8481738" y="294304"/>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5" name="Text Placeholder 16"/>
          <p:cNvSpPr>
            <a:spLocks noGrp="1"/>
          </p:cNvSpPr>
          <p:nvPr>
            <p:ph type="body" sz="quarter" idx="14" hasCustomPrompt="1"/>
          </p:nvPr>
        </p:nvSpPr>
        <p:spPr>
          <a:xfrm>
            <a:off x="274703" y="6026443"/>
            <a:ext cx="3657600" cy="461665"/>
          </a:xfrm>
        </p:spPr>
        <p:txBody>
          <a:bodyPr/>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pic>
        <p:nvPicPr>
          <p:cNvPr id="16" name="Picture 15"/>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301531011"/>
      </p:ext>
    </p:extLst>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4.96142E-6 L -4.34261E-6 4.9614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2.42851E-6 L -3.02783E-6 2.42851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950"/>
                                        <p:tgtEl>
                                          <p:spTgt spid="1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1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16"/>
                                        </p:tgtEl>
                                      </p:cBhvr>
                                      <p:by x="95000" y="95000"/>
                                    </p:animScale>
                                  </p:childTnLst>
                                </p:cTn>
                              </p:par>
                              <p:par>
                                <p:cTn id="34" presetID="10" presetClass="entr" presetSubtype="0" fill="hold" grpId="0" nodeType="withEffect">
                                  <p:stCondLst>
                                    <p:cond delay="100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950"/>
                                        <p:tgtEl>
                                          <p:spTgt spid="14"/>
                                        </p:tgtEl>
                                      </p:cBhvr>
                                    </p:animEffect>
                                  </p:childTnLst>
                                </p:cTn>
                              </p:par>
                              <p:par>
                                <p:cTn id="37" presetID="63" presetClass="path" presetSubtype="0" decel="100000" fill="hold" grpId="1" nodeType="withEffect">
                                  <p:stCondLst>
                                    <p:cond delay="1000"/>
                                  </p:stCondLst>
                                  <p:childTnLst>
                                    <p:animMotion origin="layout" path="M -0.01455 -1.34362E-6 L -3.90605E-7 -1.34362E-6 " pathEditMode="relative" rAng="0" ptsTypes="AA">
                                      <p:cBhvr>
                                        <p:cTn id="38" dur="950" fill="hold"/>
                                        <p:tgtEl>
                                          <p:spTgt spid="14"/>
                                        </p:tgtEl>
                                        <p:attrNameLst>
                                          <p:attrName>ppt_x</p:attrName>
                                          <p:attrName>ppt_y</p:attrName>
                                        </p:attrNameLst>
                                      </p:cBhvr>
                                      <p:rCtr x="728" y="0"/>
                                    </p:animMotion>
                                  </p:childTnLst>
                                </p:cTn>
                              </p:par>
                              <p:par>
                                <p:cTn id="39" presetID="6" presetClass="emph" presetSubtype="0" accel="100000" autoRev="1" fill="hold" grpId="2" nodeType="withEffect">
                                  <p:stCondLst>
                                    <p:cond delay="300"/>
                                  </p:stCondLst>
                                  <p:childTnLst>
                                    <p:animScale>
                                      <p:cBhvr>
                                        <p:cTn id="40" dur="500" fill="hold"/>
                                        <p:tgtEl>
                                          <p:spTgt spid="14"/>
                                        </p:tgtEl>
                                      </p:cBhvr>
                                      <p:by x="95000" y="95000"/>
                                    </p:animScale>
                                  </p:childTnLst>
                                </p:cTn>
                              </p:par>
                              <p:par>
                                <p:cTn id="41" presetID="10" presetClass="entr" presetSubtype="0" fill="hold" grpId="0" nodeType="withEffect">
                                  <p:stCondLst>
                                    <p:cond delay="70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950"/>
                                        <p:tgtEl>
                                          <p:spTgt spid="17"/>
                                        </p:tgtEl>
                                      </p:cBhvr>
                                    </p:animEffect>
                                  </p:childTnLst>
                                </p:cTn>
                              </p:par>
                              <p:par>
                                <p:cTn id="44" presetID="63" presetClass="path" presetSubtype="0" decel="100000" fill="hold" grpId="1" nodeType="withEffect">
                                  <p:stCondLst>
                                    <p:cond delay="700"/>
                                  </p:stCondLst>
                                  <p:childTnLst>
                                    <p:animMotion origin="layout" path="M -0.01455 2.13345E-6 L 1.62369E-6 2.13345E-6 " pathEditMode="relative" rAng="0" ptsTypes="AA">
                                      <p:cBhvr>
                                        <p:cTn id="45" dur="950" fill="hold"/>
                                        <p:tgtEl>
                                          <p:spTgt spid="17"/>
                                        </p:tgtEl>
                                        <p:attrNameLst>
                                          <p:attrName>ppt_x</p:attrName>
                                          <p:attrName>ppt_y</p:attrName>
                                        </p:attrNameLst>
                                      </p:cBhvr>
                                      <p:rCtr x="728" y="0"/>
                                    </p:animMotion>
                                  </p:childTnLst>
                                </p:cTn>
                              </p:par>
                              <p:par>
                                <p:cTn id="46" presetID="6" presetClass="emph" presetSubtype="0" accel="100000" autoRev="1" fill="hold" grpId="2" nodeType="withEffect">
                                  <p:stCondLst>
                                    <p:cond delay="0"/>
                                  </p:stCondLst>
                                  <p:childTnLst>
                                    <p:animScale>
                                      <p:cBhvr>
                                        <p:cTn id="47" dur="500" fill="hold"/>
                                        <p:tgtEl>
                                          <p:spTgt spid="17"/>
                                        </p:tgtEl>
                                      </p:cBhvr>
                                      <p:by x="95000" y="95000"/>
                                    </p:animScale>
                                  </p:childTnLst>
                                </p:cTn>
                              </p:par>
                              <p:par>
                                <p:cTn id="48" presetID="10" presetClass="entr" presetSubtype="0" fill="hold" grpId="0" nodeType="withEffect">
                                  <p:stCondLst>
                                    <p:cond delay="70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950"/>
                                        <p:tgtEl>
                                          <p:spTgt spid="15"/>
                                        </p:tgtEl>
                                      </p:cBhvr>
                                    </p:animEffect>
                                  </p:childTnLst>
                                </p:cTn>
                              </p:par>
                              <p:par>
                                <p:cTn id="51" presetID="63" presetClass="path" presetSubtype="0" decel="100000" fill="hold" grpId="1" nodeType="withEffect">
                                  <p:stCondLst>
                                    <p:cond delay="700"/>
                                  </p:stCondLst>
                                  <p:childTnLst>
                                    <p:animMotion origin="layout" path="M -0.01455 -2.09714E-6 L -4.54174E-6 -2.09714E-6 " pathEditMode="relative" rAng="0" ptsTypes="AA">
                                      <p:cBhvr>
                                        <p:cTn id="52" dur="950" fill="hold"/>
                                        <p:tgtEl>
                                          <p:spTgt spid="15"/>
                                        </p:tgtEl>
                                        <p:attrNameLst>
                                          <p:attrName>ppt_x</p:attrName>
                                          <p:attrName>ppt_y</p:attrName>
                                        </p:attrNameLst>
                                      </p:cBhvr>
                                      <p:rCtr x="728" y="0"/>
                                    </p:animMotion>
                                  </p:childTnLst>
                                </p:cTn>
                              </p:par>
                              <p:par>
                                <p:cTn id="53" presetID="6" presetClass="emph" presetSubtype="0" accel="100000" autoRev="1" fill="hold" grpId="2" nodeType="withEffect">
                                  <p:stCondLst>
                                    <p:cond delay="0"/>
                                  </p:stCondLst>
                                  <p:childTnLst>
                                    <p:animScale>
                                      <p:cBhvr>
                                        <p:cTn id="54" dur="500" fill="hold"/>
                                        <p:tgtEl>
                                          <p:spTgt spid="15"/>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2.42851E-6 L -3.02783E-6 2.42851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p:bldP spid="14" grpId="1"/>
      <p:bldP spid="14"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tmplLst>
          <p:tmpl>
            <p:tnLst>
              <p:par>
                <p:cTn presetID="63" presetClass="path" presetSubtype="0" decel="100000" fill="hold" nodeType="withEffect">
                  <p:stCondLst>
                    <p:cond delay="700"/>
                  </p:stCondLst>
                  <p:childTnLst>
                    <p:animMotion origin="layout" path="M -0.01455 2.13345E-6 L 1.62369E-6 2.13345E-6 " pathEditMode="relative" rAng="0" ptsTypes="AA">
                      <p:cBhvr>
                        <p:cTn dur="950" fill="hold"/>
                        <p:tgtEl>
                          <p:spTgt spid="17"/>
                        </p:tgtEl>
                        <p:attrNameLst>
                          <p:attrName>ppt_x</p:attrName>
                          <p:attrName>ppt_y</p:attrName>
                        </p:attrNameLst>
                      </p:cBhvr>
                      <p:rCtr x="728" y="0"/>
                    </p:animMotion>
                  </p:childTnLst>
                </p:cTn>
              </p:par>
            </p:tnLst>
          </p:tmpl>
        </p:tmplLst>
      </p:bldP>
      <p:bldP spid="17" grpId="2"/>
      <p:bldP spid="15" grpId="0">
        <p:tmplLst>
          <p:tmpl>
            <p:tnLst>
              <p:par>
                <p:cTn presetID="10" presetClass="entr" presetSubtype="0" fill="hold" nodeType="withEffect">
                  <p:stCondLst>
                    <p:cond delay="700"/>
                  </p:stCondLst>
                  <p:childTnLst>
                    <p:set>
                      <p:cBhvr>
                        <p:cTn dur="1" fill="hold">
                          <p:stCondLst>
                            <p:cond delay="0"/>
                          </p:stCondLst>
                        </p:cTn>
                        <p:tgtEl>
                          <p:spTgt spid="15"/>
                        </p:tgtEl>
                        <p:attrNameLst>
                          <p:attrName>style.visibility</p:attrName>
                        </p:attrNameLst>
                      </p:cBhvr>
                      <p:to>
                        <p:strVal val="visible"/>
                      </p:to>
                    </p:set>
                    <p:animEffect transition="in" filter="fade">
                      <p:cBhvr>
                        <p:cTn dur="950"/>
                        <p:tgtEl>
                          <p:spTgt spid="15"/>
                        </p:tgtEl>
                      </p:cBhvr>
                    </p:animEffect>
                  </p:childTnLst>
                </p:cTn>
              </p:par>
            </p:tnLst>
          </p:tmpl>
        </p:tmplLst>
      </p:bldP>
      <p:bldP spid="15" grpId="1">
        <p:tmplLst>
          <p:tmpl>
            <p:tnLst>
              <p:par>
                <p:cTn presetID="63" presetClass="path" presetSubtype="0" decel="100000" fill="hold" nodeType="withEffect">
                  <p:stCondLst>
                    <p:cond delay="700"/>
                  </p:stCondLst>
                  <p:childTnLst>
                    <p:animMotion origin="layout" path="M -0.01455 -2.09714E-6 L -4.54174E-6 -2.09714E-6 " pathEditMode="relative" rAng="0" ptsTypes="AA">
                      <p:cBhvr>
                        <p:cTn dur="950" fill="hold"/>
                        <p:tgtEl>
                          <p:spTgt spid="15"/>
                        </p:tgtEl>
                        <p:attrNameLst>
                          <p:attrName>ppt_x</p:attrName>
                          <p:attrName>ppt_y</p:attrName>
                        </p:attrNameLst>
                      </p:cBhvr>
                      <p:rCtr x="728" y="0"/>
                    </p:animMotion>
                  </p:childTnLst>
                </p:cTn>
              </p:par>
            </p:tnLst>
          </p:tmpl>
        </p:tmplLst>
      </p:bldP>
      <p:bldP spid="15" grpId="2"/>
    </p:bldLst>
  </p:timing>
  <p:extLst>
    <p:ext uri="{DCECCB84-F9BA-43D5-87BE-67443E8EF086}">
      <p15:sldGuideLst xmlns:p15="http://schemas.microsoft.com/office/powerpoint/2012/main">
        <p15:guide id="4" orient="horz" pos="4406">
          <p15:clr>
            <a:srgbClr val="C35E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 STATIC">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505774"/>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668482"/>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
        <p:nvSpPr>
          <p:cNvPr id="15" name="Text Placeholder 16"/>
          <p:cNvSpPr>
            <a:spLocks noGrp="1"/>
          </p:cNvSpPr>
          <p:nvPr>
            <p:ph type="body" sz="quarter" idx="13" hasCustomPrompt="1"/>
          </p:nvPr>
        </p:nvSpPr>
        <p:spPr>
          <a:xfrm>
            <a:off x="8504082" y="285943"/>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0" name="Text Placeholder 16"/>
          <p:cNvSpPr>
            <a:spLocks noGrp="1"/>
          </p:cNvSpPr>
          <p:nvPr>
            <p:ph type="body" sz="quarter" idx="14" hasCustomPrompt="1"/>
          </p:nvPr>
        </p:nvSpPr>
        <p:spPr>
          <a:xfrm>
            <a:off x="280051" y="6045467"/>
            <a:ext cx="3657600" cy="461665"/>
          </a:xfrm>
        </p:spPr>
        <p:txBody>
          <a:bodyPr/>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pic>
        <p:nvPicPr>
          <p:cNvPr id="11" name="Picture 10"/>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34017281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fidentiality Slide">
    <p:bg bwMode="gray">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Tree>
    <p:extLst>
      <p:ext uri="{BB962C8B-B14F-4D97-AF65-F5344CB8AC3E}">
        <p14:creationId xmlns:p14="http://schemas.microsoft.com/office/powerpoint/2010/main" val="2978945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8365174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25602249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Slide 3 ">
    <p:spTree>
      <p:nvGrpSpPr>
        <p:cNvPr id="1" name=""/>
        <p:cNvGrpSpPr/>
        <p:nvPr/>
      </p:nvGrpSpPr>
      <p:grpSpPr>
        <a:xfrm>
          <a:off x="0" y="0"/>
          <a:ext cx="0" cy="0"/>
          <a:chOff x="0" y="0"/>
          <a:chExt cx="0" cy="0"/>
        </a:xfrm>
      </p:grpSpPr>
      <p:sp>
        <p:nvSpPr>
          <p:cNvPr id="8" name="Rectangle 7"/>
          <p:cNvSpPr/>
          <p:nvPr userDrawn="1"/>
        </p:nvSpPr>
        <p:spPr bwMode="auto">
          <a:xfrm>
            <a:off x="274638" y="2125663"/>
            <a:ext cx="9144000" cy="36576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9"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solidFill>
                  <a:srgbClr val="000000"/>
                </a:soli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16"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solidFill>
                  <a:srgbClr val="000000"/>
                </a:solidFill>
              </a:defRPr>
            </a:lvl1pPr>
          </a:lstStyle>
          <a:p>
            <a:r>
              <a:rPr lang="en-US" dirty="0"/>
              <a:t>Presentation title </a:t>
            </a:r>
            <a:br>
              <a:rPr lang="en-US" dirty="0"/>
            </a:br>
            <a:r>
              <a:rPr lang="en-US" dirty="0"/>
              <a:t>goes here</a:t>
            </a:r>
          </a:p>
        </p:txBody>
      </p:sp>
      <p:sp>
        <p:nvSpPr>
          <p:cNvPr id="17"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solidFill>
                  <a:srgbClr val="000000"/>
                </a:solidFill>
              </a:defRPr>
            </a:lvl1pPr>
          </a:lstStyle>
          <a:p>
            <a:r>
              <a:rPr lang="en-US" dirty="0"/>
              <a:t>Group name goes here</a:t>
            </a:r>
          </a:p>
        </p:txBody>
      </p:sp>
    </p:spTree>
    <p:extLst>
      <p:ext uri="{BB962C8B-B14F-4D97-AF65-F5344CB8AC3E}">
        <p14:creationId xmlns:p14="http://schemas.microsoft.com/office/powerpoint/2010/main" val="36775634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432442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218073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93138951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6216643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58454280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14643449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481894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Ref idx="1001">
        <a:schemeClr val="bg2"/>
      </p:bgRef>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lgn="r">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78129268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le Slide 3 ">
    <p:spTree>
      <p:nvGrpSpPr>
        <p:cNvPr id="1" name=""/>
        <p:cNvGrpSpPr/>
        <p:nvPr/>
      </p:nvGrpSpPr>
      <p:grpSpPr>
        <a:xfrm>
          <a:off x="0" y="0"/>
          <a:ext cx="0" cy="0"/>
          <a:chOff x="0" y="0"/>
          <a:chExt cx="0" cy="0"/>
        </a:xfrm>
      </p:grpSpPr>
      <p:sp>
        <p:nvSpPr>
          <p:cNvPr id="8" name="Rectangle 7"/>
          <p:cNvSpPr/>
          <p:nvPr userDrawn="1"/>
        </p:nvSpPr>
        <p:spPr bwMode="auto">
          <a:xfrm>
            <a:off x="274638" y="2125663"/>
            <a:ext cx="9144000" cy="3657600"/>
          </a:xfrm>
          <a:prstGeom prst="rect">
            <a:avLst/>
          </a:prstGeom>
          <a:solidFill>
            <a:srgbClr val="00D8C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9"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solidFill>
                  <a:srgbClr val="000000"/>
                </a:soli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16"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solidFill>
                  <a:srgbClr val="000000"/>
                </a:solidFill>
              </a:defRPr>
            </a:lvl1pPr>
          </a:lstStyle>
          <a:p>
            <a:r>
              <a:rPr lang="en-US" dirty="0"/>
              <a:t>Presentation title </a:t>
            </a:r>
            <a:br>
              <a:rPr lang="en-US" dirty="0"/>
            </a:br>
            <a:r>
              <a:rPr lang="en-US" dirty="0"/>
              <a:t>goes here</a:t>
            </a:r>
          </a:p>
        </p:txBody>
      </p:sp>
      <p:sp>
        <p:nvSpPr>
          <p:cNvPr id="17"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solidFill>
                  <a:srgbClr val="000000"/>
                </a:solidFill>
              </a:defRPr>
            </a:lvl1pPr>
          </a:lstStyle>
          <a:p>
            <a:r>
              <a:rPr lang="en-US" dirty="0"/>
              <a:t>Group name goes here</a:t>
            </a:r>
          </a:p>
        </p:txBody>
      </p:sp>
    </p:spTree>
    <p:extLst>
      <p:ext uri="{BB962C8B-B14F-4D97-AF65-F5344CB8AC3E}">
        <p14:creationId xmlns:p14="http://schemas.microsoft.com/office/powerpoint/2010/main" val="15351678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chemeClr val="tx2"/>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8"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8"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55319683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29"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theme" Target="../theme/theme3.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s>
</file>

<file path=ppt/slideMasters/_rels/slideMaster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505050"/>
                </a:solidFill>
              </a:defRPr>
            </a:lvl1pPr>
          </a:lstStyle>
          <a:p>
            <a:endParaRPr lang="en-US" dirty="0"/>
          </a:p>
        </p:txBody>
      </p:sp>
      <p:sp>
        <p:nvSpPr>
          <p:cNvPr id="9"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50505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206" r:id="rId1"/>
    <p:sldLayoutId id="2147484207" r:id="rId2"/>
    <p:sldLayoutId id="2147484208" r:id="rId3"/>
    <p:sldLayoutId id="2147484209" r:id="rId4"/>
    <p:sldLayoutId id="2147484210" r:id="rId5"/>
    <p:sldLayoutId id="2147484211" r:id="rId6"/>
    <p:sldLayoutId id="2147484087" r:id="rId7"/>
    <p:sldLayoutId id="2147484098" r:id="rId8"/>
    <p:sldLayoutId id="2147484086" r:id="rId9"/>
    <p:sldLayoutId id="2147484107" r:id="rId10"/>
    <p:sldLayoutId id="2147484099" r:id="rId11"/>
    <p:sldLayoutId id="2147484100" r:id="rId12"/>
    <p:sldLayoutId id="2147484089" r:id="rId13"/>
    <p:sldLayoutId id="2147484106" r:id="rId14"/>
    <p:sldLayoutId id="2147484092" r:id="rId15"/>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solidFill>
            <a:srgbClr val="000000"/>
          </a:soli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rgbClr val="000000"/>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rgbClr val="000000"/>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rgbClr val="000000"/>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000000"/>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2133605354"/>
      </p:ext>
    </p:extLst>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 id="2147484242" r:id="rId12"/>
    <p:sldLayoutId id="2147484243" r:id="rId13"/>
    <p:sldLayoutId id="2147484244" r:id="rId14"/>
    <p:sldLayoutId id="2147484245" r:id="rId15"/>
    <p:sldLayoutId id="2147484246" r:id="rId16"/>
    <p:sldLayoutId id="2147484247" r:id="rId17"/>
    <p:sldLayoutId id="2147484248" r:id="rId18"/>
    <p:sldLayoutId id="2147484249" r:id="rId19"/>
    <p:sldLayoutId id="2147484250" r:id="rId20"/>
    <p:sldLayoutId id="2147484251" r:id="rId21"/>
    <p:sldLayoutId id="2147484252" r:id="rId22"/>
    <p:sldLayoutId id="2147484253" r:id="rId23"/>
    <p:sldLayoutId id="2147484254" r:id="rId24"/>
    <p:sldLayoutId id="2147484255" r:id="rId25"/>
    <p:sldLayoutId id="2147484256" r:id="rId26"/>
    <p:sldLayoutId id="2147484257" r:id="rId27"/>
    <p:sldLayoutId id="2147484258" r:id="rId2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2"/>
              </a:gs>
              <a:gs pos="100000">
                <a:schemeClr val="tx2"/>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5"/>
            <a:chOff x="12618967" y="0"/>
            <a:chExt cx="952401" cy="5766965"/>
          </a:xfrm>
        </p:grpSpPr>
        <p:grpSp>
          <p:nvGrpSpPr>
            <p:cNvPr id="18" name="Group 17"/>
            <p:cNvGrpSpPr/>
            <p:nvPr userDrawn="1"/>
          </p:nvGrpSpPr>
          <p:grpSpPr>
            <a:xfrm>
              <a:off x="12618967" y="0"/>
              <a:ext cx="952401" cy="5720411"/>
              <a:chOff x="12618967" y="0"/>
              <a:chExt cx="952401" cy="5720411"/>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32472" fontAlgn="base">
                    <a:lnSpc>
                      <a:spcPct val="100000"/>
                    </a:lnSpc>
                    <a:spcBef>
                      <a:spcPct val="0"/>
                    </a:spcBef>
                    <a:spcAft>
                      <a:spcPct val="0"/>
                    </a:spcAft>
                  </a:pPr>
                  <a:r>
                    <a:rPr lang="en-US" sz="500" dirty="0">
                      <a:gradFill>
                        <a:gsLst>
                          <a:gs pos="10042">
                            <a:schemeClr val="tx1"/>
                          </a:gs>
                          <a:gs pos="39000">
                            <a:schemeClr val="tx1"/>
                          </a:gs>
                        </a:gsLst>
                        <a:lin ang="5400000" scaled="0"/>
                      </a:gradFill>
                      <a:ea typeface="Segoe UI" pitchFamily="34" charset="0"/>
                      <a:cs typeface="Segoe UI" pitchFamily="34" charset="0"/>
                    </a:rPr>
                    <a:t>R:</a:t>
                  </a:r>
                  <a:r>
                    <a:rPr lang="en-US" sz="50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50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32472" rtl="0" eaLnBrk="1" fontAlgn="base" latinLnBrk="0" hangingPunct="1">
                <a:lnSpc>
                  <a:spcPct val="100000"/>
                </a:lnSpc>
                <a:spcBef>
                  <a:spcPct val="0"/>
                </a:spcBef>
                <a:spcAft>
                  <a:spcPct val="0"/>
                </a:spcAft>
              </a:pPr>
              <a:r>
                <a:rPr lang="en-US" sz="50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2821825924"/>
      </p:ext>
    </p:extLst>
  </p:cSld>
  <p:clrMap bg1="lt1" tx1="dk1" bg2="lt2" tx2="dk2" accent1="accent1" accent2="accent2" accent3="accent3" accent4="accent4" accent5="accent5" accent6="accent6" hlink="hlink" folHlink="folHlink"/>
  <p:sldLayoutIdLst>
    <p:sldLayoutId id="2147484260" r:id="rId1"/>
    <p:sldLayoutId id="2147484261" r:id="rId2"/>
    <p:sldLayoutId id="2147484262" r:id="rId3"/>
    <p:sldLayoutId id="2147484263" r:id="rId4"/>
    <p:sldLayoutId id="2147484264" r:id="rId5"/>
    <p:sldLayoutId id="2147484265" r:id="rId6"/>
    <p:sldLayoutId id="2147484266" r:id="rId7"/>
    <p:sldLayoutId id="2147484267" r:id="rId8"/>
    <p:sldLayoutId id="2147484268" r:id="rId9"/>
    <p:sldLayoutId id="2147484269" r:id="rId10"/>
    <p:sldLayoutId id="2147484270" r:id="rId11"/>
    <p:sldLayoutId id="2147484271" r:id="rId12"/>
    <p:sldLayoutId id="2147484272" r:id="rId13"/>
    <p:sldLayoutId id="2147484278" r:id="rId1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1"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532395" y="1944336"/>
            <a:ext cx="4298019" cy="409351"/>
          </a:xfrm>
          <a:prstGeom prst="rect">
            <a:avLst/>
          </a:prstGeom>
        </p:spPr>
      </p:pic>
    </p:spTree>
    <p:extLst>
      <p:ext uri="{BB962C8B-B14F-4D97-AF65-F5344CB8AC3E}">
        <p14:creationId xmlns:p14="http://schemas.microsoft.com/office/powerpoint/2010/main" val="1739956396"/>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32563" rtl="0" eaLnBrk="1" latinLnBrk="0" hangingPunct="1">
        <a:lnSpc>
          <a:spcPct val="90000"/>
        </a:lnSpc>
        <a:spcBef>
          <a:spcPct val="0"/>
        </a:spcBef>
        <a:buNone/>
        <a:defRPr lang="en-US" sz="5399" b="0" kern="1200" cap="none" spc="-102" baseline="0" dirty="0" smtClean="0">
          <a:ln w="3175">
            <a:noFill/>
          </a:ln>
          <a:gradFill>
            <a:gsLst>
              <a:gs pos="1250">
                <a:schemeClr val="tx2"/>
              </a:gs>
              <a:gs pos="100000">
                <a:schemeClr val="tx2"/>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5"/>
            <a:chOff x="12618967" y="0"/>
            <a:chExt cx="952401" cy="5766965"/>
          </a:xfrm>
        </p:grpSpPr>
        <p:grpSp>
          <p:nvGrpSpPr>
            <p:cNvPr id="18" name="Group 17"/>
            <p:cNvGrpSpPr/>
            <p:nvPr userDrawn="1"/>
          </p:nvGrpSpPr>
          <p:grpSpPr>
            <a:xfrm>
              <a:off x="12618967" y="0"/>
              <a:ext cx="952401" cy="5720411"/>
              <a:chOff x="12618967" y="0"/>
              <a:chExt cx="952401" cy="5720411"/>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32472" fontAlgn="base">
                    <a:lnSpc>
                      <a:spcPct val="100000"/>
                    </a:lnSpc>
                    <a:spcBef>
                      <a:spcPct val="0"/>
                    </a:spcBef>
                    <a:spcAft>
                      <a:spcPct val="0"/>
                    </a:spcAft>
                  </a:pPr>
                  <a:r>
                    <a:rPr lang="en-US" sz="500" dirty="0">
                      <a:gradFill>
                        <a:gsLst>
                          <a:gs pos="10042">
                            <a:schemeClr val="tx1"/>
                          </a:gs>
                          <a:gs pos="39000">
                            <a:schemeClr val="tx1"/>
                          </a:gs>
                        </a:gsLst>
                        <a:lin ang="5400000" scaled="0"/>
                      </a:gradFill>
                      <a:ea typeface="Segoe UI" pitchFamily="34" charset="0"/>
                      <a:cs typeface="Segoe UI" pitchFamily="34" charset="0"/>
                    </a:rPr>
                    <a:t>R:</a:t>
                  </a:r>
                  <a:r>
                    <a:rPr lang="en-US" sz="50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50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32472" rtl="0" eaLnBrk="1" fontAlgn="base" latinLnBrk="0" hangingPunct="1">
                <a:lnSpc>
                  <a:spcPct val="100000"/>
                </a:lnSpc>
                <a:spcBef>
                  <a:spcPct val="0"/>
                </a:spcBef>
                <a:spcAft>
                  <a:spcPct val="0"/>
                </a:spcAft>
              </a:pPr>
              <a:r>
                <a:rPr lang="en-US" sz="50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414378619"/>
      </p:ext>
    </p:extLst>
  </p:cSld>
  <p:clrMap bg1="lt1" tx1="dk1" bg2="lt2" tx2="dk2" accent1="accent1" accent2="accent2" accent3="accent3" accent4="accent4" accent5="accent5" accent6="accent6" hlink="hlink" folHlink="folHlink"/>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5"/>
            <a:chOff x="12618967" y="0"/>
            <a:chExt cx="952401" cy="5766965"/>
          </a:xfrm>
        </p:grpSpPr>
        <p:grpSp>
          <p:nvGrpSpPr>
            <p:cNvPr id="18" name="Group 17"/>
            <p:cNvGrpSpPr/>
            <p:nvPr userDrawn="1"/>
          </p:nvGrpSpPr>
          <p:grpSpPr>
            <a:xfrm>
              <a:off x="12618967" y="0"/>
              <a:ext cx="952401" cy="5720411"/>
              <a:chOff x="12618967" y="0"/>
              <a:chExt cx="952401" cy="5720411"/>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32472" fontAlgn="base">
                    <a:lnSpc>
                      <a:spcPct val="100000"/>
                    </a:lnSpc>
                    <a:spcBef>
                      <a:spcPct val="0"/>
                    </a:spcBef>
                    <a:spcAft>
                      <a:spcPct val="0"/>
                    </a:spcAft>
                  </a:pPr>
                  <a:r>
                    <a:rPr lang="en-US" sz="500" dirty="0">
                      <a:gradFill>
                        <a:gsLst>
                          <a:gs pos="10042">
                            <a:schemeClr val="tx1"/>
                          </a:gs>
                          <a:gs pos="39000">
                            <a:schemeClr val="tx1"/>
                          </a:gs>
                        </a:gsLst>
                        <a:lin ang="5400000" scaled="0"/>
                      </a:gradFill>
                      <a:ea typeface="Segoe UI" pitchFamily="34" charset="0"/>
                      <a:cs typeface="Segoe UI" pitchFamily="34" charset="0"/>
                    </a:rPr>
                    <a:t>R:</a:t>
                  </a:r>
                  <a:r>
                    <a:rPr lang="en-US" sz="50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50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32472" rtl="0" eaLnBrk="1" fontAlgn="base" latinLnBrk="0" hangingPunct="1">
                <a:lnSpc>
                  <a:spcPct val="100000"/>
                </a:lnSpc>
                <a:spcBef>
                  <a:spcPct val="0"/>
                </a:spcBef>
                <a:spcAft>
                  <a:spcPct val="0"/>
                </a:spcAft>
              </a:pPr>
              <a:r>
                <a:rPr lang="en-US" sz="50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438671493"/>
      </p:ext>
    </p:extLst>
  </p:cSld>
  <p:clrMap bg1="lt1" tx1="dk1" bg2="lt2" tx2="dk2" accent1="accent1" accent2="accent2" accent3="accent3" accent4="accent4" accent5="accent5" accent6="accent6" hlink="hlink" folHlink="folHlink"/>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hyperlink" Target="https://online.wsj.com/public/resources/documents/info-Degrees_that_Pay_you_Back-sort.html" TargetMode="External"/><Relationship Id="rId2" Type="http://schemas.openxmlformats.org/officeDocument/2006/relationships/hyperlink" Target="https://www.kaggle.com/wsj/college-salaries" TargetMode="External"/><Relationship Id="rId1" Type="http://schemas.openxmlformats.org/officeDocument/2006/relationships/slideLayout" Target="../slideLayouts/slideLayout23.xml"/><Relationship Id="rId4" Type="http://schemas.openxmlformats.org/officeDocument/2006/relationships/hyperlink" Target="https://www.payscale.com/college-salary-report/methodology"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scikit-learn.org/stable/modules/generated/sklearn.ensemble.RandomForestClassifier.html#sklearn.ensemble.RandomForestClassifier" TargetMode="External"/><Relationship Id="rId2" Type="http://schemas.openxmlformats.org/officeDocument/2006/relationships/hyperlink" Target="https://scikit-learn.org/stable/modules/generated/sklearn.linear_model.LogisticRegression.html#sklearn.linear_model.LogisticRegression" TargetMode="External"/><Relationship Id="rId1" Type="http://schemas.openxmlformats.org/officeDocument/2006/relationships/slideLayout" Target="../slideLayouts/slideLayout23.xml"/><Relationship Id="rId4" Type="http://schemas.openxmlformats.org/officeDocument/2006/relationships/hyperlink" Target="https://scikit-learn.org/stable/modules/classes.html#module-sklearn.tre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PKing70/LIMEaid/blob/master/examples/LIME_Education_ex_notebook.ipynb" TargetMode="External"/><Relationship Id="rId1" Type="http://schemas.openxmlformats.org/officeDocument/2006/relationships/slideLayout" Target="../slideLayouts/slideLayout2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uwescience/shablona" TargetMode="External"/><Relationship Id="rId2" Type="http://schemas.openxmlformats.org/officeDocument/2006/relationships/hyperlink" Target="https://github.com/PKing70/LIMEaid" TargetMode="External"/><Relationship Id="rId1" Type="http://schemas.openxmlformats.org/officeDocument/2006/relationships/slideLayout" Target="../slideLayouts/slideLayout23.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2" y="2138378"/>
            <a:ext cx="9143936" cy="1828786"/>
          </a:xfrm>
        </p:spPr>
        <p:txBody>
          <a:bodyPr/>
          <a:lstStyle/>
          <a:p>
            <a:r>
              <a:rPr lang="en-US" sz="5400" b="1" dirty="0" err="1"/>
              <a:t>LIMEaid</a:t>
            </a:r>
            <a:br>
              <a:rPr lang="en-US" sz="4800" dirty="0"/>
            </a:br>
            <a:r>
              <a:rPr lang="en-US" sz="4800" dirty="0"/>
              <a:t>Local Interpretable Model-agnostic Explanations (LIME)</a:t>
            </a:r>
            <a:br>
              <a:rPr lang="en-US" sz="4800" dirty="0"/>
            </a:br>
            <a:br>
              <a:rPr lang="en-US" dirty="0"/>
            </a:br>
            <a:endParaRPr lang="en-US" dirty="0"/>
          </a:p>
        </p:txBody>
      </p:sp>
      <p:sp>
        <p:nvSpPr>
          <p:cNvPr id="5" name="Text Placeholder 4"/>
          <p:cNvSpPr>
            <a:spLocks noGrp="1"/>
          </p:cNvSpPr>
          <p:nvPr>
            <p:ph type="body" sz="quarter" idx="12"/>
          </p:nvPr>
        </p:nvSpPr>
        <p:spPr>
          <a:xfrm>
            <a:off x="274702" y="4411663"/>
            <a:ext cx="3124136" cy="838200"/>
          </a:xfrm>
        </p:spPr>
        <p:txBody>
          <a:bodyPr/>
          <a:lstStyle/>
          <a:p>
            <a:r>
              <a:rPr lang="en-US" sz="2400" dirty="0"/>
              <a:t>Data 515, Spring 2019</a:t>
            </a:r>
          </a:p>
          <a:p>
            <a:r>
              <a:rPr lang="en-US" sz="2400" dirty="0"/>
              <a:t>M.S. Data Science</a:t>
            </a:r>
          </a:p>
        </p:txBody>
      </p:sp>
      <p:grpSp>
        <p:nvGrpSpPr>
          <p:cNvPr id="7" name="Group 6">
            <a:extLst>
              <a:ext uri="{FF2B5EF4-FFF2-40B4-BE49-F238E27FC236}">
                <a16:creationId xmlns:a16="http://schemas.microsoft.com/office/drawing/2014/main" id="{2423F087-D44E-4F38-ABB1-D022E6312AA0}"/>
              </a:ext>
            </a:extLst>
          </p:cNvPr>
          <p:cNvGrpSpPr/>
          <p:nvPr/>
        </p:nvGrpSpPr>
        <p:grpSpPr>
          <a:xfrm>
            <a:off x="8809037" y="521609"/>
            <a:ext cx="3212599" cy="659067"/>
            <a:chOff x="4865308" y="6163564"/>
            <a:chExt cx="3212599" cy="659067"/>
          </a:xfrm>
        </p:grpSpPr>
        <p:sp>
          <p:nvSpPr>
            <p:cNvPr id="6" name="Rectangle 5">
              <a:extLst>
                <a:ext uri="{FF2B5EF4-FFF2-40B4-BE49-F238E27FC236}">
                  <a16:creationId xmlns:a16="http://schemas.microsoft.com/office/drawing/2014/main" id="{3DC51596-91CC-4FA0-B336-0060A29E7FAB}"/>
                </a:ext>
              </a:extLst>
            </p:cNvPr>
            <p:cNvSpPr/>
            <p:nvPr/>
          </p:nvSpPr>
          <p:spPr bwMode="auto">
            <a:xfrm>
              <a:off x="4865308" y="6163564"/>
              <a:ext cx="3212598" cy="65836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a:extLst>
                <a:ext uri="{FF2B5EF4-FFF2-40B4-BE49-F238E27FC236}">
                  <a16:creationId xmlns:a16="http://schemas.microsoft.com/office/drawing/2014/main" id="{E0D44090-CDCA-4553-AA87-89BB1BDBFD08}"/>
                </a:ext>
              </a:extLst>
            </p:cNvPr>
            <p:cNvPicPr>
              <a:picLocks noChangeAspect="1"/>
            </p:cNvPicPr>
            <p:nvPr/>
          </p:nvPicPr>
          <p:blipFill>
            <a:blip r:embed="rId3"/>
            <a:stretch>
              <a:fillRect/>
            </a:stretch>
          </p:blipFill>
          <p:spPr>
            <a:xfrm>
              <a:off x="4865308" y="6164262"/>
              <a:ext cx="3212599" cy="658369"/>
            </a:xfrm>
            <a:prstGeom prst="rect">
              <a:avLst/>
            </a:prstGeom>
          </p:spPr>
        </p:pic>
      </p:grpSp>
      <p:sp>
        <p:nvSpPr>
          <p:cNvPr id="10" name="Rectangle 9">
            <a:extLst>
              <a:ext uri="{FF2B5EF4-FFF2-40B4-BE49-F238E27FC236}">
                <a16:creationId xmlns:a16="http://schemas.microsoft.com/office/drawing/2014/main" id="{C1803779-3180-4DAE-9DEF-DEBA8758E5B3}"/>
              </a:ext>
            </a:extLst>
          </p:cNvPr>
          <p:cNvSpPr/>
          <p:nvPr/>
        </p:nvSpPr>
        <p:spPr bwMode="auto">
          <a:xfrm>
            <a:off x="427037" y="6088062"/>
            <a:ext cx="1905000" cy="609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4">
            <a:extLst>
              <a:ext uri="{FF2B5EF4-FFF2-40B4-BE49-F238E27FC236}">
                <a16:creationId xmlns:a16="http://schemas.microsoft.com/office/drawing/2014/main" id="{09F7311A-B871-4C5C-AC63-1FE82DB1B6B7}"/>
              </a:ext>
            </a:extLst>
          </p:cNvPr>
          <p:cNvSpPr txBox="1">
            <a:spLocks/>
          </p:cNvSpPr>
          <p:nvPr/>
        </p:nvSpPr>
        <p:spPr>
          <a:xfrm>
            <a:off x="5532437" y="4404308"/>
            <a:ext cx="3124136" cy="838200"/>
          </a:xfrm>
          <a:prstGeom prst="rect">
            <a:avLst/>
          </a:prstGeom>
          <a:noFill/>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
                <a:schemeClr val="tx1"/>
              </a:buClr>
              <a:buSzPct val="90000"/>
              <a:buFont typeface="Wingdings" panose="05000000000000000000" pitchFamily="2" charset="2"/>
              <a:buNone/>
              <a:tabLst/>
              <a:defRPr sz="3600" kern="1200" spc="0" baseline="0">
                <a:gradFill>
                  <a:gsLst>
                    <a:gs pos="2917">
                      <a:srgbClr val="FFFFFF"/>
                    </a:gs>
                    <a:gs pos="30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Suman </a:t>
            </a:r>
            <a:r>
              <a:rPr lang="en-US" sz="2400" dirty="0" err="1"/>
              <a:t>Bhagavathula</a:t>
            </a:r>
            <a:endParaRPr lang="en-US" sz="2400" dirty="0"/>
          </a:p>
          <a:p>
            <a:r>
              <a:rPr lang="en-US" sz="2400" dirty="0"/>
              <a:t>Patrick King</a:t>
            </a:r>
          </a:p>
          <a:p>
            <a:r>
              <a:rPr lang="en-US" sz="2400" dirty="0"/>
              <a:t>Javier Salido</a:t>
            </a:r>
          </a:p>
        </p:txBody>
      </p:sp>
    </p:spTree>
    <p:extLst>
      <p:ext uri="{BB962C8B-B14F-4D97-AF65-F5344CB8AC3E}">
        <p14:creationId xmlns:p14="http://schemas.microsoft.com/office/powerpoint/2010/main" val="4017652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F70B-AA5B-AA4D-9FC0-DE4E72E6CC4D}"/>
              </a:ext>
            </a:extLst>
          </p:cNvPr>
          <p:cNvSpPr>
            <a:spLocks noGrp="1"/>
          </p:cNvSpPr>
          <p:nvPr>
            <p:ph type="title"/>
          </p:nvPr>
        </p:nvSpPr>
        <p:spPr/>
        <p:txBody>
          <a:bodyPr/>
          <a:lstStyle/>
          <a:p>
            <a:r>
              <a:rPr lang="en-US" dirty="0"/>
              <a:t>Future Work</a:t>
            </a:r>
          </a:p>
        </p:txBody>
      </p:sp>
      <p:sp>
        <p:nvSpPr>
          <p:cNvPr id="3" name="Text Placeholder 2">
            <a:extLst>
              <a:ext uri="{FF2B5EF4-FFF2-40B4-BE49-F238E27FC236}">
                <a16:creationId xmlns:a16="http://schemas.microsoft.com/office/drawing/2014/main" id="{46CAD6DD-C2C6-C945-BB35-B1C5F3A194CF}"/>
              </a:ext>
            </a:extLst>
          </p:cNvPr>
          <p:cNvSpPr>
            <a:spLocks noGrp="1"/>
          </p:cNvSpPr>
          <p:nvPr>
            <p:ph type="body" sz="quarter" idx="11"/>
          </p:nvPr>
        </p:nvSpPr>
        <p:spPr>
          <a:xfrm>
            <a:off x="274639" y="1212849"/>
            <a:ext cx="11889564" cy="6235553"/>
          </a:xfrm>
        </p:spPr>
        <p:txBody>
          <a:bodyPr/>
          <a:lstStyle/>
          <a:p>
            <a:pPr marL="742950" indent="-742950">
              <a:buFont typeface="Wingdings" pitchFamily="2" charset="2"/>
              <a:buChar char="§"/>
            </a:pPr>
            <a:r>
              <a:rPr lang="en-US" sz="2800" b="1" dirty="0"/>
              <a:t>API support </a:t>
            </a:r>
            <a:r>
              <a:rPr lang="en-US" sz="2800" dirty="0"/>
              <a:t>for data acquisition to support dynamic features:</a:t>
            </a:r>
          </a:p>
          <a:p>
            <a:pPr marL="966788" lvl="2" indent="-742950">
              <a:buFont typeface="Arial" panose="020B0604020202020204" pitchFamily="34" charset="0"/>
              <a:buChar char="•"/>
            </a:pPr>
            <a:r>
              <a:rPr lang="en-US" sz="2800" dirty="0">
                <a:solidFill>
                  <a:schemeClr val="accent1"/>
                </a:solidFill>
              </a:rPr>
              <a:t>College Scorecard (</a:t>
            </a:r>
            <a:r>
              <a:rPr lang="en-US" sz="2800" dirty="0" err="1">
                <a:solidFill>
                  <a:schemeClr val="accent1"/>
                </a:solidFill>
              </a:rPr>
              <a:t>data.gov</a:t>
            </a:r>
            <a:r>
              <a:rPr lang="en-US" sz="2800" dirty="0">
                <a:solidFill>
                  <a:schemeClr val="accent1"/>
                </a:solidFill>
              </a:rPr>
              <a:t>) currently published with new features and data dictionary yearly</a:t>
            </a:r>
            <a:br>
              <a:rPr lang="en-US" sz="2800" dirty="0">
                <a:solidFill>
                  <a:schemeClr val="accent1"/>
                </a:solidFill>
              </a:rPr>
            </a:br>
            <a:endParaRPr lang="en-US" sz="2800" dirty="0">
              <a:solidFill>
                <a:schemeClr val="accent1"/>
              </a:solidFill>
            </a:endParaRPr>
          </a:p>
          <a:p>
            <a:pPr marL="742950" indent="-742950">
              <a:buFont typeface="Wingdings" pitchFamily="2" charset="2"/>
              <a:buChar char="§"/>
            </a:pPr>
            <a:r>
              <a:rPr lang="en-US" sz="2800" b="1" dirty="0"/>
              <a:t>Model tuning</a:t>
            </a:r>
            <a:r>
              <a:rPr lang="en-US" sz="2800" dirty="0"/>
              <a:t> for examples: </a:t>
            </a:r>
          </a:p>
          <a:p>
            <a:pPr marL="966788" lvl="2" indent="-742950">
              <a:buFont typeface="Arial" panose="020B0604020202020204" pitchFamily="34" charset="0"/>
              <a:buChar char="•"/>
            </a:pPr>
            <a:r>
              <a:rPr lang="en-US" sz="2800" dirty="0">
                <a:solidFill>
                  <a:schemeClr val="accent1"/>
                </a:solidFill>
              </a:rPr>
              <a:t>Currently using defaults, could improve accuracy &gt; 65%</a:t>
            </a:r>
            <a:br>
              <a:rPr lang="en-US" sz="2800" dirty="0">
                <a:solidFill>
                  <a:schemeClr val="accent1"/>
                </a:solidFill>
              </a:rPr>
            </a:br>
            <a:endParaRPr lang="en-US" sz="2800" dirty="0">
              <a:solidFill>
                <a:schemeClr val="accent1"/>
              </a:solidFill>
            </a:endParaRPr>
          </a:p>
          <a:p>
            <a:pPr marL="742950" indent="-742950">
              <a:buFont typeface="Wingdings" pitchFamily="2" charset="2"/>
              <a:buChar char="§"/>
            </a:pPr>
            <a:r>
              <a:rPr lang="en-US" sz="2800" b="1" dirty="0">
                <a:solidFill>
                  <a:schemeClr val="accent1"/>
                </a:solidFill>
              </a:rPr>
              <a:t>M</a:t>
            </a:r>
            <a:r>
              <a:rPr lang="en-US" sz="2800" b="1" dirty="0"/>
              <a:t>odify penalty</a:t>
            </a:r>
            <a:r>
              <a:rPr lang="en-US" sz="2800" dirty="0"/>
              <a:t> for number of coefficients</a:t>
            </a:r>
            <a:br>
              <a:rPr lang="en-US" sz="2800" dirty="0"/>
            </a:br>
            <a:endParaRPr lang="en-US" sz="2800" dirty="0"/>
          </a:p>
          <a:p>
            <a:pPr marL="742950" indent="-742950">
              <a:buFont typeface="Wingdings" pitchFamily="2" charset="2"/>
              <a:buChar char="§"/>
            </a:pPr>
            <a:r>
              <a:rPr lang="en-US" sz="2800" b="1" dirty="0"/>
              <a:t>More data type and model support:</a:t>
            </a:r>
            <a:r>
              <a:rPr lang="en-US" sz="2800" dirty="0"/>
              <a:t> image data, NLP support, support for model objects beyond </a:t>
            </a:r>
            <a:r>
              <a:rPr lang="en-US" sz="2800" dirty="0" err="1"/>
              <a:t>sklearn</a:t>
            </a:r>
            <a:r>
              <a:rPr lang="en-US" sz="2800" dirty="0"/>
              <a:t> classifiers</a:t>
            </a:r>
          </a:p>
          <a:p>
            <a:pPr marL="742950" indent="-742950">
              <a:buAutoNum type="arabicPeriod"/>
            </a:pPr>
            <a:endParaRPr lang="en-US" dirty="0"/>
          </a:p>
          <a:p>
            <a:pPr marL="742950" indent="-742950">
              <a:buAutoNum type="arabicPeriod"/>
            </a:pPr>
            <a:endParaRPr lang="en-US" dirty="0"/>
          </a:p>
        </p:txBody>
      </p:sp>
    </p:spTree>
    <p:extLst>
      <p:ext uri="{BB962C8B-B14F-4D97-AF65-F5344CB8AC3E}">
        <p14:creationId xmlns:p14="http://schemas.microsoft.com/office/powerpoint/2010/main" val="3546498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714CD-0578-460D-AD38-26F5C666C5CF}"/>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53643455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69F24-26D7-4DB1-B8FC-2CBC04AFA611}"/>
              </a:ext>
            </a:extLst>
          </p:cNvPr>
          <p:cNvSpPr>
            <a:spLocks noGrp="1"/>
          </p:cNvSpPr>
          <p:nvPr>
            <p:ph type="title"/>
          </p:nvPr>
        </p:nvSpPr>
        <p:spPr/>
        <p:txBody>
          <a:bodyPr/>
          <a:lstStyle/>
          <a:p>
            <a:r>
              <a:rPr lang="en-US" dirty="0"/>
              <a:t>Interpretability in Machine Learning</a:t>
            </a:r>
          </a:p>
        </p:txBody>
      </p:sp>
      <p:sp>
        <p:nvSpPr>
          <p:cNvPr id="3" name="Text Placeholder 2">
            <a:extLst>
              <a:ext uri="{FF2B5EF4-FFF2-40B4-BE49-F238E27FC236}">
                <a16:creationId xmlns:a16="http://schemas.microsoft.com/office/drawing/2014/main" id="{63B65DAC-D5D0-44CB-B180-0D65460E4DC7}"/>
              </a:ext>
            </a:extLst>
          </p:cNvPr>
          <p:cNvSpPr>
            <a:spLocks noGrp="1"/>
          </p:cNvSpPr>
          <p:nvPr>
            <p:ph type="body" sz="quarter" idx="11"/>
          </p:nvPr>
        </p:nvSpPr>
        <p:spPr>
          <a:xfrm>
            <a:off x="350837" y="1363662"/>
            <a:ext cx="11889564" cy="5853910"/>
          </a:xfrm>
        </p:spPr>
        <p:txBody>
          <a:bodyPr/>
          <a:lstStyle/>
          <a:p>
            <a:r>
              <a:rPr lang="en-US" sz="2800" b="1" dirty="0">
                <a:solidFill>
                  <a:schemeClr val="accent1"/>
                </a:solidFill>
              </a:rPr>
              <a:t>Some highly accurate models are not “explainable”</a:t>
            </a:r>
          </a:p>
          <a:p>
            <a:pPr marL="795338" lvl="2" indent="-571500">
              <a:buFont typeface="Arial" panose="020B0604020202020204" pitchFamily="34" charset="0"/>
              <a:buChar char="•"/>
            </a:pPr>
            <a:r>
              <a:rPr lang="en-US" sz="2800" dirty="0">
                <a:solidFill>
                  <a:schemeClr val="accent1"/>
                </a:solidFill>
                <a:latin typeface="+mj-lt"/>
              </a:rPr>
              <a:t>Neural networks, random forests</a:t>
            </a:r>
          </a:p>
          <a:p>
            <a:pPr lvl="2"/>
            <a:endParaRPr lang="en-US" dirty="0">
              <a:solidFill>
                <a:schemeClr val="accent1"/>
              </a:solidFill>
              <a:latin typeface="+mj-lt"/>
            </a:endParaRPr>
          </a:p>
          <a:p>
            <a:pPr lvl="0">
              <a:buClr>
                <a:srgbClr val="505050"/>
              </a:buClr>
            </a:pPr>
            <a:r>
              <a:rPr lang="en-US" sz="2800" b="1" dirty="0">
                <a:solidFill>
                  <a:schemeClr val="accent1"/>
                </a:solidFill>
              </a:rPr>
              <a:t>Why is this a problem?</a:t>
            </a:r>
          </a:p>
          <a:p>
            <a:pPr marL="795338" lvl="2" indent="-571500">
              <a:buClr>
                <a:srgbClr val="505050"/>
              </a:buClr>
              <a:buFont typeface="Arial" panose="020B0604020202020204" pitchFamily="34" charset="0"/>
              <a:buChar char="•"/>
            </a:pPr>
            <a:r>
              <a:rPr lang="en-US" sz="2800" dirty="0">
                <a:solidFill>
                  <a:schemeClr val="accent1"/>
                </a:solidFill>
                <a:latin typeface="+mj-lt"/>
              </a:rPr>
              <a:t>Bias, not obvious</a:t>
            </a:r>
          </a:p>
          <a:p>
            <a:pPr marL="795338" lvl="2" indent="-571500">
              <a:buClr>
                <a:srgbClr val="505050"/>
              </a:buClr>
              <a:buFont typeface="Arial" panose="020B0604020202020204" pitchFamily="34" charset="0"/>
              <a:buChar char="•"/>
            </a:pPr>
            <a:r>
              <a:rPr lang="en-US" sz="2800" dirty="0">
                <a:solidFill>
                  <a:schemeClr val="accent1"/>
                </a:solidFill>
                <a:latin typeface="+mj-lt"/>
              </a:rPr>
              <a:t>High test set accuracy but poor results in the field</a:t>
            </a:r>
          </a:p>
          <a:p>
            <a:pPr marL="795338" lvl="2" indent="-571500">
              <a:buClr>
                <a:srgbClr val="505050"/>
              </a:buClr>
              <a:buFont typeface="Arial" panose="020B0604020202020204" pitchFamily="34" charset="0"/>
              <a:buChar char="•"/>
            </a:pPr>
            <a:r>
              <a:rPr lang="en-US" sz="2800" dirty="0">
                <a:solidFill>
                  <a:schemeClr val="accent1"/>
                </a:solidFill>
                <a:latin typeface="+mj-lt"/>
              </a:rPr>
              <a:t>Policy or law demands an explanation of any decision</a:t>
            </a:r>
          </a:p>
          <a:p>
            <a:pPr lvl="2"/>
            <a:endParaRPr lang="en-US" dirty="0">
              <a:solidFill>
                <a:schemeClr val="accent1"/>
              </a:solidFill>
              <a:latin typeface="+mj-lt"/>
            </a:endParaRPr>
          </a:p>
          <a:p>
            <a:pPr lvl="0">
              <a:buClr>
                <a:srgbClr val="505050"/>
              </a:buClr>
            </a:pPr>
            <a:r>
              <a:rPr lang="en-US" sz="2800" b="1" dirty="0">
                <a:solidFill>
                  <a:schemeClr val="accent1"/>
                </a:solidFill>
              </a:rPr>
              <a:t>Solution: model-agnostic local explanations</a:t>
            </a:r>
          </a:p>
          <a:p>
            <a:pPr marL="795338" lvl="2" indent="-571500">
              <a:buClr>
                <a:srgbClr val="505050"/>
              </a:buClr>
              <a:buFont typeface="Arial" panose="020B0604020202020204" pitchFamily="34" charset="0"/>
              <a:buChar char="•"/>
            </a:pPr>
            <a:r>
              <a:rPr lang="en-US" sz="2800" dirty="0">
                <a:solidFill>
                  <a:schemeClr val="accent1"/>
                </a:solidFill>
                <a:latin typeface="+mj-lt"/>
              </a:rPr>
              <a:t>Explain one instance, not entire model</a:t>
            </a:r>
          </a:p>
          <a:p>
            <a:pPr marL="795338" lvl="2" indent="-571500">
              <a:buClr>
                <a:srgbClr val="505050"/>
              </a:buClr>
              <a:buFont typeface="Arial" panose="020B0604020202020204" pitchFamily="34" charset="0"/>
              <a:buChar char="•"/>
            </a:pPr>
            <a:r>
              <a:rPr lang="en-US" sz="2800" dirty="0">
                <a:solidFill>
                  <a:schemeClr val="accent1"/>
                </a:solidFill>
                <a:latin typeface="+mj-lt"/>
              </a:rPr>
              <a:t>Fit a simple model to explain a small section of decision space</a:t>
            </a:r>
          </a:p>
          <a:p>
            <a:endParaRPr lang="en-US" dirty="0"/>
          </a:p>
        </p:txBody>
      </p:sp>
    </p:spTree>
    <p:extLst>
      <p:ext uri="{BB962C8B-B14F-4D97-AF65-F5344CB8AC3E}">
        <p14:creationId xmlns:p14="http://schemas.microsoft.com/office/powerpoint/2010/main" val="980943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253F0-C330-4947-AFD8-989E72AF677D}"/>
              </a:ext>
            </a:extLst>
          </p:cNvPr>
          <p:cNvSpPr>
            <a:spLocks noGrp="1"/>
          </p:cNvSpPr>
          <p:nvPr>
            <p:ph type="title"/>
          </p:nvPr>
        </p:nvSpPr>
        <p:spPr/>
        <p:txBody>
          <a:bodyPr/>
          <a:lstStyle/>
          <a:p>
            <a:r>
              <a:rPr lang="en-US" dirty="0" err="1"/>
              <a:t>LIMEaid</a:t>
            </a:r>
            <a:r>
              <a:rPr lang="en-US" dirty="0"/>
              <a:t>: A LIME solution for tabular data</a:t>
            </a:r>
          </a:p>
        </p:txBody>
      </p:sp>
      <p:sp>
        <p:nvSpPr>
          <p:cNvPr id="3" name="Text Placeholder 2">
            <a:extLst>
              <a:ext uri="{FF2B5EF4-FFF2-40B4-BE49-F238E27FC236}">
                <a16:creationId xmlns:a16="http://schemas.microsoft.com/office/drawing/2014/main" id="{637EDBFD-D238-4647-8BA8-2A25C1663ED2}"/>
              </a:ext>
            </a:extLst>
          </p:cNvPr>
          <p:cNvSpPr>
            <a:spLocks noGrp="1"/>
          </p:cNvSpPr>
          <p:nvPr>
            <p:ph type="body" sz="quarter" idx="11"/>
          </p:nvPr>
        </p:nvSpPr>
        <p:spPr>
          <a:xfrm>
            <a:off x="274639" y="1212849"/>
            <a:ext cx="11889564" cy="5509200"/>
          </a:xfrm>
        </p:spPr>
        <p:txBody>
          <a:bodyPr/>
          <a:lstStyle/>
          <a:p>
            <a:r>
              <a:rPr lang="en-US" sz="2800" b="1" dirty="0" err="1"/>
              <a:t>LIMEaid</a:t>
            </a:r>
            <a:r>
              <a:rPr lang="en-US" sz="2800" b="1" dirty="0"/>
              <a:t> explanations</a:t>
            </a:r>
          </a:p>
          <a:p>
            <a:endParaRPr lang="en-US" sz="2000" dirty="0"/>
          </a:p>
          <a:p>
            <a:r>
              <a:rPr lang="en-US" sz="2400" b="1" dirty="0"/>
              <a:t>Input</a:t>
            </a:r>
          </a:p>
          <a:p>
            <a:pPr marL="342900" indent="-342900">
              <a:buFont typeface="Arial" panose="020B0604020202020204" pitchFamily="34" charset="0"/>
              <a:buChar char="•"/>
            </a:pPr>
            <a:r>
              <a:rPr lang="en-US" sz="2400" dirty="0"/>
              <a:t>A “complex” ML model, fit by </a:t>
            </a:r>
            <a:r>
              <a:rPr lang="en-US" sz="2400" dirty="0" err="1"/>
              <a:t>sklearn</a:t>
            </a:r>
            <a:r>
              <a:rPr lang="en-US" sz="2400" dirty="0"/>
              <a:t> classifier object with .predict</a:t>
            </a:r>
          </a:p>
          <a:p>
            <a:pPr marL="342900" indent="-342900">
              <a:buFont typeface="Arial" panose="020B0604020202020204" pitchFamily="34" charset="0"/>
              <a:buChar char="•"/>
            </a:pPr>
            <a:r>
              <a:rPr lang="en-US" sz="2400" dirty="0"/>
              <a:t>An instance of data (</a:t>
            </a:r>
            <a:r>
              <a:rPr lang="en-US" sz="2400" i="1" dirty="0"/>
              <a:t>x</a:t>
            </a:r>
            <a:r>
              <a:rPr lang="en-US" sz="2400" dirty="0"/>
              <a:t>) and its model output (</a:t>
            </a:r>
            <a:r>
              <a:rPr lang="en-US" sz="2400" i="1" dirty="0"/>
              <a:t>f(x)</a:t>
            </a:r>
            <a:r>
              <a:rPr lang="en-US" sz="2400" dirty="0"/>
              <a:t>)</a:t>
            </a:r>
          </a:p>
          <a:p>
            <a:pPr marL="342900" indent="-342900">
              <a:buFont typeface="Arial" panose="020B0604020202020204" pitchFamily="34" charset="0"/>
              <a:buChar char="•"/>
            </a:pPr>
            <a:r>
              <a:rPr lang="en-US" sz="2400" dirty="0"/>
              <a:t>Probability domain for normalized predictor variables (histograms)</a:t>
            </a:r>
          </a:p>
          <a:p>
            <a:br>
              <a:rPr lang="en-US" sz="2400" dirty="0"/>
            </a:br>
            <a:r>
              <a:rPr lang="en-US" sz="2400" b="1" dirty="0"/>
              <a:t>Output</a:t>
            </a:r>
          </a:p>
          <a:p>
            <a:pPr marL="342900" indent="-342900">
              <a:buFont typeface="Arial" panose="020B0604020202020204" pitchFamily="34" charset="0"/>
              <a:buChar char="•"/>
            </a:pPr>
            <a:r>
              <a:rPr lang="en-US" sz="2400" dirty="0"/>
              <a:t>Sparse linear models (few features), plottable</a:t>
            </a:r>
            <a:br>
              <a:rPr lang="en-US" sz="2400" dirty="0"/>
            </a:br>
            <a:r>
              <a:rPr lang="en-US" sz="2400" dirty="0"/>
              <a:t>List significant features</a:t>
            </a:r>
          </a:p>
          <a:p>
            <a:endParaRPr lang="en-US" sz="2400" dirty="0"/>
          </a:p>
          <a:p>
            <a:r>
              <a:rPr lang="en-US" sz="2400" b="1" dirty="0"/>
              <a:t>Analysis/verification</a:t>
            </a:r>
          </a:p>
          <a:p>
            <a:pPr marL="342900" indent="-342900">
              <a:buFont typeface="Arial" panose="020B0604020202020204" pitchFamily="34" charset="0"/>
              <a:buChar char="•"/>
            </a:pPr>
            <a:r>
              <a:rPr lang="en-US" sz="2400" dirty="0"/>
              <a:t>Comparison to decision trees</a:t>
            </a:r>
            <a:br>
              <a:rPr lang="en-US" sz="2000" dirty="0"/>
            </a:br>
            <a:endParaRPr lang="en-US" sz="2000" dirty="0"/>
          </a:p>
        </p:txBody>
      </p:sp>
    </p:spTree>
    <p:extLst>
      <p:ext uri="{BB962C8B-B14F-4D97-AF65-F5344CB8AC3E}">
        <p14:creationId xmlns:p14="http://schemas.microsoft.com/office/powerpoint/2010/main" val="346031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5B547-5C00-B544-A28E-533C27BBD88C}"/>
              </a:ext>
            </a:extLst>
          </p:cNvPr>
          <p:cNvSpPr>
            <a:spLocks noGrp="1"/>
          </p:cNvSpPr>
          <p:nvPr>
            <p:ph type="title"/>
          </p:nvPr>
        </p:nvSpPr>
        <p:spPr/>
        <p:txBody>
          <a:bodyPr/>
          <a:lstStyle/>
          <a:p>
            <a:r>
              <a:rPr lang="en-US" dirty="0"/>
              <a:t>Use Cases</a:t>
            </a:r>
          </a:p>
        </p:txBody>
      </p:sp>
      <p:sp>
        <p:nvSpPr>
          <p:cNvPr id="3" name="Text Placeholder 2">
            <a:extLst>
              <a:ext uri="{FF2B5EF4-FFF2-40B4-BE49-F238E27FC236}">
                <a16:creationId xmlns:a16="http://schemas.microsoft.com/office/drawing/2014/main" id="{75D2F1E6-DD2D-3E45-8952-4674FF3090E2}"/>
              </a:ext>
            </a:extLst>
          </p:cNvPr>
          <p:cNvSpPr>
            <a:spLocks noGrp="1"/>
          </p:cNvSpPr>
          <p:nvPr>
            <p:ph type="body" sz="quarter" idx="11"/>
          </p:nvPr>
        </p:nvSpPr>
        <p:spPr>
          <a:xfrm>
            <a:off x="274639" y="1212849"/>
            <a:ext cx="11889564" cy="6001643"/>
          </a:xfrm>
        </p:spPr>
        <p:txBody>
          <a:bodyPr/>
          <a:lstStyle/>
          <a:p>
            <a:r>
              <a:rPr lang="en-US" sz="2800" b="1" dirty="0"/>
              <a:t>User profile</a:t>
            </a:r>
            <a:r>
              <a:rPr lang="en-US" sz="2800" dirty="0"/>
              <a:t>: data scientist with Python programming experience</a:t>
            </a:r>
          </a:p>
          <a:p>
            <a:endParaRPr lang="en-US" sz="2000" dirty="0"/>
          </a:p>
          <a:p>
            <a:pPr marL="457200" indent="-457200">
              <a:buFont typeface="+mj-lt"/>
              <a:buAutoNum type="arabicPeriod"/>
            </a:pPr>
            <a:r>
              <a:rPr lang="en-US" sz="2800" b="1" dirty="0"/>
              <a:t>Model verification scenario</a:t>
            </a:r>
            <a:br>
              <a:rPr lang="en-US" sz="2800" dirty="0"/>
            </a:br>
            <a:r>
              <a:rPr lang="en-US" sz="2800" dirty="0"/>
              <a:t>- User wants to preempt poor model performance “in the field”</a:t>
            </a:r>
            <a:br>
              <a:rPr lang="en-US" sz="2800" dirty="0"/>
            </a:br>
            <a:r>
              <a:rPr lang="en-US" sz="2800" dirty="0"/>
              <a:t>- Use </a:t>
            </a:r>
            <a:r>
              <a:rPr lang="en-US" sz="2800" dirty="0" err="1"/>
              <a:t>LIMEaid</a:t>
            </a:r>
            <a:r>
              <a:rPr lang="en-US" sz="2800" dirty="0"/>
              <a:t> to sample test dataset</a:t>
            </a:r>
            <a:br>
              <a:rPr lang="en-US" sz="2800" dirty="0"/>
            </a:br>
            <a:r>
              <a:rPr lang="en-US" sz="2800" dirty="0"/>
              <a:t>- Show most significant features for decision</a:t>
            </a:r>
            <a:br>
              <a:rPr lang="en-US" sz="2800" dirty="0"/>
            </a:br>
            <a:r>
              <a:rPr lang="en-US" sz="2800" dirty="0"/>
              <a:t>- Tune or replace model if spurious correlation or other issues</a:t>
            </a:r>
          </a:p>
          <a:p>
            <a:pPr marL="457200" indent="-457200">
              <a:buFont typeface="+mj-lt"/>
              <a:buAutoNum type="arabicPeriod"/>
            </a:pPr>
            <a:endParaRPr lang="en-US" sz="2800" dirty="0"/>
          </a:p>
          <a:p>
            <a:pPr marL="457200" indent="-457200">
              <a:buFont typeface="+mj-lt"/>
              <a:buAutoNum type="arabicPeriod"/>
            </a:pPr>
            <a:r>
              <a:rPr lang="en-US" sz="2800" b="1" dirty="0"/>
              <a:t>Decision explanation scenario</a:t>
            </a:r>
            <a:br>
              <a:rPr lang="en-US" sz="2800" dirty="0"/>
            </a:br>
            <a:r>
              <a:rPr lang="en-US" sz="2800" dirty="0"/>
              <a:t>- Classification has already been made by a model</a:t>
            </a:r>
            <a:br>
              <a:rPr lang="en-US" sz="2800" dirty="0"/>
            </a:br>
            <a:r>
              <a:rPr lang="en-US" sz="2800" dirty="0"/>
              <a:t>- Use </a:t>
            </a:r>
            <a:r>
              <a:rPr lang="en-US" sz="2800" dirty="0" err="1"/>
              <a:t>LIMEaid</a:t>
            </a:r>
            <a:r>
              <a:rPr lang="en-US" sz="2800" dirty="0"/>
              <a:t> to sample whole dataset</a:t>
            </a:r>
            <a:br>
              <a:rPr lang="en-US" sz="2800" dirty="0"/>
            </a:br>
            <a:r>
              <a:rPr lang="en-US" sz="2800" dirty="0"/>
              <a:t>- Produce easy-to-share “two-dimensional” plot of a linear correlation</a:t>
            </a:r>
            <a:br>
              <a:rPr lang="en-US" sz="2000" dirty="0"/>
            </a:br>
            <a:endParaRPr lang="en-US" sz="2000" dirty="0"/>
          </a:p>
          <a:p>
            <a:endParaRPr lang="en-US" dirty="0"/>
          </a:p>
        </p:txBody>
      </p:sp>
    </p:spTree>
    <p:extLst>
      <p:ext uri="{BB962C8B-B14F-4D97-AF65-F5344CB8AC3E}">
        <p14:creationId xmlns:p14="http://schemas.microsoft.com/office/powerpoint/2010/main" val="4068695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7EAB3-EF88-9144-88B0-69F4640EE4E5}"/>
              </a:ext>
            </a:extLst>
          </p:cNvPr>
          <p:cNvSpPr>
            <a:spLocks noGrp="1"/>
          </p:cNvSpPr>
          <p:nvPr>
            <p:ph type="title"/>
          </p:nvPr>
        </p:nvSpPr>
        <p:spPr/>
        <p:txBody>
          <a:bodyPr/>
          <a:lstStyle/>
          <a:p>
            <a:r>
              <a:rPr lang="en-US" dirty="0"/>
              <a:t>Design</a:t>
            </a:r>
          </a:p>
        </p:txBody>
      </p:sp>
      <p:sp>
        <p:nvSpPr>
          <p:cNvPr id="3" name="Text Placeholder 2">
            <a:extLst>
              <a:ext uri="{FF2B5EF4-FFF2-40B4-BE49-F238E27FC236}">
                <a16:creationId xmlns:a16="http://schemas.microsoft.com/office/drawing/2014/main" id="{0A734FBA-53AF-A34C-9EA7-BBE2CB88B663}"/>
              </a:ext>
            </a:extLst>
          </p:cNvPr>
          <p:cNvSpPr>
            <a:spLocks noGrp="1"/>
          </p:cNvSpPr>
          <p:nvPr>
            <p:ph type="body" sz="quarter" idx="11"/>
          </p:nvPr>
        </p:nvSpPr>
        <p:spPr>
          <a:xfrm>
            <a:off x="3017837" y="1744661"/>
            <a:ext cx="9146366" cy="206851"/>
          </a:xfrm>
        </p:spPr>
        <p:txBody>
          <a:bodyPr/>
          <a:lstStyle/>
          <a:p>
            <a:endParaRPr lang="en-US" dirty="0"/>
          </a:p>
        </p:txBody>
      </p:sp>
      <p:pic>
        <p:nvPicPr>
          <p:cNvPr id="6" name="Picture 5" descr="A picture containing screenshot&#10;&#10;Description automatically generated">
            <a:extLst>
              <a:ext uri="{FF2B5EF4-FFF2-40B4-BE49-F238E27FC236}">
                <a16:creationId xmlns:a16="http://schemas.microsoft.com/office/drawing/2014/main" id="{AD3EF465-9776-F74E-8610-CB8CCE6E14D7}"/>
              </a:ext>
            </a:extLst>
          </p:cNvPr>
          <p:cNvPicPr>
            <a:picLocks noChangeAspect="1"/>
          </p:cNvPicPr>
          <p:nvPr/>
        </p:nvPicPr>
        <p:blipFill>
          <a:blip r:embed="rId2"/>
          <a:stretch>
            <a:fillRect/>
          </a:stretch>
        </p:blipFill>
        <p:spPr>
          <a:xfrm>
            <a:off x="567870" y="1730936"/>
            <a:ext cx="11628438" cy="4515071"/>
          </a:xfrm>
          <a:prstGeom prst="rect">
            <a:avLst/>
          </a:prstGeom>
        </p:spPr>
      </p:pic>
    </p:spTree>
    <p:extLst>
      <p:ext uri="{BB962C8B-B14F-4D97-AF65-F5344CB8AC3E}">
        <p14:creationId xmlns:p14="http://schemas.microsoft.com/office/powerpoint/2010/main" val="383030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D057C-3566-1D40-9E64-F3CBF14AC3F3}"/>
              </a:ext>
            </a:extLst>
          </p:cNvPr>
          <p:cNvSpPr>
            <a:spLocks noGrp="1"/>
          </p:cNvSpPr>
          <p:nvPr>
            <p:ph type="title"/>
          </p:nvPr>
        </p:nvSpPr>
        <p:spPr/>
        <p:txBody>
          <a:bodyPr/>
          <a:lstStyle/>
          <a:p>
            <a:r>
              <a:rPr lang="en-US" dirty="0"/>
              <a:t>Data</a:t>
            </a:r>
          </a:p>
        </p:txBody>
      </p:sp>
      <p:sp>
        <p:nvSpPr>
          <p:cNvPr id="3" name="Text Placeholder 2">
            <a:extLst>
              <a:ext uri="{FF2B5EF4-FFF2-40B4-BE49-F238E27FC236}">
                <a16:creationId xmlns:a16="http://schemas.microsoft.com/office/drawing/2014/main" id="{516DA88E-B144-C04A-9430-C184C239416D}"/>
              </a:ext>
            </a:extLst>
          </p:cNvPr>
          <p:cNvSpPr>
            <a:spLocks noGrp="1"/>
          </p:cNvSpPr>
          <p:nvPr>
            <p:ph type="body" sz="quarter" idx="11"/>
          </p:nvPr>
        </p:nvSpPr>
        <p:spPr>
          <a:xfrm>
            <a:off x="274639" y="1212849"/>
            <a:ext cx="11889564" cy="5053691"/>
          </a:xfrm>
        </p:spPr>
        <p:txBody>
          <a:bodyPr/>
          <a:lstStyle/>
          <a:p>
            <a:r>
              <a:rPr lang="en-US" sz="2800" b="1" dirty="0"/>
              <a:t>Sources</a:t>
            </a:r>
          </a:p>
          <a:p>
            <a:pPr marL="342900" indent="-342900">
              <a:buFont typeface="Arial" panose="020B0604020202020204" pitchFamily="34" charset="0"/>
              <a:buChar char="•"/>
            </a:pPr>
            <a:r>
              <a:rPr lang="en-US" sz="2800" dirty="0"/>
              <a:t>College Scorecard (</a:t>
            </a:r>
            <a:r>
              <a:rPr lang="en-US" sz="2800" dirty="0" err="1"/>
              <a:t>data.gov</a:t>
            </a:r>
            <a:r>
              <a:rPr lang="en-US" sz="2800" dirty="0"/>
              <a:t>): Annual report of schools and attributes (SAT scores, majors offered, region, cost, public/private/for profit, etc.)</a:t>
            </a:r>
          </a:p>
          <a:p>
            <a:pPr marL="342900" indent="-342900">
              <a:buFont typeface="Arial" panose="020B0604020202020204" pitchFamily="34" charset="0"/>
              <a:buChar char="•"/>
            </a:pPr>
            <a:r>
              <a:rPr lang="en-US" sz="2800" dirty="0"/>
              <a:t>“Where it Pays to Attend College” (</a:t>
            </a:r>
            <a:r>
              <a:rPr lang="en-US" sz="2800" dirty="0">
                <a:hlinkClick r:id="rId2"/>
              </a:rPr>
              <a:t>Kaggle.com</a:t>
            </a:r>
            <a:r>
              <a:rPr lang="en-US" sz="2800" dirty="0"/>
              <a:t>) obtained from (</a:t>
            </a:r>
            <a:r>
              <a:rPr lang="en-US" sz="2800" i="1" dirty="0">
                <a:hlinkClick r:id="rId3"/>
              </a:rPr>
              <a:t>Wall Street Journal</a:t>
            </a:r>
            <a:r>
              <a:rPr lang="en-US" sz="2800" dirty="0"/>
              <a:t>), based on </a:t>
            </a:r>
            <a:r>
              <a:rPr lang="en-US" sz="2800" dirty="0" err="1"/>
              <a:t>Payscale</a:t>
            </a:r>
            <a:r>
              <a:rPr lang="en-US" sz="2800" dirty="0"/>
              <a:t>, Inc. (</a:t>
            </a:r>
            <a:r>
              <a:rPr lang="en-US" sz="2800" dirty="0">
                <a:hlinkClick r:id="rId4"/>
              </a:rPr>
              <a:t>College Salary Report Methodology</a:t>
            </a:r>
            <a:r>
              <a:rPr lang="en-US" sz="2800" dirty="0"/>
              <a:t>):</a:t>
            </a:r>
            <a:br>
              <a:rPr lang="en-US" sz="2800" dirty="0"/>
            </a:br>
            <a:r>
              <a:rPr lang="en-US" sz="2800" dirty="0"/>
              <a:t>Article reporting salaries of graduates, salaries by major, etc.</a:t>
            </a:r>
          </a:p>
          <a:p>
            <a:r>
              <a:rPr lang="en-US" sz="2800" b="1" dirty="0"/>
              <a:t>Merge</a:t>
            </a:r>
          </a:p>
          <a:p>
            <a:pPr marL="457200" indent="-457200">
              <a:buFont typeface="Arial" panose="020B0604020202020204" pitchFamily="34" charset="0"/>
              <a:buChar char="•"/>
            </a:pPr>
            <a:r>
              <a:rPr lang="en-US" sz="2800" dirty="0"/>
              <a:t>Significant cleaning, reformatting to match sets on college name</a:t>
            </a:r>
          </a:p>
          <a:p>
            <a:pPr marL="457200" indent="-457200">
              <a:buFont typeface="Arial" panose="020B0604020202020204" pitchFamily="34" charset="0"/>
              <a:buChar char="•"/>
            </a:pPr>
            <a:r>
              <a:rPr lang="en-US" sz="2800" dirty="0"/>
              <a:t>String manipulation, removal of hyphens, abbreviations, region names, etc.</a:t>
            </a:r>
          </a:p>
          <a:p>
            <a:r>
              <a:rPr lang="en-US" sz="2800" b="1" dirty="0"/>
              <a:t>More</a:t>
            </a:r>
          </a:p>
          <a:p>
            <a:pPr marL="457200" indent="-457200">
              <a:buFont typeface="Arial" panose="020B0604020202020204" pitchFamily="34" charset="0"/>
              <a:buChar char="•"/>
            </a:pPr>
            <a:r>
              <a:rPr lang="en-US" sz="2800" dirty="0" err="1"/>
              <a:t>Sklearn’s</a:t>
            </a:r>
            <a:r>
              <a:rPr lang="en-US" sz="2800" dirty="0"/>
              <a:t> provided “Iris” data</a:t>
            </a:r>
          </a:p>
        </p:txBody>
      </p:sp>
    </p:spTree>
    <p:extLst>
      <p:ext uri="{BB962C8B-B14F-4D97-AF65-F5344CB8AC3E}">
        <p14:creationId xmlns:p14="http://schemas.microsoft.com/office/powerpoint/2010/main" val="4092122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185E3-DF8D-B642-96DA-453AF35237DF}"/>
              </a:ext>
            </a:extLst>
          </p:cNvPr>
          <p:cNvSpPr>
            <a:spLocks noGrp="1"/>
          </p:cNvSpPr>
          <p:nvPr>
            <p:ph type="title"/>
          </p:nvPr>
        </p:nvSpPr>
        <p:spPr/>
        <p:txBody>
          <a:bodyPr/>
          <a:lstStyle/>
          <a:p>
            <a:r>
              <a:rPr lang="en-US" dirty="0"/>
              <a:t>Models</a:t>
            </a:r>
          </a:p>
        </p:txBody>
      </p:sp>
      <p:sp>
        <p:nvSpPr>
          <p:cNvPr id="3" name="Text Placeholder 2">
            <a:extLst>
              <a:ext uri="{FF2B5EF4-FFF2-40B4-BE49-F238E27FC236}">
                <a16:creationId xmlns:a16="http://schemas.microsoft.com/office/drawing/2014/main" id="{7E53DAC7-FA77-9F48-B01E-73E4A1357800}"/>
              </a:ext>
            </a:extLst>
          </p:cNvPr>
          <p:cNvSpPr>
            <a:spLocks noGrp="1"/>
          </p:cNvSpPr>
          <p:nvPr>
            <p:ph type="body" sz="quarter" idx="11"/>
          </p:nvPr>
        </p:nvSpPr>
        <p:spPr>
          <a:xfrm>
            <a:off x="274639" y="1212849"/>
            <a:ext cx="11889564" cy="6087820"/>
          </a:xfrm>
        </p:spPr>
        <p:txBody>
          <a:bodyPr/>
          <a:lstStyle/>
          <a:p>
            <a:r>
              <a:rPr lang="en-US" sz="2800" dirty="0" err="1"/>
              <a:t>Scikit</a:t>
            </a:r>
            <a:r>
              <a:rPr lang="en-US" sz="2800" dirty="0"/>
              <a:t>-learn classifiers that predict probabilities (</a:t>
            </a:r>
            <a:r>
              <a:rPr lang="en-US" sz="2800" dirty="0" err="1"/>
              <a:t>predict_proba</a:t>
            </a:r>
            <a:r>
              <a:rPr lang="en-US" sz="2800" dirty="0"/>
              <a:t> implemented)</a:t>
            </a:r>
          </a:p>
          <a:p>
            <a:br>
              <a:rPr lang="en-US" sz="2800" dirty="0"/>
            </a:br>
            <a:r>
              <a:rPr lang="en-US" sz="2800" dirty="0"/>
              <a:t>Multiclass logistic regression (</a:t>
            </a:r>
            <a:r>
              <a:rPr lang="en-US" sz="2800" dirty="0" err="1">
                <a:hlinkClick r:id="rId2"/>
              </a:rPr>
              <a:t>sklearn.linear_model.LogisticRegression</a:t>
            </a:r>
            <a:r>
              <a:rPr lang="en-US" sz="2800" dirty="0"/>
              <a:t>)</a:t>
            </a:r>
          </a:p>
          <a:p>
            <a:pPr marL="457200" indent="-457200">
              <a:buFont typeface="Arial" panose="020B0604020202020204" pitchFamily="34" charset="0"/>
              <a:buChar char="•"/>
            </a:pPr>
            <a:r>
              <a:rPr lang="en-US" sz="2800" dirty="0"/>
              <a:t>85% accuracy on College data </a:t>
            </a:r>
          </a:p>
          <a:p>
            <a:br>
              <a:rPr lang="en-US" sz="2800" dirty="0"/>
            </a:br>
            <a:r>
              <a:rPr lang="en-US" sz="2800" dirty="0"/>
              <a:t>Random Forest (</a:t>
            </a:r>
            <a:r>
              <a:rPr lang="en-US" sz="2800" dirty="0" err="1">
                <a:hlinkClick r:id="rId3"/>
              </a:rPr>
              <a:t>sklearn.ensemble.randomforestclassifier</a:t>
            </a:r>
            <a:r>
              <a:rPr lang="en-US" sz="2800" dirty="0"/>
              <a:t>)</a:t>
            </a:r>
          </a:p>
          <a:p>
            <a:pPr marL="457200" indent="-457200">
              <a:buFont typeface="Arial" panose="020B0604020202020204" pitchFamily="34" charset="0"/>
              <a:buChar char="•"/>
            </a:pPr>
            <a:r>
              <a:rPr lang="en-US" sz="2800" dirty="0"/>
              <a:t>65% accuracy on College data</a:t>
            </a:r>
          </a:p>
          <a:p>
            <a:endParaRPr lang="en-US" sz="2800" dirty="0"/>
          </a:p>
          <a:p>
            <a:r>
              <a:rPr lang="en-US" sz="2800" dirty="0"/>
              <a:t>Decision tree (</a:t>
            </a:r>
            <a:r>
              <a:rPr lang="en-US" sz="2800" dirty="0">
                <a:hlinkClick r:id="rId4"/>
              </a:rPr>
              <a:t>sklearn.tree</a:t>
            </a:r>
            <a:r>
              <a:rPr lang="en-US" sz="2800" dirty="0"/>
              <a:t>)</a:t>
            </a:r>
          </a:p>
          <a:p>
            <a:pPr marL="457200" indent="-457200">
              <a:buFont typeface="Arial" panose="020B0604020202020204" pitchFamily="34" charset="0"/>
              <a:buChar char="•"/>
            </a:pPr>
            <a:r>
              <a:rPr lang="en-US" sz="2800" dirty="0"/>
              <a:t>65% accuracy on College data</a:t>
            </a:r>
          </a:p>
          <a:p>
            <a:endParaRPr lang="en-US" sz="2800" dirty="0"/>
          </a:p>
          <a:p>
            <a:r>
              <a:rPr lang="en-US" sz="2800" dirty="0"/>
              <a:t>Models not tuned for improved accuracy (default settings)</a:t>
            </a:r>
          </a:p>
          <a:p>
            <a:endParaRPr lang="en-US" sz="2800" dirty="0"/>
          </a:p>
        </p:txBody>
      </p:sp>
    </p:spTree>
    <p:extLst>
      <p:ext uri="{BB962C8B-B14F-4D97-AF65-F5344CB8AC3E}">
        <p14:creationId xmlns:p14="http://schemas.microsoft.com/office/powerpoint/2010/main" val="756413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5082D-6FA2-384A-8253-B54853FDFD7A}"/>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D679F6B0-AC44-5A44-BDFD-66923772FC44}"/>
              </a:ext>
            </a:extLst>
          </p:cNvPr>
          <p:cNvSpPr>
            <a:spLocks noGrp="1"/>
          </p:cNvSpPr>
          <p:nvPr>
            <p:ph type="body" sz="quarter" idx="11"/>
          </p:nvPr>
        </p:nvSpPr>
        <p:spPr>
          <a:xfrm>
            <a:off x="274639" y="1212849"/>
            <a:ext cx="11889564" cy="2769989"/>
          </a:xfrm>
        </p:spPr>
        <p:txBody>
          <a:bodyPr/>
          <a:lstStyle/>
          <a:p>
            <a:pPr algn="ctr"/>
            <a:r>
              <a:rPr lang="en-US" dirty="0"/>
              <a:t>Education data (</a:t>
            </a:r>
            <a:r>
              <a:rPr lang="en-US" dirty="0">
                <a:hlinkClick r:id="rId2"/>
              </a:rPr>
              <a:t>LIME_Education_ex_notebook.ipynb</a:t>
            </a:r>
            <a:r>
              <a:rPr lang="en-US" dirty="0"/>
              <a:t>)</a:t>
            </a:r>
          </a:p>
          <a:p>
            <a:endParaRPr lang="en-US" dirty="0"/>
          </a:p>
          <a:p>
            <a:endParaRPr lang="en-US" dirty="0"/>
          </a:p>
          <a:p>
            <a:endParaRPr lang="en-US" dirty="0"/>
          </a:p>
        </p:txBody>
      </p:sp>
      <p:pic>
        <p:nvPicPr>
          <p:cNvPr id="6" name="Picture 5">
            <a:extLst>
              <a:ext uri="{FF2B5EF4-FFF2-40B4-BE49-F238E27FC236}">
                <a16:creationId xmlns:a16="http://schemas.microsoft.com/office/drawing/2014/main" id="{6CA915CE-8D34-434B-B7AD-97DC0C487B3E}"/>
              </a:ext>
            </a:extLst>
          </p:cNvPr>
          <p:cNvPicPr>
            <a:picLocks noChangeAspect="1"/>
          </p:cNvPicPr>
          <p:nvPr/>
        </p:nvPicPr>
        <p:blipFill>
          <a:blip r:embed="rId3"/>
          <a:stretch>
            <a:fillRect/>
          </a:stretch>
        </p:blipFill>
        <p:spPr>
          <a:xfrm>
            <a:off x="1646237" y="2116509"/>
            <a:ext cx="4825588" cy="4582742"/>
          </a:xfrm>
          <a:prstGeom prst="rect">
            <a:avLst/>
          </a:prstGeom>
        </p:spPr>
      </p:pic>
      <p:pic>
        <p:nvPicPr>
          <p:cNvPr id="9" name="Picture 8" descr="A close up of a white wall&#10;&#10;Description automatically generated">
            <a:extLst>
              <a:ext uri="{FF2B5EF4-FFF2-40B4-BE49-F238E27FC236}">
                <a16:creationId xmlns:a16="http://schemas.microsoft.com/office/drawing/2014/main" id="{92E77F92-8FDD-C748-AF5A-EEFB80730909}"/>
              </a:ext>
            </a:extLst>
          </p:cNvPr>
          <p:cNvPicPr>
            <a:picLocks noChangeAspect="1"/>
          </p:cNvPicPr>
          <p:nvPr/>
        </p:nvPicPr>
        <p:blipFill>
          <a:blip r:embed="rId4"/>
          <a:stretch>
            <a:fillRect/>
          </a:stretch>
        </p:blipFill>
        <p:spPr>
          <a:xfrm>
            <a:off x="7349489" y="2063563"/>
            <a:ext cx="3027953" cy="4716463"/>
          </a:xfrm>
          <a:prstGeom prst="rect">
            <a:avLst/>
          </a:prstGeom>
        </p:spPr>
      </p:pic>
    </p:spTree>
    <p:extLst>
      <p:ext uri="{BB962C8B-B14F-4D97-AF65-F5344CB8AC3E}">
        <p14:creationId xmlns:p14="http://schemas.microsoft.com/office/powerpoint/2010/main" val="1675629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A72E7-6075-BA4C-8DD1-FB482C592E37}"/>
              </a:ext>
            </a:extLst>
          </p:cNvPr>
          <p:cNvSpPr>
            <a:spLocks noGrp="1"/>
          </p:cNvSpPr>
          <p:nvPr>
            <p:ph type="title"/>
          </p:nvPr>
        </p:nvSpPr>
        <p:spPr/>
        <p:txBody>
          <a:bodyPr/>
          <a:lstStyle/>
          <a:p>
            <a:r>
              <a:rPr lang="en-US" dirty="0"/>
              <a:t>Project Structure</a:t>
            </a:r>
          </a:p>
        </p:txBody>
      </p:sp>
      <p:sp>
        <p:nvSpPr>
          <p:cNvPr id="3" name="Text Placeholder 2">
            <a:extLst>
              <a:ext uri="{FF2B5EF4-FFF2-40B4-BE49-F238E27FC236}">
                <a16:creationId xmlns:a16="http://schemas.microsoft.com/office/drawing/2014/main" id="{597344D2-3517-7841-B058-3D05D78F7ADD}"/>
              </a:ext>
            </a:extLst>
          </p:cNvPr>
          <p:cNvSpPr>
            <a:spLocks noGrp="1"/>
          </p:cNvSpPr>
          <p:nvPr>
            <p:ph type="body" sz="quarter" idx="11"/>
          </p:nvPr>
        </p:nvSpPr>
        <p:spPr>
          <a:xfrm>
            <a:off x="274639" y="1212849"/>
            <a:ext cx="11889564" cy="1723549"/>
          </a:xfrm>
        </p:spPr>
        <p:txBody>
          <a:bodyPr/>
          <a:lstStyle/>
          <a:p>
            <a:pPr marL="742950" indent="-742950">
              <a:buFont typeface="Arial" panose="020B0604020202020204" pitchFamily="34" charset="0"/>
              <a:buChar char="•"/>
            </a:pPr>
            <a:r>
              <a:rPr lang="en-US" sz="2800" dirty="0" err="1">
                <a:hlinkClick r:id="rId2"/>
              </a:rPr>
              <a:t>LIMEaid</a:t>
            </a:r>
            <a:r>
              <a:rPr lang="en-US" sz="2800" dirty="0">
                <a:hlinkClick r:id="rId2"/>
              </a:rPr>
              <a:t> </a:t>
            </a:r>
            <a:r>
              <a:rPr lang="en-US" sz="2800" dirty="0" err="1">
                <a:hlinkClick r:id="rId2"/>
              </a:rPr>
              <a:t>Github</a:t>
            </a:r>
            <a:r>
              <a:rPr lang="en-US" sz="2800" dirty="0">
                <a:hlinkClick r:id="rId2"/>
              </a:rPr>
              <a:t> Repo</a:t>
            </a:r>
            <a:r>
              <a:rPr lang="en-US" sz="2800" dirty="0"/>
              <a:t> based on </a:t>
            </a:r>
            <a:r>
              <a:rPr lang="en-US" sz="2800" dirty="0">
                <a:hlinkClick r:id="rId3"/>
              </a:rPr>
              <a:t>Shablona</a:t>
            </a:r>
            <a:endParaRPr lang="en-US" sz="2800" dirty="0"/>
          </a:p>
          <a:p>
            <a:pPr marL="742950" indent="-742950">
              <a:buFont typeface="Arial" panose="020B0604020202020204" pitchFamily="34" charset="0"/>
              <a:buChar char="•"/>
            </a:pPr>
            <a:r>
              <a:rPr lang="en-US" sz="2800" dirty="0"/>
              <a:t>Used Model-View-Controller (MVC) codebase architecture</a:t>
            </a:r>
          </a:p>
          <a:p>
            <a:endParaRPr lang="en-US" dirty="0"/>
          </a:p>
        </p:txBody>
      </p:sp>
      <p:pic>
        <p:nvPicPr>
          <p:cNvPr id="6" name="Picture 5" descr="A screenshot of a cell phone&#10;&#10;Description automatically generated">
            <a:extLst>
              <a:ext uri="{FF2B5EF4-FFF2-40B4-BE49-F238E27FC236}">
                <a16:creationId xmlns:a16="http://schemas.microsoft.com/office/drawing/2014/main" id="{A1C106E9-1791-6343-89E7-C6859E6D9843}"/>
              </a:ext>
            </a:extLst>
          </p:cNvPr>
          <p:cNvPicPr>
            <a:picLocks noChangeAspect="1"/>
          </p:cNvPicPr>
          <p:nvPr/>
        </p:nvPicPr>
        <p:blipFill>
          <a:blip r:embed="rId4"/>
          <a:stretch>
            <a:fillRect/>
          </a:stretch>
        </p:blipFill>
        <p:spPr>
          <a:xfrm>
            <a:off x="1722437" y="2358670"/>
            <a:ext cx="8655275" cy="4340581"/>
          </a:xfrm>
          <a:prstGeom prst="rect">
            <a:avLst/>
          </a:prstGeom>
        </p:spPr>
      </p:pic>
    </p:spTree>
    <p:extLst>
      <p:ext uri="{BB962C8B-B14F-4D97-AF65-F5344CB8AC3E}">
        <p14:creationId xmlns:p14="http://schemas.microsoft.com/office/powerpoint/2010/main" val="3749726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wC template_16x9_2013_01">
  <a:themeElements>
    <a:clrScheme name="Custom 89">
      <a:dk1>
        <a:srgbClr val="000000"/>
      </a:dk1>
      <a:lt1>
        <a:srgbClr val="FFFFFF"/>
      </a:lt1>
      <a:dk2>
        <a:srgbClr val="505050"/>
      </a:dk2>
      <a:lt2>
        <a:srgbClr val="00BCF2"/>
      </a:lt2>
      <a:accent1>
        <a:srgbClr val="002050"/>
      </a:accent1>
      <a:accent2>
        <a:srgbClr val="009E49"/>
      </a:accent2>
      <a:accent3>
        <a:srgbClr val="00B294"/>
      </a:accent3>
      <a:accent4>
        <a:srgbClr val="0072C6"/>
      </a:accent4>
      <a:accent5>
        <a:srgbClr val="4668C5"/>
      </a:accent5>
      <a:accent6>
        <a:srgbClr val="00D8CC"/>
      </a:accent6>
      <a:hlink>
        <a:srgbClr val="00B294"/>
      </a:hlink>
      <a:folHlink>
        <a:srgbClr val="00D8CC"/>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TWC_PresInternalLight [Read-Only]" id="{8D424A2B-07F2-41AF-ABE6-E7A7EEF007F0}" vid="{FA67CF89-886A-4B9A-AA39-ED3F80657271}"/>
    </a:ext>
  </a:extLst>
</a:theme>
</file>

<file path=ppt/theme/theme2.xml><?xml version="1.0" encoding="utf-8"?>
<a:theme xmlns:a="http://schemas.openxmlformats.org/drawingml/2006/main" name="MS Brand White 16-9_Dec-2013">
  <a:themeElements>
    <a:clrScheme name="LCA">
      <a:dk1>
        <a:srgbClr val="505050"/>
      </a:dk1>
      <a:lt1>
        <a:srgbClr val="FFFFFF"/>
      </a:lt1>
      <a:dk2>
        <a:srgbClr val="0072C6"/>
      </a:dk2>
      <a:lt2>
        <a:srgbClr val="D2D2D2"/>
      </a:lt2>
      <a:accent1>
        <a:srgbClr val="0072C6"/>
      </a:accent1>
      <a:accent2>
        <a:srgbClr val="008272"/>
      </a:accent2>
      <a:accent3>
        <a:srgbClr val="002050"/>
      </a:accent3>
      <a:accent4>
        <a:srgbClr val="68217A"/>
      </a:accent4>
      <a:accent5>
        <a:srgbClr val="008A00"/>
      </a:accent5>
      <a:accent6>
        <a:srgbClr val="00BCF2"/>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DP_Local_Model" id="{2CEC77DD-82BC-4E35-9F0C-000AA6B5B040}" vid="{0B3A9DDA-0941-424C-A56A-6E0B58EE460A}"/>
    </a:ext>
  </a:extLst>
</a:theme>
</file>

<file path=ppt/theme/theme3.xml><?xml version="1.0" encoding="utf-8"?>
<a:theme xmlns:a="http://schemas.openxmlformats.org/drawingml/2006/main" name="5-50033_TR23_BO_CT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BO_CT_Template [Read-Only]" id="{B68D665B-C391-44EB-BCD7-CE22B9FE6471}" vid="{3FB1C68B-9AC3-4DA9-9C2B-2E42C3A6CDA3}"/>
    </a:ext>
  </a:extLst>
</a:theme>
</file>

<file path=ppt/theme/theme4.xml><?xml version="1.0" encoding="utf-8"?>
<a:theme xmlns:a="http://schemas.openxmlformats.org/drawingml/2006/main" name="1_MS Brand White 16-9_Dec-2013">
  <a:themeElements>
    <a:clrScheme name="LCA">
      <a:dk1>
        <a:srgbClr val="505050"/>
      </a:dk1>
      <a:lt1>
        <a:srgbClr val="FFFFFF"/>
      </a:lt1>
      <a:dk2>
        <a:srgbClr val="0072C6"/>
      </a:dk2>
      <a:lt2>
        <a:srgbClr val="D2D2D2"/>
      </a:lt2>
      <a:accent1>
        <a:srgbClr val="0072C6"/>
      </a:accent1>
      <a:accent2>
        <a:srgbClr val="008272"/>
      </a:accent2>
      <a:accent3>
        <a:srgbClr val="002050"/>
      </a:accent3>
      <a:accent4>
        <a:srgbClr val="68217A"/>
      </a:accent4>
      <a:accent5>
        <a:srgbClr val="008A00"/>
      </a:accent5>
      <a:accent6>
        <a:srgbClr val="00BCF2"/>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DP_Local_Model" id="{2CEC77DD-82BC-4E35-9F0C-000AA6B5B040}" vid="{0B3A9DDA-0941-424C-A56A-6E0B58EE460A}"/>
    </a:ext>
  </a:extLst>
</a:theme>
</file>

<file path=ppt/theme/theme5.xml><?xml version="1.0" encoding="utf-8"?>
<a:theme xmlns:a="http://schemas.openxmlformats.org/drawingml/2006/main" name="1_5-50033_TR23_BO_CT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BO_CT_Template [Read-Only]" id="{B68D665B-C391-44EB-BCD7-CE22B9FE6471}" vid="{3FB1C68B-9AC3-4DA9-9C2B-2E42C3A6CDA3}"/>
    </a:ext>
  </a:extLst>
</a:theme>
</file>

<file path=ppt/theme/theme6.xml><?xml version="1.0" encoding="utf-8"?>
<a:theme xmlns:a="http://schemas.openxmlformats.org/drawingml/2006/main" name="2_5-50033_TR23_BO_CT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BO_CT_Template [Read-Only]" id="{B68D665B-C391-44EB-BCD7-CE22B9FE6471}" vid="{3FB1C68B-9AC3-4DA9-9C2B-2E42C3A6CDA3}"/>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DiffPrivSD</Template>
  <TotalTime>0</TotalTime>
  <Words>418</Words>
  <Application>Microsoft Macintosh PowerPoint</Application>
  <PresentationFormat>Custom</PresentationFormat>
  <Paragraphs>74</Paragraphs>
  <Slides>11</Slides>
  <Notes>1</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11</vt:i4>
      </vt:variant>
    </vt:vector>
  </HeadingPairs>
  <TitlesOfParts>
    <vt:vector size="22" baseType="lpstr">
      <vt:lpstr>Arial</vt:lpstr>
      <vt:lpstr>Segoe Pro Light</vt:lpstr>
      <vt:lpstr>Segoe UI</vt:lpstr>
      <vt:lpstr>Segoe UI Light</vt:lpstr>
      <vt:lpstr>Wingdings</vt:lpstr>
      <vt:lpstr>TwC template_16x9_2013_01</vt:lpstr>
      <vt:lpstr>MS Brand White 16-9_Dec-2013</vt:lpstr>
      <vt:lpstr>5-50033_TR23_BO_CT_Template</vt:lpstr>
      <vt:lpstr>1_MS Brand White 16-9_Dec-2013</vt:lpstr>
      <vt:lpstr>1_5-50033_TR23_BO_CT_Template</vt:lpstr>
      <vt:lpstr>2_5-50033_TR23_BO_CT_Template</vt:lpstr>
      <vt:lpstr>LIMEaid Local Interpretable Model-agnostic Explanations (LIME)  </vt:lpstr>
      <vt:lpstr>Interpretability in Machine Learning</vt:lpstr>
      <vt:lpstr>LIMEaid: A LIME solution for tabular data</vt:lpstr>
      <vt:lpstr>Use Cases</vt:lpstr>
      <vt:lpstr>Design</vt:lpstr>
      <vt:lpstr>Data</vt:lpstr>
      <vt:lpstr>Models</vt:lpstr>
      <vt:lpstr>Demo</vt:lpstr>
      <vt:lpstr>Project Structure</vt:lpstr>
      <vt:lpstr>Future Work</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cp:lastPrinted>2019-06-03T18:48:17Z</cp:lastPrinted>
  <dcterms:created xsi:type="dcterms:W3CDTF">2018-12-06T06:37:59Z</dcterms:created>
  <dcterms:modified xsi:type="dcterms:W3CDTF">2019-06-08T22:18:28Z</dcterms:modified>
</cp:coreProperties>
</file>