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7315200" cy="96012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9" autoAdjust="0"/>
    <p:restoredTop sz="86395" autoAdjust="0"/>
  </p:normalViewPr>
  <p:slideViewPr>
    <p:cSldViewPr>
      <p:cViewPr varScale="1">
        <p:scale>
          <a:sx n="133" d="100"/>
          <a:sy n="133" d="100"/>
        </p:scale>
        <p:origin x="1080" y="13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809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Segoe UI" pitchFamily="34" charset="0"/>
            </a:endParaRPr>
          </a:p>
        </p:txBody>
      </p:sp>
      <p:sp>
        <p:nvSpPr>
          <p:cNvPr id="7" name="Date Placeholder 6"/>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E219B1A-AE41-483B-A766-69B9363DDA6A}" type="datetimeFigureOut">
              <a:rPr lang="en-US" smtClean="0">
                <a:latin typeface="Segoe UI" pitchFamily="34" charset="0"/>
              </a:rPr>
              <a:t>6/10/2019</a:t>
            </a:fld>
            <a:endParaRPr lang="en-US" dirty="0">
              <a:latin typeface="Segoe UI" pitchFamily="34" charset="0"/>
            </a:endParaRPr>
          </a:p>
        </p:txBody>
      </p:sp>
      <p:sp>
        <p:nvSpPr>
          <p:cNvPr id="8" name="Footer Placeholder 7"/>
          <p:cNvSpPr>
            <a:spLocks noGrp="1"/>
          </p:cNvSpPr>
          <p:nvPr>
            <p:ph type="ftr" sz="quarter" idx="2"/>
          </p:nvPr>
        </p:nvSpPr>
        <p:spPr>
          <a:xfrm>
            <a:off x="0" y="9119474"/>
            <a:ext cx="6181344" cy="349056"/>
          </a:xfrm>
          <a:prstGeom prst="rect">
            <a:avLst/>
          </a:prstGeom>
        </p:spPr>
        <p:txBody>
          <a:bodyPr vert="horz" lIns="96661" tIns="48331" rIns="96661" bIns="48331" rtlCol="0" anchor="b"/>
          <a:lstStyle>
            <a:lvl1pPr algn="l">
              <a:defRPr sz="1300"/>
            </a:lvl1pPr>
          </a:lstStyle>
          <a:p>
            <a:pPr marL="421215" defTabSz="966294"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21215" defTabSz="966294"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6169152" y="9119474"/>
            <a:ext cx="1144355" cy="480060"/>
          </a:xfrm>
          <a:prstGeom prst="rect">
            <a:avLst/>
          </a:prstGeom>
        </p:spPr>
        <p:txBody>
          <a:bodyPr vert="horz" lIns="96661" tIns="48331" rIns="96661" bIns="48331" rtlCol="0" anchor="b"/>
          <a:lstStyle>
            <a:lvl1pPr algn="r">
              <a:defRPr sz="13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10" name="Footer Placeholder 9"/>
          <p:cNvSpPr>
            <a:spLocks noGrp="1"/>
          </p:cNvSpPr>
          <p:nvPr>
            <p:ph type="ftr" sz="quarter" idx="4"/>
          </p:nvPr>
        </p:nvSpPr>
        <p:spPr>
          <a:xfrm>
            <a:off x="0" y="9121140"/>
            <a:ext cx="6315456" cy="373762"/>
          </a:xfrm>
          <a:prstGeom prst="rect">
            <a:avLst/>
          </a:prstGeom>
        </p:spPr>
        <p:txBody>
          <a:bodyPr vert="horz" lIns="96661" tIns="48331" rIns="96661" bIns="48331" rtlCol="0" anchor="b"/>
          <a:lstStyle>
            <a:lvl1pPr marL="604133" indent="0" algn="l">
              <a:defRPr sz="1300"/>
            </a:lvl1p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Segoe UI" pitchFamily="34" charset="0"/>
              </a:defRPr>
            </a:lvl1pPr>
          </a:lstStyle>
          <a:p>
            <a:fld id="{D51B1278-D92B-4AF3-A9C1-71DD298190CE}" type="datetimeFigureOut">
              <a:rPr lang="en-US" smtClean="0"/>
              <a:pPr/>
              <a:t>6/10/2019</a:t>
            </a:fld>
            <a:endParaRPr lang="en-US" dirty="0"/>
          </a:p>
        </p:txBody>
      </p:sp>
      <p:sp>
        <p:nvSpPr>
          <p:cNvPr id="12" name="Notes Placeholder 11"/>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303264" y="9119474"/>
            <a:ext cx="1010243" cy="480060"/>
          </a:xfrm>
          <a:prstGeom prst="rect">
            <a:avLst/>
          </a:prstGeom>
        </p:spPr>
        <p:txBody>
          <a:bodyPr vert="horz" lIns="96661" tIns="48331" rIns="96661" bIns="48331" rtlCol="0" anchor="b"/>
          <a:lstStyle>
            <a:lvl1pPr algn="r">
              <a:defRPr sz="13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6/10/2019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2F80D1E-9BB7-3E4A-A07B-506B5A450EB9}"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3290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CC38E55-4D15-FF41-95D7-947B6B24F6A2}"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7980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88CF5C58-8920-5340-87E4-AA96765D5BFA}"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2412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2E78417D-D831-3149-81FB-4412A9D9D9EA}"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242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A40AB584-262F-C941-90EB-DE58EC429993}"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7610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431E417-7B3F-7140-A6E3-2413BC0EF3AE}"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5144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C5F982DC-979A-754C-8344-48D9C9F14C14}" type="datetime1">
              <a:rPr lang="en-US" smtClean="0"/>
              <a:t>6/10/2019</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43857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wsj/college-salaries"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 Id="rId5" Type="http://schemas.openxmlformats.org/officeDocument/2006/relationships/hyperlink" Target="https://www.payscale.com/college-salary-report/methodology" TargetMode="External"/><Relationship Id="rId4" Type="http://schemas.openxmlformats.org/officeDocument/2006/relationships/hyperlink" Target="https://online.wsj.com/public/resources/documents/info-Degrees_that_Pay_you_Back-sor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sklearn.linear_model.LogisticRegression"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hyperlink" Target="https://scikit-learn.org/stable/modules/classes.html#module-sklearn.tree" TargetMode="External"/><Relationship Id="rId4" Type="http://schemas.openxmlformats.org/officeDocument/2006/relationships/hyperlink" Target="https://scikit-learn.org/stable/modules/generated/sklearn.ensemble.RandomForestClassifier.html#sklearn.ensemble.RandomForestClassifi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3455" y="1135062"/>
            <a:ext cx="11889564" cy="7183505"/>
          </a:xfrm>
        </p:spPr>
        <p:txBody>
          <a:bodyPr/>
          <a:lstStyle/>
          <a:p>
            <a:pPr>
              <a:buClr>
                <a:schemeClr val="tx2"/>
              </a:buClr>
            </a:pPr>
            <a:r>
              <a:rPr lang="en-US" sz="2800" b="1" dirty="0"/>
              <a:t>API support </a:t>
            </a:r>
            <a:r>
              <a:rPr lang="en-US" sz="2800" dirty="0"/>
              <a:t>for data acquisition to support dynamic features:</a:t>
            </a:r>
          </a:p>
          <a:p>
            <a:pPr marL="771525" lvl="1" indent="-742950">
              <a:buClr>
                <a:schemeClr val="tx2"/>
              </a:buClr>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a:buClr>
                <a:schemeClr val="tx2"/>
              </a:buClr>
            </a:pPr>
            <a:r>
              <a:rPr lang="en-US" sz="2800" b="1" dirty="0"/>
              <a:t>Model tuning</a:t>
            </a:r>
            <a:r>
              <a:rPr lang="en-US" sz="2800" dirty="0"/>
              <a:t> for examples: </a:t>
            </a:r>
          </a:p>
          <a:p>
            <a:pPr marL="771525" lvl="1" indent="-742950">
              <a:buClr>
                <a:schemeClr val="tx2"/>
              </a:buClr>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a:buClr>
                <a:schemeClr val="tx2"/>
              </a:buClr>
            </a:pPr>
            <a:r>
              <a:rPr lang="en-US" sz="2800" b="1" dirty="0">
                <a:solidFill>
                  <a:schemeClr val="accent1"/>
                </a:solidFill>
              </a:rPr>
              <a:t>M</a:t>
            </a:r>
            <a:r>
              <a:rPr lang="en-US" sz="2800" b="1" dirty="0"/>
              <a:t>odify penalty</a:t>
            </a:r>
            <a:r>
              <a:rPr lang="en-US" sz="2800" dirty="0"/>
              <a:t> for number of coefficients</a:t>
            </a:r>
          </a:p>
          <a:p>
            <a:pPr>
              <a:buClr>
                <a:schemeClr val="tx2"/>
              </a:buClr>
            </a:pPr>
            <a:endParaRPr lang="en-US" sz="2800" dirty="0"/>
          </a:p>
          <a:p>
            <a:pPr>
              <a:buClr>
                <a:schemeClr val="tx2"/>
              </a:buClr>
            </a:pPr>
            <a:r>
              <a:rPr lang="en-US" sz="2800" b="1" dirty="0"/>
              <a:t>Improve method</a:t>
            </a:r>
            <a:r>
              <a:rPr lang="en-US" sz="2800" dirty="0"/>
              <a:t> to generate random samples</a:t>
            </a:r>
            <a:br>
              <a:rPr lang="en-US" sz="2800" dirty="0"/>
            </a:br>
            <a:endParaRPr lang="en-US" sz="2800" dirty="0"/>
          </a:p>
          <a:p>
            <a:pPr>
              <a:buClr>
                <a:schemeClr val="tx2"/>
              </a:buCl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pPr>
              <a:buClr>
                <a:schemeClr val="tx2"/>
              </a:buClr>
            </a:pPr>
            <a:r>
              <a:rPr lang="en-US" sz="2800" b="1" dirty="0">
                <a:solidFill>
                  <a:schemeClr val="accent1"/>
                </a:solidFill>
              </a:rPr>
              <a:t>Some highly accurate models are not “explainable”</a:t>
            </a:r>
          </a:p>
          <a:p>
            <a:pPr marL="795338" lvl="2" indent="-571500">
              <a:buClr>
                <a:schemeClr val="tx2"/>
              </a:buClr>
              <a:buFont typeface="Arial" panose="020B0604020202020204" pitchFamily="34" charset="0"/>
              <a:buChar char="•"/>
            </a:pPr>
            <a:r>
              <a:rPr lang="en-US" sz="2800" dirty="0">
                <a:solidFill>
                  <a:schemeClr val="accent1"/>
                </a:solidFill>
                <a:latin typeface="+mj-lt"/>
              </a:rPr>
              <a:t>Neural networks, random forests</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Why is this a problem?</a:t>
            </a:r>
          </a:p>
          <a:p>
            <a:pPr marL="795338" lvl="2" indent="-571500">
              <a:buClr>
                <a:schemeClr val="tx2"/>
              </a:buClr>
              <a:buFont typeface="Arial" panose="020B0604020202020204" pitchFamily="34" charset="0"/>
              <a:buChar char="•"/>
            </a:pPr>
            <a:r>
              <a:rPr lang="en-US" sz="2800" dirty="0">
                <a:solidFill>
                  <a:schemeClr val="accent1"/>
                </a:solidFill>
                <a:latin typeface="+mj-lt"/>
              </a:rPr>
              <a:t>Bias, not obvious</a:t>
            </a:r>
          </a:p>
          <a:p>
            <a:pPr marL="795338" lvl="2" indent="-571500">
              <a:buClr>
                <a:schemeClr val="tx2"/>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chemeClr val="tx2"/>
              </a:buClr>
              <a:buFont typeface="Arial" panose="020B0604020202020204" pitchFamily="34" charset="0"/>
              <a:buChar char="•"/>
            </a:pPr>
            <a:r>
              <a:rPr lang="en-US" sz="2800" dirty="0">
                <a:solidFill>
                  <a:schemeClr val="accent1"/>
                </a:solidFill>
                <a:latin typeface="+mj-lt"/>
              </a:rPr>
              <a:t>Policy or law demands an explanation of any decision</a:t>
            </a:r>
          </a:p>
          <a:p>
            <a:pPr lvl="2">
              <a:buClr>
                <a:schemeClr val="tx2"/>
              </a:buClr>
            </a:pPr>
            <a:endParaRPr lang="en-US" dirty="0">
              <a:solidFill>
                <a:schemeClr val="accent1"/>
              </a:solidFill>
              <a:latin typeface="+mj-lt"/>
            </a:endParaRPr>
          </a:p>
          <a:p>
            <a:pPr lvl="0">
              <a:buClr>
                <a:schemeClr val="tx2"/>
              </a:buClr>
            </a:pPr>
            <a:r>
              <a:rPr lang="en-US" sz="2800" b="1" dirty="0">
                <a:solidFill>
                  <a:schemeClr val="accent1"/>
                </a:solidFill>
              </a:rPr>
              <a:t>Solution: model-agnostic local explanations</a:t>
            </a:r>
          </a:p>
          <a:p>
            <a:pPr marL="795338" lvl="2" indent="-571500">
              <a:buClr>
                <a:schemeClr val="tx2"/>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chemeClr val="tx2"/>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5416868"/>
          </a:xfrm>
        </p:spPr>
        <p:txBody>
          <a:bodyPr/>
          <a:lstStyle/>
          <a:p>
            <a:pPr>
              <a:buClr>
                <a:schemeClr val="tx2"/>
              </a:buClr>
            </a:pPr>
            <a:r>
              <a:rPr lang="en-US" sz="2800" b="1" dirty="0"/>
              <a:t>Input</a:t>
            </a:r>
          </a:p>
          <a:p>
            <a:pPr marL="342900" indent="-342900">
              <a:buClr>
                <a:schemeClr val="tx2"/>
              </a:buClr>
              <a:buFont typeface="Arial" panose="020B0604020202020204" pitchFamily="34" charset="0"/>
              <a:buChar char="•"/>
            </a:pPr>
            <a:r>
              <a:rPr lang="en-US" sz="2800" dirty="0"/>
              <a:t>A “complex” ML model, fit by </a:t>
            </a:r>
            <a:r>
              <a:rPr lang="en-US" sz="2800" dirty="0" err="1"/>
              <a:t>sklearn</a:t>
            </a:r>
            <a:r>
              <a:rPr lang="en-US" sz="2800" dirty="0"/>
              <a:t> classifier object with .predict</a:t>
            </a:r>
          </a:p>
          <a:p>
            <a:pPr marL="342900" indent="-342900">
              <a:buClr>
                <a:schemeClr val="tx2"/>
              </a:buClr>
              <a:buFont typeface="Arial" panose="020B0604020202020204" pitchFamily="34" charset="0"/>
              <a:buChar char="•"/>
            </a:pPr>
            <a:r>
              <a:rPr lang="en-US" sz="2800" dirty="0"/>
              <a:t>An instance of data (</a:t>
            </a:r>
            <a:r>
              <a:rPr lang="en-US" sz="2800" i="1" dirty="0"/>
              <a:t>x</a:t>
            </a:r>
            <a:r>
              <a:rPr lang="en-US" sz="2800" dirty="0"/>
              <a:t>) and its model output (</a:t>
            </a:r>
            <a:r>
              <a:rPr lang="en-US" sz="2800" i="1" dirty="0"/>
              <a:t>f(x)</a:t>
            </a:r>
            <a:r>
              <a:rPr lang="en-US" sz="2800" dirty="0"/>
              <a:t>)</a:t>
            </a:r>
          </a:p>
          <a:p>
            <a:pPr marL="342900" indent="-342900">
              <a:buClr>
                <a:schemeClr val="tx2"/>
              </a:buClr>
              <a:buFont typeface="Arial" panose="020B0604020202020204" pitchFamily="34" charset="0"/>
              <a:buChar char="•"/>
            </a:pPr>
            <a:r>
              <a:rPr lang="en-US" sz="2800" dirty="0"/>
              <a:t>Probability domain for normalized predictor variables (histograms)</a:t>
            </a:r>
          </a:p>
          <a:p>
            <a:pPr>
              <a:buClr>
                <a:schemeClr val="tx2"/>
              </a:buClr>
            </a:pPr>
            <a:br>
              <a:rPr lang="en-US" sz="2800" b="1" dirty="0"/>
            </a:br>
            <a:r>
              <a:rPr lang="en-US" sz="2800" b="1" dirty="0"/>
              <a:t>Output</a:t>
            </a:r>
          </a:p>
          <a:p>
            <a:pPr marL="342900" indent="-342900">
              <a:buClr>
                <a:schemeClr val="tx2"/>
              </a:buClr>
              <a:buFont typeface="Arial" panose="020B0604020202020204" pitchFamily="34" charset="0"/>
              <a:buChar char="•"/>
            </a:pPr>
            <a:r>
              <a:rPr lang="en-US" sz="2800" dirty="0"/>
              <a:t>Sparse linear models (few features), plottable</a:t>
            </a:r>
          </a:p>
          <a:p>
            <a:pPr marL="342900" indent="-342900">
              <a:buClr>
                <a:schemeClr val="tx2"/>
              </a:buClr>
              <a:buFont typeface="Arial" panose="020B0604020202020204" pitchFamily="34" charset="0"/>
              <a:buChar char="•"/>
            </a:pPr>
            <a:r>
              <a:rPr lang="en-US" sz="2800" dirty="0"/>
              <a:t>List significant features</a:t>
            </a:r>
          </a:p>
          <a:p>
            <a:pPr>
              <a:buClr>
                <a:schemeClr val="tx2"/>
              </a:buClr>
            </a:pPr>
            <a:br>
              <a:rPr lang="en-US" sz="2800" b="1" dirty="0"/>
            </a:br>
            <a:r>
              <a:rPr lang="en-US" sz="2800" b="1" dirty="0"/>
              <a:t>Analysis/verification</a:t>
            </a:r>
          </a:p>
          <a:p>
            <a:pPr marL="342900" indent="-342900">
              <a:buClr>
                <a:schemeClr val="tx2"/>
              </a:buClr>
              <a:buFont typeface="Arial" panose="020B0604020202020204" pitchFamily="34" charset="0"/>
              <a:buChar char="•"/>
            </a:pPr>
            <a:r>
              <a:rPr lang="en-US" sz="2800" dirty="0"/>
              <a:t>Comparison to decision trees</a:t>
            </a:r>
            <a:br>
              <a:rPr lang="en-US" sz="2000" dirty="0"/>
            </a:br>
            <a:endParaRPr lang="en-US" sz="2000"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241709"/>
          </a:xfrm>
        </p:spPr>
        <p:txBody>
          <a:bodyPr/>
          <a:lstStyle/>
          <a:p>
            <a:r>
              <a:rPr lang="en-US" sz="2800" b="1" dirty="0"/>
              <a:t>User profile</a:t>
            </a:r>
            <a:r>
              <a:rPr lang="en-US" sz="2800" dirty="0"/>
              <a:t>: data scientist with Python programming experience</a:t>
            </a:r>
          </a:p>
          <a:p>
            <a:endParaRPr lang="en-US" sz="2000" dirty="0"/>
          </a:p>
          <a:p>
            <a:pPr marL="457200" indent="-457200">
              <a:buClr>
                <a:schemeClr val="tx2"/>
              </a:buClr>
              <a:buFont typeface="+mj-lt"/>
              <a:buAutoNum type="arabicPeriod"/>
            </a:pPr>
            <a:r>
              <a:rPr lang="en-US" sz="2800" b="1" dirty="0"/>
              <a:t>Model verification scenario</a:t>
            </a:r>
          </a:p>
          <a:p>
            <a:pPr marL="681038" lvl="2" indent="-457200">
              <a:buClr>
                <a:schemeClr val="tx2"/>
              </a:buClr>
              <a:buFont typeface="Arial" panose="020B0604020202020204" pitchFamily="34" charset="0"/>
              <a:buChar char="•"/>
            </a:pPr>
            <a:r>
              <a:rPr lang="en-US" sz="2800" dirty="0">
                <a:solidFill>
                  <a:schemeClr val="tx2"/>
                </a:solidFill>
              </a:rPr>
              <a:t>User wants to preempt poor model performance “in the field”</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test dataset</a:t>
            </a:r>
          </a:p>
          <a:p>
            <a:pPr marL="681038" lvl="2" indent="-457200">
              <a:buClr>
                <a:schemeClr val="tx2"/>
              </a:buClr>
              <a:buFont typeface="Arial" panose="020B0604020202020204" pitchFamily="34" charset="0"/>
              <a:buChar char="•"/>
            </a:pPr>
            <a:r>
              <a:rPr lang="en-US" sz="2800" dirty="0">
                <a:solidFill>
                  <a:schemeClr val="tx2"/>
                </a:solidFill>
              </a:rPr>
              <a:t>Show most significant features for decision</a:t>
            </a:r>
          </a:p>
          <a:p>
            <a:pPr marL="681038" lvl="2" indent="-457200">
              <a:buClr>
                <a:schemeClr val="tx2"/>
              </a:buClr>
              <a:buFont typeface="Arial" panose="020B0604020202020204" pitchFamily="34" charset="0"/>
              <a:buChar char="•"/>
            </a:pPr>
            <a:r>
              <a:rPr lang="en-US" sz="2800" dirty="0">
                <a:solidFill>
                  <a:schemeClr val="tx2"/>
                </a:solidFill>
              </a:rPr>
              <a:t>Tune or replace model if spurious correlation or other issues</a:t>
            </a:r>
            <a:br>
              <a:rPr lang="en-US" sz="2800" dirty="0">
                <a:solidFill>
                  <a:schemeClr val="tx2"/>
                </a:solidFill>
              </a:rPr>
            </a:br>
            <a:endParaRPr lang="en-US" sz="2800" dirty="0"/>
          </a:p>
          <a:p>
            <a:pPr marL="457200" indent="-457200">
              <a:buClr>
                <a:schemeClr val="tx2"/>
              </a:buClr>
              <a:buFont typeface="+mj-lt"/>
              <a:buAutoNum type="arabicPeriod"/>
            </a:pPr>
            <a:r>
              <a:rPr lang="en-US" sz="2800" b="1" dirty="0"/>
              <a:t>Decision explanation scenario</a:t>
            </a:r>
            <a:endParaRPr lang="en-US" sz="2800" dirty="0"/>
          </a:p>
          <a:p>
            <a:pPr marL="681038" lvl="2" indent="-457200">
              <a:buClr>
                <a:schemeClr val="tx2"/>
              </a:buClr>
              <a:buFont typeface="Arial" panose="020B0604020202020204" pitchFamily="34" charset="0"/>
              <a:buChar char="•"/>
            </a:pPr>
            <a:r>
              <a:rPr lang="en-US" sz="2800" dirty="0">
                <a:solidFill>
                  <a:schemeClr val="tx2"/>
                </a:solidFill>
              </a:rPr>
              <a:t>Classification has already been made by a model</a:t>
            </a:r>
          </a:p>
          <a:p>
            <a:pPr marL="681038" lvl="2" indent="-457200">
              <a:buClr>
                <a:schemeClr val="tx2"/>
              </a:buClr>
              <a:buFont typeface="Arial" panose="020B0604020202020204" pitchFamily="34" charset="0"/>
              <a:buChar char="•"/>
            </a:pPr>
            <a:r>
              <a:rPr lang="en-US" sz="2800" dirty="0">
                <a:solidFill>
                  <a:schemeClr val="tx2"/>
                </a:solidFill>
              </a:rPr>
              <a:t>Use </a:t>
            </a:r>
            <a:r>
              <a:rPr lang="en-US" sz="2800" dirty="0" err="1">
                <a:solidFill>
                  <a:schemeClr val="tx2"/>
                </a:solidFill>
              </a:rPr>
              <a:t>LIMEaid</a:t>
            </a:r>
            <a:r>
              <a:rPr lang="en-US" sz="2800" dirty="0">
                <a:solidFill>
                  <a:schemeClr val="tx2"/>
                </a:solidFill>
              </a:rPr>
              <a:t> to sample whole dataset</a:t>
            </a:r>
          </a:p>
          <a:p>
            <a:pPr marL="681038" lvl="2" indent="-457200">
              <a:buClr>
                <a:schemeClr val="tx2"/>
              </a:buClr>
              <a:buFont typeface="Arial" panose="020B0604020202020204" pitchFamily="34" charset="0"/>
              <a:buChar char="•"/>
            </a:pPr>
            <a:r>
              <a:rPr lang="en-US" sz="2800" dirty="0">
                <a:solidFill>
                  <a:schemeClr val="tx2"/>
                </a:solidFill>
              </a:rPr>
              <a:t>Produce easy-to-explain “two-dimensional” plot of linear regression</a:t>
            </a:r>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CB707451-7074-F14F-AE28-3B0D2A2FFBC7}"/>
              </a:ext>
            </a:extLst>
          </p:cNvPr>
          <p:cNvPicPr>
            <a:picLocks noChangeAspect="1"/>
          </p:cNvPicPr>
          <p:nvPr/>
        </p:nvPicPr>
        <p:blipFill>
          <a:blip r:embed="rId3"/>
          <a:stretch>
            <a:fillRect/>
          </a:stretch>
        </p:blipFill>
        <p:spPr>
          <a:xfrm>
            <a:off x="0" y="1516062"/>
            <a:ext cx="12436475" cy="4761754"/>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053691"/>
          </a:xfrm>
        </p:spPr>
        <p:txBody>
          <a:bodyPr/>
          <a:lstStyle/>
          <a:p>
            <a:pPr>
              <a:buClr>
                <a:schemeClr val="tx2"/>
              </a:buClr>
            </a:pPr>
            <a:r>
              <a:rPr lang="en-US" sz="2800" b="1" dirty="0"/>
              <a:t>Sources</a:t>
            </a:r>
          </a:p>
          <a:p>
            <a:pPr marL="342900" indent="-342900">
              <a:buClr>
                <a:schemeClr val="tx2"/>
              </a:buClr>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Clr>
                <a:schemeClr val="tx2"/>
              </a:buClr>
              <a:buFont typeface="Arial" panose="020B0604020202020204" pitchFamily="34" charset="0"/>
              <a:buChar char="•"/>
            </a:pPr>
            <a:r>
              <a:rPr lang="en-US" sz="2800" dirty="0"/>
              <a:t>“Where it Pays to Attend College” (</a:t>
            </a:r>
            <a:r>
              <a:rPr lang="en-US" sz="2800" dirty="0">
                <a:hlinkClick r:id="rId3"/>
              </a:rPr>
              <a:t>Kaggle.com</a:t>
            </a:r>
            <a:r>
              <a:rPr lang="en-US" sz="2800" dirty="0"/>
              <a:t>) obtained from (</a:t>
            </a:r>
            <a:r>
              <a:rPr lang="en-US" sz="2800" i="1" dirty="0">
                <a:hlinkClick r:id="rId4"/>
              </a:rPr>
              <a:t>Wall Street Journal</a:t>
            </a:r>
            <a:r>
              <a:rPr lang="en-US" sz="2800" dirty="0"/>
              <a:t>), based on </a:t>
            </a:r>
            <a:r>
              <a:rPr lang="en-US" sz="2800" dirty="0" err="1"/>
              <a:t>Payscale</a:t>
            </a:r>
            <a:r>
              <a:rPr lang="en-US" sz="2800" dirty="0"/>
              <a:t>, Inc. (</a:t>
            </a:r>
            <a:r>
              <a:rPr lang="en-US" sz="2800" dirty="0">
                <a:hlinkClick r:id="rId5"/>
              </a:rPr>
              <a:t>College Salary Report Methodology</a:t>
            </a:r>
            <a:r>
              <a:rPr lang="en-US" sz="2800" dirty="0"/>
              <a:t>):</a:t>
            </a:r>
            <a:br>
              <a:rPr lang="en-US" sz="2800" dirty="0"/>
            </a:br>
            <a:r>
              <a:rPr lang="en-US" sz="2800" dirty="0"/>
              <a:t>Article reporting salaries of graduates, salaries by major, etc.</a:t>
            </a:r>
          </a:p>
          <a:p>
            <a:pPr>
              <a:buClr>
                <a:schemeClr val="tx2"/>
              </a:buClr>
            </a:pPr>
            <a:r>
              <a:rPr lang="en-US" sz="2800" b="1" dirty="0"/>
              <a:t>Merge</a:t>
            </a:r>
          </a:p>
          <a:p>
            <a:pPr marL="457200" indent="-457200">
              <a:buClr>
                <a:schemeClr val="tx2"/>
              </a:buClr>
              <a:buFont typeface="Arial" panose="020B0604020202020204" pitchFamily="34" charset="0"/>
              <a:buChar char="•"/>
            </a:pPr>
            <a:r>
              <a:rPr lang="en-US" sz="2800" dirty="0"/>
              <a:t>Significant cleaning, reformatting to match sets on college name</a:t>
            </a:r>
          </a:p>
          <a:p>
            <a:pPr marL="457200" indent="-457200">
              <a:buClr>
                <a:schemeClr val="tx2"/>
              </a:buClr>
              <a:buFont typeface="Arial" panose="020B0604020202020204" pitchFamily="34" charset="0"/>
              <a:buChar char="•"/>
            </a:pPr>
            <a:r>
              <a:rPr lang="en-US" sz="2800" dirty="0"/>
              <a:t>String manipulation, removal of hyphens, abbreviations, region names, etc.</a:t>
            </a:r>
          </a:p>
          <a:p>
            <a:pPr>
              <a:buClr>
                <a:schemeClr val="tx2"/>
              </a:buClr>
            </a:pPr>
            <a:r>
              <a:rPr lang="en-US" sz="2800" b="1" dirty="0"/>
              <a:t>More</a:t>
            </a:r>
          </a:p>
          <a:p>
            <a:pPr marL="457200" indent="-457200">
              <a:buClr>
                <a:schemeClr val="tx2"/>
              </a:buClr>
              <a:buFont typeface="Arial" panose="020B0604020202020204" pitchFamily="34" charset="0"/>
              <a:buChar char="•"/>
            </a:pPr>
            <a:r>
              <a:rPr lang="en-US" sz="2800" dirty="0" err="1"/>
              <a:t>Sklearn’s</a:t>
            </a:r>
            <a:r>
              <a:rPr lang="en-US" sz="2800" dirty="0"/>
              <a:t> provided “Iris” data</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516062"/>
            <a:ext cx="11889564" cy="5816977"/>
          </a:xfrm>
        </p:spPr>
        <p:txBody>
          <a:bodyPr/>
          <a:lstStyle/>
          <a:p>
            <a:r>
              <a:rPr lang="en-US" sz="2800" b="1" dirty="0" err="1"/>
              <a:t>Scikit</a:t>
            </a:r>
            <a:r>
              <a:rPr lang="en-US" sz="2800" b="1" dirty="0"/>
              <a:t>-learn classifiers </a:t>
            </a:r>
            <a:r>
              <a:rPr lang="en-US" sz="2800" dirty="0"/>
              <a:t>that predict probabilities (</a:t>
            </a:r>
            <a:r>
              <a:rPr lang="en-US" sz="2800" dirty="0" err="1"/>
              <a:t>predict_proba</a:t>
            </a:r>
            <a:r>
              <a:rPr lang="en-US" sz="2800" dirty="0"/>
              <a:t> implemented)</a:t>
            </a:r>
          </a:p>
          <a:p>
            <a:br>
              <a:rPr lang="en-US" sz="2000" dirty="0"/>
            </a:br>
            <a:r>
              <a:rPr lang="en-US" sz="2800" b="1" dirty="0"/>
              <a:t>Multiclass logistic regression </a:t>
            </a:r>
            <a:r>
              <a:rPr lang="en-US" sz="2800" dirty="0"/>
              <a:t>(</a:t>
            </a:r>
            <a:r>
              <a:rPr lang="en-US" sz="2800" dirty="0" err="1">
                <a:hlinkClick r:id="rId3"/>
              </a:rPr>
              <a:t>sklearn.linear_model.LogisticRegression</a:t>
            </a:r>
            <a:r>
              <a:rPr lang="en-US" sz="2800" dirty="0"/>
              <a:t>)</a:t>
            </a:r>
          </a:p>
          <a:p>
            <a:pPr marL="457200" indent="-457200">
              <a:buClr>
                <a:schemeClr val="tx2"/>
              </a:buClr>
              <a:buFont typeface="Arial" panose="020B0604020202020204" pitchFamily="34" charset="0"/>
              <a:buChar char="•"/>
            </a:pPr>
            <a:r>
              <a:rPr lang="en-US" sz="2800" dirty="0"/>
              <a:t>85% accuracy on College data </a:t>
            </a:r>
          </a:p>
          <a:p>
            <a:pPr>
              <a:buClr>
                <a:schemeClr val="tx2"/>
              </a:buClr>
            </a:pPr>
            <a:br>
              <a:rPr lang="en-US" sz="2800" dirty="0"/>
            </a:br>
            <a:r>
              <a:rPr lang="en-US" sz="2800" b="1" dirty="0"/>
              <a:t>Random Forest </a:t>
            </a:r>
            <a:r>
              <a:rPr lang="en-US" sz="2800" dirty="0"/>
              <a:t>(</a:t>
            </a:r>
            <a:r>
              <a:rPr lang="en-US" sz="2800" dirty="0" err="1">
                <a:hlinkClick r:id="rId4"/>
              </a:rPr>
              <a:t>sklearn.ensemble.randomforestclassifier</a:t>
            </a:r>
            <a:r>
              <a:rPr lang="en-US" sz="2800" dirty="0"/>
              <a:t>)</a:t>
            </a:r>
          </a:p>
          <a:p>
            <a:pPr marL="457200" indent="-457200">
              <a:buClr>
                <a:schemeClr val="tx2"/>
              </a:buClr>
              <a:buFont typeface="Arial" panose="020B0604020202020204" pitchFamily="34" charset="0"/>
              <a:buChar char="•"/>
            </a:pPr>
            <a:r>
              <a:rPr lang="en-US" sz="2800" dirty="0"/>
              <a:t>65% accuracy on College data</a:t>
            </a:r>
          </a:p>
          <a:p>
            <a:pPr>
              <a:buClr>
                <a:schemeClr val="tx2"/>
              </a:buClr>
            </a:pPr>
            <a:endParaRPr lang="en-US" sz="2000" dirty="0"/>
          </a:p>
          <a:p>
            <a:pPr>
              <a:buClr>
                <a:schemeClr val="tx2"/>
              </a:buClr>
            </a:pPr>
            <a:r>
              <a:rPr lang="en-US" sz="2800" b="1" dirty="0"/>
              <a:t>Decision tree </a:t>
            </a:r>
            <a:r>
              <a:rPr lang="en-US" sz="2800" dirty="0"/>
              <a:t>(</a:t>
            </a:r>
            <a:r>
              <a:rPr lang="en-US" sz="2800" dirty="0">
                <a:hlinkClick r:id="rId5"/>
              </a:rPr>
              <a:t>sklearn.tree</a:t>
            </a:r>
            <a:r>
              <a:rPr lang="en-US" sz="2800" dirty="0"/>
              <a:t>)</a:t>
            </a:r>
          </a:p>
          <a:p>
            <a:pPr marL="457200" indent="-457200">
              <a:buClr>
                <a:schemeClr val="tx2"/>
              </a:buClr>
              <a:buFont typeface="Arial" panose="020B0604020202020204" pitchFamily="34" charset="0"/>
              <a:buChar char="•"/>
            </a:pPr>
            <a:r>
              <a:rPr lang="en-US" sz="2800" dirty="0"/>
              <a:t>65% accuracy on College data</a:t>
            </a:r>
          </a:p>
          <a:p>
            <a:endParaRPr lang="en-US" sz="20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092881"/>
          </a:xfrm>
        </p:spPr>
        <p:txBody>
          <a:bodyPr/>
          <a:lstStyle/>
          <a:p>
            <a:pPr algn="ctr"/>
            <a:r>
              <a:rPr lang="en-US" dirty="0"/>
              <a:t>Education and Iris data</a:t>
            </a:r>
          </a:p>
          <a:p>
            <a:endParaRPr lang="en-US" dirty="0"/>
          </a:p>
          <a:p>
            <a:endParaRPr lang="en-US" dirty="0"/>
          </a:p>
        </p:txBody>
      </p:sp>
      <p:pic>
        <p:nvPicPr>
          <p:cNvPr id="6" name="Picture 5">
            <a:extLst>
              <a:ext uri="{FF2B5EF4-FFF2-40B4-BE49-F238E27FC236}">
                <a16:creationId xmlns:a16="http://schemas.microsoft.com/office/drawing/2014/main" id="{6CA915CE-8D34-434B-B7AD-97DC0C487B3E}"/>
              </a:ext>
            </a:extLst>
          </p:cNvPr>
          <p:cNvPicPr>
            <a:picLocks noChangeAspect="1"/>
          </p:cNvPicPr>
          <p:nvPr/>
        </p:nvPicPr>
        <p:blipFill>
          <a:blip r:embed="rId2"/>
          <a:stretch>
            <a:fillRect/>
          </a:stretch>
        </p:blipFill>
        <p:spPr>
          <a:xfrm>
            <a:off x="1646237" y="2116509"/>
            <a:ext cx="4825588" cy="4582742"/>
          </a:xfrm>
          <a:prstGeom prst="rect">
            <a:avLst/>
          </a:prstGeom>
        </p:spPr>
      </p:pic>
      <p:pic>
        <p:nvPicPr>
          <p:cNvPr id="9" name="Picture 8" descr="A close up of a white wall&#10;&#10;Description automatically generated">
            <a:extLst>
              <a:ext uri="{FF2B5EF4-FFF2-40B4-BE49-F238E27FC236}">
                <a16:creationId xmlns:a16="http://schemas.microsoft.com/office/drawing/2014/main" id="{92E77F92-8FDD-C748-AF5A-EEFB80730909}"/>
              </a:ext>
            </a:extLst>
          </p:cNvPr>
          <p:cNvPicPr>
            <a:picLocks noChangeAspect="1"/>
          </p:cNvPicPr>
          <p:nvPr/>
        </p:nvPicPr>
        <p:blipFill>
          <a:blip r:embed="rId3"/>
          <a:stretch>
            <a:fillRect/>
          </a:stretch>
        </p:blipFill>
        <p:spPr>
          <a:xfrm>
            <a:off x="7349489" y="2063563"/>
            <a:ext cx="3027953" cy="4716463"/>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1723549"/>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Model-View-Controller (MVC) codebase architecture</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A1C106E9-1791-6343-89E7-C6859E6D9843}"/>
              </a:ext>
            </a:extLst>
          </p:cNvPr>
          <p:cNvPicPr>
            <a:picLocks noChangeAspect="1"/>
          </p:cNvPicPr>
          <p:nvPr/>
        </p:nvPicPr>
        <p:blipFill>
          <a:blip r:embed="rId4"/>
          <a:stretch>
            <a:fillRect/>
          </a:stretch>
        </p:blipFill>
        <p:spPr>
          <a:xfrm>
            <a:off x="1722437" y="2358670"/>
            <a:ext cx="8655275" cy="434058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1316</Words>
  <Application>Microsoft Office PowerPoint</Application>
  <PresentationFormat>Custom</PresentationFormat>
  <Paragraphs>107</Paragraphs>
  <Slides>11</Slides>
  <Notes>8</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2019-06-11T03:30:35Z</dcterms:modified>
</cp:coreProperties>
</file>