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8"/>
  </p:notesMasterIdLst>
  <p:handoutMasterIdLst>
    <p:handoutMasterId r:id="rId19"/>
  </p:handoutMasterIdLst>
  <p:sldIdLst>
    <p:sldId id="1129" r:id="rId7"/>
    <p:sldId id="1514" r:id="rId8"/>
    <p:sldId id="1529" r:id="rId9"/>
    <p:sldId id="1524" r:id="rId10"/>
    <p:sldId id="1526" r:id="rId11"/>
    <p:sldId id="1523" r:id="rId12"/>
    <p:sldId id="1530" r:id="rId13"/>
    <p:sldId id="1525" r:id="rId14"/>
    <p:sldId id="1527" r:id="rId15"/>
    <p:sldId id="1528" r:id="rId16"/>
    <p:sldId id="1513"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0" autoAdjust="0"/>
    <p:restoredTop sz="86333" autoAdjust="0"/>
  </p:normalViewPr>
  <p:slideViewPr>
    <p:cSldViewPr>
      <p:cViewPr varScale="1">
        <p:scale>
          <a:sx n="107" d="100"/>
          <a:sy n="107" d="100"/>
        </p:scale>
        <p:origin x="1064" y="184"/>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809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6/11/19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6/11/19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6/11/19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A2F80D1E-9BB7-3E4A-A07B-506B5A450EB9}" type="datetime1">
              <a:rPr lang="en-US" smtClean="0"/>
              <a:t>6/11/19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3290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2CC38E55-4D15-FF41-95D7-947B6B24F6A2}" type="datetime1">
              <a:rPr lang="en-US" smtClean="0"/>
              <a:t>6/11/19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7980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88CF5C58-8920-5340-87E4-AA96765D5BFA}" type="datetime1">
              <a:rPr lang="en-US" smtClean="0"/>
              <a:t>6/11/19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2412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2E78417D-D831-3149-81FB-4412A9D9D9EA}" type="datetime1">
              <a:rPr lang="en-US" smtClean="0"/>
              <a:t>6/11/19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242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A40AB584-262F-C941-90EB-DE58EC429993}" type="datetime1">
              <a:rPr lang="en-US" smtClean="0"/>
              <a:t>6/11/19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7610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431E417-7B3F-7140-A6E3-2413BC0EF3AE}" type="datetime1">
              <a:rPr lang="en-US" smtClean="0"/>
              <a:t>6/11/19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5144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C5F982DC-979A-754C-8344-48D9C9F14C14}" type="datetime1">
              <a:rPr lang="en-US" smtClean="0"/>
              <a:t>6/11/19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43857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wsj/college-salaries" TargetMode="External"/><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hyperlink" Target="https://www.payscale.com/college-salary-report/methodology" TargetMode="External"/><Relationship Id="rId4" Type="http://schemas.openxmlformats.org/officeDocument/2006/relationships/hyperlink" Target="https://online.wsj.com/public/resources/documents/info-Degrees_that_Pay_you_Back-sort.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linear_model.LogisticRegression.html#sklearn.linear_model.LogisticRegression"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hyperlink" Target="https://scikit-learn.org/stable/modules/classes.html#module-sklearn.tree" TargetMode="External"/><Relationship Id="rId4" Type="http://schemas.openxmlformats.org/officeDocument/2006/relationships/hyperlink" Target="https://scikit-learn.org/stable/modules/generated/sklearn.ensemble.RandomForestClassifier.html#sklearn.ensemble.RandomForestClassifi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wescience/shablona" TargetMode="External"/><Relationship Id="rId2" Type="http://schemas.openxmlformats.org/officeDocument/2006/relationships/hyperlink" Target="https://github.com/PKing70/LIMEaid" TargetMode="External"/><Relationship Id="rId1" Type="http://schemas.openxmlformats.org/officeDocument/2006/relationships/slideLayout" Target="../slideLayouts/slideLayout2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38378"/>
            <a:ext cx="9143936" cy="1828786"/>
          </a:xfrm>
        </p:spPr>
        <p:txBody>
          <a:bodyPr/>
          <a:lstStyle/>
          <a:p>
            <a:r>
              <a:rPr lang="en-US" sz="5400" b="1" dirty="0" err="1"/>
              <a:t>LIMEaid</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Bhagavathula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70B-AA5B-AA4D-9FC0-DE4E72E6CC4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46CAD6DD-C2C6-C945-BB35-B1C5F3A194CF}"/>
              </a:ext>
            </a:extLst>
          </p:cNvPr>
          <p:cNvSpPr>
            <a:spLocks noGrp="1"/>
          </p:cNvSpPr>
          <p:nvPr>
            <p:ph type="body" sz="quarter" idx="11"/>
          </p:nvPr>
        </p:nvSpPr>
        <p:spPr>
          <a:xfrm>
            <a:off x="274639" y="1212849"/>
            <a:ext cx="11889564" cy="7035772"/>
          </a:xfrm>
        </p:spPr>
        <p:txBody>
          <a:bodyPr/>
          <a:lstStyle/>
          <a:p>
            <a:pPr>
              <a:buClr>
                <a:schemeClr val="tx2"/>
              </a:buClr>
            </a:pPr>
            <a:r>
              <a:rPr lang="en-US" sz="2800" b="1" dirty="0"/>
              <a:t>API support </a:t>
            </a:r>
            <a:r>
              <a:rPr lang="en-US" sz="2800" dirty="0"/>
              <a:t>for data acquisition to support dynamic features:</a:t>
            </a:r>
          </a:p>
          <a:p>
            <a:pPr marL="771525" lvl="1" indent="-742950">
              <a:buClr>
                <a:schemeClr val="tx2"/>
              </a:buClr>
              <a:buFont typeface="Arial" panose="020B0604020202020204" pitchFamily="34" charset="0"/>
              <a:buChar char="•"/>
            </a:pPr>
            <a:r>
              <a:rPr lang="en-US" sz="2800" dirty="0">
                <a:solidFill>
                  <a:schemeClr val="accent1"/>
                </a:solidFill>
              </a:rPr>
              <a:t>College Scorecard (</a:t>
            </a:r>
            <a:r>
              <a:rPr lang="en-US" sz="2800" dirty="0" err="1">
                <a:solidFill>
                  <a:schemeClr val="accent1"/>
                </a:solidFill>
              </a:rPr>
              <a:t>data.gov</a:t>
            </a:r>
            <a:r>
              <a:rPr lang="en-US" sz="2800" dirty="0">
                <a:solidFill>
                  <a:schemeClr val="accent1"/>
                </a:solidFill>
              </a:rPr>
              <a:t>) currently published with new features and data dictionary yearly</a:t>
            </a:r>
          </a:p>
          <a:p>
            <a:pPr>
              <a:buClr>
                <a:schemeClr val="tx2"/>
              </a:buClr>
            </a:pPr>
            <a:endParaRPr lang="en-US" sz="2000" b="1" dirty="0"/>
          </a:p>
          <a:p>
            <a:pPr>
              <a:buClr>
                <a:schemeClr val="tx2"/>
              </a:buClr>
            </a:pPr>
            <a:r>
              <a:rPr lang="en-US" sz="2800" b="1" dirty="0"/>
              <a:t>Model tuning</a:t>
            </a:r>
            <a:r>
              <a:rPr lang="en-US" sz="2800" dirty="0"/>
              <a:t> for examples: </a:t>
            </a:r>
          </a:p>
          <a:p>
            <a:pPr marL="771525" lvl="1" indent="-742950">
              <a:buClr>
                <a:schemeClr val="tx2"/>
              </a:buClr>
              <a:buFont typeface="Arial" panose="020B0604020202020204" pitchFamily="34" charset="0"/>
              <a:buChar char="•"/>
            </a:pPr>
            <a:r>
              <a:rPr lang="en-US" sz="2800" dirty="0">
                <a:solidFill>
                  <a:schemeClr val="accent1"/>
                </a:solidFill>
              </a:rPr>
              <a:t>Currently using defaults, could improve accuracy &gt; 65%</a:t>
            </a:r>
          </a:p>
          <a:p>
            <a:pPr>
              <a:buClr>
                <a:schemeClr val="tx2"/>
              </a:buClr>
            </a:pPr>
            <a:endParaRPr lang="en-US" sz="2000" b="1" dirty="0">
              <a:solidFill>
                <a:schemeClr val="accent1"/>
              </a:solidFill>
            </a:endParaRPr>
          </a:p>
          <a:p>
            <a:pPr>
              <a:buClr>
                <a:schemeClr val="tx2"/>
              </a:buClr>
            </a:pPr>
            <a:r>
              <a:rPr lang="en-US" sz="2800" b="1" dirty="0">
                <a:solidFill>
                  <a:schemeClr val="accent1"/>
                </a:solidFill>
              </a:rPr>
              <a:t>M</a:t>
            </a:r>
            <a:r>
              <a:rPr lang="en-US" sz="2800" b="1" dirty="0"/>
              <a:t>odify penalty</a:t>
            </a:r>
            <a:r>
              <a:rPr lang="en-US" sz="2800" dirty="0"/>
              <a:t> for number of coefficients</a:t>
            </a:r>
          </a:p>
          <a:p>
            <a:pPr>
              <a:buClr>
                <a:schemeClr val="tx2"/>
              </a:buClr>
            </a:pPr>
            <a:endParaRPr lang="en-US" sz="2000" dirty="0"/>
          </a:p>
          <a:p>
            <a:pPr>
              <a:buClr>
                <a:schemeClr val="tx2"/>
              </a:buClr>
            </a:pPr>
            <a:r>
              <a:rPr lang="en-US" sz="2800" b="1" dirty="0"/>
              <a:t>Improve method </a:t>
            </a:r>
            <a:r>
              <a:rPr lang="en-US" sz="2800" dirty="0"/>
              <a:t>of generating random samples</a:t>
            </a:r>
          </a:p>
          <a:p>
            <a:pPr>
              <a:buClr>
                <a:schemeClr val="tx2"/>
              </a:buClr>
            </a:pPr>
            <a:endParaRPr lang="en-US" sz="2000" b="1" dirty="0"/>
          </a:p>
          <a:p>
            <a:pPr>
              <a:buClr>
                <a:schemeClr val="tx2"/>
              </a:buClr>
            </a:pPr>
            <a:r>
              <a:rPr lang="en-US" sz="2800" b="1" dirty="0"/>
              <a:t>More data type and model support:</a:t>
            </a:r>
            <a:r>
              <a:rPr lang="en-US" sz="2800" dirty="0"/>
              <a:t> image data, NLP support, support for model objects beyond </a:t>
            </a:r>
            <a:r>
              <a:rPr lang="en-US" sz="2800" dirty="0" err="1"/>
              <a:t>sklearn</a:t>
            </a:r>
            <a:r>
              <a:rPr lang="en-US" sz="2800" dirty="0"/>
              <a:t> classifiers</a:t>
            </a:r>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35464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853910"/>
          </a:xfrm>
        </p:spPr>
        <p:txBody>
          <a:bodyPr/>
          <a:lstStyle/>
          <a:p>
            <a:pPr>
              <a:buClr>
                <a:schemeClr val="tx2"/>
              </a:buClr>
            </a:pPr>
            <a:r>
              <a:rPr lang="en-US" sz="2800" b="1" dirty="0">
                <a:solidFill>
                  <a:schemeClr val="accent1"/>
                </a:solidFill>
              </a:rPr>
              <a:t>Some highly accurate models are not “explainable”</a:t>
            </a:r>
          </a:p>
          <a:p>
            <a:pPr marL="795338" lvl="2" indent="-571500">
              <a:buClr>
                <a:schemeClr val="tx2"/>
              </a:buClr>
              <a:buFont typeface="Arial" panose="020B0604020202020204" pitchFamily="34" charset="0"/>
              <a:buChar char="•"/>
            </a:pPr>
            <a:r>
              <a:rPr lang="en-US" sz="2800" dirty="0">
                <a:solidFill>
                  <a:schemeClr val="accent1"/>
                </a:solidFill>
                <a:latin typeface="+mj-lt"/>
              </a:rPr>
              <a:t>Neural networks, random forests</a:t>
            </a:r>
          </a:p>
          <a:p>
            <a:pPr lvl="2">
              <a:buClr>
                <a:schemeClr val="tx2"/>
              </a:buClr>
            </a:pPr>
            <a:endParaRPr lang="en-US" dirty="0">
              <a:solidFill>
                <a:schemeClr val="accent1"/>
              </a:solidFill>
              <a:latin typeface="+mj-lt"/>
            </a:endParaRPr>
          </a:p>
          <a:p>
            <a:pPr lvl="0">
              <a:buClr>
                <a:schemeClr val="tx2"/>
              </a:buClr>
            </a:pPr>
            <a:r>
              <a:rPr lang="en-US" sz="2800" b="1" dirty="0">
                <a:solidFill>
                  <a:schemeClr val="accent1"/>
                </a:solidFill>
              </a:rPr>
              <a:t>Why is this a problem?</a:t>
            </a:r>
          </a:p>
          <a:p>
            <a:pPr marL="795338" lvl="2" indent="-571500">
              <a:buClr>
                <a:schemeClr val="tx2"/>
              </a:buClr>
              <a:buFont typeface="Arial" panose="020B0604020202020204" pitchFamily="34" charset="0"/>
              <a:buChar char="•"/>
            </a:pPr>
            <a:r>
              <a:rPr lang="en-US" sz="2800" dirty="0">
                <a:solidFill>
                  <a:schemeClr val="accent1"/>
                </a:solidFill>
                <a:latin typeface="+mj-lt"/>
              </a:rPr>
              <a:t>Bias, not obvious</a:t>
            </a:r>
          </a:p>
          <a:p>
            <a:pPr marL="795338" lvl="2" indent="-571500">
              <a:buClr>
                <a:schemeClr val="tx2"/>
              </a:buClr>
              <a:buFont typeface="Arial" panose="020B0604020202020204" pitchFamily="34" charset="0"/>
              <a:buChar char="•"/>
            </a:pPr>
            <a:r>
              <a:rPr lang="en-US" sz="2800" dirty="0">
                <a:solidFill>
                  <a:schemeClr val="accent1"/>
                </a:solidFill>
                <a:latin typeface="+mj-lt"/>
              </a:rPr>
              <a:t>High test set accuracy but poor results in the field</a:t>
            </a:r>
          </a:p>
          <a:p>
            <a:pPr marL="795338" lvl="2" indent="-571500">
              <a:buClr>
                <a:schemeClr val="tx2"/>
              </a:buClr>
              <a:buFont typeface="Arial" panose="020B0604020202020204" pitchFamily="34" charset="0"/>
              <a:buChar char="•"/>
            </a:pPr>
            <a:r>
              <a:rPr lang="en-US" sz="2800" dirty="0">
                <a:solidFill>
                  <a:schemeClr val="accent1"/>
                </a:solidFill>
                <a:latin typeface="+mj-lt"/>
              </a:rPr>
              <a:t>Policy or law demands an explanation of any decision</a:t>
            </a:r>
          </a:p>
          <a:p>
            <a:pPr lvl="2">
              <a:buClr>
                <a:schemeClr val="tx2"/>
              </a:buClr>
            </a:pPr>
            <a:endParaRPr lang="en-US" dirty="0">
              <a:solidFill>
                <a:schemeClr val="accent1"/>
              </a:solidFill>
              <a:latin typeface="+mj-lt"/>
            </a:endParaRPr>
          </a:p>
          <a:p>
            <a:pPr lvl="0">
              <a:buClr>
                <a:schemeClr val="tx2"/>
              </a:buClr>
            </a:pPr>
            <a:r>
              <a:rPr lang="en-US" sz="2800" b="1" dirty="0">
                <a:solidFill>
                  <a:schemeClr val="accent1"/>
                </a:solidFill>
              </a:rPr>
              <a:t>Solution: model-agnostic local explanations</a:t>
            </a:r>
          </a:p>
          <a:p>
            <a:pPr marL="795338" lvl="2" indent="-571500">
              <a:buClr>
                <a:schemeClr val="tx2"/>
              </a:buClr>
              <a:buFont typeface="Arial" panose="020B0604020202020204" pitchFamily="34" charset="0"/>
              <a:buChar char="•"/>
            </a:pPr>
            <a:r>
              <a:rPr lang="en-US" sz="2800" dirty="0">
                <a:solidFill>
                  <a:schemeClr val="accent1"/>
                </a:solidFill>
                <a:latin typeface="+mj-lt"/>
              </a:rPr>
              <a:t>Explain one instance, not entire model</a:t>
            </a:r>
          </a:p>
          <a:p>
            <a:pPr marL="795338" lvl="2" indent="-571500">
              <a:buClr>
                <a:schemeClr val="tx2"/>
              </a:buClr>
              <a:buFont typeface="Arial" panose="020B0604020202020204" pitchFamily="34" charset="0"/>
              <a:buChar char="•"/>
            </a:pPr>
            <a:r>
              <a:rPr lang="en-US" sz="2800" dirty="0">
                <a:solidFill>
                  <a:schemeClr val="accent1"/>
                </a:solidFill>
                <a:latin typeface="+mj-lt"/>
              </a:rPr>
              <a:t>Fit a simple model to explain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53F0-C330-4947-AFD8-989E72AF677D}"/>
              </a:ext>
            </a:extLst>
          </p:cNvPr>
          <p:cNvSpPr>
            <a:spLocks noGrp="1"/>
          </p:cNvSpPr>
          <p:nvPr>
            <p:ph type="title"/>
          </p:nvPr>
        </p:nvSpPr>
        <p:spPr/>
        <p:txBody>
          <a:bodyPr/>
          <a:lstStyle/>
          <a:p>
            <a:r>
              <a:rPr lang="en-US" dirty="0" err="1"/>
              <a:t>LIMEaid</a:t>
            </a:r>
            <a:r>
              <a:rPr lang="en-US" dirty="0"/>
              <a:t>: A LIME solution for tabular data</a:t>
            </a:r>
          </a:p>
        </p:txBody>
      </p:sp>
      <p:sp>
        <p:nvSpPr>
          <p:cNvPr id="3" name="Text Placeholder 2">
            <a:extLst>
              <a:ext uri="{FF2B5EF4-FFF2-40B4-BE49-F238E27FC236}">
                <a16:creationId xmlns:a16="http://schemas.microsoft.com/office/drawing/2014/main" id="{637EDBFD-D238-4647-8BA8-2A25C1663ED2}"/>
              </a:ext>
            </a:extLst>
          </p:cNvPr>
          <p:cNvSpPr>
            <a:spLocks noGrp="1"/>
          </p:cNvSpPr>
          <p:nvPr>
            <p:ph type="body" sz="quarter" idx="11"/>
          </p:nvPr>
        </p:nvSpPr>
        <p:spPr>
          <a:xfrm>
            <a:off x="274639" y="1212849"/>
            <a:ext cx="11889564" cy="5620000"/>
          </a:xfrm>
        </p:spPr>
        <p:txBody>
          <a:bodyPr/>
          <a:lstStyle/>
          <a:p>
            <a:pPr>
              <a:buClr>
                <a:schemeClr val="tx2"/>
              </a:buClr>
            </a:pPr>
            <a:r>
              <a:rPr lang="en-US" sz="2800" b="1" dirty="0"/>
              <a:t>Input</a:t>
            </a:r>
          </a:p>
          <a:p>
            <a:pPr marL="342900" indent="-342900">
              <a:buClr>
                <a:schemeClr val="tx2"/>
              </a:buClr>
              <a:buFont typeface="Arial" panose="020B0604020202020204" pitchFamily="34" charset="0"/>
              <a:buChar char="•"/>
            </a:pPr>
            <a:r>
              <a:rPr lang="en-US" sz="2800" dirty="0"/>
              <a:t>A “complex” ML model, fit by </a:t>
            </a:r>
            <a:r>
              <a:rPr lang="en-US" sz="2800" dirty="0" err="1"/>
              <a:t>sklearn</a:t>
            </a:r>
            <a:r>
              <a:rPr lang="en-US" sz="2800" dirty="0"/>
              <a:t> classifier object with .predict</a:t>
            </a:r>
          </a:p>
          <a:p>
            <a:pPr marL="342900" indent="-342900">
              <a:buClr>
                <a:schemeClr val="tx2"/>
              </a:buClr>
              <a:buFont typeface="Arial" panose="020B0604020202020204" pitchFamily="34" charset="0"/>
              <a:buChar char="•"/>
            </a:pPr>
            <a:r>
              <a:rPr lang="en-US" sz="2800" dirty="0"/>
              <a:t>An instance of data (</a:t>
            </a:r>
            <a:r>
              <a:rPr lang="en-US" sz="2800" i="1" dirty="0"/>
              <a:t>x</a:t>
            </a:r>
            <a:r>
              <a:rPr lang="en-US" sz="2800" dirty="0"/>
              <a:t>) and its model output (</a:t>
            </a:r>
            <a:r>
              <a:rPr lang="en-US" sz="2800" i="1" dirty="0"/>
              <a:t>f(x)</a:t>
            </a:r>
            <a:r>
              <a:rPr lang="en-US" sz="2800" dirty="0"/>
              <a:t>)</a:t>
            </a:r>
          </a:p>
          <a:p>
            <a:pPr marL="342900" indent="-342900">
              <a:buClr>
                <a:schemeClr val="tx2"/>
              </a:buClr>
              <a:buFont typeface="Arial" panose="020B0604020202020204" pitchFamily="34" charset="0"/>
              <a:buChar char="•"/>
            </a:pPr>
            <a:r>
              <a:rPr lang="en-US" sz="2800" dirty="0"/>
              <a:t>Probability domain for normalized predictor variables (histograms)</a:t>
            </a:r>
          </a:p>
          <a:p>
            <a:pPr>
              <a:buClr>
                <a:schemeClr val="tx2"/>
              </a:buClr>
            </a:pPr>
            <a:br>
              <a:rPr lang="en-US" sz="2800" b="1" dirty="0"/>
            </a:br>
            <a:r>
              <a:rPr lang="en-US" sz="2800" b="1" dirty="0"/>
              <a:t>Output</a:t>
            </a:r>
          </a:p>
          <a:p>
            <a:pPr marL="342900" indent="-342900">
              <a:buClr>
                <a:schemeClr val="tx2"/>
              </a:buClr>
              <a:buFont typeface="Arial" panose="020B0604020202020204" pitchFamily="34" charset="0"/>
              <a:buChar char="•"/>
            </a:pPr>
            <a:r>
              <a:rPr lang="en-US" sz="2800" dirty="0"/>
              <a:t>Sparse linear models (few features), plottable</a:t>
            </a:r>
          </a:p>
          <a:p>
            <a:pPr marL="342900" indent="-342900">
              <a:buClr>
                <a:schemeClr val="tx2"/>
              </a:buClr>
              <a:buFont typeface="Arial" panose="020B0604020202020204" pitchFamily="34" charset="0"/>
              <a:buChar char="•"/>
            </a:pPr>
            <a:r>
              <a:rPr lang="en-US" sz="2800" dirty="0"/>
              <a:t>List significant features</a:t>
            </a:r>
          </a:p>
          <a:p>
            <a:pPr>
              <a:buClr>
                <a:schemeClr val="tx2"/>
              </a:buClr>
            </a:pPr>
            <a:br>
              <a:rPr lang="en-US" sz="2800" b="1" dirty="0"/>
            </a:br>
            <a:r>
              <a:rPr lang="en-US" sz="2800" b="1" dirty="0"/>
              <a:t>Install</a:t>
            </a:r>
          </a:p>
          <a:p>
            <a:pPr marL="342900" indent="-342900">
              <a:buClr>
                <a:schemeClr val="tx2"/>
              </a:buClr>
              <a:buFont typeface="Arial" panose="020B0604020202020204" pitchFamily="34" charset="0"/>
              <a:buChar char="•"/>
            </a:pPr>
            <a:r>
              <a:rPr lang="en-US" sz="2800" dirty="0" err="1"/>
              <a:t>PyPI</a:t>
            </a:r>
            <a:r>
              <a:rPr lang="en-US" sz="2800" dirty="0"/>
              <a:t> package</a:t>
            </a:r>
            <a:br>
              <a:rPr lang="en-US" sz="2000" dirty="0"/>
            </a:br>
            <a:endParaRPr lang="en-US" sz="2000" dirty="0"/>
          </a:p>
        </p:txBody>
      </p:sp>
    </p:spTree>
    <p:extLst>
      <p:ext uri="{BB962C8B-B14F-4D97-AF65-F5344CB8AC3E}">
        <p14:creationId xmlns:p14="http://schemas.microsoft.com/office/powerpoint/2010/main" val="34603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B547-5C00-B544-A28E-533C27BBD88C}"/>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75D2F1E6-DD2D-3E45-8952-4674FF3090E2}"/>
              </a:ext>
            </a:extLst>
          </p:cNvPr>
          <p:cNvSpPr>
            <a:spLocks noGrp="1"/>
          </p:cNvSpPr>
          <p:nvPr>
            <p:ph type="body" sz="quarter" idx="11"/>
          </p:nvPr>
        </p:nvSpPr>
        <p:spPr>
          <a:xfrm>
            <a:off x="274639" y="1212849"/>
            <a:ext cx="11889564" cy="6241709"/>
          </a:xfrm>
        </p:spPr>
        <p:txBody>
          <a:bodyPr/>
          <a:lstStyle/>
          <a:p>
            <a:r>
              <a:rPr lang="en-US" sz="2800" b="1" dirty="0"/>
              <a:t>User profile</a:t>
            </a:r>
            <a:r>
              <a:rPr lang="en-US" sz="2800" dirty="0"/>
              <a:t>: data scientist with Python programming experience</a:t>
            </a:r>
          </a:p>
          <a:p>
            <a:endParaRPr lang="en-US" sz="2000" dirty="0"/>
          </a:p>
          <a:p>
            <a:pPr marL="457200" indent="-457200">
              <a:buClr>
                <a:schemeClr val="tx2"/>
              </a:buClr>
              <a:buFont typeface="+mj-lt"/>
              <a:buAutoNum type="arabicPeriod"/>
            </a:pPr>
            <a:r>
              <a:rPr lang="en-US" sz="2800" b="1" dirty="0"/>
              <a:t>Model verification scenario</a:t>
            </a:r>
          </a:p>
          <a:p>
            <a:pPr marL="681038" lvl="2" indent="-457200">
              <a:buClr>
                <a:schemeClr val="tx2"/>
              </a:buClr>
              <a:buFont typeface="Arial" panose="020B0604020202020204" pitchFamily="34" charset="0"/>
              <a:buChar char="•"/>
            </a:pPr>
            <a:r>
              <a:rPr lang="en-US" sz="2800" dirty="0">
                <a:solidFill>
                  <a:schemeClr val="tx2"/>
                </a:solidFill>
              </a:rPr>
              <a:t>User wants to preempt poor model performance “in the field”</a:t>
            </a:r>
          </a:p>
          <a:p>
            <a:pPr marL="681038" lvl="2" indent="-457200">
              <a:buClr>
                <a:schemeClr val="tx2"/>
              </a:buClr>
              <a:buFont typeface="Arial" panose="020B0604020202020204" pitchFamily="34" charset="0"/>
              <a:buChar char="•"/>
            </a:pPr>
            <a:r>
              <a:rPr lang="en-US" sz="2800" dirty="0">
                <a:solidFill>
                  <a:schemeClr val="tx2"/>
                </a:solidFill>
              </a:rPr>
              <a:t>Use </a:t>
            </a:r>
            <a:r>
              <a:rPr lang="en-US" sz="2800" dirty="0" err="1">
                <a:solidFill>
                  <a:schemeClr val="tx2"/>
                </a:solidFill>
              </a:rPr>
              <a:t>LIMEaid</a:t>
            </a:r>
            <a:r>
              <a:rPr lang="en-US" sz="2800" dirty="0">
                <a:solidFill>
                  <a:schemeClr val="tx2"/>
                </a:solidFill>
              </a:rPr>
              <a:t> to sample test dataset</a:t>
            </a:r>
          </a:p>
          <a:p>
            <a:pPr marL="681038" lvl="2" indent="-457200">
              <a:buClr>
                <a:schemeClr val="tx2"/>
              </a:buClr>
              <a:buFont typeface="Arial" panose="020B0604020202020204" pitchFamily="34" charset="0"/>
              <a:buChar char="•"/>
            </a:pPr>
            <a:r>
              <a:rPr lang="en-US" sz="2800" dirty="0">
                <a:solidFill>
                  <a:schemeClr val="tx2"/>
                </a:solidFill>
              </a:rPr>
              <a:t>Show most significant features for decision</a:t>
            </a:r>
          </a:p>
          <a:p>
            <a:pPr marL="681038" lvl="2" indent="-457200">
              <a:buClr>
                <a:schemeClr val="tx2"/>
              </a:buClr>
              <a:buFont typeface="Arial" panose="020B0604020202020204" pitchFamily="34" charset="0"/>
              <a:buChar char="•"/>
            </a:pPr>
            <a:r>
              <a:rPr lang="en-US" sz="2800" dirty="0">
                <a:solidFill>
                  <a:schemeClr val="tx2"/>
                </a:solidFill>
              </a:rPr>
              <a:t>Tune or replace model if spurious correlation or other issues</a:t>
            </a:r>
            <a:br>
              <a:rPr lang="en-US" sz="2800" dirty="0">
                <a:solidFill>
                  <a:schemeClr val="tx2"/>
                </a:solidFill>
              </a:rPr>
            </a:br>
            <a:endParaRPr lang="en-US" sz="2800" dirty="0"/>
          </a:p>
          <a:p>
            <a:pPr marL="457200" indent="-457200">
              <a:buClr>
                <a:schemeClr val="tx2"/>
              </a:buClr>
              <a:buFont typeface="+mj-lt"/>
              <a:buAutoNum type="arabicPeriod"/>
            </a:pPr>
            <a:r>
              <a:rPr lang="en-US" sz="2800" b="1" dirty="0"/>
              <a:t>Decision explanation scenario</a:t>
            </a:r>
            <a:endParaRPr lang="en-US" sz="2800" dirty="0"/>
          </a:p>
          <a:p>
            <a:pPr marL="681038" lvl="2" indent="-457200">
              <a:buClr>
                <a:schemeClr val="tx2"/>
              </a:buClr>
              <a:buFont typeface="Arial" panose="020B0604020202020204" pitchFamily="34" charset="0"/>
              <a:buChar char="•"/>
            </a:pPr>
            <a:r>
              <a:rPr lang="en-US" sz="2800" dirty="0">
                <a:solidFill>
                  <a:schemeClr val="tx2"/>
                </a:solidFill>
              </a:rPr>
              <a:t>Classification has already been made by a model</a:t>
            </a:r>
          </a:p>
          <a:p>
            <a:pPr marL="681038" lvl="2" indent="-457200">
              <a:buClr>
                <a:schemeClr val="tx2"/>
              </a:buClr>
              <a:buFont typeface="Arial" panose="020B0604020202020204" pitchFamily="34" charset="0"/>
              <a:buChar char="•"/>
            </a:pPr>
            <a:r>
              <a:rPr lang="en-US" sz="2800" dirty="0">
                <a:solidFill>
                  <a:schemeClr val="tx2"/>
                </a:solidFill>
              </a:rPr>
              <a:t>Use </a:t>
            </a:r>
            <a:r>
              <a:rPr lang="en-US" sz="2800" dirty="0" err="1">
                <a:solidFill>
                  <a:schemeClr val="tx2"/>
                </a:solidFill>
              </a:rPr>
              <a:t>LIMEaid</a:t>
            </a:r>
            <a:r>
              <a:rPr lang="en-US" sz="2800" dirty="0">
                <a:solidFill>
                  <a:schemeClr val="tx2"/>
                </a:solidFill>
              </a:rPr>
              <a:t> to sample whole dataset</a:t>
            </a:r>
          </a:p>
          <a:p>
            <a:pPr marL="681038" lvl="2" indent="-457200">
              <a:buClr>
                <a:schemeClr val="tx2"/>
              </a:buClr>
              <a:buFont typeface="Arial" panose="020B0604020202020204" pitchFamily="34" charset="0"/>
              <a:buChar char="•"/>
            </a:pPr>
            <a:r>
              <a:rPr lang="en-US" sz="2800" dirty="0">
                <a:solidFill>
                  <a:schemeClr val="tx2"/>
                </a:solidFill>
              </a:rPr>
              <a:t>Produce easy-to-explain “two-dimensional” plot of linear regression</a:t>
            </a:r>
          </a:p>
          <a:p>
            <a:endParaRPr lang="en-US" dirty="0"/>
          </a:p>
        </p:txBody>
      </p:sp>
    </p:spTree>
    <p:extLst>
      <p:ext uri="{BB962C8B-B14F-4D97-AF65-F5344CB8AC3E}">
        <p14:creationId xmlns:p14="http://schemas.microsoft.com/office/powerpoint/2010/main" val="406869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AB3-EF88-9144-88B0-69F4640EE4E5}"/>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0A734FBA-53AF-A34C-9EA7-BBE2CB88B663}"/>
              </a:ext>
            </a:extLst>
          </p:cNvPr>
          <p:cNvSpPr>
            <a:spLocks noGrp="1"/>
          </p:cNvSpPr>
          <p:nvPr>
            <p:ph type="body" sz="quarter" idx="11"/>
          </p:nvPr>
        </p:nvSpPr>
        <p:spPr>
          <a:xfrm>
            <a:off x="3017837" y="1744661"/>
            <a:ext cx="9146366" cy="206851"/>
          </a:xfrm>
        </p:spPr>
        <p:txBody>
          <a:bodyPr/>
          <a:lstStyle/>
          <a:p>
            <a:endParaRPr lang="en-US" dirty="0"/>
          </a:p>
        </p:txBody>
      </p:sp>
      <p:pic>
        <p:nvPicPr>
          <p:cNvPr id="8" name="Picture 7" descr="A screenshot of a cell phone&#10;&#10;Description automatically generated">
            <a:extLst>
              <a:ext uri="{FF2B5EF4-FFF2-40B4-BE49-F238E27FC236}">
                <a16:creationId xmlns:a16="http://schemas.microsoft.com/office/drawing/2014/main" id="{52D39354-0355-2B4D-AD29-03E5EBD7D3C1}"/>
              </a:ext>
            </a:extLst>
          </p:cNvPr>
          <p:cNvPicPr>
            <a:picLocks noChangeAspect="1"/>
          </p:cNvPicPr>
          <p:nvPr/>
        </p:nvPicPr>
        <p:blipFill>
          <a:blip r:embed="rId3"/>
          <a:stretch>
            <a:fillRect/>
          </a:stretch>
        </p:blipFill>
        <p:spPr>
          <a:xfrm>
            <a:off x="147828" y="1516062"/>
            <a:ext cx="12140817" cy="4724400"/>
          </a:xfrm>
          <a:prstGeom prst="rect">
            <a:avLst/>
          </a:prstGeom>
        </p:spPr>
      </p:pic>
    </p:spTree>
    <p:extLst>
      <p:ext uri="{BB962C8B-B14F-4D97-AF65-F5344CB8AC3E}">
        <p14:creationId xmlns:p14="http://schemas.microsoft.com/office/powerpoint/2010/main" val="3830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57C-3566-1D40-9E64-F3CBF14AC3F3}"/>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16DA88E-B144-C04A-9430-C184C239416D}"/>
              </a:ext>
            </a:extLst>
          </p:cNvPr>
          <p:cNvSpPr>
            <a:spLocks noGrp="1"/>
          </p:cNvSpPr>
          <p:nvPr>
            <p:ph type="body" sz="quarter" idx="11"/>
          </p:nvPr>
        </p:nvSpPr>
        <p:spPr>
          <a:xfrm>
            <a:off x="274639" y="1212849"/>
            <a:ext cx="11889564" cy="5053691"/>
          </a:xfrm>
        </p:spPr>
        <p:txBody>
          <a:bodyPr/>
          <a:lstStyle/>
          <a:p>
            <a:pPr>
              <a:buClr>
                <a:schemeClr val="tx2"/>
              </a:buClr>
            </a:pPr>
            <a:r>
              <a:rPr lang="en-US" sz="2800" b="1" dirty="0"/>
              <a:t>Sources</a:t>
            </a:r>
          </a:p>
          <a:p>
            <a:pPr marL="342900" indent="-342900">
              <a:buClr>
                <a:schemeClr val="tx2"/>
              </a:buClr>
              <a:buFont typeface="Arial" panose="020B0604020202020204" pitchFamily="34" charset="0"/>
              <a:buChar char="•"/>
            </a:pPr>
            <a:r>
              <a:rPr lang="en-US" sz="2800" dirty="0"/>
              <a:t>College Scorecard (</a:t>
            </a:r>
            <a:r>
              <a:rPr lang="en-US" sz="2800" dirty="0" err="1"/>
              <a:t>data.gov</a:t>
            </a:r>
            <a:r>
              <a:rPr lang="en-US" sz="2800" dirty="0"/>
              <a:t>): Annual report of schools and attributes (SAT scores, majors offered, region, cost, public/private/for profit, etc.)</a:t>
            </a:r>
          </a:p>
          <a:p>
            <a:pPr marL="342900" indent="-342900">
              <a:buClr>
                <a:schemeClr val="tx2"/>
              </a:buClr>
              <a:buFont typeface="Arial" panose="020B0604020202020204" pitchFamily="34" charset="0"/>
              <a:buChar char="•"/>
            </a:pPr>
            <a:r>
              <a:rPr lang="en-US" sz="2800" dirty="0"/>
              <a:t>“Where it Pays to Attend College” (</a:t>
            </a:r>
            <a:r>
              <a:rPr lang="en-US" sz="2800" dirty="0">
                <a:hlinkClick r:id="rId3"/>
              </a:rPr>
              <a:t>Kaggle.com</a:t>
            </a:r>
            <a:r>
              <a:rPr lang="en-US" sz="2800" dirty="0"/>
              <a:t>) obtained from (</a:t>
            </a:r>
            <a:r>
              <a:rPr lang="en-US" sz="2800" i="1" dirty="0">
                <a:hlinkClick r:id="rId4"/>
              </a:rPr>
              <a:t>Wall Street Journal</a:t>
            </a:r>
            <a:r>
              <a:rPr lang="en-US" sz="2800" dirty="0"/>
              <a:t>), based on </a:t>
            </a:r>
            <a:r>
              <a:rPr lang="en-US" sz="2800" dirty="0" err="1"/>
              <a:t>Payscale</a:t>
            </a:r>
            <a:r>
              <a:rPr lang="en-US" sz="2800" dirty="0"/>
              <a:t>, Inc. (</a:t>
            </a:r>
            <a:r>
              <a:rPr lang="en-US" sz="2800" dirty="0">
                <a:hlinkClick r:id="rId5"/>
              </a:rPr>
              <a:t>College Salary Report Methodology</a:t>
            </a:r>
            <a:r>
              <a:rPr lang="en-US" sz="2800" dirty="0"/>
              <a:t>):</a:t>
            </a:r>
            <a:br>
              <a:rPr lang="en-US" sz="2800" dirty="0"/>
            </a:br>
            <a:r>
              <a:rPr lang="en-US" sz="2800" dirty="0"/>
              <a:t>Article reporting salaries of graduates, salaries by major, etc.</a:t>
            </a:r>
          </a:p>
          <a:p>
            <a:pPr>
              <a:buClr>
                <a:schemeClr val="tx2"/>
              </a:buClr>
            </a:pPr>
            <a:r>
              <a:rPr lang="en-US" sz="2800" b="1" dirty="0"/>
              <a:t>Merge</a:t>
            </a:r>
          </a:p>
          <a:p>
            <a:pPr marL="457200" indent="-457200">
              <a:buClr>
                <a:schemeClr val="tx2"/>
              </a:buClr>
              <a:buFont typeface="Arial" panose="020B0604020202020204" pitchFamily="34" charset="0"/>
              <a:buChar char="•"/>
            </a:pPr>
            <a:r>
              <a:rPr lang="en-US" sz="2800" dirty="0"/>
              <a:t>Significant cleaning, reformatting to match sets on college name</a:t>
            </a:r>
          </a:p>
          <a:p>
            <a:pPr marL="457200" indent="-457200">
              <a:buClr>
                <a:schemeClr val="tx2"/>
              </a:buClr>
              <a:buFont typeface="Arial" panose="020B0604020202020204" pitchFamily="34" charset="0"/>
              <a:buChar char="•"/>
            </a:pPr>
            <a:r>
              <a:rPr lang="en-US" sz="2800" dirty="0"/>
              <a:t>String manipulation, removal of hyphens, abbreviations, region names, etc.</a:t>
            </a:r>
          </a:p>
          <a:p>
            <a:pPr>
              <a:buClr>
                <a:schemeClr val="tx2"/>
              </a:buClr>
            </a:pPr>
            <a:r>
              <a:rPr lang="en-US" sz="2800" b="1" dirty="0"/>
              <a:t>More</a:t>
            </a:r>
          </a:p>
          <a:p>
            <a:pPr marL="457200" indent="-457200">
              <a:buClr>
                <a:schemeClr val="tx2"/>
              </a:buClr>
              <a:buFont typeface="Arial" panose="020B0604020202020204" pitchFamily="34" charset="0"/>
              <a:buChar char="•"/>
            </a:pPr>
            <a:r>
              <a:rPr lang="en-US" sz="2800" dirty="0" err="1"/>
              <a:t>Sklearn’s</a:t>
            </a:r>
            <a:r>
              <a:rPr lang="en-US" sz="2800" dirty="0"/>
              <a:t> provided “Iris” data</a:t>
            </a:r>
          </a:p>
        </p:txBody>
      </p:sp>
    </p:spTree>
    <p:extLst>
      <p:ext uri="{BB962C8B-B14F-4D97-AF65-F5344CB8AC3E}">
        <p14:creationId xmlns:p14="http://schemas.microsoft.com/office/powerpoint/2010/main" val="40921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5E3-DF8D-B642-96DA-453AF35237DF}"/>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7E53DAC7-FA77-9F48-B01E-73E4A1357800}"/>
              </a:ext>
            </a:extLst>
          </p:cNvPr>
          <p:cNvSpPr>
            <a:spLocks noGrp="1"/>
          </p:cNvSpPr>
          <p:nvPr>
            <p:ph type="body" sz="quarter" idx="11"/>
          </p:nvPr>
        </p:nvSpPr>
        <p:spPr>
          <a:xfrm>
            <a:off x="274639" y="1516062"/>
            <a:ext cx="11889564" cy="5816977"/>
          </a:xfrm>
        </p:spPr>
        <p:txBody>
          <a:bodyPr/>
          <a:lstStyle/>
          <a:p>
            <a:r>
              <a:rPr lang="en-US" sz="2800" b="1" dirty="0" err="1"/>
              <a:t>Scikit</a:t>
            </a:r>
            <a:r>
              <a:rPr lang="en-US" sz="2800" b="1" dirty="0"/>
              <a:t>-learn classifiers </a:t>
            </a:r>
            <a:r>
              <a:rPr lang="en-US" sz="2800" dirty="0"/>
              <a:t>that predict probabilities (</a:t>
            </a:r>
            <a:r>
              <a:rPr lang="en-US" sz="2800" dirty="0" err="1"/>
              <a:t>predict_proba</a:t>
            </a:r>
            <a:r>
              <a:rPr lang="en-US" sz="2800" dirty="0"/>
              <a:t> implemented)</a:t>
            </a:r>
          </a:p>
          <a:p>
            <a:br>
              <a:rPr lang="en-US" sz="2000" dirty="0"/>
            </a:br>
            <a:r>
              <a:rPr lang="en-US" sz="2800" b="1" dirty="0"/>
              <a:t>Multiclass logistic regression </a:t>
            </a:r>
            <a:r>
              <a:rPr lang="en-US" sz="2800" dirty="0"/>
              <a:t>(</a:t>
            </a:r>
            <a:r>
              <a:rPr lang="en-US" sz="2800" dirty="0" err="1">
                <a:hlinkClick r:id="rId3"/>
              </a:rPr>
              <a:t>sklearn.linear_model.LogisticRegression</a:t>
            </a:r>
            <a:r>
              <a:rPr lang="en-US" sz="2800" dirty="0"/>
              <a:t>)</a:t>
            </a:r>
          </a:p>
          <a:p>
            <a:pPr marL="457200" indent="-457200">
              <a:buClr>
                <a:schemeClr val="tx2"/>
              </a:buClr>
              <a:buFont typeface="Arial" panose="020B0604020202020204" pitchFamily="34" charset="0"/>
              <a:buChar char="•"/>
            </a:pPr>
            <a:r>
              <a:rPr lang="en-US" sz="2800" dirty="0"/>
              <a:t>85% accuracy on College data </a:t>
            </a:r>
          </a:p>
          <a:p>
            <a:pPr>
              <a:buClr>
                <a:schemeClr val="tx2"/>
              </a:buClr>
            </a:pPr>
            <a:br>
              <a:rPr lang="en-US" sz="2800" dirty="0"/>
            </a:br>
            <a:r>
              <a:rPr lang="en-US" sz="2800" b="1" dirty="0"/>
              <a:t>Random Forest </a:t>
            </a:r>
            <a:r>
              <a:rPr lang="en-US" sz="2800" dirty="0"/>
              <a:t>(</a:t>
            </a:r>
            <a:r>
              <a:rPr lang="en-US" sz="2800" dirty="0" err="1">
                <a:hlinkClick r:id="rId4"/>
              </a:rPr>
              <a:t>sklearn.ensemble.randomforestclassifier</a:t>
            </a:r>
            <a:r>
              <a:rPr lang="en-US" sz="2800" dirty="0"/>
              <a:t>)</a:t>
            </a:r>
          </a:p>
          <a:p>
            <a:pPr marL="457200" indent="-457200">
              <a:buClr>
                <a:schemeClr val="tx2"/>
              </a:buClr>
              <a:buFont typeface="Arial" panose="020B0604020202020204" pitchFamily="34" charset="0"/>
              <a:buChar char="•"/>
            </a:pPr>
            <a:r>
              <a:rPr lang="en-US" sz="2800" dirty="0"/>
              <a:t>65% accuracy on College data</a:t>
            </a:r>
          </a:p>
          <a:p>
            <a:pPr>
              <a:buClr>
                <a:schemeClr val="tx2"/>
              </a:buClr>
            </a:pPr>
            <a:endParaRPr lang="en-US" sz="2000" dirty="0"/>
          </a:p>
          <a:p>
            <a:pPr>
              <a:buClr>
                <a:schemeClr val="tx2"/>
              </a:buClr>
            </a:pPr>
            <a:r>
              <a:rPr lang="en-US" sz="2800" b="1" dirty="0"/>
              <a:t>Decision tree </a:t>
            </a:r>
            <a:r>
              <a:rPr lang="en-US" sz="2800" dirty="0"/>
              <a:t>(</a:t>
            </a:r>
            <a:r>
              <a:rPr lang="en-US" sz="2800" dirty="0">
                <a:hlinkClick r:id="rId5"/>
              </a:rPr>
              <a:t>sklearn.tree</a:t>
            </a:r>
            <a:r>
              <a:rPr lang="en-US" sz="2800" dirty="0"/>
              <a:t>)</a:t>
            </a:r>
          </a:p>
          <a:p>
            <a:pPr marL="457200" indent="-457200">
              <a:buClr>
                <a:schemeClr val="tx2"/>
              </a:buClr>
              <a:buFont typeface="Arial" panose="020B0604020202020204" pitchFamily="34" charset="0"/>
              <a:buChar char="•"/>
            </a:pPr>
            <a:r>
              <a:rPr lang="en-US" sz="2800" dirty="0"/>
              <a:t>65% accuracy on College data</a:t>
            </a:r>
          </a:p>
          <a:p>
            <a:endParaRPr lang="en-US" sz="2000" dirty="0"/>
          </a:p>
          <a:p>
            <a:r>
              <a:rPr lang="en-US" sz="2800" dirty="0"/>
              <a:t>Models not tuned for improved accuracy (default settings)</a:t>
            </a:r>
          </a:p>
          <a:p>
            <a:endParaRPr lang="en-US" sz="2800" dirty="0"/>
          </a:p>
        </p:txBody>
      </p:sp>
    </p:spTree>
    <p:extLst>
      <p:ext uri="{BB962C8B-B14F-4D97-AF65-F5344CB8AC3E}">
        <p14:creationId xmlns:p14="http://schemas.microsoft.com/office/powerpoint/2010/main" val="7564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82D-6FA2-384A-8253-B54853FDFD7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679F6B0-AC44-5A44-BDFD-66923772FC44}"/>
              </a:ext>
            </a:extLst>
          </p:cNvPr>
          <p:cNvSpPr>
            <a:spLocks noGrp="1"/>
          </p:cNvSpPr>
          <p:nvPr>
            <p:ph type="body" sz="quarter" idx="11"/>
          </p:nvPr>
        </p:nvSpPr>
        <p:spPr>
          <a:xfrm>
            <a:off x="274639" y="1212849"/>
            <a:ext cx="11889564" cy="2092881"/>
          </a:xfrm>
        </p:spPr>
        <p:txBody>
          <a:bodyPr/>
          <a:lstStyle/>
          <a:p>
            <a:pPr algn="ctr"/>
            <a:r>
              <a:rPr lang="en-US" dirty="0"/>
              <a:t>Education and Iris data</a:t>
            </a:r>
          </a:p>
          <a:p>
            <a:endParaRPr lang="en-US" dirty="0"/>
          </a:p>
          <a:p>
            <a:endParaRPr lang="en-US" dirty="0"/>
          </a:p>
        </p:txBody>
      </p:sp>
      <p:pic>
        <p:nvPicPr>
          <p:cNvPr id="6" name="Picture 5">
            <a:extLst>
              <a:ext uri="{FF2B5EF4-FFF2-40B4-BE49-F238E27FC236}">
                <a16:creationId xmlns:a16="http://schemas.microsoft.com/office/drawing/2014/main" id="{6CA915CE-8D34-434B-B7AD-97DC0C487B3E}"/>
              </a:ext>
            </a:extLst>
          </p:cNvPr>
          <p:cNvPicPr>
            <a:picLocks noChangeAspect="1"/>
          </p:cNvPicPr>
          <p:nvPr/>
        </p:nvPicPr>
        <p:blipFill>
          <a:blip r:embed="rId2"/>
          <a:stretch>
            <a:fillRect/>
          </a:stretch>
        </p:blipFill>
        <p:spPr>
          <a:xfrm>
            <a:off x="1646237" y="2116509"/>
            <a:ext cx="4825588" cy="4582742"/>
          </a:xfrm>
          <a:prstGeom prst="rect">
            <a:avLst/>
          </a:prstGeom>
        </p:spPr>
      </p:pic>
      <p:pic>
        <p:nvPicPr>
          <p:cNvPr id="9" name="Picture 8" descr="A close up of a white wall&#10;&#10;Description automatically generated">
            <a:extLst>
              <a:ext uri="{FF2B5EF4-FFF2-40B4-BE49-F238E27FC236}">
                <a16:creationId xmlns:a16="http://schemas.microsoft.com/office/drawing/2014/main" id="{92E77F92-8FDD-C748-AF5A-EEFB80730909}"/>
              </a:ext>
            </a:extLst>
          </p:cNvPr>
          <p:cNvPicPr>
            <a:picLocks noChangeAspect="1"/>
          </p:cNvPicPr>
          <p:nvPr/>
        </p:nvPicPr>
        <p:blipFill>
          <a:blip r:embed="rId3"/>
          <a:stretch>
            <a:fillRect/>
          </a:stretch>
        </p:blipFill>
        <p:spPr>
          <a:xfrm>
            <a:off x="7349489" y="2063563"/>
            <a:ext cx="3027953" cy="4716463"/>
          </a:xfrm>
          <a:prstGeom prst="rect">
            <a:avLst/>
          </a:prstGeom>
        </p:spPr>
      </p:pic>
    </p:spTree>
    <p:extLst>
      <p:ext uri="{BB962C8B-B14F-4D97-AF65-F5344CB8AC3E}">
        <p14:creationId xmlns:p14="http://schemas.microsoft.com/office/powerpoint/2010/main" val="16756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2E7-6075-BA4C-8DD1-FB482C592E37}"/>
              </a:ext>
            </a:extLst>
          </p:cNvPr>
          <p:cNvSpPr>
            <a:spLocks noGrp="1"/>
          </p:cNvSpPr>
          <p:nvPr>
            <p:ph type="title"/>
          </p:nvPr>
        </p:nvSpPr>
        <p:spPr/>
        <p:txBody>
          <a:bodyPr/>
          <a:lstStyle/>
          <a:p>
            <a:r>
              <a:rPr lang="en-US" dirty="0"/>
              <a:t>Project Structure</a:t>
            </a:r>
          </a:p>
        </p:txBody>
      </p:sp>
      <p:sp>
        <p:nvSpPr>
          <p:cNvPr id="3" name="Text Placeholder 2">
            <a:extLst>
              <a:ext uri="{FF2B5EF4-FFF2-40B4-BE49-F238E27FC236}">
                <a16:creationId xmlns:a16="http://schemas.microsoft.com/office/drawing/2014/main" id="{597344D2-3517-7841-B058-3D05D78F7ADD}"/>
              </a:ext>
            </a:extLst>
          </p:cNvPr>
          <p:cNvSpPr>
            <a:spLocks noGrp="1"/>
          </p:cNvSpPr>
          <p:nvPr>
            <p:ph type="body" sz="quarter" idx="11"/>
          </p:nvPr>
        </p:nvSpPr>
        <p:spPr>
          <a:xfrm>
            <a:off x="274639" y="1212849"/>
            <a:ext cx="11889564" cy="1723549"/>
          </a:xfrm>
        </p:spPr>
        <p:txBody>
          <a:bodyPr/>
          <a:lstStyle/>
          <a:p>
            <a:pPr marL="742950" indent="-742950">
              <a:buFont typeface="Arial" panose="020B0604020202020204" pitchFamily="34" charset="0"/>
              <a:buChar char="•"/>
            </a:pPr>
            <a:r>
              <a:rPr lang="en-US" sz="2800" dirty="0" err="1">
                <a:hlinkClick r:id="rId2"/>
              </a:rPr>
              <a:t>LIMEaid</a:t>
            </a:r>
            <a:r>
              <a:rPr lang="en-US" sz="2800" dirty="0">
                <a:hlinkClick r:id="rId2"/>
              </a:rPr>
              <a:t> </a:t>
            </a:r>
            <a:r>
              <a:rPr lang="en-US" sz="2800" dirty="0" err="1">
                <a:hlinkClick r:id="rId2"/>
              </a:rPr>
              <a:t>Github</a:t>
            </a:r>
            <a:r>
              <a:rPr lang="en-US" sz="2800" dirty="0">
                <a:hlinkClick r:id="rId2"/>
              </a:rPr>
              <a:t> Repo</a:t>
            </a:r>
            <a:r>
              <a:rPr lang="en-US" sz="2800" dirty="0"/>
              <a:t> based on </a:t>
            </a:r>
            <a:r>
              <a:rPr lang="en-US" sz="2800" dirty="0">
                <a:hlinkClick r:id="rId3"/>
              </a:rPr>
              <a:t>Shablona</a:t>
            </a:r>
            <a:endParaRPr lang="en-US" sz="2800" dirty="0"/>
          </a:p>
          <a:p>
            <a:pPr marL="742950" indent="-742950">
              <a:buFont typeface="Arial" panose="020B0604020202020204" pitchFamily="34" charset="0"/>
              <a:buChar char="•"/>
            </a:pPr>
            <a:r>
              <a:rPr lang="en-US" sz="2800" dirty="0"/>
              <a:t>Used Model-View-Controller (MVC) codebase architecture</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A1C106E9-1791-6343-89E7-C6859E6D9843}"/>
              </a:ext>
            </a:extLst>
          </p:cNvPr>
          <p:cNvPicPr>
            <a:picLocks noChangeAspect="1"/>
          </p:cNvPicPr>
          <p:nvPr/>
        </p:nvPicPr>
        <p:blipFill>
          <a:blip r:embed="rId4"/>
          <a:stretch>
            <a:fillRect/>
          </a:stretch>
        </p:blipFill>
        <p:spPr>
          <a:xfrm>
            <a:off x="1722437" y="2358670"/>
            <a:ext cx="8655275" cy="4340581"/>
          </a:xfrm>
          <a:prstGeom prst="rect">
            <a:avLst/>
          </a:prstGeom>
        </p:spPr>
      </p:pic>
    </p:spTree>
    <p:extLst>
      <p:ext uri="{BB962C8B-B14F-4D97-AF65-F5344CB8AC3E}">
        <p14:creationId xmlns:p14="http://schemas.microsoft.com/office/powerpoint/2010/main" val="37497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1363</Words>
  <Application>Microsoft Macintosh PowerPoint</Application>
  <PresentationFormat>Custom</PresentationFormat>
  <Paragraphs>110</Paragraphs>
  <Slides>11</Slides>
  <Notes>8</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LIMEaid Local Interpretable Model-agnostic Explanations (LIME)  </vt:lpstr>
      <vt:lpstr>Interpretability in Machine Learning</vt:lpstr>
      <vt:lpstr>LIMEaid: A LIME solution for tabular data</vt:lpstr>
      <vt:lpstr>Use Cases</vt:lpstr>
      <vt:lpstr>Design</vt:lpstr>
      <vt:lpstr>Data</vt:lpstr>
      <vt:lpstr>Models</vt:lpstr>
      <vt:lpstr>Demo</vt:lpstr>
      <vt:lpstr>Project Structure</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2019-06-03T18:48:17Z</cp:lastPrinted>
  <dcterms:created xsi:type="dcterms:W3CDTF">2018-12-06T06:37:59Z</dcterms:created>
  <dcterms:modified xsi:type="dcterms:W3CDTF">2019-06-11T16:47:06Z</dcterms:modified>
</cp:coreProperties>
</file>