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6"/>
  </p:notesMasterIdLst>
  <p:handoutMasterIdLst>
    <p:handoutMasterId r:id="rId17"/>
  </p:handoutMasterIdLst>
  <p:sldIdLst>
    <p:sldId id="1129" r:id="rId7"/>
    <p:sldId id="1514" r:id="rId8"/>
    <p:sldId id="1512" r:id="rId9"/>
    <p:sldId id="1517" r:id="rId10"/>
    <p:sldId id="1518" r:id="rId11"/>
    <p:sldId id="1519" r:id="rId12"/>
    <p:sldId id="1516" r:id="rId13"/>
    <p:sldId id="1521" r:id="rId14"/>
    <p:sldId id="1513"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1" autoAdjust="0"/>
    <p:restoredTop sz="88404" autoAdjust="0"/>
  </p:normalViewPr>
  <p:slideViewPr>
    <p:cSldViewPr>
      <p:cViewPr varScale="1">
        <p:scale>
          <a:sx n="87" d="100"/>
          <a:sy n="87" d="100"/>
        </p:scale>
        <p:origin x="240" y="9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5/13/2019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Technology Review</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Baghavathula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693866"/>
          </a:xfrm>
        </p:spPr>
        <p:txBody>
          <a:bodyPr/>
          <a:lstStyle/>
          <a:p>
            <a:pPr marL="571500" indent="-571500">
              <a:buFont typeface="Arial" panose="020B0604020202020204" pitchFamily="34" charset="0"/>
              <a:buChar char="•"/>
            </a:pPr>
            <a:r>
              <a:rPr lang="en-US" dirty="0"/>
              <a:t>Some approaches to ML yield highly accurate models that are not “interpretable”</a:t>
            </a:r>
          </a:p>
          <a:p>
            <a:pPr marL="795338" lvl="2" indent="-571500">
              <a:buFont typeface="Arial" panose="020B0604020202020204" pitchFamily="34" charset="0"/>
              <a:buChar char="•"/>
            </a:pPr>
            <a:r>
              <a:rPr lang="en-US" dirty="0"/>
              <a:t>Neural Networks</a:t>
            </a:r>
          </a:p>
          <a:p>
            <a:pPr marL="795338" lvl="2" indent="-571500">
              <a:buFont typeface="Arial" panose="020B0604020202020204" pitchFamily="34" charset="0"/>
              <a:buChar char="•"/>
            </a:pPr>
            <a:r>
              <a:rPr lang="en-US" dirty="0"/>
              <a:t>Random Forests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Why this is a problem</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be biased, and bias may not be obvious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yield great results in the lab, terrible results in the field</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The law may require an explanation of why outputs are what they are</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LIME provides model-agnostic local explanations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Explain one instance, as opposed to the entire model</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Fitting a simple model that explains output 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Three Parts to Our Project</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11889564" cy="4801314"/>
          </a:xfrm>
        </p:spPr>
        <p:txBody>
          <a:bodyPr/>
          <a:lstStyle/>
          <a:p>
            <a:pPr marL="571500" indent="-571500">
              <a:buFont typeface="Arial" panose="020B0604020202020204" pitchFamily="34" charset="0"/>
              <a:buChar char="•"/>
            </a:pPr>
            <a:r>
              <a:rPr lang="en-US" dirty="0"/>
              <a:t>Need a complex (non-interpretable) ML model</a:t>
            </a:r>
          </a:p>
          <a:p>
            <a:pPr marL="795338" lvl="2" indent="-571500">
              <a:buFont typeface="Arial" panose="020B0604020202020204" pitchFamily="34" charset="0"/>
              <a:buChar char="•"/>
            </a:pPr>
            <a:r>
              <a:rPr lang="en-US" dirty="0"/>
              <a:t>Neural Networks</a:t>
            </a:r>
          </a:p>
          <a:p>
            <a:pPr marL="795338" lvl="2" indent="-571500">
              <a:buFont typeface="Arial" panose="020B0604020202020204" pitchFamily="34" charset="0"/>
              <a:buChar char="•"/>
            </a:pPr>
            <a:r>
              <a:rPr lang="en-US" dirty="0"/>
              <a:t>Random Forests</a:t>
            </a:r>
          </a:p>
          <a:p>
            <a:pPr marL="795338" lvl="2" indent="-571500">
              <a:buFont typeface="Arial" panose="020B0604020202020204" pitchFamily="34" charset="0"/>
              <a:buChar char="•"/>
            </a:pPr>
            <a:r>
              <a:rPr lang="en-US" dirty="0"/>
              <a:t>Decision trees?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a group of functions that implement LIME</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discretizing + sampling functions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weight + LASSO regression functions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to present results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How do we know explanations are related to what is going on in the complex model?</a:t>
            </a:r>
          </a:p>
          <a:p>
            <a:endParaRPr lang="en-US" dirty="0"/>
          </a:p>
        </p:txBody>
      </p:sp>
    </p:spTree>
    <p:extLst>
      <p:ext uri="{BB962C8B-B14F-4D97-AF65-F5344CB8AC3E}">
        <p14:creationId xmlns:p14="http://schemas.microsoft.com/office/powerpoint/2010/main" val="6970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 Output</a:t>
            </a:r>
          </a:p>
        </p:txBody>
      </p:sp>
      <p:sp>
        <p:nvSpPr>
          <p:cNvPr id="5" name="Rectangle 4">
            <a:extLst>
              <a:ext uri="{FF2B5EF4-FFF2-40B4-BE49-F238E27FC236}">
                <a16:creationId xmlns:a16="http://schemas.microsoft.com/office/drawing/2014/main" id="{51907646-4DDD-428E-8159-C40EE0876061}"/>
              </a:ext>
            </a:extLst>
          </p:cNvPr>
          <p:cNvSpPr/>
          <p:nvPr/>
        </p:nvSpPr>
        <p:spPr>
          <a:xfrm>
            <a:off x="731837" y="1363662"/>
            <a:ext cx="10287000" cy="532453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svm</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sklearn.naive_bayes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Naïve Bayes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iris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datasets.load_iris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gnb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y_pred</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gnb.fit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iris.target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).predict(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mn-cs"/>
              </a:rPr>
              <a:t>print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y_pred</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SVM</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X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72C6">
                    <a:lumMod val="40000"/>
                    <a:lumOff val="60000"/>
                  </a:srgbClr>
                </a:solidFill>
                <a:effectLst/>
                <a:uLnTx/>
                <a:uFillTx/>
                <a:latin typeface="Consolas" panose="020B0609020204030204" pitchFamily="49" charset="0"/>
                <a:ea typeface="+mn-ea"/>
                <a:cs typeface="+mn-cs"/>
              </a:rPr>
              <a:t>2</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y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iris.target</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svm.SVC</a:t>
            </a:r>
            <a:r>
              <a:rPr lang="en-US" sz="2000" dirty="0">
                <a:solidFill>
                  <a:srgbClr val="505050">
                    <a:lumMod val="50000"/>
                  </a:srgbClr>
                </a:solidFill>
                <a:latin typeface="Consolas" panose="020B0609020204030204" pitchFamily="49" charset="0"/>
              </a:rPr>
              <a:t>(</a:t>
            </a:r>
            <a:r>
              <a:rPr lang="en-US" sz="2000" dirty="0">
                <a:solidFill>
                  <a:schemeClr val="accent3">
                    <a:lumMod val="50000"/>
                    <a:lumOff val="50000"/>
                  </a:schemeClr>
                </a:solidFill>
                <a:latin typeface="Consolas" panose="020B0609020204030204" pitchFamily="49" charset="0"/>
              </a:rPr>
              <a:t>kernel</a:t>
            </a:r>
            <a:r>
              <a:rPr lang="en-US" sz="2000" dirty="0">
                <a:solidFill>
                  <a:srgbClr val="505050">
                    <a:lumMod val="50000"/>
                  </a:srgbClr>
                </a:solidFill>
                <a:latin typeface="Consolas" panose="020B0609020204030204" pitchFamily="49" charset="0"/>
              </a:rPr>
              <a:t>='</a:t>
            </a:r>
            <a:r>
              <a:rPr lang="en-US" sz="2000" dirty="0" err="1">
                <a:solidFill>
                  <a:srgbClr val="505050">
                    <a:lumMod val="50000"/>
                  </a:srgbClr>
                </a:solidFill>
                <a:latin typeface="Consolas" panose="020B0609020204030204" pitchFamily="49" charset="0"/>
              </a:rPr>
              <a:t>rbf</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gamma</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0.7</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C</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1.0</a:t>
            </a:r>
            <a:r>
              <a:rPr lang="en-US" sz="2000" dirty="0">
                <a:solidFill>
                  <a:srgbClr val="505050">
                    <a:lumMod val="50000"/>
                  </a:srgbClr>
                </a:solidFill>
                <a:latin typeface="Consolas" panose="020B0609020204030204" pitchFamily="49" charset="0"/>
              </a:rPr>
              <a:t>)</a:t>
            </a: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clf.fit</a:t>
            </a:r>
            <a:r>
              <a:rPr lang="en-US" sz="2000" dirty="0">
                <a:solidFill>
                  <a:srgbClr val="505050">
                    <a:lumMod val="50000"/>
                  </a:srgbClr>
                </a:solidFill>
                <a:latin typeface="Consolas" panose="020B0609020204030204" pitchFamily="49" charset="0"/>
              </a:rPr>
              <a:t>(X, y)</a:t>
            </a:r>
          </a:p>
          <a:p>
            <a:pPr lvl="0"/>
            <a:r>
              <a:rPr lang="en-US" sz="2000" dirty="0">
                <a:solidFill>
                  <a:srgbClr val="505050">
                    <a:lumMod val="50000"/>
                  </a:srgbClr>
                </a:solidFill>
                <a:latin typeface="Consolas" panose="020B0609020204030204" pitchFamily="49" charset="0"/>
              </a:rPr>
              <a:t>out = </a:t>
            </a:r>
            <a:r>
              <a:rPr lang="en-US" sz="2000" dirty="0" err="1">
                <a:solidFill>
                  <a:srgbClr val="505050">
                    <a:lumMod val="50000"/>
                  </a:srgbClr>
                </a:solidFill>
                <a:latin typeface="Consolas" panose="020B0609020204030204" pitchFamily="49" charset="0"/>
              </a:rPr>
              <a:t>clf.predict</a:t>
            </a:r>
            <a:r>
              <a:rPr lang="en-US" sz="2000" dirty="0">
                <a:solidFill>
                  <a:srgbClr val="505050">
                    <a:lumMod val="50000"/>
                  </a:srgbClr>
                </a:solidFill>
                <a:latin typeface="Consolas" panose="020B0609020204030204" pitchFamily="49" charset="0"/>
              </a:rPr>
              <a:t>(X)</a:t>
            </a:r>
          </a:p>
          <a:p>
            <a:pPr lvl="0">
              <a:defRPr/>
            </a:pPr>
            <a:r>
              <a:rPr lang="en-US" sz="2000" dirty="0">
                <a:solidFill>
                  <a:srgbClr val="FFC000"/>
                </a:solidFill>
                <a:latin typeface="Consolas" panose="020B0609020204030204" pitchFamily="49" charset="0"/>
              </a:rPr>
              <a:t>print</a:t>
            </a:r>
            <a:r>
              <a:rPr lang="en-US" sz="2000" dirty="0">
                <a:solidFill>
                  <a:srgbClr val="505050">
                    <a:lumMod val="50000"/>
                  </a:srgbClr>
                </a:solidFill>
                <a:latin typeface="Consolas" panose="020B0609020204030204" pitchFamily="49" charset="0"/>
              </a:rPr>
              <a:t>(out)</a:t>
            </a:r>
          </a:p>
        </p:txBody>
      </p:sp>
    </p:spTree>
    <p:extLst>
      <p:ext uri="{BB962C8B-B14F-4D97-AF65-F5344CB8AC3E}">
        <p14:creationId xmlns:p14="http://schemas.microsoft.com/office/powerpoint/2010/main" val="408349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 Output</a:t>
            </a:r>
          </a:p>
        </p:txBody>
      </p:sp>
      <p:sp>
        <p:nvSpPr>
          <p:cNvPr id="5" name="Rectangle 4">
            <a:extLst>
              <a:ext uri="{FF2B5EF4-FFF2-40B4-BE49-F238E27FC236}">
                <a16:creationId xmlns:a16="http://schemas.microsoft.com/office/drawing/2014/main" id="{51907646-4DDD-428E-8159-C40EE0876061}"/>
              </a:ext>
            </a:extLst>
          </p:cNvPr>
          <p:cNvSpPr/>
          <p:nvPr/>
        </p:nvSpPr>
        <p:spPr>
          <a:xfrm>
            <a:off x="960437" y="2506662"/>
            <a:ext cx="10287000" cy="2246769"/>
          </a:xfrm>
          <a:prstGeom prst="rect">
            <a:avLst/>
          </a:prstGeom>
        </p:spPr>
        <p:txBody>
          <a:bodyPr wrap="square">
            <a:spAutoFit/>
          </a:bodyPr>
          <a:lstStyle/>
          <a:p>
            <a:pPr lvl="0"/>
            <a:r>
              <a:rPr lang="en-US" sz="2000" dirty="0">
                <a:solidFill>
                  <a:srgbClr val="505050">
                    <a:lumMod val="50000"/>
                  </a:srgbClr>
                </a:solidFill>
                <a:latin typeface="Consolas" panose="020B0609020204030204" pitchFamily="49" charset="0"/>
              </a:rPr>
              <a:t>array([0, 0, 0, 0, 0, 0, 0, 0, 0, 0, 0, 0, 0, 0, 0, 0, 0, 0, 0, 0, 0, 0, 0, 0, 0, 0, 0, 0, 0, 0, 0, 0, 0, 0, 0, 0, 0, 0, 0, 0, 0, 0, 0, 0, 0, 0, 0, 0, 0, 0, 1, 1, 2, 1, 1, 1, 1, 1, 1, 1, 1, 1, 1, 1, 1, 1, 1, 1, 1, 1, 2, 1, 1, 1, 1, 1, 1, 2, 1, 1, 1, 1, 1, 1, 1, 1, 1, 1, 1, 1, 1, 1, 1, 1, 1, 1, 1, 1, 1, 1, 2, 2, 2, 2, 2, 2, 1, 2, 2, 2, 2, 2, 2, 2, 2, 2, 2, 2, 2, 1, 2, 2, 2, 2, 2, 2, 2, 2, 2, 2, 2, 2, 2, 1, 2, 2, 2, 2, 2, 2, 2, 2, 2, 2, 2, 2, 2, 2, 2, 2])</a:t>
            </a:r>
          </a:p>
        </p:txBody>
      </p:sp>
    </p:spTree>
    <p:extLst>
      <p:ext uri="{BB962C8B-B14F-4D97-AF65-F5344CB8AC3E}">
        <p14:creationId xmlns:p14="http://schemas.microsoft.com/office/powerpoint/2010/main" val="86908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Imperfect Solution: </a:t>
            </a:r>
            <a:r>
              <a:rPr lang="en-US" dirty="0">
                <a:solidFill>
                  <a:schemeClr val="tx1">
                    <a:lumMod val="50000"/>
                  </a:schemeClr>
                </a:solidFill>
                <a:latin typeface="Courier New" panose="02070309020205020404" pitchFamily="49" charset="0"/>
                <a:cs typeface="Courier New" panose="02070309020205020404" pitchFamily="49" charset="0"/>
              </a:rPr>
              <a:t>tree</a:t>
            </a:r>
            <a:r>
              <a:rPr lang="en-US" dirty="0"/>
              <a:t> + </a:t>
            </a:r>
            <a:r>
              <a:rPr lang="en-US" dirty="0" err="1">
                <a:solidFill>
                  <a:schemeClr val="tx1">
                    <a:lumMod val="50000"/>
                  </a:schemeClr>
                </a:solidFill>
                <a:latin typeface="Courier New" panose="02070309020205020404" pitchFamily="49" charset="0"/>
                <a:cs typeface="Courier New" panose="02070309020205020404" pitchFamily="49" charset="0"/>
              </a:rPr>
              <a:t>graphviz</a:t>
            </a:r>
            <a:endParaRPr lang="en-US" dirty="0">
              <a:solidFill>
                <a:schemeClr val="tx1">
                  <a:lumMod val="50000"/>
                </a:schemeClr>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1907646-4DDD-428E-8159-C40EE0876061}"/>
              </a:ext>
            </a:extLst>
          </p:cNvPr>
          <p:cNvSpPr/>
          <p:nvPr/>
        </p:nvSpPr>
        <p:spPr>
          <a:xfrm>
            <a:off x="731837" y="1516062"/>
            <a:ext cx="10287000" cy="5293757"/>
          </a:xfrm>
          <a:prstGeom prst="rect">
            <a:avLst/>
          </a:prstGeom>
        </p:spPr>
        <p:txBody>
          <a:bodyPr wrap="square">
            <a:spAutoFit/>
          </a:bodyPr>
          <a:lstStyle/>
          <a:p>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graphviz</a:t>
            </a:r>
            <a:endParaRPr lang="en-US" sz="2000" dirty="0">
              <a:solidFill>
                <a:schemeClr val="tx1">
                  <a:lumMod val="50000"/>
                </a:schemeClr>
              </a:solidFill>
              <a:latin typeface="Consolas" panose="020B0609020204030204" pitchFamily="49" charset="0"/>
            </a:endParaRPr>
          </a:p>
          <a:p>
            <a:r>
              <a:rPr lang="en-US" sz="2000" dirty="0">
                <a:solidFill>
                  <a:srgbClr val="002050">
                    <a:lumMod val="50000"/>
                    <a:lumOff val="50000"/>
                  </a:srgbClr>
                </a:solidFill>
                <a:latin typeface="Consolas" panose="020B0609020204030204" pitchFamily="49" charset="0"/>
              </a:rPr>
              <a:t>from</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sklearn</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tree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r>
              <a:rPr lang="en-US" sz="2000" dirty="0">
                <a:solidFill>
                  <a:srgbClr val="00B050"/>
                </a:solidFill>
                <a:latin typeface="Consolas" panose="020B0609020204030204" pitchFamily="49" charset="0"/>
              </a:rPr>
              <a:t># Tree</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tree.DecisionTreeClassifier</a:t>
            </a:r>
            <a:r>
              <a:rPr lang="en-US" sz="2000" dirty="0">
                <a:solidFill>
                  <a:schemeClr val="tx1">
                    <a:lumMod val="50000"/>
                  </a:schemeClr>
                </a:solidFill>
                <a:latin typeface="Consolas" panose="020B0609020204030204" pitchFamily="49" charset="0"/>
              </a:rPr>
              <a:t>()</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clf.fit</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iris.data</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iris.target</a:t>
            </a:r>
            <a:r>
              <a:rPr lang="en-US" sz="2000" dirty="0">
                <a:solidFill>
                  <a:schemeClr val="tx1">
                    <a:lumMod val="50000"/>
                  </a:schemeClr>
                </a:solidFill>
                <a:latin typeface="Consolas" panose="020B0609020204030204" pitchFamily="49" charset="0"/>
              </a:rPr>
              <a:t>)</a:t>
            </a:r>
          </a:p>
          <a:p>
            <a:endParaRPr lang="en-US" sz="2000" dirty="0">
              <a:solidFill>
                <a:schemeClr val="tx1">
                  <a:lumMod val="50000"/>
                </a:schemeClr>
              </a:solidFill>
              <a:latin typeface="Consolas" panose="020B0609020204030204" pitchFamily="49" charset="0"/>
            </a:endParaRPr>
          </a:p>
          <a:p>
            <a:r>
              <a:rPr lang="en-US" sz="2000" dirty="0">
                <a:solidFill>
                  <a:srgbClr val="00B050"/>
                </a:solidFill>
                <a:latin typeface="Consolas" panose="020B0609020204030204" pitchFamily="49" charset="0"/>
              </a:rPr>
              <a:t># </a:t>
            </a:r>
            <a:r>
              <a:rPr lang="en-US" sz="2000" dirty="0" err="1">
                <a:solidFill>
                  <a:srgbClr val="00B050"/>
                </a:solidFill>
                <a:latin typeface="Consolas" panose="020B0609020204030204" pitchFamily="49" charset="0"/>
              </a:rPr>
              <a:t>Graphviz</a:t>
            </a:r>
            <a:r>
              <a:rPr lang="en-US" sz="2000" dirty="0">
                <a:solidFill>
                  <a:srgbClr val="00B050"/>
                </a:solidFill>
                <a:latin typeface="Consolas" panose="020B0609020204030204" pitchFamily="49" charset="0"/>
              </a:rPr>
              <a:t> for presentation</a:t>
            </a:r>
          </a:p>
          <a:p>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tree.export_graphviz</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out_file</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None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feature_names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iris.feature_names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class_names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iris.target_names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filled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rounded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special_characters</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graph = </a:t>
            </a:r>
            <a:r>
              <a:rPr lang="en-US" sz="2000" dirty="0" err="1">
                <a:solidFill>
                  <a:schemeClr val="tx1">
                    <a:lumMod val="50000"/>
                  </a:schemeClr>
                </a:solidFill>
                <a:latin typeface="Consolas" panose="020B0609020204030204" pitchFamily="49" charset="0"/>
              </a:rPr>
              <a:t>graphviz.Source</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a:t>
            </a:r>
          </a:p>
          <a:p>
            <a:r>
              <a:rPr lang="en-US" sz="2000" dirty="0">
                <a:solidFill>
                  <a:schemeClr val="tx1">
                    <a:lumMod val="50000"/>
                  </a:schemeClr>
                </a:solidFill>
                <a:latin typeface="Consolas" panose="020B0609020204030204" pitchFamily="49" charset="0"/>
              </a:rPr>
              <a:t>graph</a:t>
            </a: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911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53E7A-D946-437B-94A2-28F2191EB3E5}"/>
              </a:ext>
            </a:extLst>
          </p:cNvPr>
          <p:cNvPicPr>
            <a:picLocks noChangeAspect="1"/>
          </p:cNvPicPr>
          <p:nvPr/>
        </p:nvPicPr>
        <p:blipFill>
          <a:blip r:embed="rId2"/>
          <a:stretch>
            <a:fillRect/>
          </a:stretch>
        </p:blipFill>
        <p:spPr>
          <a:xfrm>
            <a:off x="3170237" y="-1"/>
            <a:ext cx="8923457" cy="6994525"/>
          </a:xfrm>
          <a:prstGeom prst="rect">
            <a:avLst/>
          </a:prstGeom>
        </p:spPr>
      </p:pic>
      <p:sp>
        <p:nvSpPr>
          <p:cNvPr id="6" name="Title 1">
            <a:extLst>
              <a:ext uri="{FF2B5EF4-FFF2-40B4-BE49-F238E27FC236}">
                <a16:creationId xmlns:a16="http://schemas.microsoft.com/office/drawing/2014/main" id="{E8052ECB-1746-46B7-845C-D4E23850E196}"/>
              </a:ext>
            </a:extLst>
          </p:cNvPr>
          <p:cNvSpPr txBox="1">
            <a:spLocks/>
          </p:cNvSpPr>
          <p:nvPr/>
        </p:nvSpPr>
        <p:spPr>
          <a:xfrm>
            <a:off x="274639" y="295274"/>
            <a:ext cx="5943598" cy="9175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a:lstStyle>
          <a:p>
            <a:r>
              <a:rPr lang="en-US" dirty="0"/>
              <a:t>Imperfect Solution:</a:t>
            </a:r>
          </a:p>
          <a:p>
            <a:r>
              <a:rPr lang="en-US" dirty="0"/>
              <a:t>Compare Tree to LIME Output</a:t>
            </a:r>
          </a:p>
        </p:txBody>
      </p:sp>
    </p:spTree>
    <p:extLst>
      <p:ext uri="{BB962C8B-B14F-4D97-AF65-F5344CB8AC3E}">
        <p14:creationId xmlns:p14="http://schemas.microsoft.com/office/powerpoint/2010/main" val="375175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4851120" cy="2025170"/>
          </a:xfrm>
        </p:spPr>
        <p:txBody>
          <a:bodyPr/>
          <a:lstStyle/>
          <a:p>
            <a:pPr marL="571500" indent="-571500">
              <a:buFont typeface="Arial" panose="020B0604020202020204" pitchFamily="34" charset="0"/>
              <a:buChar char="•"/>
            </a:pPr>
            <a:r>
              <a:rPr lang="en-US" dirty="0"/>
              <a:t>Complex models</a:t>
            </a:r>
          </a:p>
          <a:p>
            <a:pPr marL="795338" lvl="2" indent="-571500">
              <a:buFont typeface="Arial" panose="020B0604020202020204" pitchFamily="34" charset="0"/>
              <a:buChar char="•"/>
            </a:pPr>
            <a:r>
              <a:rPr lang="en-US" dirty="0"/>
              <a:t>Are not interpretable</a:t>
            </a:r>
          </a:p>
          <a:p>
            <a:pPr marL="795338" lvl="2" indent="-571500">
              <a:buFont typeface="Arial" panose="020B0604020202020204" pitchFamily="34" charset="0"/>
              <a:buChar char="•"/>
            </a:pPr>
            <a:r>
              <a:rPr lang="en-US" dirty="0"/>
              <a:t>Outputs:</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Abstract model description</a:t>
            </a:r>
          </a:p>
        </p:txBody>
      </p:sp>
      <p:sp>
        <p:nvSpPr>
          <p:cNvPr id="4" name="Text Placeholder 2">
            <a:extLst>
              <a:ext uri="{FF2B5EF4-FFF2-40B4-BE49-F238E27FC236}">
                <a16:creationId xmlns:a16="http://schemas.microsoft.com/office/drawing/2014/main" id="{F0193744-FE12-4A8A-9AAC-F4BF6920891A}"/>
              </a:ext>
            </a:extLst>
          </p:cNvPr>
          <p:cNvSpPr txBox="1">
            <a:spLocks/>
          </p:cNvSpPr>
          <p:nvPr/>
        </p:nvSpPr>
        <p:spPr>
          <a:xfrm>
            <a:off x="6218237" y="1592262"/>
            <a:ext cx="4851120" cy="282846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Decision tree + </a:t>
            </a:r>
            <a:r>
              <a:rPr lang="en-US" dirty="0" err="1"/>
              <a:t>graphviz</a:t>
            </a:r>
            <a:endParaRPr lang="en-US" dirty="0"/>
          </a:p>
          <a:p>
            <a:pPr marL="795338" lvl="2" indent="-571500">
              <a:buFont typeface="Arial" panose="020B0604020202020204" pitchFamily="34" charset="0"/>
              <a:buChar char="•"/>
            </a:pPr>
            <a:r>
              <a:rPr lang="en-US" dirty="0"/>
              <a:t>Interpretable (in its own way)</a:t>
            </a:r>
          </a:p>
          <a:p>
            <a:pPr marL="795338" lvl="2" indent="-571500">
              <a:buFont typeface="Arial" panose="020B0604020202020204" pitchFamily="34" charset="0"/>
              <a:buChar char="•"/>
            </a:pPr>
            <a:r>
              <a:rPr lang="en-US" dirty="0"/>
              <a:t>Output:</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Human-interpretable model description</a:t>
            </a:r>
          </a:p>
        </p:txBody>
      </p:sp>
      <p:sp>
        <p:nvSpPr>
          <p:cNvPr id="5" name="Text Placeholder 2">
            <a:extLst>
              <a:ext uri="{FF2B5EF4-FFF2-40B4-BE49-F238E27FC236}">
                <a16:creationId xmlns:a16="http://schemas.microsoft.com/office/drawing/2014/main" id="{6F83A40D-6E86-4B9F-AE16-FB9835F637A3}"/>
              </a:ext>
            </a:extLst>
          </p:cNvPr>
          <p:cNvSpPr txBox="1">
            <a:spLocks/>
          </p:cNvSpPr>
          <p:nvPr/>
        </p:nvSpPr>
        <p:spPr>
          <a:xfrm>
            <a:off x="300317" y="4674081"/>
            <a:ext cx="11119812"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Conclusion</a:t>
            </a:r>
          </a:p>
          <a:p>
            <a:pPr marL="795338" lvl="2" indent="-571500">
              <a:buFont typeface="Arial" panose="020B0604020202020204" pitchFamily="34" charset="0"/>
              <a:buChar char="•"/>
            </a:pPr>
            <a:r>
              <a:rPr lang="en-US" dirty="0"/>
              <a:t>Use complex models for solutions</a:t>
            </a:r>
          </a:p>
          <a:p>
            <a:pPr marL="795338" lvl="2" indent="-571500">
              <a:buFont typeface="Arial" panose="020B0604020202020204" pitchFamily="34" charset="0"/>
              <a:buChar char="•"/>
            </a:pPr>
            <a:r>
              <a:rPr lang="en-US" dirty="0"/>
              <a:t>Use decision tree + </a:t>
            </a:r>
            <a:r>
              <a:rPr lang="en-US" dirty="0" err="1"/>
              <a:t>graphviz</a:t>
            </a:r>
            <a:r>
              <a:rPr lang="en-US" dirty="0"/>
              <a:t> and see how comparable they are</a:t>
            </a:r>
          </a:p>
        </p:txBody>
      </p:sp>
    </p:spTree>
    <p:extLst>
      <p:ext uri="{BB962C8B-B14F-4D97-AF65-F5344CB8AC3E}">
        <p14:creationId xmlns:p14="http://schemas.microsoft.com/office/powerpoint/2010/main" val="241231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 calcmode="lin" valueType="num">
                                      <p:cBhvr additive="base">
                                        <p:cTn id="5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896</Words>
  <Application>Microsoft Office PowerPoint</Application>
  <PresentationFormat>Custom</PresentationFormat>
  <Paragraphs>84</Paragraphs>
  <Slides>9</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9</vt:i4>
      </vt:variant>
    </vt:vector>
  </HeadingPairs>
  <TitlesOfParts>
    <vt:vector size="22" baseType="lpstr">
      <vt:lpstr>Arial</vt:lpstr>
      <vt:lpstr>Consolas</vt:lpstr>
      <vt:lpstr>Courier New</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Technology Review Local Interpretable Model-agnostic Explanations (LIME)  </vt:lpstr>
      <vt:lpstr>Interpretability in Machine Learning</vt:lpstr>
      <vt:lpstr>Three Parts to Our Project</vt:lpstr>
      <vt:lpstr>Machine Learning Models: Output</vt:lpstr>
      <vt:lpstr>Machine Learning Models: Output</vt:lpstr>
      <vt:lpstr>Imperfect Solution: tree + graphviz</vt:lpstr>
      <vt:lpstr>PowerPoint Presentation</vt:lpstr>
      <vt:lpstr>Comparison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2018-12-06T06:37:59Z</dcterms:created>
  <dcterms:modified xsi:type="dcterms:W3CDTF">2019-05-14T04:51:18Z</dcterms:modified>
</cp:coreProperties>
</file>