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7F7FF-E37B-4422-A18B-E1DEC631B1D2}" v="5" dt="2019-06-04T23:31:21.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88449" autoAdjust="0"/>
  </p:normalViewPr>
  <p:slideViewPr>
    <p:cSldViewPr>
      <p:cViewPr varScale="1">
        <p:scale>
          <a:sx n="98" d="100"/>
          <a:sy n="98" d="100"/>
        </p:scale>
        <p:origin x="540" y="3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wsj.com/public/resources/documents/info-Degrees_that_Pay_you_Back-sort.html" TargetMode="External"/><Relationship Id="rId2" Type="http://schemas.openxmlformats.org/officeDocument/2006/relationships/hyperlink" Target="https://www.kaggle.com/wsj/college-salaries" TargetMode="External"/><Relationship Id="rId1" Type="http://schemas.openxmlformats.org/officeDocument/2006/relationships/slideLayout" Target="../slideLayouts/slideLayout23.xml"/><Relationship Id="rId4" Type="http://schemas.openxmlformats.org/officeDocument/2006/relationships/hyperlink" Target="https://www.payscale.com/college-salary-report/method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 TargetMode="External"/><Relationship Id="rId2" Type="http://schemas.openxmlformats.org/officeDocument/2006/relationships/hyperlink" Target="https://scikit-learn.org/stable/modules/generated/sklearn.linear_model.LogisticRegression.html#sklearn.linear_model.LogisticRegression" TargetMode="External"/><Relationship Id="rId1" Type="http://schemas.openxmlformats.org/officeDocument/2006/relationships/slideLayout" Target="../slideLayouts/slideLayout23.xml"/><Relationship Id="rId4" Type="http://schemas.openxmlformats.org/officeDocument/2006/relationships/hyperlink" Target="https://scikit-learn.org/stable/modules/classes.html#module-sklearn.tre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King70/LIMEaid/blob/master/examples/LIME_Iris_ex_notebook.ipynb"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1292" y="1135062"/>
            <a:ext cx="11889564" cy="7183505"/>
          </a:xfrm>
        </p:spPr>
        <p:txBody>
          <a:bodyPr/>
          <a:lstStyle/>
          <a:p>
            <a:pPr marL="742950" indent="-742950">
              <a:buFont typeface="Wingdings" pitchFamily="2" charset="2"/>
              <a:buChar char="§"/>
            </a:pPr>
            <a:r>
              <a:rPr lang="en-US" sz="2800" b="1" dirty="0">
                <a:solidFill>
                  <a:schemeClr val="accent1"/>
                </a:solidFill>
              </a:rPr>
              <a:t>API support for data acquisition to support dynamic features:</a:t>
            </a:r>
          </a:p>
          <a:p>
            <a:pPr marL="966788" lvl="2" indent="-742950">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Model tuning for examples: </a:t>
            </a:r>
          </a:p>
          <a:p>
            <a:pPr marL="966788" lvl="2" indent="-742950">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Better way to generate random samples</a:t>
            </a:r>
          </a:p>
          <a:p>
            <a:pPr marL="742950" indent="-742950">
              <a:buFont typeface="Wingdings" pitchFamily="2" charset="2"/>
              <a:buChar char="§"/>
            </a:pPr>
            <a:endParaRPr lang="en-US" sz="2800" b="1" dirty="0">
              <a:solidFill>
                <a:schemeClr val="accent1"/>
              </a:solidFill>
            </a:endParaRPr>
          </a:p>
          <a:p>
            <a:pPr marL="742950" indent="-742950">
              <a:buFont typeface="Wingdings" pitchFamily="2" charset="2"/>
              <a:buChar char="§"/>
            </a:pPr>
            <a:r>
              <a:rPr lang="en-US" sz="2800" b="1" dirty="0">
                <a:solidFill>
                  <a:schemeClr val="accent1"/>
                </a:solidFill>
              </a:rPr>
              <a:t>M</a:t>
            </a:r>
            <a:r>
              <a:rPr lang="en-US" sz="2800" b="1" dirty="0"/>
              <a:t>odify </a:t>
            </a:r>
            <a:r>
              <a:rPr lang="en-US" sz="2800" b="1" dirty="0">
                <a:solidFill>
                  <a:schemeClr val="accent1"/>
                </a:solidFill>
              </a:rPr>
              <a:t>penalty for number of coefficients</a:t>
            </a:r>
            <a:br>
              <a:rPr lang="en-US" sz="2800" dirty="0"/>
            </a:br>
            <a:endParaRPr lang="en-US" sz="2800" dirty="0"/>
          </a:p>
          <a:p>
            <a:pPr marL="742950" indent="-742950">
              <a:buFont typeface="Wingdings" pitchFamily="2" charset="2"/>
              <a:buChar char="§"/>
            </a:pPr>
            <a:r>
              <a:rPr lang="en-US" sz="2800" b="1" dirty="0">
                <a:solidFill>
                  <a:schemeClr val="accent1"/>
                </a:solidFill>
              </a:rPr>
              <a:t>More data type and model support: image data, NLP support, support for model objects beyond </a:t>
            </a:r>
            <a:r>
              <a:rPr lang="en-US" sz="2800" b="1" dirty="0" err="1">
                <a:solidFill>
                  <a:schemeClr val="accent1"/>
                </a:solidFill>
              </a:rPr>
              <a:t>sklearn</a:t>
            </a:r>
            <a:r>
              <a:rPr lang="en-US" sz="2800" b="1" dirty="0">
                <a:solidFill>
                  <a:schemeClr val="accent1"/>
                </a:solidFill>
              </a:rPr>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r>
              <a:rPr lang="en-US" sz="2800" b="1" dirty="0">
                <a:solidFill>
                  <a:schemeClr val="accent1"/>
                </a:solidFill>
              </a:rPr>
              <a:t>Some highly accurate models are not “explainable”</a:t>
            </a:r>
          </a:p>
          <a:p>
            <a:pPr marL="795338" lvl="2" indent="-571500">
              <a:buFont typeface="Arial" panose="020B0604020202020204" pitchFamily="34" charset="0"/>
              <a:buChar char="•"/>
            </a:pPr>
            <a:r>
              <a:rPr lang="en-US" sz="2800" dirty="0">
                <a:solidFill>
                  <a:schemeClr val="accent1"/>
                </a:solidFill>
                <a:latin typeface="+mj-lt"/>
              </a:rPr>
              <a:t>Neural networks, random forests</a:t>
            </a:r>
          </a:p>
          <a:p>
            <a:pPr lvl="2"/>
            <a:endParaRPr lang="en-US" dirty="0">
              <a:solidFill>
                <a:schemeClr val="accent1"/>
              </a:solidFill>
              <a:latin typeface="+mj-lt"/>
            </a:endParaRPr>
          </a:p>
          <a:p>
            <a:pPr lvl="0">
              <a:buClr>
                <a:srgbClr val="505050"/>
              </a:buClr>
            </a:pPr>
            <a:r>
              <a:rPr lang="en-US" sz="2800" b="1" dirty="0">
                <a:solidFill>
                  <a:schemeClr val="accent1"/>
                </a:solidFill>
              </a:rPr>
              <a:t>Why is this a problem?</a:t>
            </a:r>
          </a:p>
          <a:p>
            <a:pPr marL="795338" lvl="2" indent="-571500">
              <a:buClr>
                <a:srgbClr val="505050"/>
              </a:buClr>
              <a:buFont typeface="Arial" panose="020B0604020202020204" pitchFamily="34" charset="0"/>
              <a:buChar char="•"/>
            </a:pPr>
            <a:r>
              <a:rPr lang="en-US" sz="2800" dirty="0">
                <a:solidFill>
                  <a:schemeClr val="accent1"/>
                </a:solidFill>
                <a:latin typeface="+mj-lt"/>
              </a:rPr>
              <a:t>Bias, not obvious</a:t>
            </a:r>
          </a:p>
          <a:p>
            <a:pPr marL="795338" lvl="2" indent="-571500">
              <a:buClr>
                <a:srgbClr val="505050"/>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rgbClr val="505050"/>
              </a:buClr>
              <a:buFont typeface="Arial" panose="020B0604020202020204" pitchFamily="34" charset="0"/>
              <a:buChar char="•"/>
            </a:pPr>
            <a:r>
              <a:rPr lang="en-US" sz="2800" dirty="0">
                <a:solidFill>
                  <a:schemeClr val="accent1"/>
                </a:solidFill>
                <a:latin typeface="+mj-lt"/>
              </a:rPr>
              <a:t>Policy or law demands an explanation of any decision</a:t>
            </a:r>
          </a:p>
          <a:p>
            <a:pPr lvl="2"/>
            <a:endParaRPr lang="en-US" dirty="0">
              <a:solidFill>
                <a:schemeClr val="accent1"/>
              </a:solidFill>
              <a:latin typeface="+mj-lt"/>
            </a:endParaRPr>
          </a:p>
          <a:p>
            <a:pPr lvl="0">
              <a:buClr>
                <a:srgbClr val="505050"/>
              </a:buClr>
            </a:pPr>
            <a:r>
              <a:rPr lang="en-US" sz="2800" b="1" dirty="0">
                <a:solidFill>
                  <a:schemeClr val="accent1"/>
                </a:solidFill>
              </a:rPr>
              <a:t>Solution: model-agnostic local explanations</a:t>
            </a:r>
          </a:p>
          <a:p>
            <a:pPr marL="795338" lvl="2" indent="-571500">
              <a:buClr>
                <a:srgbClr val="505050"/>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rgbClr val="505050"/>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9B30851-92C6-284F-B539-3D6B91FEE856}"/>
              </a:ext>
            </a:extLst>
          </p:cNvPr>
          <p:cNvPicPr>
            <a:picLocks noChangeAspect="1"/>
          </p:cNvPicPr>
          <p:nvPr/>
        </p:nvPicPr>
        <p:blipFill>
          <a:blip r:embed="rId2"/>
          <a:stretch>
            <a:fillRect/>
          </a:stretch>
        </p:blipFill>
        <p:spPr>
          <a:xfrm>
            <a:off x="5075238" y="1795893"/>
            <a:ext cx="7334126" cy="5054169"/>
          </a:xfrm>
          <a:prstGeom prst="rect">
            <a:avLst/>
          </a:prstGeom>
        </p:spPr>
      </p:pic>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4789003"/>
          </a:xfrm>
        </p:spPr>
        <p:txBody>
          <a:bodyPr/>
          <a:lstStyle/>
          <a:p>
            <a:r>
              <a:rPr lang="en-US" sz="2800" b="1" dirty="0" err="1"/>
              <a:t>LIMEaid</a:t>
            </a:r>
            <a:r>
              <a:rPr lang="en-US" sz="2800" b="1" dirty="0"/>
              <a:t> explanations</a:t>
            </a:r>
          </a:p>
          <a:p>
            <a:endParaRPr lang="en-US" sz="2000" dirty="0"/>
          </a:p>
          <a:p>
            <a:r>
              <a:rPr lang="en-US" sz="2000" b="1" dirty="0"/>
              <a:t>Input</a:t>
            </a:r>
          </a:p>
          <a:p>
            <a:pPr marL="342900" indent="-342900">
              <a:buFont typeface="Arial" panose="020B0604020202020204" pitchFamily="34" charset="0"/>
              <a:buChar char="•"/>
            </a:pPr>
            <a:r>
              <a:rPr lang="en-US" sz="2000" dirty="0"/>
              <a:t>A “complex” ML model, fit by </a:t>
            </a:r>
            <a:r>
              <a:rPr lang="en-US" sz="2000" dirty="0" err="1"/>
              <a:t>sklearn</a:t>
            </a:r>
            <a:r>
              <a:rPr lang="en-US" sz="2000" dirty="0"/>
              <a:t> classifier object with .predict</a:t>
            </a:r>
          </a:p>
          <a:p>
            <a:pPr marL="342900" indent="-342900">
              <a:buFont typeface="Arial" panose="020B0604020202020204" pitchFamily="34" charset="0"/>
              <a:buChar char="•"/>
            </a:pPr>
            <a:r>
              <a:rPr lang="en-US" sz="2000" dirty="0"/>
              <a:t>An instance of data (</a:t>
            </a:r>
            <a:r>
              <a:rPr lang="en-US" sz="2000" i="1" dirty="0"/>
              <a:t>x</a:t>
            </a:r>
            <a:r>
              <a:rPr lang="en-US" sz="2000" dirty="0"/>
              <a:t>) and its model output (</a:t>
            </a:r>
            <a:r>
              <a:rPr lang="en-US" sz="2000" i="1" dirty="0"/>
              <a:t>f(x)</a:t>
            </a:r>
            <a:r>
              <a:rPr lang="en-US" sz="2000" dirty="0"/>
              <a:t>)</a:t>
            </a:r>
          </a:p>
          <a:p>
            <a:pPr marL="342900" indent="-342900">
              <a:buFont typeface="Arial" panose="020B0604020202020204" pitchFamily="34" charset="0"/>
              <a:buChar char="•"/>
            </a:pPr>
            <a:r>
              <a:rPr lang="en-US" sz="2000" dirty="0"/>
              <a:t>Probability domain for normalized predictor variables (histograms)</a:t>
            </a:r>
          </a:p>
          <a:p>
            <a:br>
              <a:rPr lang="en-US" sz="2000" dirty="0"/>
            </a:br>
            <a:r>
              <a:rPr lang="en-US" sz="2000" b="1" dirty="0"/>
              <a:t>Output</a:t>
            </a:r>
          </a:p>
          <a:p>
            <a:pPr marL="342900" indent="-342900">
              <a:buFont typeface="Arial" panose="020B0604020202020204" pitchFamily="34" charset="0"/>
              <a:buChar char="•"/>
            </a:pPr>
            <a:r>
              <a:rPr lang="en-US" sz="2000" dirty="0"/>
              <a:t>Sparse linear models (few features), plottable</a:t>
            </a:r>
            <a:br>
              <a:rPr lang="en-US" sz="2000" dirty="0"/>
            </a:br>
            <a:r>
              <a:rPr lang="en-US" sz="2000" dirty="0"/>
              <a:t>List significant features</a:t>
            </a:r>
          </a:p>
          <a:p>
            <a:endParaRPr lang="en-US" sz="2000" dirty="0"/>
          </a:p>
          <a:p>
            <a:r>
              <a:rPr lang="en-US" sz="2000" b="1" dirty="0"/>
              <a:t>Analysis/verification</a:t>
            </a:r>
          </a:p>
          <a:p>
            <a:pPr marL="342900" indent="-342900">
              <a:buFont typeface="Arial" panose="020B0604020202020204" pitchFamily="34" charset="0"/>
              <a:buChar char="•"/>
            </a:pPr>
            <a:r>
              <a:rPr lang="en-US" sz="2000" dirty="0"/>
              <a:t>Decision-tree comparison</a:t>
            </a:r>
            <a:br>
              <a:rPr lang="en-US" sz="2000" dirty="0"/>
            </a:br>
            <a:endParaRPr lang="en-US" sz="2000" dirty="0"/>
          </a:p>
        </p:txBody>
      </p:sp>
      <p:sp>
        <p:nvSpPr>
          <p:cNvPr id="4" name="Rectangle 3">
            <a:extLst>
              <a:ext uri="{FF2B5EF4-FFF2-40B4-BE49-F238E27FC236}">
                <a16:creationId xmlns:a16="http://schemas.microsoft.com/office/drawing/2014/main" id="{9C14717C-2528-489E-A496-4EBC7C07B077}"/>
              </a:ext>
            </a:extLst>
          </p:cNvPr>
          <p:cNvSpPr/>
          <p:nvPr/>
        </p:nvSpPr>
        <p:spPr bwMode="auto">
          <a:xfrm>
            <a:off x="4999037" y="1744662"/>
            <a:ext cx="685800" cy="304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001643"/>
          </a:xfrm>
        </p:spPr>
        <p:txBody>
          <a:bodyPr/>
          <a:lstStyle/>
          <a:p>
            <a:r>
              <a:rPr lang="en-US" sz="2800" b="1" dirty="0"/>
              <a:t>User profile</a:t>
            </a:r>
            <a:r>
              <a:rPr lang="en-US" sz="2800" dirty="0"/>
              <a:t>: data scientist with Python programming experience</a:t>
            </a:r>
          </a:p>
          <a:p>
            <a:endParaRPr lang="en-US" sz="2000" dirty="0"/>
          </a:p>
          <a:p>
            <a:pPr marL="457200" indent="-457200">
              <a:buFont typeface="+mj-lt"/>
              <a:buAutoNum type="arabicPeriod"/>
            </a:pPr>
            <a:r>
              <a:rPr lang="en-US" sz="2800" b="1" dirty="0"/>
              <a:t>Model verification scenario</a:t>
            </a:r>
            <a:br>
              <a:rPr lang="en-US" sz="2800" dirty="0"/>
            </a:br>
            <a:r>
              <a:rPr lang="en-US" sz="2800" dirty="0"/>
              <a:t>- User wants to preempt poor model performance “in the field”</a:t>
            </a:r>
            <a:br>
              <a:rPr lang="en-US" sz="2800" dirty="0"/>
            </a:br>
            <a:r>
              <a:rPr lang="en-US" sz="2800" dirty="0"/>
              <a:t>- Use </a:t>
            </a:r>
            <a:r>
              <a:rPr lang="en-US" sz="2800" dirty="0" err="1"/>
              <a:t>LIMEaid</a:t>
            </a:r>
            <a:r>
              <a:rPr lang="en-US" sz="2800" dirty="0"/>
              <a:t> to sample test dataset</a:t>
            </a:r>
            <a:br>
              <a:rPr lang="en-US" sz="2800" dirty="0"/>
            </a:br>
            <a:r>
              <a:rPr lang="en-US" sz="2800" dirty="0"/>
              <a:t>- Show most significant features for decision</a:t>
            </a:r>
            <a:br>
              <a:rPr lang="en-US" sz="2800" dirty="0"/>
            </a:br>
            <a:r>
              <a:rPr lang="en-US" sz="2800" dirty="0"/>
              <a:t>- Tune or replace model if spurious correlation or other issues</a:t>
            </a:r>
          </a:p>
          <a:p>
            <a:pPr marL="457200" indent="-457200">
              <a:buFont typeface="+mj-lt"/>
              <a:buAutoNum type="arabicPeriod"/>
            </a:pPr>
            <a:endParaRPr lang="en-US" sz="2800" dirty="0"/>
          </a:p>
          <a:p>
            <a:pPr marL="457200" indent="-457200">
              <a:buFont typeface="+mj-lt"/>
              <a:buAutoNum type="arabicPeriod"/>
            </a:pPr>
            <a:r>
              <a:rPr lang="en-US" sz="2800" b="1" dirty="0"/>
              <a:t>Decision explanation scenario</a:t>
            </a:r>
            <a:br>
              <a:rPr lang="en-US" sz="2800" dirty="0"/>
            </a:br>
            <a:r>
              <a:rPr lang="en-US" sz="2800" dirty="0"/>
              <a:t>- Classification has already been made by a model</a:t>
            </a:r>
            <a:br>
              <a:rPr lang="en-US" sz="2800" dirty="0"/>
            </a:br>
            <a:r>
              <a:rPr lang="en-US" sz="2800" dirty="0"/>
              <a:t>- Use </a:t>
            </a:r>
            <a:r>
              <a:rPr lang="en-US" sz="2800" dirty="0" err="1"/>
              <a:t>LIMEaid</a:t>
            </a:r>
            <a:r>
              <a:rPr lang="en-US" sz="2800" dirty="0"/>
              <a:t> to sample whole dataset</a:t>
            </a:r>
            <a:br>
              <a:rPr lang="en-US" sz="2800" dirty="0"/>
            </a:br>
            <a:r>
              <a:rPr lang="en-US" sz="2800" dirty="0"/>
              <a:t>- Produce easy-to-share “two-dimensional” plot of a linear correlation</a:t>
            </a:r>
            <a:br>
              <a:rPr lang="en-US" sz="2000" dirty="0"/>
            </a:br>
            <a:endParaRPr lang="en-US" sz="2000" dirty="0"/>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5" name="Picture 4" descr="A picture containing screenshot&#10;&#10;Description automatically generated">
            <a:extLst>
              <a:ext uri="{FF2B5EF4-FFF2-40B4-BE49-F238E27FC236}">
                <a16:creationId xmlns:a16="http://schemas.microsoft.com/office/drawing/2014/main" id="{B615800B-2108-9B4F-8C01-3E13ADFAFF61}"/>
              </a:ext>
            </a:extLst>
          </p:cNvPr>
          <p:cNvPicPr>
            <a:picLocks noChangeAspect="1"/>
          </p:cNvPicPr>
          <p:nvPr/>
        </p:nvPicPr>
        <p:blipFill>
          <a:blip r:embed="rId2"/>
          <a:stretch>
            <a:fillRect/>
          </a:stretch>
        </p:blipFill>
        <p:spPr>
          <a:xfrm>
            <a:off x="465137" y="1588098"/>
            <a:ext cx="11506200" cy="4819516"/>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441490"/>
          </a:xfrm>
        </p:spPr>
        <p:txBody>
          <a:bodyPr/>
          <a:lstStyle/>
          <a:p>
            <a:r>
              <a:rPr lang="en-US" sz="2800" b="1" dirty="0"/>
              <a:t>Sources</a:t>
            </a:r>
          </a:p>
          <a:p>
            <a:pPr marL="342900" indent="-342900">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Font typeface="Arial" panose="020B0604020202020204" pitchFamily="34" charset="0"/>
              <a:buChar char="•"/>
            </a:pPr>
            <a:r>
              <a:rPr lang="en-US" sz="2800" dirty="0"/>
              <a:t>“Where it Pays to Attend College” (</a:t>
            </a:r>
            <a:r>
              <a:rPr lang="en-US" sz="2800" dirty="0">
                <a:hlinkClick r:id="rId2"/>
              </a:rPr>
              <a:t>Kaggle.com</a:t>
            </a:r>
            <a:r>
              <a:rPr lang="en-US" sz="2800" dirty="0"/>
              <a:t>) obtained from (</a:t>
            </a:r>
            <a:r>
              <a:rPr lang="en-US" sz="2800" i="1" dirty="0">
                <a:hlinkClick r:id="rId3"/>
              </a:rPr>
              <a:t>Wall Street Journal</a:t>
            </a:r>
            <a:r>
              <a:rPr lang="en-US" sz="2800" dirty="0"/>
              <a:t>), based on </a:t>
            </a:r>
            <a:r>
              <a:rPr lang="en-US" sz="2800" dirty="0" err="1"/>
              <a:t>Payscale</a:t>
            </a:r>
            <a:r>
              <a:rPr lang="en-US" sz="2800" dirty="0"/>
              <a:t>, Inc. (</a:t>
            </a:r>
            <a:r>
              <a:rPr lang="en-US" sz="2800" dirty="0">
                <a:hlinkClick r:id="rId4"/>
              </a:rPr>
              <a:t>College Salary Report Methodology</a:t>
            </a:r>
            <a:r>
              <a:rPr lang="en-US" sz="2800" dirty="0"/>
              <a:t>):</a:t>
            </a:r>
            <a:br>
              <a:rPr lang="en-US" sz="2800" dirty="0"/>
            </a:br>
            <a:r>
              <a:rPr lang="en-US" sz="2800" dirty="0"/>
              <a:t>Article reporting schools and salaries of graduates, salaries by major, etc.</a:t>
            </a:r>
          </a:p>
          <a:p>
            <a:r>
              <a:rPr lang="en-US" sz="2800" b="1" dirty="0"/>
              <a:t>Merge</a:t>
            </a:r>
          </a:p>
          <a:p>
            <a:pPr marL="457200" indent="-457200">
              <a:buFont typeface="Arial" panose="020B0604020202020204" pitchFamily="34" charset="0"/>
              <a:buChar char="•"/>
            </a:pPr>
            <a:r>
              <a:rPr lang="en-US" sz="2800" dirty="0"/>
              <a:t>Significant cleaning, reformatting to match sets on college name</a:t>
            </a:r>
          </a:p>
          <a:p>
            <a:pPr marL="457200" indent="-457200">
              <a:buFont typeface="Arial" panose="020B0604020202020204" pitchFamily="34" charset="0"/>
              <a:buChar char="•"/>
            </a:pPr>
            <a:r>
              <a:rPr lang="en-US" sz="2800" dirty="0"/>
              <a:t>String manipulation, removal of hyphens, abbreviations, region names, etc.</a:t>
            </a:r>
          </a:p>
          <a:p>
            <a:r>
              <a:rPr lang="en-US" sz="2800" b="1" dirty="0"/>
              <a:t>More</a:t>
            </a:r>
          </a:p>
          <a:p>
            <a:pPr marL="457200" indent="-457200">
              <a:buFont typeface="Arial" panose="020B0604020202020204" pitchFamily="34" charset="0"/>
              <a:buChar char="•"/>
            </a:pPr>
            <a:r>
              <a:rPr lang="en-US" sz="2800" dirty="0"/>
              <a:t>Also tested with </a:t>
            </a:r>
            <a:r>
              <a:rPr lang="en-US" sz="2800" dirty="0" err="1"/>
              <a:t>Sklearn’s</a:t>
            </a:r>
            <a:r>
              <a:rPr lang="en-US" sz="2800" dirty="0"/>
              <a:t> provided “Iris” data, to show comparison to Ribeiro’s original LIME package (“LIME classic”)</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212849"/>
            <a:ext cx="11889564" cy="6001643"/>
          </a:xfrm>
        </p:spPr>
        <p:txBody>
          <a:bodyPr/>
          <a:lstStyle/>
          <a:p>
            <a:r>
              <a:rPr lang="en-US" sz="2800" dirty="0" err="1"/>
              <a:t>Scikit</a:t>
            </a:r>
            <a:r>
              <a:rPr lang="en-US" sz="2800" dirty="0"/>
              <a:t>-learn classifiers that predict probabilities (</a:t>
            </a:r>
            <a:r>
              <a:rPr lang="en-US" sz="2800" dirty="0" err="1"/>
              <a:t>predict_proba</a:t>
            </a:r>
            <a:r>
              <a:rPr lang="en-US" sz="2800" dirty="0"/>
              <a:t> implemented)</a:t>
            </a:r>
          </a:p>
          <a:p>
            <a:br>
              <a:rPr lang="en-US" sz="2800" dirty="0"/>
            </a:br>
            <a:r>
              <a:rPr lang="en-US" sz="2800" dirty="0"/>
              <a:t>Multiclass logistic regression (</a:t>
            </a:r>
            <a:r>
              <a:rPr lang="en-US" sz="2800" dirty="0" err="1">
                <a:hlinkClick r:id="rId2"/>
              </a:rPr>
              <a:t>sklearn.linear_model.LogisticRegression</a:t>
            </a:r>
            <a:r>
              <a:rPr lang="en-US" sz="2800" dirty="0"/>
              <a:t>)</a:t>
            </a:r>
          </a:p>
          <a:p>
            <a:pPr marL="457200" indent="-457200">
              <a:buFont typeface="Arial" panose="020B0604020202020204" pitchFamily="34" charset="0"/>
              <a:buChar char="•"/>
            </a:pPr>
            <a:r>
              <a:rPr lang="en-US" sz="2800" dirty="0"/>
              <a:t>85% accuracy on College data </a:t>
            </a:r>
          </a:p>
          <a:p>
            <a:br>
              <a:rPr lang="en-US" sz="2800" dirty="0"/>
            </a:br>
            <a:r>
              <a:rPr lang="en-US" sz="2800" dirty="0"/>
              <a:t>Random Forest (</a:t>
            </a:r>
            <a:r>
              <a:rPr lang="en-US" sz="2800" dirty="0" err="1">
                <a:hlinkClick r:id="rId3"/>
              </a:rPr>
              <a:t>sklearn.ensemble.randomforestclassifier</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pPr marL="457200" indent="-457200">
              <a:buFont typeface="Arial" panose="020B0604020202020204" pitchFamily="34" charset="0"/>
              <a:buChar char="•"/>
            </a:pPr>
            <a:r>
              <a:rPr lang="en-US" sz="2800" dirty="0"/>
              <a:t>Decision tree (</a:t>
            </a:r>
            <a:r>
              <a:rPr lang="en-US" sz="2800" dirty="0" err="1">
                <a:hlinkClick r:id="rId4"/>
              </a:rPr>
              <a:t>sklearn.tree</a:t>
            </a:r>
            <a:r>
              <a:rPr lang="en-US" sz="2800" dirty="0"/>
              <a:t>)</a:t>
            </a:r>
            <a:br>
              <a:rPr lang="en-US" sz="2800" dirty="0"/>
            </a:br>
            <a:r>
              <a:rPr lang="en-US" sz="2800" dirty="0"/>
              <a:t>65% accuracy on College data</a:t>
            </a:r>
          </a:p>
          <a:p>
            <a:endParaRPr lang="en-US" sz="28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769989"/>
          </a:xfrm>
        </p:spPr>
        <p:txBody>
          <a:bodyPr/>
          <a:lstStyle/>
          <a:p>
            <a:pPr algn="ctr"/>
            <a:r>
              <a:rPr lang="en-US" dirty="0"/>
              <a:t>Iris notebook (</a:t>
            </a:r>
            <a:r>
              <a:rPr lang="en-US" dirty="0">
                <a:hlinkClick r:id="rId2"/>
              </a:rPr>
              <a:t>LIME_Iris_ex_notebook.ipynb</a:t>
            </a:r>
            <a:r>
              <a:rPr lang="en-US" dirty="0"/>
              <a:t>)</a:t>
            </a:r>
          </a:p>
          <a:p>
            <a:endParaRPr lang="en-US" dirty="0"/>
          </a:p>
          <a:p>
            <a:endParaRPr lang="en-US" dirty="0"/>
          </a:p>
          <a:p>
            <a:endParaRPr lang="en-US" dirty="0"/>
          </a:p>
        </p:txBody>
      </p:sp>
      <p:pic>
        <p:nvPicPr>
          <p:cNvPr id="5" name="Picture 4" descr="LIMEaid classification of Iris">
            <a:extLst>
              <a:ext uri="{FF2B5EF4-FFF2-40B4-BE49-F238E27FC236}">
                <a16:creationId xmlns:a16="http://schemas.microsoft.com/office/drawing/2014/main" id="{6BBCA214-171C-7A42-99D5-B6F00FF9182B}"/>
              </a:ext>
            </a:extLst>
          </p:cNvPr>
          <p:cNvPicPr>
            <a:picLocks noChangeAspect="1"/>
          </p:cNvPicPr>
          <p:nvPr/>
        </p:nvPicPr>
        <p:blipFill>
          <a:blip r:embed="rId3"/>
          <a:stretch>
            <a:fillRect/>
          </a:stretch>
        </p:blipFill>
        <p:spPr>
          <a:xfrm>
            <a:off x="2179637" y="2278062"/>
            <a:ext cx="4572000" cy="3869616"/>
          </a:xfrm>
          <a:prstGeom prst="rect">
            <a:avLst/>
          </a:prstGeom>
        </p:spPr>
      </p:pic>
      <p:pic>
        <p:nvPicPr>
          <p:cNvPr id="7" name="Picture 6">
            <a:extLst>
              <a:ext uri="{FF2B5EF4-FFF2-40B4-BE49-F238E27FC236}">
                <a16:creationId xmlns:a16="http://schemas.microsoft.com/office/drawing/2014/main" id="{55CBF8FE-597E-064B-87E6-D40BD8A04B3C}"/>
              </a:ext>
            </a:extLst>
          </p:cNvPr>
          <p:cNvPicPr>
            <a:picLocks noChangeAspect="1"/>
          </p:cNvPicPr>
          <p:nvPr/>
        </p:nvPicPr>
        <p:blipFill>
          <a:blip r:embed="rId4"/>
          <a:stretch>
            <a:fillRect/>
          </a:stretch>
        </p:blipFill>
        <p:spPr>
          <a:xfrm>
            <a:off x="7056437" y="2278062"/>
            <a:ext cx="2880327" cy="3788037"/>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2111347"/>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“M-V-C” architecture to codebase</a:t>
            </a:r>
            <a:br>
              <a:rPr lang="en-US" sz="2800" dirty="0"/>
            </a:br>
            <a:r>
              <a:rPr lang="en-US" sz="2800" dirty="0"/>
              <a:t>(Model-View-Controller)</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B182C1A-19C0-3B45-A16D-B26CC03F1574}"/>
              </a:ext>
            </a:extLst>
          </p:cNvPr>
          <p:cNvPicPr>
            <a:picLocks noChangeAspect="1"/>
          </p:cNvPicPr>
          <p:nvPr/>
        </p:nvPicPr>
        <p:blipFill>
          <a:blip r:embed="rId4"/>
          <a:stretch>
            <a:fillRect/>
          </a:stretch>
        </p:blipFill>
        <p:spPr>
          <a:xfrm>
            <a:off x="1204118" y="2887662"/>
            <a:ext cx="10028238" cy="331263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418</Words>
  <Application>Microsoft Office PowerPoint</Application>
  <PresentationFormat>Custom</PresentationFormat>
  <Paragraphs>75</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2019-06-04T23:35:28Z</dcterms:modified>
</cp:coreProperties>
</file>