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0" autoAdjust="0"/>
    <p:restoredTop sz="88435" autoAdjust="0"/>
  </p:normalViewPr>
  <p:slideViewPr>
    <p:cSldViewPr>
      <p:cViewPr varScale="1">
        <p:scale>
          <a:sx n="110" d="100"/>
          <a:sy n="110" d="100"/>
        </p:scale>
        <p:origin x="1408" y="184"/>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6/1/19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6/1/19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6/1/19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PKing70/LIMEaid/blob/master/examples/LIME_Iris_ex_notebook.ipynb" TargetMode="Externa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4639" y="1212849"/>
            <a:ext cx="11889564" cy="6235553"/>
          </a:xfrm>
        </p:spPr>
        <p:txBody>
          <a:bodyPr/>
          <a:lstStyle/>
          <a:p>
            <a:pPr marL="742950" indent="-742950">
              <a:buFont typeface="Wingdings" pitchFamily="2" charset="2"/>
              <a:buChar char="§"/>
            </a:pPr>
            <a:r>
              <a:rPr lang="en-US" sz="2800" b="1" dirty="0"/>
              <a:t>API support </a:t>
            </a:r>
            <a:r>
              <a:rPr lang="en-US" sz="2800" dirty="0"/>
              <a:t>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t>Model tuning</a:t>
            </a:r>
            <a:r>
              <a:rPr lang="en-US" sz="2800" dirty="0"/>
              <a:t>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penalty</a:t>
            </a:r>
            <a:r>
              <a:rPr lang="en-US" sz="2800" dirty="0"/>
              <a:t> for number of coefficients</a:t>
            </a:r>
            <a:br>
              <a:rPr lang="en-US" sz="2800" dirty="0"/>
            </a:br>
            <a:endParaRPr lang="en-US" sz="2800" dirty="0"/>
          </a:p>
          <a:p>
            <a:pPr marL="742950" indent="-742950">
              <a:buFont typeface="Wingdings" pitchFamily="2" charset="2"/>
              <a:buChar char="§"/>
            </a:pPr>
            <a:r>
              <a:rPr lang="en-US" sz="2800" b="1" dirty="0"/>
              <a:t>More data type and model support:</a:t>
            </a:r>
            <a:r>
              <a:rPr lang="en-US" sz="2800" dirty="0"/>
              <a:t> image data, NLP support, support for model objects beyond </a:t>
            </a:r>
            <a:r>
              <a:rPr lang="en-US" sz="2800" dirty="0" err="1"/>
              <a:t>sklearn</a:t>
            </a:r>
            <a:r>
              <a:rPr lang="en-US" sz="2800" dirty="0"/>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Our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274639" y="1212849"/>
            <a:ext cx="11889564" cy="3323987"/>
          </a:xfrm>
        </p:spPr>
        <p:txBody>
          <a:bodyPr/>
          <a:lstStyle/>
          <a:p>
            <a:r>
              <a:rPr lang="en-US" dirty="0"/>
              <a:t>Describe the components and how they interact to accomplish the use cases.</a:t>
            </a:r>
          </a:p>
          <a:p>
            <a:endParaRPr lang="en-US" dirty="0"/>
          </a:p>
          <a:p>
            <a:r>
              <a:rPr lang="en-US" dirty="0"/>
              <a:t>Component spec + photo</a:t>
            </a:r>
          </a:p>
          <a:p>
            <a:endParaRPr lang="en-US" dirty="0"/>
          </a:p>
        </p:txBody>
      </p:sp>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478423"/>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p>
          <a:p>
            <a:endParaRPr lang="en-US" sz="2000" dirty="0"/>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t>
            </a:r>
            <a:r>
              <a:rPr lang="en-US" sz="2800" dirty="0" err="1"/>
              <a:t>abbreviationss</a:t>
            </a:r>
            <a:r>
              <a:rPr lang="en-US" sz="2800" dirty="0"/>
              <a:t>, region names, etc.</a:t>
            </a:r>
          </a:p>
          <a:p>
            <a:endParaRPr lang="en-US" sz="2000" dirty="0"/>
          </a:p>
          <a:p>
            <a:r>
              <a:rPr lang="en-US" sz="2800" b="1" dirty="0"/>
              <a:t>More</a:t>
            </a:r>
          </a:p>
          <a:p>
            <a:pPr marL="457200" indent="-457200">
              <a:buFont typeface="Arial" panose="020B0604020202020204" pitchFamily="34" charset="0"/>
              <a:buChar char="•"/>
            </a:pPr>
            <a:r>
              <a:rPr lang="en-US" sz="2800" dirty="0"/>
              <a:t>Also tested with </a:t>
            </a:r>
            <a:r>
              <a:rPr lang="en-US" sz="2800" dirty="0" err="1"/>
              <a:t>Sklearn’s</a:t>
            </a:r>
            <a:r>
              <a:rPr lang="en-US" sz="2800" dirty="0"/>
              <a:t> provided “Iris” data, to show comparison to Ribeiro’s original LIME package (“LIME classic”)</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01643"/>
          </a:xfrm>
        </p:spPr>
        <p:txBody>
          <a:bodyPr/>
          <a:lstStyle/>
          <a:p>
            <a:r>
              <a:rPr lang="en-US" sz="2800" dirty="0" err="1"/>
              <a:t>Scikit</a:t>
            </a:r>
            <a:r>
              <a:rPr lang="en-US" sz="2800" dirty="0"/>
              <a:t>-learn classifiers that predict probabilities (</a:t>
            </a:r>
            <a:r>
              <a:rPr lang="en-US" sz="2800" dirty="0" err="1"/>
              <a:t>predict_proba</a:t>
            </a:r>
            <a:r>
              <a:rPr lang="en-US" sz="2800" dirty="0"/>
              <a:t> implemented)</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pPr marL="457200" indent="-457200">
              <a:buFont typeface="Arial" panose="020B0604020202020204" pitchFamily="34" charset="0"/>
              <a:buChar char="•"/>
            </a:pPr>
            <a:r>
              <a:rPr lang="en-US" sz="2800" dirty="0"/>
              <a:t>Decision tree (</a:t>
            </a:r>
            <a:r>
              <a:rPr lang="en-US" sz="2800" dirty="0" err="1">
                <a:hlinkClick r:id="rId4"/>
              </a:rPr>
              <a:t>sklearn.tree</a:t>
            </a:r>
            <a:r>
              <a:rPr lang="en-US" sz="2800" dirty="0"/>
              <a:t>)</a:t>
            </a:r>
            <a:br>
              <a:rPr lang="en-US" sz="2800" dirty="0"/>
            </a:b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Iris notebook (</a:t>
            </a:r>
            <a:r>
              <a:rPr lang="en-US" dirty="0">
                <a:hlinkClick r:id="rId2"/>
              </a:rPr>
              <a:t>LIME_Iris_ex_notebook.ipynb</a:t>
            </a:r>
            <a:r>
              <a:rPr lang="en-US" dirty="0"/>
              <a:t>)</a:t>
            </a:r>
          </a:p>
          <a:p>
            <a:endParaRPr lang="en-US" dirty="0"/>
          </a:p>
          <a:p>
            <a:endParaRPr lang="en-US" dirty="0"/>
          </a:p>
          <a:p>
            <a:endParaRPr lang="en-US" dirty="0"/>
          </a:p>
        </p:txBody>
      </p:sp>
      <p:pic>
        <p:nvPicPr>
          <p:cNvPr id="5" name="Picture 4" descr="LIMEaid classification of Iris">
            <a:extLst>
              <a:ext uri="{FF2B5EF4-FFF2-40B4-BE49-F238E27FC236}">
                <a16:creationId xmlns:a16="http://schemas.microsoft.com/office/drawing/2014/main" id="{6BBCA214-171C-7A42-99D5-B6F00FF9182B}"/>
              </a:ext>
            </a:extLst>
          </p:cNvPr>
          <p:cNvPicPr>
            <a:picLocks noChangeAspect="1"/>
          </p:cNvPicPr>
          <p:nvPr/>
        </p:nvPicPr>
        <p:blipFill>
          <a:blip r:embed="rId3"/>
          <a:stretch>
            <a:fillRect/>
          </a:stretch>
        </p:blipFill>
        <p:spPr>
          <a:xfrm>
            <a:off x="2179637" y="2278062"/>
            <a:ext cx="4572000" cy="3869616"/>
          </a:xfrm>
          <a:prstGeom prst="rect">
            <a:avLst/>
          </a:prstGeom>
        </p:spPr>
      </p:pic>
      <p:pic>
        <p:nvPicPr>
          <p:cNvPr id="7" name="Picture 6">
            <a:extLst>
              <a:ext uri="{FF2B5EF4-FFF2-40B4-BE49-F238E27FC236}">
                <a16:creationId xmlns:a16="http://schemas.microsoft.com/office/drawing/2014/main" id="{55CBF8FE-597E-064B-87E6-D40BD8A04B3C}"/>
              </a:ext>
            </a:extLst>
          </p:cNvPr>
          <p:cNvPicPr>
            <a:picLocks noChangeAspect="1"/>
          </p:cNvPicPr>
          <p:nvPr/>
        </p:nvPicPr>
        <p:blipFill>
          <a:blip r:embed="rId4"/>
          <a:stretch>
            <a:fillRect/>
          </a:stretch>
        </p:blipFill>
        <p:spPr>
          <a:xfrm>
            <a:off x="7056437" y="2278062"/>
            <a:ext cx="2880327" cy="3788037"/>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2111347"/>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“M-V-C” architecture to codebase</a:t>
            </a:r>
            <a:br>
              <a:rPr lang="en-US" sz="2800" dirty="0"/>
            </a:br>
            <a:r>
              <a:rPr lang="en-US" sz="2800" dirty="0"/>
              <a:t>(Model-View-Controller)</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B182C1A-19C0-3B45-A16D-B26CC03F1574}"/>
              </a:ext>
            </a:extLst>
          </p:cNvPr>
          <p:cNvPicPr>
            <a:picLocks noChangeAspect="1"/>
          </p:cNvPicPr>
          <p:nvPr/>
        </p:nvPicPr>
        <p:blipFill>
          <a:blip r:embed="rId4"/>
          <a:stretch>
            <a:fillRect/>
          </a:stretch>
        </p:blipFill>
        <p:spPr>
          <a:xfrm>
            <a:off x="1204118" y="2887662"/>
            <a:ext cx="10028238" cy="331263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414</Words>
  <Application>Microsoft Macintosh PowerPoint</Application>
  <PresentationFormat>Custom</PresentationFormat>
  <Paragraphs>67</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Our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2019-06-03T05:53:16Z</cp:lastPrinted>
  <dcterms:created xsi:type="dcterms:W3CDTF">2018-12-06T06:37:59Z</dcterms:created>
  <dcterms:modified xsi:type="dcterms:W3CDTF">2019-06-03T05:54:53Z</dcterms:modified>
</cp:coreProperties>
</file>