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221" r:id="rId2"/>
    <p:sldMasterId id="2147484259" r:id="rId3"/>
    <p:sldMasterId id="2147484287" r:id="rId4"/>
    <p:sldMasterId id="2147484357" r:id="rId5"/>
    <p:sldMasterId id="2147484392" r:id="rId6"/>
  </p:sldMasterIdLst>
  <p:notesMasterIdLst>
    <p:notesMasterId r:id="rId18"/>
  </p:notesMasterIdLst>
  <p:handoutMasterIdLst>
    <p:handoutMasterId r:id="rId19"/>
  </p:handoutMasterIdLst>
  <p:sldIdLst>
    <p:sldId id="1129" r:id="rId7"/>
    <p:sldId id="1514" r:id="rId8"/>
    <p:sldId id="1529" r:id="rId9"/>
    <p:sldId id="1524" r:id="rId10"/>
    <p:sldId id="1526" r:id="rId11"/>
    <p:sldId id="1523" r:id="rId12"/>
    <p:sldId id="1530" r:id="rId13"/>
    <p:sldId id="1525" r:id="rId14"/>
    <p:sldId id="1527" r:id="rId15"/>
    <p:sldId id="1528" r:id="rId16"/>
    <p:sldId id="1513"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99FF"/>
    <a:srgbClr val="3366FF"/>
    <a:srgbClr val="FFFFFF"/>
    <a:srgbClr val="333333"/>
    <a:srgbClr val="442359"/>
    <a:srgbClr val="505050"/>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7F7FF-E37B-4422-A18B-E1DEC631B1D2}" v="5" dt="2019-06-04T23:31:21.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7" autoAdjust="0"/>
    <p:restoredTop sz="88449" autoAdjust="0"/>
  </p:normalViewPr>
  <p:slideViewPr>
    <p:cSldViewPr>
      <p:cViewPr varScale="1">
        <p:scale>
          <a:sx n="98" d="100"/>
          <a:sy n="98" d="100"/>
        </p:scale>
        <p:origin x="540" y="36"/>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6/4/2019</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6/4/2019</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2A14FA6D-5CC1-477D-A0DC-F2245326A311}" type="datetime1">
              <a:rPr lang="en-US" smtClean="0">
                <a:solidFill>
                  <a:prstClr val="black"/>
                </a:solidFill>
              </a:rPr>
              <a:pPr/>
              <a:t>6/4/2019</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08650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1 ">
    <p:spTree>
      <p:nvGrpSpPr>
        <p:cNvPr id="1" name=""/>
        <p:cNvGrpSpPr/>
        <p:nvPr/>
      </p:nvGrpSpPr>
      <p:grpSpPr>
        <a:xfrm>
          <a:off x="0" y="0"/>
          <a:ext cx="0" cy="0"/>
          <a:chOff x="0" y="0"/>
          <a:chExt cx="0" cy="0"/>
        </a:xfrm>
      </p:grpSpPr>
      <p:pic>
        <p:nvPicPr>
          <p:cNvPr id="16" name="Picture 15"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sp>
        <p:nvSpPr>
          <p:cNvPr id="18" name="TextBox 17"/>
          <p:cNvSpPr txBox="1"/>
          <p:nvPr userDrawn="1"/>
        </p:nvSpPr>
        <p:spPr>
          <a:xfrm>
            <a:off x="7864139" y="6665955"/>
            <a:ext cx="4297669" cy="123111"/>
          </a:xfrm>
          <a:prstGeom prst="rect">
            <a:avLst/>
          </a:prstGeom>
          <a:noFill/>
        </p:spPr>
        <p:txBody>
          <a:bodyPr wrap="square" lIns="91440" tIns="0" rIns="0" bIns="0" rtlCol="0">
            <a:spAutoFit/>
          </a:bodyPr>
          <a:lstStyle/>
          <a:p>
            <a:pPr algn="r"/>
            <a:r>
              <a:rPr lang="en-US" sz="800" kern="800" dirty="0">
                <a:solidFill>
                  <a:srgbClr val="505050"/>
                </a:solidFill>
                <a:latin typeface="Segoe Pro Light"/>
              </a:rPr>
              <a:t>Microsoft Confidential. For internal use only.</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20"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21"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2455068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spAutoFit/>
          </a:bodyPr>
          <a:lstStyle>
            <a:lvl1pPr>
              <a:defRPr>
                <a:solidFill>
                  <a:srgbClr val="00BCF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00BCF2"/>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solidFill>
                  <a:srgbClr val="00BCF2"/>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6"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383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684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6182549"/>
            <a:ext cx="1552425" cy="332551"/>
          </a:xfrm>
          <a:prstGeom prst="rect">
            <a:avLst/>
          </a:prstGeom>
        </p:spPr>
      </p:pic>
    </p:spTree>
    <p:extLst>
      <p:ext uri="{BB962C8B-B14F-4D97-AF65-F5344CB8AC3E}">
        <p14:creationId xmlns:p14="http://schemas.microsoft.com/office/powerpoint/2010/main" val="982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60956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91241">
                      <a:schemeClr val="tx1"/>
                    </a:gs>
                    <a:gs pos="57000">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66042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91241">
                      <a:schemeClr val="tx1"/>
                    </a:gs>
                    <a:gs pos="57000">
                      <a:schemeClr val="tx1"/>
                    </a:gs>
                    <a:gs pos="18000">
                      <a:schemeClr val="tx1"/>
                    </a:gs>
                  </a:gsLst>
                  <a:lin ang="5400000" scaled="0"/>
                </a:gradFill>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04498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2 ">
    <p:spTree>
      <p:nvGrpSpPr>
        <p:cNvPr id="1" name=""/>
        <p:cNvGrpSpPr/>
        <p:nvPr/>
      </p:nvGrpSpPr>
      <p:grpSpPr>
        <a:xfrm>
          <a:off x="0" y="0"/>
          <a:ext cx="0" cy="0"/>
          <a:chOff x="0" y="0"/>
          <a:chExt cx="0" cy="0"/>
        </a:xfrm>
      </p:grpSpPr>
      <p:sp>
        <p:nvSpPr>
          <p:cNvPr id="18" name="Rectangle 17"/>
          <p:cNvSpPr/>
          <p:nvPr userDrawn="1"/>
        </p:nvSpPr>
        <p:spPr bwMode="auto">
          <a:xfrm>
            <a:off x="274638" y="2125663"/>
            <a:ext cx="9144000" cy="3657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14"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5"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6"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3155718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607453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91241">
                      <a:schemeClr val="tx1"/>
                    </a:gs>
                    <a:gs pos="57000">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3096588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724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558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2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56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458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77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744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 typeface="Wingdings" panose="05000000000000000000" pitchFamily="2" charset="2"/>
              <a:buChar char="§"/>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887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3">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gradFill>
                  <a:gsLst>
                    <a:gs pos="2917">
                      <a:schemeClr val="tx1"/>
                    </a:gs>
                    <a:gs pos="30000">
                      <a:schemeClr val="tx1"/>
                    </a:gs>
                  </a:gsLst>
                  <a:lin ang="5400000" scaled="0"/>
                </a:gra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r>
              <a:rPr lang="en-US" dirty="0"/>
              <a:t>Group name goes here</a:t>
            </a:r>
          </a:p>
        </p:txBody>
      </p:sp>
    </p:spTree>
    <p:extLst>
      <p:ext uri="{BB962C8B-B14F-4D97-AF65-F5344CB8AC3E}">
        <p14:creationId xmlns:p14="http://schemas.microsoft.com/office/powerpoint/2010/main" val="14030827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2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Tree>
    <p:extLst>
      <p:ext uri="{BB962C8B-B14F-4D97-AF65-F5344CB8AC3E}">
        <p14:creationId xmlns:p14="http://schemas.microsoft.com/office/powerpoint/2010/main" val="233925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199513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801241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42554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686716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162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863798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6581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4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042809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254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5712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685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16995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97369160"/>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1531011"/>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p:ext uri="{DCECCB84-F9BA-43D5-87BE-67443E8EF086}">
      <p15:sldGuideLst xmlns:p15="http://schemas.microsoft.com/office/powerpoint/2012/main">
        <p15:guide id="4"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017281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978945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36517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5602249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3677563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432442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21807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13895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6216643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845428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46434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81894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7812926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3 ">
    <p:spTree>
      <p:nvGrpSpPr>
        <p:cNvPr id="1" name=""/>
        <p:cNvGrpSpPr/>
        <p:nvPr/>
      </p:nvGrpSpPr>
      <p:grpSpPr>
        <a:xfrm>
          <a:off x="0" y="0"/>
          <a:ext cx="0" cy="0"/>
          <a:chOff x="0" y="0"/>
          <a:chExt cx="0" cy="0"/>
        </a:xfrm>
      </p:grpSpPr>
      <p:sp>
        <p:nvSpPr>
          <p:cNvPr id="8" name="Rectangle 7"/>
          <p:cNvSpPr/>
          <p:nvPr userDrawn="1"/>
        </p:nvSpPr>
        <p:spPr bwMode="auto">
          <a:xfrm>
            <a:off x="274638" y="2125663"/>
            <a:ext cx="9144000" cy="3657600"/>
          </a:xfrm>
          <a:prstGeom prst="rect">
            <a:avLst/>
          </a:prstGeom>
          <a:solidFill>
            <a:srgbClr val="00D8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MS_TWC_cornerstone-tile_Blue288_RGB.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4702" y="296897"/>
            <a:ext cx="1828800" cy="18288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10411875" y="479775"/>
            <a:ext cx="1552931" cy="332659"/>
          </a:xfrm>
          <a:prstGeom prst="rect">
            <a:avLst/>
          </a:prstGeom>
        </p:spPr>
      </p:pic>
      <p:sp>
        <p:nvSpPr>
          <p:cNvPr id="9" name="Text Placeholder 4"/>
          <p:cNvSpPr>
            <a:spLocks noGrp="1"/>
          </p:cNvSpPr>
          <p:nvPr>
            <p:ph type="body" sz="quarter" idx="12" hasCustomPrompt="1"/>
          </p:nvPr>
        </p:nvSpPr>
        <p:spPr>
          <a:xfrm>
            <a:off x="276224" y="4594530"/>
            <a:ext cx="9144000" cy="1190320"/>
          </a:xfrm>
          <a:noFill/>
        </p:spPr>
        <p:txBody>
          <a:bodyPr lIns="146304" tIns="109728" rIns="146304" bIns="109728">
            <a:noAutofit/>
          </a:bodyPr>
          <a:lstStyle>
            <a:lvl1pPr marL="0" indent="0">
              <a:spcBef>
                <a:spcPts val="0"/>
              </a:spcBef>
              <a:buNone/>
              <a:defRPr sz="2300" spc="0" baseline="0">
                <a:solidFill>
                  <a:srgbClr val="000000"/>
                </a:solidFill>
                <a:latin typeface="+mj-lt"/>
              </a:defRPr>
            </a:lvl1pPr>
          </a:lstStyle>
          <a:p>
            <a:r>
              <a:rPr lang="en-US" sz="2300" dirty="0"/>
              <a:t>Speaker name goes here</a:t>
            </a:r>
          </a:p>
          <a:p>
            <a:r>
              <a:rPr lang="en-US" sz="2300" dirty="0"/>
              <a:t>Title goes here</a:t>
            </a:r>
          </a:p>
          <a:p>
            <a:r>
              <a:rPr lang="en-US" sz="2300" dirty="0"/>
              <a:t>Speaker’s group name goes here</a:t>
            </a:r>
          </a:p>
        </p:txBody>
      </p:sp>
      <p:sp>
        <p:nvSpPr>
          <p:cNvPr id="16" name="Title 1"/>
          <p:cNvSpPr>
            <a:spLocks noGrp="1"/>
          </p:cNvSpPr>
          <p:nvPr>
            <p:ph type="title" hasCustomPrompt="1"/>
          </p:nvPr>
        </p:nvSpPr>
        <p:spPr bwMode="ltGray">
          <a:xfrm>
            <a:off x="274701" y="2765750"/>
            <a:ext cx="9143901" cy="1830538"/>
          </a:xfrm>
          <a:noFill/>
        </p:spPr>
        <p:txBody>
          <a:bodyPr lIns="146304" tIns="91440" rIns="146304" bIns="91440" anchor="t" anchorCtr="0"/>
          <a:lstStyle>
            <a:lvl1pPr>
              <a:defRPr sz="6000" spc="-100" baseline="0">
                <a:solidFill>
                  <a:srgbClr val="000000"/>
                </a:solidFill>
              </a:defRPr>
            </a:lvl1pPr>
          </a:lstStyle>
          <a:p>
            <a:r>
              <a:rPr lang="en-US" dirty="0"/>
              <a:t>Presentation title </a:t>
            </a:r>
            <a:br>
              <a:rPr lang="en-US" dirty="0"/>
            </a:br>
            <a:r>
              <a:rPr lang="en-US" dirty="0"/>
              <a:t>goes here</a:t>
            </a:r>
          </a:p>
        </p:txBody>
      </p:sp>
      <p:sp>
        <p:nvSpPr>
          <p:cNvPr id="17" name="Text Placeholder 2"/>
          <p:cNvSpPr>
            <a:spLocks noGrp="1"/>
          </p:cNvSpPr>
          <p:nvPr>
            <p:ph type="body" sz="quarter" idx="15" hasCustomPrompt="1"/>
          </p:nvPr>
        </p:nvSpPr>
        <p:spPr bwMode="ltGray">
          <a:xfrm>
            <a:off x="274701" y="2125677"/>
            <a:ext cx="9143901" cy="640073"/>
          </a:xfrm>
        </p:spPr>
        <p:txBody>
          <a:bodyPr tIns="109728" bIns="109728">
            <a:noAutofit/>
          </a:bodyPr>
          <a:lstStyle>
            <a:lvl1pPr marL="0" indent="0">
              <a:spcBef>
                <a:spcPts val="0"/>
              </a:spcBef>
              <a:buNone/>
              <a:defRPr sz="3200" baseline="0">
                <a:solidFill>
                  <a:srgbClr val="000000"/>
                </a:solidFill>
              </a:defRPr>
            </a:lvl1pPr>
          </a:lstStyle>
          <a:p>
            <a:r>
              <a:rPr lang="en-US" dirty="0"/>
              <a:t>Group name goes here</a:t>
            </a:r>
          </a:p>
        </p:txBody>
      </p:sp>
    </p:spTree>
    <p:extLst>
      <p:ext uri="{BB962C8B-B14F-4D97-AF65-F5344CB8AC3E}">
        <p14:creationId xmlns:p14="http://schemas.microsoft.com/office/powerpoint/2010/main" val="1535167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chemeClr val="tx2"/>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8"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000000"/>
                </a:solidFill>
              </a:defRPr>
            </a:lvl1pPr>
          </a:lstStyle>
          <a:p>
            <a:endParaRPr lang="en-US" dirty="0"/>
          </a:p>
        </p:txBody>
      </p:sp>
      <p:sp>
        <p:nvSpPr>
          <p:cNvPr id="7"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00000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5531968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3.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3"/>
          </p:nvPr>
        </p:nvSpPr>
        <p:spPr>
          <a:xfrm>
            <a:off x="274702" y="6483350"/>
            <a:ext cx="3937000" cy="371475"/>
          </a:xfrm>
          <a:prstGeom prst="rect">
            <a:avLst/>
          </a:prstGeom>
        </p:spPr>
        <p:txBody>
          <a:bodyPr vert="horz" lIns="91440" tIns="45720" rIns="91440" bIns="45720" rtlCol="0" anchor="ctr"/>
          <a:lstStyle>
            <a:lvl1pPr algn="l">
              <a:defRPr sz="1000">
                <a:solidFill>
                  <a:srgbClr val="505050"/>
                </a:solidFill>
              </a:defRPr>
            </a:lvl1pPr>
          </a:lstStyle>
          <a:p>
            <a:endParaRPr lang="en-US" dirty="0"/>
          </a:p>
        </p:txBody>
      </p:sp>
      <p:sp>
        <p:nvSpPr>
          <p:cNvPr id="9" name="Slide Number Placeholder 8"/>
          <p:cNvSpPr>
            <a:spLocks noGrp="1"/>
          </p:cNvSpPr>
          <p:nvPr>
            <p:ph type="sldNum" sz="quarter" idx="4"/>
          </p:nvPr>
        </p:nvSpPr>
        <p:spPr>
          <a:xfrm>
            <a:off x="9327163" y="6483350"/>
            <a:ext cx="2901950" cy="371475"/>
          </a:xfrm>
          <a:prstGeom prst="rect">
            <a:avLst/>
          </a:prstGeom>
        </p:spPr>
        <p:txBody>
          <a:bodyPr vert="horz" lIns="91440" tIns="45720" rIns="91440" bIns="45720" rtlCol="0" anchor="ctr"/>
          <a:lstStyle>
            <a:lvl1pPr algn="r">
              <a:defRPr sz="1000">
                <a:solidFill>
                  <a:srgbClr val="505050"/>
                </a:solidFill>
              </a:defRPr>
            </a:lvl1pPr>
          </a:lstStyle>
          <a:p>
            <a:fld id="{7EFC24D6-DB8F-6B44-BA5A-9BEC68C15CAA}" type="slidenum">
              <a:rPr lang="en-US" smtClean="0"/>
              <a:pPr/>
              <a:t>‹#›</a:t>
            </a:fld>
            <a:endParaRPr lang="en-US"/>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087" r:id="rId7"/>
    <p:sldLayoutId id="2147484098" r:id="rId8"/>
    <p:sldLayoutId id="2147484086" r:id="rId9"/>
    <p:sldLayoutId id="2147484107" r:id="rId10"/>
    <p:sldLayoutId id="2147484099" r:id="rId11"/>
    <p:sldLayoutId id="2147484100" r:id="rId12"/>
    <p:sldLayoutId id="2147484089" r:id="rId13"/>
    <p:sldLayoutId id="2147484106" r:id="rId14"/>
    <p:sldLayoutId id="2147484092" r:id="rId15"/>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solidFill>
            <a:srgbClr val="000000"/>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133605354"/>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 id="2147484242" r:id="rId12"/>
    <p:sldLayoutId id="2147484243" r:id="rId13"/>
    <p:sldLayoutId id="2147484244" r:id="rId14"/>
    <p:sldLayoutId id="2147484245" r:id="rId15"/>
    <p:sldLayoutId id="2147484246" r:id="rId16"/>
    <p:sldLayoutId id="2147484247" r:id="rId17"/>
    <p:sldLayoutId id="2147484248" r:id="rId18"/>
    <p:sldLayoutId id="2147484249" r:id="rId19"/>
    <p:sldLayoutId id="2147484250" r:id="rId20"/>
    <p:sldLayoutId id="2147484251" r:id="rId21"/>
    <p:sldLayoutId id="2147484252" r:id="rId22"/>
    <p:sldLayoutId id="2147484253" r:id="rId23"/>
    <p:sldLayoutId id="2147484254" r:id="rId24"/>
    <p:sldLayoutId id="2147484255" r:id="rId25"/>
    <p:sldLayoutId id="2147484256" r:id="rId26"/>
    <p:sldLayoutId id="2147484257" r:id="rId27"/>
    <p:sldLayoutId id="214748425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821825924"/>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 id="2147484272" r:id="rId13"/>
    <p:sldLayoutId id="214748427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173995639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1250">
                <a:schemeClr val="tx2"/>
              </a:gs>
              <a:gs pos="100000">
                <a:schemeClr val="tx2"/>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14378619"/>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438671493"/>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wsj.com/public/resources/documents/info-Degrees_that_Pay_you_Back-sort.html" TargetMode="External"/><Relationship Id="rId2" Type="http://schemas.openxmlformats.org/officeDocument/2006/relationships/hyperlink" Target="https://www.kaggle.com/wsj/college-salaries" TargetMode="External"/><Relationship Id="rId1" Type="http://schemas.openxmlformats.org/officeDocument/2006/relationships/slideLayout" Target="../slideLayouts/slideLayout23.xml"/><Relationship Id="rId4" Type="http://schemas.openxmlformats.org/officeDocument/2006/relationships/hyperlink" Target="https://www.payscale.com/college-salary-report/methodolog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modules/generated/sklearn.ensemble.RandomForestClassifier.html#sklearn.ensemble.RandomForestClassifier" TargetMode="External"/><Relationship Id="rId2" Type="http://schemas.openxmlformats.org/officeDocument/2006/relationships/hyperlink" Target="https://scikit-learn.org/stable/modules/generated/sklearn.linear_model.LogisticRegression.html#sklearn.linear_model.LogisticRegression" TargetMode="External"/><Relationship Id="rId1" Type="http://schemas.openxmlformats.org/officeDocument/2006/relationships/slideLayout" Target="../slideLayouts/slideLayout23.xml"/><Relationship Id="rId4" Type="http://schemas.openxmlformats.org/officeDocument/2006/relationships/hyperlink" Target="https://scikit-learn.org/stable/modules/classes.html#module-sklearn.tre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PKing70/LIMEaid/blob/master/examples/LIME_Iris_ex_notebook.ipynb" TargetMode="External"/><Relationship Id="rId1" Type="http://schemas.openxmlformats.org/officeDocument/2006/relationships/slideLayout" Target="../slideLayouts/slideLayout2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uwescience/shablona" TargetMode="External"/><Relationship Id="rId2" Type="http://schemas.openxmlformats.org/officeDocument/2006/relationships/hyperlink" Target="https://github.com/PKing70/LIMEaid" TargetMode="External"/><Relationship Id="rId1" Type="http://schemas.openxmlformats.org/officeDocument/2006/relationships/slideLayout" Target="../slideLayouts/slideLayout2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2" y="2138378"/>
            <a:ext cx="9143936" cy="1828786"/>
          </a:xfrm>
        </p:spPr>
        <p:txBody>
          <a:bodyPr/>
          <a:lstStyle/>
          <a:p>
            <a:r>
              <a:rPr lang="en-US" sz="5400" b="1" dirty="0" err="1"/>
              <a:t>LIMEaid</a:t>
            </a:r>
            <a:br>
              <a:rPr lang="en-US" sz="4800" dirty="0"/>
            </a:br>
            <a:r>
              <a:rPr lang="en-US" sz="4800" dirty="0"/>
              <a:t>Local Interpretable Model-agnostic Explanations (LIME)</a:t>
            </a:r>
            <a:br>
              <a:rPr lang="en-US" sz="4800" dirty="0"/>
            </a:br>
            <a:br>
              <a:rPr lang="en-US" dirty="0"/>
            </a:br>
            <a:endParaRPr lang="en-US" dirty="0"/>
          </a:p>
        </p:txBody>
      </p:sp>
      <p:sp>
        <p:nvSpPr>
          <p:cNvPr id="5" name="Text Placeholder 4"/>
          <p:cNvSpPr>
            <a:spLocks noGrp="1"/>
          </p:cNvSpPr>
          <p:nvPr>
            <p:ph type="body" sz="quarter" idx="12"/>
          </p:nvPr>
        </p:nvSpPr>
        <p:spPr>
          <a:xfrm>
            <a:off x="274702" y="4411663"/>
            <a:ext cx="3124136" cy="838200"/>
          </a:xfrm>
        </p:spPr>
        <p:txBody>
          <a:bodyPr/>
          <a:lstStyle/>
          <a:p>
            <a:r>
              <a:rPr lang="en-US" sz="2400" dirty="0"/>
              <a:t>Data 515, Spring 2019</a:t>
            </a:r>
          </a:p>
          <a:p>
            <a:r>
              <a:rPr lang="en-US" sz="2400" dirty="0"/>
              <a:t>M.S. Data Science</a:t>
            </a:r>
          </a:p>
        </p:txBody>
      </p:sp>
      <p:grpSp>
        <p:nvGrpSpPr>
          <p:cNvPr id="7" name="Group 6">
            <a:extLst>
              <a:ext uri="{FF2B5EF4-FFF2-40B4-BE49-F238E27FC236}">
                <a16:creationId xmlns:a16="http://schemas.microsoft.com/office/drawing/2014/main" id="{2423F087-D44E-4F38-ABB1-D022E6312AA0}"/>
              </a:ext>
            </a:extLst>
          </p:cNvPr>
          <p:cNvGrpSpPr/>
          <p:nvPr/>
        </p:nvGrpSpPr>
        <p:grpSpPr>
          <a:xfrm>
            <a:off x="8809037" y="521609"/>
            <a:ext cx="3212599" cy="659067"/>
            <a:chOff x="4865308" y="6163564"/>
            <a:chExt cx="3212599" cy="659067"/>
          </a:xfrm>
        </p:grpSpPr>
        <p:sp>
          <p:nvSpPr>
            <p:cNvPr id="6" name="Rectangle 5">
              <a:extLst>
                <a:ext uri="{FF2B5EF4-FFF2-40B4-BE49-F238E27FC236}">
                  <a16:creationId xmlns:a16="http://schemas.microsoft.com/office/drawing/2014/main" id="{3DC51596-91CC-4FA0-B336-0060A29E7FAB}"/>
                </a:ext>
              </a:extLst>
            </p:cNvPr>
            <p:cNvSpPr/>
            <p:nvPr/>
          </p:nvSpPr>
          <p:spPr bwMode="auto">
            <a:xfrm>
              <a:off x="4865308" y="6163564"/>
              <a:ext cx="3212598" cy="6583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E0D44090-CDCA-4553-AA87-89BB1BDBFD08}"/>
                </a:ext>
              </a:extLst>
            </p:cNvPr>
            <p:cNvPicPr>
              <a:picLocks noChangeAspect="1"/>
            </p:cNvPicPr>
            <p:nvPr/>
          </p:nvPicPr>
          <p:blipFill>
            <a:blip r:embed="rId3"/>
            <a:stretch>
              <a:fillRect/>
            </a:stretch>
          </p:blipFill>
          <p:spPr>
            <a:xfrm>
              <a:off x="4865308" y="6164262"/>
              <a:ext cx="3212599" cy="658369"/>
            </a:xfrm>
            <a:prstGeom prst="rect">
              <a:avLst/>
            </a:prstGeom>
          </p:spPr>
        </p:pic>
      </p:grpSp>
      <p:sp>
        <p:nvSpPr>
          <p:cNvPr id="10" name="Rectangle 9">
            <a:extLst>
              <a:ext uri="{FF2B5EF4-FFF2-40B4-BE49-F238E27FC236}">
                <a16:creationId xmlns:a16="http://schemas.microsoft.com/office/drawing/2014/main" id="{C1803779-3180-4DAE-9DEF-DEBA8758E5B3}"/>
              </a:ext>
            </a:extLst>
          </p:cNvPr>
          <p:cNvSpPr/>
          <p:nvPr/>
        </p:nvSpPr>
        <p:spPr bwMode="auto">
          <a:xfrm>
            <a:off x="427037" y="6088062"/>
            <a:ext cx="1905000" cy="609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09F7311A-B871-4C5C-AC63-1FE82DB1B6B7}"/>
              </a:ext>
            </a:extLst>
          </p:cNvPr>
          <p:cNvSpPr txBox="1">
            <a:spLocks/>
          </p:cNvSpPr>
          <p:nvPr/>
        </p:nvSpPr>
        <p:spPr>
          <a:xfrm>
            <a:off x="5532437" y="4404308"/>
            <a:ext cx="3124136" cy="838200"/>
          </a:xfrm>
          <a:prstGeom prst="rect">
            <a:avLst/>
          </a:prstGeom>
          <a:noFill/>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600" kern="1200" spc="0" baseline="0">
                <a:gradFill>
                  <a:gsLst>
                    <a:gs pos="2917">
                      <a:srgbClr val="FFFFFF"/>
                    </a:gs>
                    <a:gs pos="30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Suman </a:t>
            </a:r>
            <a:r>
              <a:rPr lang="en-US" sz="2400" dirty="0" err="1"/>
              <a:t>Bhagavathula</a:t>
            </a:r>
            <a:endParaRPr lang="en-US" sz="2400" dirty="0"/>
          </a:p>
          <a:p>
            <a:r>
              <a:rPr lang="en-US" sz="2400" dirty="0"/>
              <a:t>Patrick King</a:t>
            </a:r>
          </a:p>
          <a:p>
            <a:r>
              <a:rPr lang="en-US" sz="2400" dirty="0"/>
              <a:t>Javier Salido</a:t>
            </a:r>
          </a:p>
        </p:txBody>
      </p:sp>
    </p:spTree>
    <p:extLst>
      <p:ext uri="{BB962C8B-B14F-4D97-AF65-F5344CB8AC3E}">
        <p14:creationId xmlns:p14="http://schemas.microsoft.com/office/powerpoint/2010/main" val="401765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70B-AA5B-AA4D-9FC0-DE4E72E6CC4D}"/>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46CAD6DD-C2C6-C945-BB35-B1C5F3A194CF}"/>
              </a:ext>
            </a:extLst>
          </p:cNvPr>
          <p:cNvSpPr>
            <a:spLocks noGrp="1"/>
          </p:cNvSpPr>
          <p:nvPr>
            <p:ph type="body" sz="quarter" idx="11"/>
          </p:nvPr>
        </p:nvSpPr>
        <p:spPr>
          <a:xfrm>
            <a:off x="271292" y="1135062"/>
            <a:ext cx="11889564" cy="7183505"/>
          </a:xfrm>
        </p:spPr>
        <p:txBody>
          <a:bodyPr/>
          <a:lstStyle/>
          <a:p>
            <a:pPr marL="742950" indent="-742950">
              <a:buFont typeface="Wingdings" pitchFamily="2" charset="2"/>
              <a:buChar char="§"/>
            </a:pPr>
            <a:r>
              <a:rPr lang="en-US" sz="2800" b="1" dirty="0">
                <a:solidFill>
                  <a:schemeClr val="accent1"/>
                </a:solidFill>
              </a:rPr>
              <a:t>API support for data acquisition to support dynamic features:</a:t>
            </a:r>
          </a:p>
          <a:p>
            <a:pPr marL="966788" lvl="2" indent="-742950">
              <a:buFont typeface="Arial" panose="020B0604020202020204" pitchFamily="34" charset="0"/>
              <a:buChar char="•"/>
            </a:pPr>
            <a:r>
              <a:rPr lang="en-US" sz="2800" dirty="0">
                <a:solidFill>
                  <a:schemeClr val="accent1"/>
                </a:solidFill>
              </a:rPr>
              <a:t>College Scorecard (</a:t>
            </a:r>
            <a:r>
              <a:rPr lang="en-US" sz="2800" dirty="0" err="1">
                <a:solidFill>
                  <a:schemeClr val="accent1"/>
                </a:solidFill>
              </a:rPr>
              <a:t>data.gov</a:t>
            </a:r>
            <a:r>
              <a:rPr lang="en-US" sz="2800" dirty="0">
                <a:solidFill>
                  <a:schemeClr val="accent1"/>
                </a:solidFill>
              </a:rPr>
              <a:t>) currently published with new features and data dictionary yearly</a:t>
            </a:r>
            <a:br>
              <a:rPr lang="en-US" sz="2800" dirty="0">
                <a:solidFill>
                  <a:schemeClr val="accent1"/>
                </a:solidFill>
              </a:rPr>
            </a:br>
            <a:endParaRPr lang="en-US" sz="2800" dirty="0">
              <a:solidFill>
                <a:schemeClr val="accent1"/>
              </a:solidFill>
            </a:endParaRPr>
          </a:p>
          <a:p>
            <a:pPr marL="742950" indent="-742950">
              <a:buFont typeface="Wingdings" pitchFamily="2" charset="2"/>
              <a:buChar char="§"/>
            </a:pPr>
            <a:r>
              <a:rPr lang="en-US" sz="2800" b="1" dirty="0">
                <a:solidFill>
                  <a:schemeClr val="accent1"/>
                </a:solidFill>
              </a:rPr>
              <a:t>Model tuning for examples: </a:t>
            </a:r>
          </a:p>
          <a:p>
            <a:pPr marL="966788" lvl="2" indent="-742950">
              <a:buFont typeface="Arial" panose="020B0604020202020204" pitchFamily="34" charset="0"/>
              <a:buChar char="•"/>
            </a:pPr>
            <a:r>
              <a:rPr lang="en-US" sz="2800" dirty="0">
                <a:solidFill>
                  <a:schemeClr val="accent1"/>
                </a:solidFill>
              </a:rPr>
              <a:t>Currently using defaults, could improve accuracy &gt; 65%</a:t>
            </a:r>
            <a:br>
              <a:rPr lang="en-US" sz="2800" dirty="0">
                <a:solidFill>
                  <a:schemeClr val="accent1"/>
                </a:solidFill>
              </a:rPr>
            </a:br>
            <a:endParaRPr lang="en-US" sz="2800" dirty="0">
              <a:solidFill>
                <a:schemeClr val="accent1"/>
              </a:solidFill>
            </a:endParaRPr>
          </a:p>
          <a:p>
            <a:pPr marL="742950" indent="-742950">
              <a:buFont typeface="Wingdings" pitchFamily="2" charset="2"/>
              <a:buChar char="§"/>
            </a:pPr>
            <a:r>
              <a:rPr lang="en-US" sz="2800" b="1" dirty="0">
                <a:solidFill>
                  <a:schemeClr val="accent1"/>
                </a:solidFill>
              </a:rPr>
              <a:t>Better way to generate random samples</a:t>
            </a:r>
          </a:p>
          <a:p>
            <a:pPr marL="742950" indent="-742950">
              <a:buFont typeface="Wingdings" pitchFamily="2" charset="2"/>
              <a:buChar char="§"/>
            </a:pPr>
            <a:endParaRPr lang="en-US" sz="2800" b="1" dirty="0">
              <a:solidFill>
                <a:schemeClr val="accent1"/>
              </a:solidFill>
            </a:endParaRPr>
          </a:p>
          <a:p>
            <a:pPr marL="742950" indent="-742950">
              <a:buFont typeface="Wingdings" pitchFamily="2" charset="2"/>
              <a:buChar char="§"/>
            </a:pPr>
            <a:r>
              <a:rPr lang="en-US" sz="2800" b="1" dirty="0">
                <a:solidFill>
                  <a:schemeClr val="accent1"/>
                </a:solidFill>
              </a:rPr>
              <a:t>M</a:t>
            </a:r>
            <a:r>
              <a:rPr lang="en-US" sz="2800" b="1" dirty="0"/>
              <a:t>odify </a:t>
            </a:r>
            <a:r>
              <a:rPr lang="en-US" sz="2800" b="1" dirty="0">
                <a:solidFill>
                  <a:schemeClr val="accent1"/>
                </a:solidFill>
              </a:rPr>
              <a:t>penalty for number of coefficients</a:t>
            </a:r>
            <a:br>
              <a:rPr lang="en-US" sz="2800" dirty="0"/>
            </a:br>
            <a:endParaRPr lang="en-US" sz="2800" dirty="0"/>
          </a:p>
          <a:p>
            <a:pPr marL="742950" indent="-742950">
              <a:buFont typeface="Wingdings" pitchFamily="2" charset="2"/>
              <a:buChar char="§"/>
            </a:pPr>
            <a:r>
              <a:rPr lang="en-US" sz="2800" b="1" dirty="0">
                <a:solidFill>
                  <a:schemeClr val="accent1"/>
                </a:solidFill>
              </a:rPr>
              <a:t>More data type and model support: image data, NLP support, support for model objects beyond </a:t>
            </a:r>
            <a:r>
              <a:rPr lang="en-US" sz="2800" b="1" dirty="0" err="1">
                <a:solidFill>
                  <a:schemeClr val="accent1"/>
                </a:solidFill>
              </a:rPr>
              <a:t>sklearn</a:t>
            </a:r>
            <a:r>
              <a:rPr lang="en-US" sz="2800" b="1" dirty="0">
                <a:solidFill>
                  <a:schemeClr val="accent1"/>
                </a:solidFill>
              </a:rPr>
              <a:t> classifiers</a:t>
            </a:r>
          </a:p>
          <a:p>
            <a:pPr marL="742950" indent="-742950">
              <a:buAutoNum type="arabicPeriod"/>
            </a:pPr>
            <a:endParaRPr lang="en-US" dirty="0"/>
          </a:p>
          <a:p>
            <a:pPr marL="742950" indent="-742950">
              <a:buAutoNum type="arabicPeriod"/>
            </a:pPr>
            <a:endParaRPr lang="en-US" dirty="0"/>
          </a:p>
        </p:txBody>
      </p:sp>
    </p:spTree>
    <p:extLst>
      <p:ext uri="{BB962C8B-B14F-4D97-AF65-F5344CB8AC3E}">
        <p14:creationId xmlns:p14="http://schemas.microsoft.com/office/powerpoint/2010/main" val="354649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14CD-0578-460D-AD38-26F5C666C5C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536434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9F24-26D7-4DB1-B8FC-2CBC04AFA611}"/>
              </a:ext>
            </a:extLst>
          </p:cNvPr>
          <p:cNvSpPr>
            <a:spLocks noGrp="1"/>
          </p:cNvSpPr>
          <p:nvPr>
            <p:ph type="title"/>
          </p:nvPr>
        </p:nvSpPr>
        <p:spPr/>
        <p:txBody>
          <a:bodyPr/>
          <a:lstStyle/>
          <a:p>
            <a:r>
              <a:rPr lang="en-US" dirty="0"/>
              <a:t>Interpretability in Machine Learning</a:t>
            </a:r>
          </a:p>
        </p:txBody>
      </p:sp>
      <p:sp>
        <p:nvSpPr>
          <p:cNvPr id="3" name="Text Placeholder 2">
            <a:extLst>
              <a:ext uri="{FF2B5EF4-FFF2-40B4-BE49-F238E27FC236}">
                <a16:creationId xmlns:a16="http://schemas.microsoft.com/office/drawing/2014/main" id="{63B65DAC-D5D0-44CB-B180-0D65460E4DC7}"/>
              </a:ext>
            </a:extLst>
          </p:cNvPr>
          <p:cNvSpPr>
            <a:spLocks noGrp="1"/>
          </p:cNvSpPr>
          <p:nvPr>
            <p:ph type="body" sz="quarter" idx="11"/>
          </p:nvPr>
        </p:nvSpPr>
        <p:spPr>
          <a:xfrm>
            <a:off x="350837" y="1363662"/>
            <a:ext cx="11889564" cy="5853910"/>
          </a:xfrm>
        </p:spPr>
        <p:txBody>
          <a:bodyPr/>
          <a:lstStyle/>
          <a:p>
            <a:r>
              <a:rPr lang="en-US" sz="2800" b="1" dirty="0">
                <a:solidFill>
                  <a:schemeClr val="accent1"/>
                </a:solidFill>
              </a:rPr>
              <a:t>Some highly accurate models are not “explainable”</a:t>
            </a:r>
          </a:p>
          <a:p>
            <a:pPr marL="795338" lvl="2" indent="-571500">
              <a:buFont typeface="Arial" panose="020B0604020202020204" pitchFamily="34" charset="0"/>
              <a:buChar char="•"/>
            </a:pPr>
            <a:r>
              <a:rPr lang="en-US" sz="2800" dirty="0">
                <a:solidFill>
                  <a:schemeClr val="accent1"/>
                </a:solidFill>
                <a:latin typeface="+mj-lt"/>
              </a:rPr>
              <a:t>Neural networks, random forests</a:t>
            </a:r>
          </a:p>
          <a:p>
            <a:pPr lvl="2"/>
            <a:endParaRPr lang="en-US" dirty="0">
              <a:solidFill>
                <a:schemeClr val="accent1"/>
              </a:solidFill>
              <a:latin typeface="+mj-lt"/>
            </a:endParaRPr>
          </a:p>
          <a:p>
            <a:pPr lvl="0">
              <a:buClr>
                <a:srgbClr val="505050"/>
              </a:buClr>
            </a:pPr>
            <a:r>
              <a:rPr lang="en-US" sz="2800" b="1" dirty="0">
                <a:solidFill>
                  <a:schemeClr val="accent1"/>
                </a:solidFill>
              </a:rPr>
              <a:t>Why is this a problem?</a:t>
            </a:r>
          </a:p>
          <a:p>
            <a:pPr marL="795338" lvl="2" indent="-571500">
              <a:buClr>
                <a:srgbClr val="505050"/>
              </a:buClr>
              <a:buFont typeface="Arial" panose="020B0604020202020204" pitchFamily="34" charset="0"/>
              <a:buChar char="•"/>
            </a:pPr>
            <a:r>
              <a:rPr lang="en-US" sz="2800" dirty="0">
                <a:solidFill>
                  <a:schemeClr val="accent1"/>
                </a:solidFill>
                <a:latin typeface="+mj-lt"/>
              </a:rPr>
              <a:t>Bias, not obvious</a:t>
            </a:r>
          </a:p>
          <a:p>
            <a:pPr marL="795338" lvl="2" indent="-571500">
              <a:buClr>
                <a:srgbClr val="505050"/>
              </a:buClr>
              <a:buFont typeface="Arial" panose="020B0604020202020204" pitchFamily="34" charset="0"/>
              <a:buChar char="•"/>
            </a:pPr>
            <a:r>
              <a:rPr lang="en-US" sz="2800" dirty="0">
                <a:solidFill>
                  <a:schemeClr val="accent1"/>
                </a:solidFill>
                <a:latin typeface="+mj-lt"/>
              </a:rPr>
              <a:t>High test set accuracy but poor results in the field</a:t>
            </a:r>
          </a:p>
          <a:p>
            <a:pPr marL="795338" lvl="2" indent="-571500">
              <a:buClr>
                <a:srgbClr val="505050"/>
              </a:buClr>
              <a:buFont typeface="Arial" panose="020B0604020202020204" pitchFamily="34" charset="0"/>
              <a:buChar char="•"/>
            </a:pPr>
            <a:r>
              <a:rPr lang="en-US" sz="2800" dirty="0">
                <a:solidFill>
                  <a:schemeClr val="accent1"/>
                </a:solidFill>
                <a:latin typeface="+mj-lt"/>
              </a:rPr>
              <a:t>Policy or law demands an explanation of any decision</a:t>
            </a:r>
          </a:p>
          <a:p>
            <a:pPr lvl="2"/>
            <a:endParaRPr lang="en-US" dirty="0">
              <a:solidFill>
                <a:schemeClr val="accent1"/>
              </a:solidFill>
              <a:latin typeface="+mj-lt"/>
            </a:endParaRPr>
          </a:p>
          <a:p>
            <a:pPr lvl="0">
              <a:buClr>
                <a:srgbClr val="505050"/>
              </a:buClr>
            </a:pPr>
            <a:r>
              <a:rPr lang="en-US" sz="2800" b="1" dirty="0">
                <a:solidFill>
                  <a:schemeClr val="accent1"/>
                </a:solidFill>
              </a:rPr>
              <a:t>Solution: model-agnostic local explanations</a:t>
            </a:r>
          </a:p>
          <a:p>
            <a:pPr marL="795338" lvl="2" indent="-571500">
              <a:buClr>
                <a:srgbClr val="505050"/>
              </a:buClr>
              <a:buFont typeface="Arial" panose="020B0604020202020204" pitchFamily="34" charset="0"/>
              <a:buChar char="•"/>
            </a:pPr>
            <a:r>
              <a:rPr lang="en-US" sz="2800" dirty="0">
                <a:solidFill>
                  <a:schemeClr val="accent1"/>
                </a:solidFill>
                <a:latin typeface="+mj-lt"/>
              </a:rPr>
              <a:t>Explain one instance, not entire model</a:t>
            </a:r>
          </a:p>
          <a:p>
            <a:pPr marL="795338" lvl="2" indent="-571500">
              <a:buClr>
                <a:srgbClr val="505050"/>
              </a:buClr>
              <a:buFont typeface="Arial" panose="020B0604020202020204" pitchFamily="34" charset="0"/>
              <a:buChar char="•"/>
            </a:pPr>
            <a:r>
              <a:rPr lang="en-US" sz="2800" dirty="0">
                <a:solidFill>
                  <a:schemeClr val="accent1"/>
                </a:solidFill>
                <a:latin typeface="+mj-lt"/>
              </a:rPr>
              <a:t>Fit a simple model to explain a small section of decision space</a:t>
            </a:r>
          </a:p>
          <a:p>
            <a:endParaRPr lang="en-US" dirty="0"/>
          </a:p>
        </p:txBody>
      </p:sp>
    </p:spTree>
    <p:extLst>
      <p:ext uri="{BB962C8B-B14F-4D97-AF65-F5344CB8AC3E}">
        <p14:creationId xmlns:p14="http://schemas.microsoft.com/office/powerpoint/2010/main" val="98094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E9B30851-92C6-284F-B539-3D6B91FEE856}"/>
              </a:ext>
            </a:extLst>
          </p:cNvPr>
          <p:cNvPicPr>
            <a:picLocks noChangeAspect="1"/>
          </p:cNvPicPr>
          <p:nvPr/>
        </p:nvPicPr>
        <p:blipFill>
          <a:blip r:embed="rId2"/>
          <a:stretch>
            <a:fillRect/>
          </a:stretch>
        </p:blipFill>
        <p:spPr>
          <a:xfrm>
            <a:off x="5075238" y="1795893"/>
            <a:ext cx="7334126" cy="5054169"/>
          </a:xfrm>
          <a:prstGeom prst="rect">
            <a:avLst/>
          </a:prstGeom>
        </p:spPr>
      </p:pic>
      <p:sp>
        <p:nvSpPr>
          <p:cNvPr id="2" name="Title 1">
            <a:extLst>
              <a:ext uri="{FF2B5EF4-FFF2-40B4-BE49-F238E27FC236}">
                <a16:creationId xmlns:a16="http://schemas.microsoft.com/office/drawing/2014/main" id="{472253F0-C330-4947-AFD8-989E72AF677D}"/>
              </a:ext>
            </a:extLst>
          </p:cNvPr>
          <p:cNvSpPr>
            <a:spLocks noGrp="1"/>
          </p:cNvSpPr>
          <p:nvPr>
            <p:ph type="title"/>
          </p:nvPr>
        </p:nvSpPr>
        <p:spPr/>
        <p:txBody>
          <a:bodyPr/>
          <a:lstStyle/>
          <a:p>
            <a:r>
              <a:rPr lang="en-US" dirty="0" err="1"/>
              <a:t>LIMEaid</a:t>
            </a:r>
            <a:r>
              <a:rPr lang="en-US" dirty="0"/>
              <a:t>: A LIME solution for tabular data</a:t>
            </a:r>
          </a:p>
        </p:txBody>
      </p:sp>
      <p:sp>
        <p:nvSpPr>
          <p:cNvPr id="3" name="Text Placeholder 2">
            <a:extLst>
              <a:ext uri="{FF2B5EF4-FFF2-40B4-BE49-F238E27FC236}">
                <a16:creationId xmlns:a16="http://schemas.microsoft.com/office/drawing/2014/main" id="{637EDBFD-D238-4647-8BA8-2A25C1663ED2}"/>
              </a:ext>
            </a:extLst>
          </p:cNvPr>
          <p:cNvSpPr>
            <a:spLocks noGrp="1"/>
          </p:cNvSpPr>
          <p:nvPr>
            <p:ph type="body" sz="quarter" idx="11"/>
          </p:nvPr>
        </p:nvSpPr>
        <p:spPr>
          <a:xfrm>
            <a:off x="274639" y="1212849"/>
            <a:ext cx="11889564" cy="4789003"/>
          </a:xfrm>
        </p:spPr>
        <p:txBody>
          <a:bodyPr/>
          <a:lstStyle/>
          <a:p>
            <a:r>
              <a:rPr lang="en-US" sz="2800" b="1" dirty="0" err="1"/>
              <a:t>LIMEaid</a:t>
            </a:r>
            <a:r>
              <a:rPr lang="en-US" sz="2800" b="1" dirty="0"/>
              <a:t> explanations</a:t>
            </a:r>
          </a:p>
          <a:p>
            <a:endParaRPr lang="en-US" sz="2000" dirty="0"/>
          </a:p>
          <a:p>
            <a:r>
              <a:rPr lang="en-US" sz="2000" b="1" dirty="0"/>
              <a:t>Input</a:t>
            </a:r>
          </a:p>
          <a:p>
            <a:pPr marL="342900" indent="-342900">
              <a:buFont typeface="Arial" panose="020B0604020202020204" pitchFamily="34" charset="0"/>
              <a:buChar char="•"/>
            </a:pPr>
            <a:r>
              <a:rPr lang="en-US" sz="2000" dirty="0"/>
              <a:t>A “complex” ML model, fit by </a:t>
            </a:r>
            <a:r>
              <a:rPr lang="en-US" sz="2000" dirty="0" err="1"/>
              <a:t>sklearn</a:t>
            </a:r>
            <a:r>
              <a:rPr lang="en-US" sz="2000" dirty="0"/>
              <a:t> classifier object with .predict</a:t>
            </a:r>
          </a:p>
          <a:p>
            <a:pPr marL="342900" indent="-342900">
              <a:buFont typeface="Arial" panose="020B0604020202020204" pitchFamily="34" charset="0"/>
              <a:buChar char="•"/>
            </a:pPr>
            <a:r>
              <a:rPr lang="en-US" sz="2000" dirty="0"/>
              <a:t>An instance of data (</a:t>
            </a:r>
            <a:r>
              <a:rPr lang="en-US" sz="2000" i="1" dirty="0"/>
              <a:t>x</a:t>
            </a:r>
            <a:r>
              <a:rPr lang="en-US" sz="2000" dirty="0"/>
              <a:t>) and its model output (</a:t>
            </a:r>
            <a:r>
              <a:rPr lang="en-US" sz="2000" i="1" dirty="0"/>
              <a:t>f(x)</a:t>
            </a:r>
            <a:r>
              <a:rPr lang="en-US" sz="2000" dirty="0"/>
              <a:t>)</a:t>
            </a:r>
          </a:p>
          <a:p>
            <a:pPr marL="342900" indent="-342900">
              <a:buFont typeface="Arial" panose="020B0604020202020204" pitchFamily="34" charset="0"/>
              <a:buChar char="•"/>
            </a:pPr>
            <a:r>
              <a:rPr lang="en-US" sz="2000" dirty="0"/>
              <a:t>Probability domain for normalized predictor variables (histograms)</a:t>
            </a:r>
          </a:p>
          <a:p>
            <a:br>
              <a:rPr lang="en-US" sz="2000" dirty="0"/>
            </a:br>
            <a:r>
              <a:rPr lang="en-US" sz="2000" b="1" dirty="0"/>
              <a:t>Output</a:t>
            </a:r>
          </a:p>
          <a:p>
            <a:pPr marL="342900" indent="-342900">
              <a:buFont typeface="Arial" panose="020B0604020202020204" pitchFamily="34" charset="0"/>
              <a:buChar char="•"/>
            </a:pPr>
            <a:r>
              <a:rPr lang="en-US" sz="2000" dirty="0"/>
              <a:t>Sparse linear models (few features), plottable</a:t>
            </a:r>
            <a:br>
              <a:rPr lang="en-US" sz="2000" dirty="0"/>
            </a:br>
            <a:r>
              <a:rPr lang="en-US" sz="2000" dirty="0"/>
              <a:t>List significant features</a:t>
            </a:r>
          </a:p>
          <a:p>
            <a:endParaRPr lang="en-US" sz="2000" dirty="0"/>
          </a:p>
          <a:p>
            <a:r>
              <a:rPr lang="en-US" sz="2000" b="1" dirty="0"/>
              <a:t>Analysis/verification</a:t>
            </a:r>
          </a:p>
          <a:p>
            <a:pPr marL="342900" indent="-342900">
              <a:buFont typeface="Arial" panose="020B0604020202020204" pitchFamily="34" charset="0"/>
              <a:buChar char="•"/>
            </a:pPr>
            <a:r>
              <a:rPr lang="en-US" sz="2000" dirty="0"/>
              <a:t>Decision-tree comparison</a:t>
            </a:r>
            <a:br>
              <a:rPr lang="en-US" sz="2000" dirty="0"/>
            </a:br>
            <a:endParaRPr lang="en-US" sz="2000" dirty="0"/>
          </a:p>
        </p:txBody>
      </p:sp>
      <p:sp>
        <p:nvSpPr>
          <p:cNvPr id="4" name="Rectangle 3">
            <a:extLst>
              <a:ext uri="{FF2B5EF4-FFF2-40B4-BE49-F238E27FC236}">
                <a16:creationId xmlns:a16="http://schemas.microsoft.com/office/drawing/2014/main" id="{9C14717C-2528-489E-A496-4EBC7C07B077}"/>
              </a:ext>
            </a:extLst>
          </p:cNvPr>
          <p:cNvSpPr/>
          <p:nvPr/>
        </p:nvSpPr>
        <p:spPr bwMode="auto">
          <a:xfrm>
            <a:off x="4999037" y="1744662"/>
            <a:ext cx="685800" cy="304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6031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5B547-5C00-B544-A28E-533C27BBD88C}"/>
              </a:ext>
            </a:extLst>
          </p:cNvPr>
          <p:cNvSpPr>
            <a:spLocks noGrp="1"/>
          </p:cNvSpPr>
          <p:nvPr>
            <p:ph type="title"/>
          </p:nvPr>
        </p:nvSpPr>
        <p:spPr/>
        <p:txBody>
          <a:bodyPr/>
          <a:lstStyle/>
          <a:p>
            <a:r>
              <a:rPr lang="en-US" dirty="0"/>
              <a:t>Use Cases</a:t>
            </a:r>
          </a:p>
        </p:txBody>
      </p:sp>
      <p:sp>
        <p:nvSpPr>
          <p:cNvPr id="3" name="Text Placeholder 2">
            <a:extLst>
              <a:ext uri="{FF2B5EF4-FFF2-40B4-BE49-F238E27FC236}">
                <a16:creationId xmlns:a16="http://schemas.microsoft.com/office/drawing/2014/main" id="{75D2F1E6-DD2D-3E45-8952-4674FF3090E2}"/>
              </a:ext>
            </a:extLst>
          </p:cNvPr>
          <p:cNvSpPr>
            <a:spLocks noGrp="1"/>
          </p:cNvSpPr>
          <p:nvPr>
            <p:ph type="body" sz="quarter" idx="11"/>
          </p:nvPr>
        </p:nvSpPr>
        <p:spPr>
          <a:xfrm>
            <a:off x="274639" y="1212849"/>
            <a:ext cx="11889564" cy="6001643"/>
          </a:xfrm>
        </p:spPr>
        <p:txBody>
          <a:bodyPr/>
          <a:lstStyle/>
          <a:p>
            <a:r>
              <a:rPr lang="en-US" sz="2800" b="1" dirty="0"/>
              <a:t>User profile</a:t>
            </a:r>
            <a:r>
              <a:rPr lang="en-US" sz="2800" dirty="0"/>
              <a:t>: data scientist with Python programming experience</a:t>
            </a:r>
          </a:p>
          <a:p>
            <a:endParaRPr lang="en-US" sz="2000" dirty="0"/>
          </a:p>
          <a:p>
            <a:pPr marL="457200" indent="-457200">
              <a:buFont typeface="+mj-lt"/>
              <a:buAutoNum type="arabicPeriod"/>
            </a:pPr>
            <a:r>
              <a:rPr lang="en-US" sz="2800" b="1" dirty="0"/>
              <a:t>Model verification scenario</a:t>
            </a:r>
            <a:br>
              <a:rPr lang="en-US" sz="2800" dirty="0"/>
            </a:br>
            <a:r>
              <a:rPr lang="en-US" sz="2800" dirty="0"/>
              <a:t>- User wants to preempt poor model performance “in the field”</a:t>
            </a:r>
            <a:br>
              <a:rPr lang="en-US" sz="2800" dirty="0"/>
            </a:br>
            <a:r>
              <a:rPr lang="en-US" sz="2800" dirty="0"/>
              <a:t>- Use </a:t>
            </a:r>
            <a:r>
              <a:rPr lang="en-US" sz="2800" dirty="0" err="1"/>
              <a:t>LIMEaid</a:t>
            </a:r>
            <a:r>
              <a:rPr lang="en-US" sz="2800" dirty="0"/>
              <a:t> to sample test dataset</a:t>
            </a:r>
            <a:br>
              <a:rPr lang="en-US" sz="2800" dirty="0"/>
            </a:br>
            <a:r>
              <a:rPr lang="en-US" sz="2800" dirty="0"/>
              <a:t>- Show most significant features for decision</a:t>
            </a:r>
            <a:br>
              <a:rPr lang="en-US" sz="2800" dirty="0"/>
            </a:br>
            <a:r>
              <a:rPr lang="en-US" sz="2800" dirty="0"/>
              <a:t>- Tune or replace model if spurious correlation or other issues</a:t>
            </a:r>
          </a:p>
          <a:p>
            <a:pPr marL="457200" indent="-457200">
              <a:buFont typeface="+mj-lt"/>
              <a:buAutoNum type="arabicPeriod"/>
            </a:pPr>
            <a:endParaRPr lang="en-US" sz="2800" dirty="0"/>
          </a:p>
          <a:p>
            <a:pPr marL="457200" indent="-457200">
              <a:buFont typeface="+mj-lt"/>
              <a:buAutoNum type="arabicPeriod"/>
            </a:pPr>
            <a:r>
              <a:rPr lang="en-US" sz="2800" b="1" dirty="0"/>
              <a:t>Decision explanation scenario</a:t>
            </a:r>
            <a:br>
              <a:rPr lang="en-US" sz="2800" dirty="0"/>
            </a:br>
            <a:r>
              <a:rPr lang="en-US" sz="2800" dirty="0"/>
              <a:t>- Classification has already been made by a model</a:t>
            </a:r>
            <a:br>
              <a:rPr lang="en-US" sz="2800" dirty="0"/>
            </a:br>
            <a:r>
              <a:rPr lang="en-US" sz="2800" dirty="0"/>
              <a:t>- Use </a:t>
            </a:r>
            <a:r>
              <a:rPr lang="en-US" sz="2800" dirty="0" err="1"/>
              <a:t>LIMEaid</a:t>
            </a:r>
            <a:r>
              <a:rPr lang="en-US" sz="2800" dirty="0"/>
              <a:t> to sample whole dataset</a:t>
            </a:r>
            <a:br>
              <a:rPr lang="en-US" sz="2800" dirty="0"/>
            </a:br>
            <a:r>
              <a:rPr lang="en-US" sz="2800" dirty="0"/>
              <a:t>- Produce easy-to-share “two-dimensional” plot of a linear correlation</a:t>
            </a:r>
            <a:br>
              <a:rPr lang="en-US" sz="2000" dirty="0"/>
            </a:br>
            <a:endParaRPr lang="en-US" sz="2000" dirty="0"/>
          </a:p>
          <a:p>
            <a:endParaRPr lang="en-US" dirty="0"/>
          </a:p>
        </p:txBody>
      </p:sp>
    </p:spTree>
    <p:extLst>
      <p:ext uri="{BB962C8B-B14F-4D97-AF65-F5344CB8AC3E}">
        <p14:creationId xmlns:p14="http://schemas.microsoft.com/office/powerpoint/2010/main" val="4068695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AB3-EF88-9144-88B0-69F4640EE4E5}"/>
              </a:ext>
            </a:extLst>
          </p:cNvPr>
          <p:cNvSpPr>
            <a:spLocks noGrp="1"/>
          </p:cNvSpPr>
          <p:nvPr>
            <p:ph type="title"/>
          </p:nvPr>
        </p:nvSpPr>
        <p:spPr/>
        <p:txBody>
          <a:bodyPr/>
          <a:lstStyle/>
          <a:p>
            <a:r>
              <a:rPr lang="en-US" dirty="0"/>
              <a:t>Design</a:t>
            </a:r>
          </a:p>
        </p:txBody>
      </p:sp>
      <p:sp>
        <p:nvSpPr>
          <p:cNvPr id="3" name="Text Placeholder 2">
            <a:extLst>
              <a:ext uri="{FF2B5EF4-FFF2-40B4-BE49-F238E27FC236}">
                <a16:creationId xmlns:a16="http://schemas.microsoft.com/office/drawing/2014/main" id="{0A734FBA-53AF-A34C-9EA7-BBE2CB88B663}"/>
              </a:ext>
            </a:extLst>
          </p:cNvPr>
          <p:cNvSpPr>
            <a:spLocks noGrp="1"/>
          </p:cNvSpPr>
          <p:nvPr>
            <p:ph type="body" sz="quarter" idx="11"/>
          </p:nvPr>
        </p:nvSpPr>
        <p:spPr>
          <a:xfrm>
            <a:off x="3017837" y="1744661"/>
            <a:ext cx="9146366" cy="206851"/>
          </a:xfrm>
        </p:spPr>
        <p:txBody>
          <a:bodyPr/>
          <a:lstStyle/>
          <a:p>
            <a:endParaRPr lang="en-US" dirty="0"/>
          </a:p>
        </p:txBody>
      </p:sp>
      <p:pic>
        <p:nvPicPr>
          <p:cNvPr id="5" name="Picture 4" descr="A picture containing screenshot&#10;&#10;Description automatically generated">
            <a:extLst>
              <a:ext uri="{FF2B5EF4-FFF2-40B4-BE49-F238E27FC236}">
                <a16:creationId xmlns:a16="http://schemas.microsoft.com/office/drawing/2014/main" id="{B615800B-2108-9B4F-8C01-3E13ADFAFF61}"/>
              </a:ext>
            </a:extLst>
          </p:cNvPr>
          <p:cNvPicPr>
            <a:picLocks noChangeAspect="1"/>
          </p:cNvPicPr>
          <p:nvPr/>
        </p:nvPicPr>
        <p:blipFill>
          <a:blip r:embed="rId2"/>
          <a:stretch>
            <a:fillRect/>
          </a:stretch>
        </p:blipFill>
        <p:spPr>
          <a:xfrm>
            <a:off x="465137" y="1588098"/>
            <a:ext cx="11506200" cy="4819516"/>
          </a:xfrm>
          <a:prstGeom prst="rect">
            <a:avLst/>
          </a:prstGeom>
        </p:spPr>
      </p:pic>
    </p:spTree>
    <p:extLst>
      <p:ext uri="{BB962C8B-B14F-4D97-AF65-F5344CB8AC3E}">
        <p14:creationId xmlns:p14="http://schemas.microsoft.com/office/powerpoint/2010/main" val="38303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057C-3566-1D40-9E64-F3CBF14AC3F3}"/>
              </a:ext>
            </a:extLst>
          </p:cNvPr>
          <p:cNvSpPr>
            <a:spLocks noGrp="1"/>
          </p:cNvSpPr>
          <p:nvPr>
            <p:ph type="title"/>
          </p:nvPr>
        </p:nvSpPr>
        <p:spPr/>
        <p:txBody>
          <a:bodyPr/>
          <a:lstStyle/>
          <a:p>
            <a:r>
              <a:rPr lang="en-US" dirty="0"/>
              <a:t>Data</a:t>
            </a:r>
          </a:p>
        </p:txBody>
      </p:sp>
      <p:sp>
        <p:nvSpPr>
          <p:cNvPr id="3" name="Text Placeholder 2">
            <a:extLst>
              <a:ext uri="{FF2B5EF4-FFF2-40B4-BE49-F238E27FC236}">
                <a16:creationId xmlns:a16="http://schemas.microsoft.com/office/drawing/2014/main" id="{516DA88E-B144-C04A-9430-C184C239416D}"/>
              </a:ext>
            </a:extLst>
          </p:cNvPr>
          <p:cNvSpPr>
            <a:spLocks noGrp="1"/>
          </p:cNvSpPr>
          <p:nvPr>
            <p:ph type="body" sz="quarter" idx="11"/>
          </p:nvPr>
        </p:nvSpPr>
        <p:spPr>
          <a:xfrm>
            <a:off x="274639" y="1212849"/>
            <a:ext cx="11889564" cy="5441490"/>
          </a:xfrm>
        </p:spPr>
        <p:txBody>
          <a:bodyPr/>
          <a:lstStyle/>
          <a:p>
            <a:r>
              <a:rPr lang="en-US" sz="2800" b="1" dirty="0"/>
              <a:t>Sources</a:t>
            </a:r>
          </a:p>
          <a:p>
            <a:pPr marL="342900" indent="-342900">
              <a:buFont typeface="Arial" panose="020B0604020202020204" pitchFamily="34" charset="0"/>
              <a:buChar char="•"/>
            </a:pPr>
            <a:r>
              <a:rPr lang="en-US" sz="2800" dirty="0"/>
              <a:t>College Scorecard (</a:t>
            </a:r>
            <a:r>
              <a:rPr lang="en-US" sz="2800" dirty="0" err="1"/>
              <a:t>data.gov</a:t>
            </a:r>
            <a:r>
              <a:rPr lang="en-US" sz="2800" dirty="0"/>
              <a:t>): Annual report of schools and attributes (SAT scores, majors offered, region, cost, public/private/for profit, etc.)</a:t>
            </a:r>
          </a:p>
          <a:p>
            <a:pPr marL="342900" indent="-342900">
              <a:buFont typeface="Arial" panose="020B0604020202020204" pitchFamily="34" charset="0"/>
              <a:buChar char="•"/>
            </a:pPr>
            <a:r>
              <a:rPr lang="en-US" sz="2800" dirty="0"/>
              <a:t>“Where it Pays to Attend College” (</a:t>
            </a:r>
            <a:r>
              <a:rPr lang="en-US" sz="2800" dirty="0">
                <a:hlinkClick r:id="rId2"/>
              </a:rPr>
              <a:t>Kaggle.com</a:t>
            </a:r>
            <a:r>
              <a:rPr lang="en-US" sz="2800" dirty="0"/>
              <a:t>) obtained from (</a:t>
            </a:r>
            <a:r>
              <a:rPr lang="en-US" sz="2800" i="1" dirty="0">
                <a:hlinkClick r:id="rId3"/>
              </a:rPr>
              <a:t>Wall Street Journal</a:t>
            </a:r>
            <a:r>
              <a:rPr lang="en-US" sz="2800" dirty="0"/>
              <a:t>), based on </a:t>
            </a:r>
            <a:r>
              <a:rPr lang="en-US" sz="2800" dirty="0" err="1"/>
              <a:t>Payscale</a:t>
            </a:r>
            <a:r>
              <a:rPr lang="en-US" sz="2800" dirty="0"/>
              <a:t>, Inc. (</a:t>
            </a:r>
            <a:r>
              <a:rPr lang="en-US" sz="2800" dirty="0">
                <a:hlinkClick r:id="rId4"/>
              </a:rPr>
              <a:t>College Salary Report Methodology</a:t>
            </a:r>
            <a:r>
              <a:rPr lang="en-US" sz="2800" dirty="0"/>
              <a:t>):</a:t>
            </a:r>
            <a:br>
              <a:rPr lang="en-US" sz="2800" dirty="0"/>
            </a:br>
            <a:r>
              <a:rPr lang="en-US" sz="2800" dirty="0"/>
              <a:t>Article reporting schools and salaries of graduates, salaries by major, etc.</a:t>
            </a:r>
          </a:p>
          <a:p>
            <a:r>
              <a:rPr lang="en-US" sz="2800" b="1" dirty="0"/>
              <a:t>Merge</a:t>
            </a:r>
          </a:p>
          <a:p>
            <a:pPr marL="457200" indent="-457200">
              <a:buFont typeface="Arial" panose="020B0604020202020204" pitchFamily="34" charset="0"/>
              <a:buChar char="•"/>
            </a:pPr>
            <a:r>
              <a:rPr lang="en-US" sz="2800" dirty="0"/>
              <a:t>Significant cleaning, reformatting to match sets on college name</a:t>
            </a:r>
          </a:p>
          <a:p>
            <a:pPr marL="457200" indent="-457200">
              <a:buFont typeface="Arial" panose="020B0604020202020204" pitchFamily="34" charset="0"/>
              <a:buChar char="•"/>
            </a:pPr>
            <a:r>
              <a:rPr lang="en-US" sz="2800" dirty="0"/>
              <a:t>String manipulation, removal of hyphens, abbreviations, region names, etc.</a:t>
            </a:r>
          </a:p>
          <a:p>
            <a:r>
              <a:rPr lang="en-US" sz="2800" b="1" dirty="0"/>
              <a:t>More</a:t>
            </a:r>
          </a:p>
          <a:p>
            <a:pPr marL="457200" indent="-457200">
              <a:buFont typeface="Arial" panose="020B0604020202020204" pitchFamily="34" charset="0"/>
              <a:buChar char="•"/>
            </a:pPr>
            <a:r>
              <a:rPr lang="en-US" sz="2800" dirty="0"/>
              <a:t>Also tested with </a:t>
            </a:r>
            <a:r>
              <a:rPr lang="en-US" sz="2800" dirty="0" err="1"/>
              <a:t>Sklearn’s</a:t>
            </a:r>
            <a:r>
              <a:rPr lang="en-US" sz="2800" dirty="0"/>
              <a:t> provided “Iris” data, to show comparison to Ribeiro’s original LIME package (“LIME classic”)</a:t>
            </a:r>
          </a:p>
        </p:txBody>
      </p:sp>
    </p:spTree>
    <p:extLst>
      <p:ext uri="{BB962C8B-B14F-4D97-AF65-F5344CB8AC3E}">
        <p14:creationId xmlns:p14="http://schemas.microsoft.com/office/powerpoint/2010/main" val="40921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85E3-DF8D-B642-96DA-453AF35237DF}"/>
              </a:ext>
            </a:extLst>
          </p:cNvPr>
          <p:cNvSpPr>
            <a:spLocks noGrp="1"/>
          </p:cNvSpPr>
          <p:nvPr>
            <p:ph type="title"/>
          </p:nvPr>
        </p:nvSpPr>
        <p:spPr/>
        <p:txBody>
          <a:bodyPr/>
          <a:lstStyle/>
          <a:p>
            <a:r>
              <a:rPr lang="en-US" dirty="0"/>
              <a:t>Models</a:t>
            </a:r>
          </a:p>
        </p:txBody>
      </p:sp>
      <p:sp>
        <p:nvSpPr>
          <p:cNvPr id="3" name="Text Placeholder 2">
            <a:extLst>
              <a:ext uri="{FF2B5EF4-FFF2-40B4-BE49-F238E27FC236}">
                <a16:creationId xmlns:a16="http://schemas.microsoft.com/office/drawing/2014/main" id="{7E53DAC7-FA77-9F48-B01E-73E4A1357800}"/>
              </a:ext>
            </a:extLst>
          </p:cNvPr>
          <p:cNvSpPr>
            <a:spLocks noGrp="1"/>
          </p:cNvSpPr>
          <p:nvPr>
            <p:ph type="body" sz="quarter" idx="11"/>
          </p:nvPr>
        </p:nvSpPr>
        <p:spPr>
          <a:xfrm>
            <a:off x="274639" y="1212849"/>
            <a:ext cx="11889564" cy="6001643"/>
          </a:xfrm>
        </p:spPr>
        <p:txBody>
          <a:bodyPr/>
          <a:lstStyle/>
          <a:p>
            <a:r>
              <a:rPr lang="en-US" sz="2800" dirty="0" err="1"/>
              <a:t>Scikit</a:t>
            </a:r>
            <a:r>
              <a:rPr lang="en-US" sz="2800" dirty="0"/>
              <a:t>-learn classifiers used to predict probabilities of median mid-career salary</a:t>
            </a:r>
          </a:p>
          <a:p>
            <a:br>
              <a:rPr lang="en-US" sz="2800" dirty="0"/>
            </a:br>
            <a:r>
              <a:rPr lang="en-US" sz="2800" dirty="0"/>
              <a:t>Multiclass logistic regression (</a:t>
            </a:r>
            <a:r>
              <a:rPr lang="en-US" sz="2800" dirty="0" err="1">
                <a:hlinkClick r:id="rId2"/>
              </a:rPr>
              <a:t>sklearn.linear_model.LogisticRegression</a:t>
            </a:r>
            <a:r>
              <a:rPr lang="en-US" sz="2800" dirty="0"/>
              <a:t>)</a:t>
            </a:r>
          </a:p>
          <a:p>
            <a:pPr marL="457200" indent="-457200">
              <a:buFont typeface="Arial" panose="020B0604020202020204" pitchFamily="34" charset="0"/>
              <a:buChar char="•"/>
            </a:pPr>
            <a:r>
              <a:rPr lang="en-US" sz="2800" dirty="0"/>
              <a:t>85% accuracy on College data </a:t>
            </a:r>
          </a:p>
          <a:p>
            <a:br>
              <a:rPr lang="en-US" sz="2800" dirty="0"/>
            </a:br>
            <a:r>
              <a:rPr lang="en-US" sz="2800" dirty="0"/>
              <a:t>Random Forest (</a:t>
            </a:r>
            <a:r>
              <a:rPr lang="en-US" sz="2800" dirty="0" err="1">
                <a:hlinkClick r:id="rId3"/>
              </a:rPr>
              <a:t>sklearn.ensemble.randomforestclassifier</a:t>
            </a:r>
            <a:r>
              <a:rPr lang="en-US" sz="2800" dirty="0"/>
              <a:t>)</a:t>
            </a:r>
          </a:p>
          <a:p>
            <a:pPr marL="457200" indent="-457200">
              <a:buFont typeface="Arial" panose="020B0604020202020204" pitchFamily="34" charset="0"/>
              <a:buChar char="•"/>
            </a:pPr>
            <a:r>
              <a:rPr lang="en-US" sz="2800" dirty="0"/>
              <a:t>65% accuracy on College data</a:t>
            </a:r>
          </a:p>
          <a:p>
            <a:endParaRPr lang="en-US" sz="2800" dirty="0"/>
          </a:p>
          <a:p>
            <a:pPr marL="457200" indent="-457200">
              <a:buFont typeface="Arial" panose="020B0604020202020204" pitchFamily="34" charset="0"/>
              <a:buChar char="•"/>
            </a:pPr>
            <a:r>
              <a:rPr lang="en-US" sz="2800" dirty="0"/>
              <a:t>Decision tree (</a:t>
            </a:r>
            <a:r>
              <a:rPr lang="en-US" sz="2800" dirty="0" err="1">
                <a:hlinkClick r:id="rId4"/>
              </a:rPr>
              <a:t>sklearn.tree</a:t>
            </a:r>
            <a:r>
              <a:rPr lang="en-US" sz="2800" dirty="0"/>
              <a:t>)</a:t>
            </a:r>
            <a:br>
              <a:rPr lang="en-US" sz="2800" dirty="0"/>
            </a:br>
            <a:r>
              <a:rPr lang="en-US" sz="2800" dirty="0"/>
              <a:t>65% accuracy on College data</a:t>
            </a:r>
          </a:p>
          <a:p>
            <a:endParaRPr lang="en-US" sz="2800" dirty="0"/>
          </a:p>
          <a:p>
            <a:r>
              <a:rPr lang="en-US" sz="2800" dirty="0"/>
              <a:t>Models not tuned for improved accuracy (default settings)</a:t>
            </a:r>
          </a:p>
          <a:p>
            <a:endParaRPr lang="en-US" sz="2800" dirty="0"/>
          </a:p>
        </p:txBody>
      </p:sp>
    </p:spTree>
    <p:extLst>
      <p:ext uri="{BB962C8B-B14F-4D97-AF65-F5344CB8AC3E}">
        <p14:creationId xmlns:p14="http://schemas.microsoft.com/office/powerpoint/2010/main" val="75641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082D-6FA2-384A-8253-B54853FDFD7A}"/>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D679F6B0-AC44-5A44-BDFD-66923772FC44}"/>
              </a:ext>
            </a:extLst>
          </p:cNvPr>
          <p:cNvSpPr>
            <a:spLocks noGrp="1"/>
          </p:cNvSpPr>
          <p:nvPr>
            <p:ph type="body" sz="quarter" idx="11"/>
          </p:nvPr>
        </p:nvSpPr>
        <p:spPr>
          <a:xfrm>
            <a:off x="274639" y="1212849"/>
            <a:ext cx="11889564" cy="2769989"/>
          </a:xfrm>
        </p:spPr>
        <p:txBody>
          <a:bodyPr/>
          <a:lstStyle/>
          <a:p>
            <a:pPr algn="ctr"/>
            <a:r>
              <a:rPr lang="en-US" dirty="0"/>
              <a:t>Iris notebook (</a:t>
            </a:r>
            <a:r>
              <a:rPr lang="en-US" dirty="0">
                <a:hlinkClick r:id="rId2"/>
              </a:rPr>
              <a:t>LIME_Iris_ex_notebook.ipynb</a:t>
            </a:r>
            <a:r>
              <a:rPr lang="en-US" dirty="0"/>
              <a:t>)</a:t>
            </a:r>
          </a:p>
          <a:p>
            <a:endParaRPr lang="en-US" dirty="0"/>
          </a:p>
          <a:p>
            <a:endParaRPr lang="en-US" dirty="0"/>
          </a:p>
          <a:p>
            <a:endParaRPr lang="en-US" dirty="0"/>
          </a:p>
        </p:txBody>
      </p:sp>
      <p:pic>
        <p:nvPicPr>
          <p:cNvPr id="5" name="Picture 4" descr="LIMEaid classification of Iris">
            <a:extLst>
              <a:ext uri="{FF2B5EF4-FFF2-40B4-BE49-F238E27FC236}">
                <a16:creationId xmlns:a16="http://schemas.microsoft.com/office/drawing/2014/main" id="{6BBCA214-171C-7A42-99D5-B6F00FF9182B}"/>
              </a:ext>
            </a:extLst>
          </p:cNvPr>
          <p:cNvPicPr>
            <a:picLocks noChangeAspect="1"/>
          </p:cNvPicPr>
          <p:nvPr/>
        </p:nvPicPr>
        <p:blipFill>
          <a:blip r:embed="rId3"/>
          <a:stretch>
            <a:fillRect/>
          </a:stretch>
        </p:blipFill>
        <p:spPr>
          <a:xfrm>
            <a:off x="2179637" y="2278062"/>
            <a:ext cx="4572000" cy="3869616"/>
          </a:xfrm>
          <a:prstGeom prst="rect">
            <a:avLst/>
          </a:prstGeom>
        </p:spPr>
      </p:pic>
      <p:pic>
        <p:nvPicPr>
          <p:cNvPr id="7" name="Picture 6">
            <a:extLst>
              <a:ext uri="{FF2B5EF4-FFF2-40B4-BE49-F238E27FC236}">
                <a16:creationId xmlns:a16="http://schemas.microsoft.com/office/drawing/2014/main" id="{55CBF8FE-597E-064B-87E6-D40BD8A04B3C}"/>
              </a:ext>
            </a:extLst>
          </p:cNvPr>
          <p:cNvPicPr>
            <a:picLocks noChangeAspect="1"/>
          </p:cNvPicPr>
          <p:nvPr/>
        </p:nvPicPr>
        <p:blipFill>
          <a:blip r:embed="rId4"/>
          <a:stretch>
            <a:fillRect/>
          </a:stretch>
        </p:blipFill>
        <p:spPr>
          <a:xfrm>
            <a:off x="7056437" y="2278062"/>
            <a:ext cx="2880327" cy="3788037"/>
          </a:xfrm>
          <a:prstGeom prst="rect">
            <a:avLst/>
          </a:prstGeom>
        </p:spPr>
      </p:pic>
    </p:spTree>
    <p:extLst>
      <p:ext uri="{BB962C8B-B14F-4D97-AF65-F5344CB8AC3E}">
        <p14:creationId xmlns:p14="http://schemas.microsoft.com/office/powerpoint/2010/main" val="167562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72E7-6075-BA4C-8DD1-FB482C592E37}"/>
              </a:ext>
            </a:extLst>
          </p:cNvPr>
          <p:cNvSpPr>
            <a:spLocks noGrp="1"/>
          </p:cNvSpPr>
          <p:nvPr>
            <p:ph type="title"/>
          </p:nvPr>
        </p:nvSpPr>
        <p:spPr/>
        <p:txBody>
          <a:bodyPr/>
          <a:lstStyle/>
          <a:p>
            <a:r>
              <a:rPr lang="en-US" dirty="0"/>
              <a:t>Project Structure</a:t>
            </a:r>
          </a:p>
        </p:txBody>
      </p:sp>
      <p:sp>
        <p:nvSpPr>
          <p:cNvPr id="3" name="Text Placeholder 2">
            <a:extLst>
              <a:ext uri="{FF2B5EF4-FFF2-40B4-BE49-F238E27FC236}">
                <a16:creationId xmlns:a16="http://schemas.microsoft.com/office/drawing/2014/main" id="{597344D2-3517-7841-B058-3D05D78F7ADD}"/>
              </a:ext>
            </a:extLst>
          </p:cNvPr>
          <p:cNvSpPr>
            <a:spLocks noGrp="1"/>
          </p:cNvSpPr>
          <p:nvPr>
            <p:ph type="body" sz="quarter" idx="11"/>
          </p:nvPr>
        </p:nvSpPr>
        <p:spPr>
          <a:xfrm>
            <a:off x="274639" y="1212849"/>
            <a:ext cx="11889564" cy="2111347"/>
          </a:xfrm>
        </p:spPr>
        <p:txBody>
          <a:bodyPr/>
          <a:lstStyle/>
          <a:p>
            <a:pPr marL="742950" indent="-742950">
              <a:buFont typeface="Arial" panose="020B0604020202020204" pitchFamily="34" charset="0"/>
              <a:buChar char="•"/>
            </a:pPr>
            <a:r>
              <a:rPr lang="en-US" sz="2800" dirty="0" err="1">
                <a:hlinkClick r:id="rId2"/>
              </a:rPr>
              <a:t>LIMEaid</a:t>
            </a:r>
            <a:r>
              <a:rPr lang="en-US" sz="2800" dirty="0">
                <a:hlinkClick r:id="rId2"/>
              </a:rPr>
              <a:t> </a:t>
            </a:r>
            <a:r>
              <a:rPr lang="en-US" sz="2800" dirty="0" err="1">
                <a:hlinkClick r:id="rId2"/>
              </a:rPr>
              <a:t>Github</a:t>
            </a:r>
            <a:r>
              <a:rPr lang="en-US" sz="2800" dirty="0">
                <a:hlinkClick r:id="rId2"/>
              </a:rPr>
              <a:t> Repo</a:t>
            </a:r>
            <a:r>
              <a:rPr lang="en-US" sz="2800" dirty="0"/>
              <a:t> based on </a:t>
            </a:r>
            <a:r>
              <a:rPr lang="en-US" sz="2800" dirty="0">
                <a:hlinkClick r:id="rId3"/>
              </a:rPr>
              <a:t>Shablona</a:t>
            </a:r>
            <a:endParaRPr lang="en-US" sz="2800" dirty="0"/>
          </a:p>
          <a:p>
            <a:pPr marL="742950" indent="-742950">
              <a:buFont typeface="Arial" panose="020B0604020202020204" pitchFamily="34" charset="0"/>
              <a:buChar char="•"/>
            </a:pPr>
            <a:r>
              <a:rPr lang="en-US" sz="2800" dirty="0"/>
              <a:t>Used “M-V-C” architecture to codebase</a:t>
            </a:r>
            <a:br>
              <a:rPr lang="en-US" sz="2800" dirty="0"/>
            </a:br>
            <a:r>
              <a:rPr lang="en-US" sz="2800" dirty="0"/>
              <a:t>(Model-View-Controller)</a:t>
            </a:r>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7B182C1A-19C0-3B45-A16D-B26CC03F1574}"/>
              </a:ext>
            </a:extLst>
          </p:cNvPr>
          <p:cNvPicPr>
            <a:picLocks noChangeAspect="1"/>
          </p:cNvPicPr>
          <p:nvPr/>
        </p:nvPicPr>
        <p:blipFill>
          <a:blip r:embed="rId4"/>
          <a:stretch>
            <a:fillRect/>
          </a:stretch>
        </p:blipFill>
        <p:spPr>
          <a:xfrm>
            <a:off x="1204118" y="2887662"/>
            <a:ext cx="10028238" cy="3312631"/>
          </a:xfrm>
          <a:prstGeom prst="rect">
            <a:avLst/>
          </a:prstGeom>
        </p:spPr>
      </p:pic>
    </p:spTree>
    <p:extLst>
      <p:ext uri="{BB962C8B-B14F-4D97-AF65-F5344CB8AC3E}">
        <p14:creationId xmlns:p14="http://schemas.microsoft.com/office/powerpoint/2010/main" val="374972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wC template_16x9_2013_01">
  <a:themeElements>
    <a:clrScheme name="Custom 89">
      <a:dk1>
        <a:srgbClr val="000000"/>
      </a:dk1>
      <a:lt1>
        <a:srgbClr val="FFFFFF"/>
      </a:lt1>
      <a:dk2>
        <a:srgbClr val="505050"/>
      </a:dk2>
      <a:lt2>
        <a:srgbClr val="00BCF2"/>
      </a:lt2>
      <a:accent1>
        <a:srgbClr val="002050"/>
      </a:accent1>
      <a:accent2>
        <a:srgbClr val="009E49"/>
      </a:accent2>
      <a:accent3>
        <a:srgbClr val="00B294"/>
      </a:accent3>
      <a:accent4>
        <a:srgbClr val="0072C6"/>
      </a:accent4>
      <a:accent5>
        <a:srgbClr val="4668C5"/>
      </a:accent5>
      <a:accent6>
        <a:srgbClr val="00D8CC"/>
      </a:accent6>
      <a:hlink>
        <a:srgbClr val="00B294"/>
      </a:hlink>
      <a:folHlink>
        <a:srgbClr val="00D8CC"/>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TWC_PresInternalLight [Read-Only]" id="{8D424A2B-07F2-41AF-ABE6-E7A7EEF007F0}" vid="{FA67CF89-886A-4B9A-AA39-ED3F80657271}"/>
    </a:ext>
  </a:extLst>
</a:theme>
</file>

<file path=ppt/theme/theme2.xml><?xml version="1.0" encoding="utf-8"?>
<a:theme xmlns:a="http://schemas.openxmlformats.org/drawingml/2006/main" name="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3.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4.xml><?xml version="1.0" encoding="utf-8"?>
<a:theme xmlns:a="http://schemas.openxmlformats.org/drawingml/2006/main" name="1_MS Brand White 16-9_Dec-2013">
  <a:themeElements>
    <a:clrScheme name="LCA">
      <a:dk1>
        <a:srgbClr val="505050"/>
      </a:dk1>
      <a:lt1>
        <a:srgbClr val="FFFFFF"/>
      </a:lt1>
      <a:dk2>
        <a:srgbClr val="0072C6"/>
      </a:dk2>
      <a:lt2>
        <a:srgbClr val="D2D2D2"/>
      </a:lt2>
      <a:accent1>
        <a:srgbClr val="0072C6"/>
      </a:accent1>
      <a:accent2>
        <a:srgbClr val="008272"/>
      </a:accent2>
      <a:accent3>
        <a:srgbClr val="002050"/>
      </a:accent3>
      <a:accent4>
        <a:srgbClr val="68217A"/>
      </a:accent4>
      <a:accent5>
        <a:srgbClr val="008A00"/>
      </a:accent5>
      <a:accent6>
        <a:srgbClr val="00BCF2"/>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P_Local_Model" id="{2CEC77DD-82BC-4E35-9F0C-000AA6B5B040}" vid="{0B3A9DDA-0941-424C-A56A-6E0B58EE460A}"/>
    </a:ext>
  </a:extLst>
</a:theme>
</file>

<file path=ppt/theme/theme5.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6.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Read-Only]" id="{B68D665B-C391-44EB-BCD7-CE22B9FE6471}" vid="{3FB1C68B-9AC3-4DA9-9C2B-2E42C3A6CDA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DiffPrivSD</Template>
  <TotalTime>0</TotalTime>
  <Words>417</Words>
  <Application>Microsoft Office PowerPoint</Application>
  <PresentationFormat>Custom</PresentationFormat>
  <Paragraphs>75</Paragraphs>
  <Slides>11</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11</vt:i4>
      </vt:variant>
    </vt:vector>
  </HeadingPairs>
  <TitlesOfParts>
    <vt:vector size="22" baseType="lpstr">
      <vt:lpstr>Arial</vt:lpstr>
      <vt:lpstr>Segoe Pro Light</vt:lpstr>
      <vt:lpstr>Segoe UI</vt:lpstr>
      <vt:lpstr>Segoe UI Light</vt:lpstr>
      <vt:lpstr>Wingdings</vt:lpstr>
      <vt:lpstr>TwC template_16x9_2013_01</vt:lpstr>
      <vt:lpstr>MS Brand White 16-9_Dec-2013</vt:lpstr>
      <vt:lpstr>5-50033_TR23_BO_CT_Template</vt:lpstr>
      <vt:lpstr>1_MS Brand White 16-9_Dec-2013</vt:lpstr>
      <vt:lpstr>1_5-50033_TR23_BO_CT_Template</vt:lpstr>
      <vt:lpstr>2_5-50033_TR23_BO_CT_Template</vt:lpstr>
      <vt:lpstr>LIMEaid Local Interpretable Model-agnostic Explanations (LIME)  </vt:lpstr>
      <vt:lpstr>Interpretability in Machine Learning</vt:lpstr>
      <vt:lpstr>LIMEaid: A LIME solution for tabular data</vt:lpstr>
      <vt:lpstr>Use Cases</vt:lpstr>
      <vt:lpstr>Design</vt:lpstr>
      <vt:lpstr>Data</vt:lpstr>
      <vt:lpstr>Models</vt:lpstr>
      <vt:lpstr>Demo</vt:lpstr>
      <vt:lpstr>Project Structure</vt:lpstr>
      <vt:lpstr>Future 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2019-06-03T18:48:17Z</cp:lastPrinted>
  <dcterms:created xsi:type="dcterms:W3CDTF">2018-12-06T06:37:59Z</dcterms:created>
  <dcterms:modified xsi:type="dcterms:W3CDTF">2019-06-04T23:43:05Z</dcterms:modified>
</cp:coreProperties>
</file>