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58" r:id="rId2"/>
    <p:sldId id="261" r:id="rId3"/>
    <p:sldId id="307" r:id="rId4"/>
    <p:sldId id="321" r:id="rId5"/>
    <p:sldId id="325" r:id="rId6"/>
    <p:sldId id="327" r:id="rId7"/>
    <p:sldId id="326" r:id="rId8"/>
    <p:sldId id="328" r:id="rId9"/>
    <p:sldId id="329" r:id="rId10"/>
    <p:sldId id="319" r:id="rId11"/>
    <p:sldId id="330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5" autoAdjust="0"/>
    <p:restoredTop sz="94660"/>
  </p:normalViewPr>
  <p:slideViewPr>
    <p:cSldViewPr>
      <p:cViewPr>
        <p:scale>
          <a:sx n="90" d="100"/>
          <a:sy n="90" d="100"/>
        </p:scale>
        <p:origin x="-7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12"/>
    </p:cViewPr>
  </p:sorterViewPr>
  <p:notesViewPr>
    <p:cSldViewPr>
      <p:cViewPr varScale="1">
        <p:scale>
          <a:sx n="67" d="100"/>
          <a:sy n="67" d="100"/>
        </p:scale>
        <p:origin x="-32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900310E-B2F3-46E2-8A65-A5CC4EF281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89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451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45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C3CDE-A82D-498F-9908-C9CE5C755D7F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17073-2087-414B-A585-E799B46AF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7899-3FC9-4E7A-8E83-2BCD886D9C09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0222C-C3E9-48A5-91E8-CDD362E577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6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51CC2-86DA-4FDD-A6D4-107451D182E9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D0A1-71FE-43A2-900D-6171322E97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95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E5F7-B26D-4EED-86F1-89741FE5FEC2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857C-CE5A-4D57-A3F7-B4D1922DA5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FDC2-B527-47FD-8EAE-08AEA74C3A39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A1627-2803-4250-B044-72F003E05A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0EA56-87CD-4D26-B42A-FD5DE1194A02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7C3E8-E025-419B-87AF-256C0A3D0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0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92F6-1BEA-4684-A638-124F6362197E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D45A9-D571-421A-ACA2-93E065A68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77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45655-C483-4384-98F8-810F6B16A6F4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3A7A7-E9F1-44B2-AC0F-98D677D253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E8AC-D69F-420A-8840-F8FBB1992B73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CBB4-8A43-4060-948B-CFE11CFCB0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3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D46D1-50D6-4374-B97E-308AD468FFD4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D7DAC-391B-49C5-ACF0-F56CDA08EC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F7CD8-94F8-439D-B571-045C650BFFAC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43F0C-1F3F-49B3-BE7B-1A5F177F1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4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499 w 7000"/>
                <a:gd name="T3" fmla="*/ 0 h 1000"/>
                <a:gd name="T4" fmla="*/ 7000 w 7000"/>
                <a:gd name="T5" fmla="*/ 500 h 1000"/>
                <a:gd name="T6" fmla="*/ 650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9342954C-C1AA-4A25-8E1B-0270AAB3BFB4}" type="datetimeFigureOut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16ABE67D-70DA-44C9-B041-3682BFC99F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357313" y="1557338"/>
            <a:ext cx="6743700" cy="3157537"/>
          </a:xfrm>
        </p:spPr>
        <p:txBody>
          <a:bodyPr/>
          <a:lstStyle/>
          <a:p>
            <a:pPr algn="ctr" eaLnBrk="1" hangingPunct="1"/>
            <a:r>
              <a:rPr lang="ru-RU" sz="4400" b="1" dirty="0" smtClean="0">
                <a:solidFill>
                  <a:srgbClr val="0000CC"/>
                </a:solidFill>
              </a:rPr>
              <a:t>Диаграмма развертывания</a:t>
            </a:r>
            <a:endParaRPr lang="ru-RU" b="1" dirty="0" smtClean="0">
              <a:solidFill>
                <a:srgbClr val="0000CC"/>
              </a:solidFill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8424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4400" b="1">
                <a:solidFill>
                  <a:schemeClr val="tx2"/>
                </a:solidFill>
              </a:rPr>
              <a:t>UML. Типы диаграмм в </a:t>
            </a:r>
            <a:r>
              <a:rPr lang="en-US" sz="4400" b="1">
                <a:solidFill>
                  <a:schemeClr val="tx2"/>
                </a:solidFill>
              </a:rPr>
              <a:t>UML. </a:t>
            </a:r>
            <a:endParaRPr lang="ru-RU" sz="4400" b="1">
              <a:solidFill>
                <a:schemeClr val="tx2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1/10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</a:t>
            </a:r>
            <a:r>
              <a:rPr lang="ru-RU" b="1">
                <a:solidFill>
                  <a:srgbClr val="0000CC"/>
                </a:solidFill>
              </a:rPr>
              <a:t>	</a:t>
            </a:r>
            <a:r>
              <a:rPr lang="ru-RU" b="1" smtClean="0">
                <a:solidFill>
                  <a:srgbClr val="0000CC"/>
                </a:solidFill>
              </a:rPr>
              <a:t>10/10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14513"/>
            <a:ext cx="72961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</a:t>
            </a:r>
            <a:r>
              <a:rPr lang="ru-RU" b="1">
                <a:solidFill>
                  <a:srgbClr val="0000CC"/>
                </a:solidFill>
              </a:rPr>
              <a:t>	</a:t>
            </a:r>
            <a:r>
              <a:rPr lang="ru-RU" b="1" smtClean="0">
                <a:solidFill>
                  <a:srgbClr val="0000CC"/>
                </a:solidFill>
              </a:rPr>
              <a:t>10/10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pic>
        <p:nvPicPr>
          <p:cNvPr id="5" name="Рисунок 4" descr="Диаграмма развертывания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844824"/>
            <a:ext cx="6696744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381125"/>
            <a:ext cx="51054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46" y="1381125"/>
            <a:ext cx="5049520" cy="436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7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04813"/>
            <a:ext cx="8639175" cy="609600"/>
          </a:xfrm>
        </p:spPr>
        <p:txBody>
          <a:bodyPr/>
          <a:lstStyle/>
          <a:p>
            <a:pPr eaLnBrk="1" hangingPunct="1"/>
            <a:r>
              <a:rPr lang="ru-RU" smtClean="0"/>
              <a:t>Диаграммы реализации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2/10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4100" name="Прямоугольник 4"/>
          <p:cNvSpPr>
            <a:spLocks noChangeArrowheads="1"/>
          </p:cNvSpPr>
          <p:nvPr/>
        </p:nvSpPr>
        <p:spPr bwMode="auto">
          <a:xfrm>
            <a:off x="900113" y="1557338"/>
            <a:ext cx="748823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ru-RU" b="1" dirty="0"/>
              <a:t>Диаграмма реализации </a:t>
            </a:r>
            <a:r>
              <a:rPr lang="ru-RU" sz="1600" dirty="0"/>
              <a:t>– это диаграмма, определяющая физическое представление модели, это совокупность связанных физических сущностей, включая программное и аппаратное обеспечение</a:t>
            </a:r>
          </a:p>
        </p:txBody>
      </p:sp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2987675" y="2573338"/>
            <a:ext cx="3744913" cy="530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/>
              <a:t>Диаграммы реализации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1489075" y="3598236"/>
            <a:ext cx="2835275" cy="942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/>
              <a:t>Диаграммы компонентов</a:t>
            </a:r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5435600" y="3590924"/>
            <a:ext cx="2736850" cy="9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/>
              <a:t>Диаграммы </a:t>
            </a:r>
            <a:br>
              <a:rPr lang="ru-RU"/>
            </a:br>
            <a:r>
              <a:rPr lang="ru-RU"/>
              <a:t>развертывания</a:t>
            </a:r>
          </a:p>
        </p:txBody>
      </p:sp>
      <p:cxnSp>
        <p:nvCxnSpPr>
          <p:cNvPr id="4104" name="Соединительная линия уступом 8"/>
          <p:cNvCxnSpPr>
            <a:cxnSpLocks noChangeShapeType="1"/>
          </p:cNvCxnSpPr>
          <p:nvPr/>
        </p:nvCxnSpPr>
        <p:spPr bwMode="auto">
          <a:xfrm flipV="1">
            <a:off x="2906713" y="3617508"/>
            <a:ext cx="3897312" cy="2"/>
          </a:xfrm>
          <a:prstGeom prst="bentConnector4">
            <a:avLst>
              <a:gd name="adj1" fmla="val -567"/>
              <a:gd name="adj2" fmla="val 1143010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5" name="Прямая соединительная линия 10"/>
          <p:cNvCxnSpPr>
            <a:cxnSpLocks noChangeShapeType="1"/>
            <a:stCxn id="4101" idx="2"/>
          </p:cNvCxnSpPr>
          <p:nvPr/>
        </p:nvCxnSpPr>
        <p:spPr bwMode="auto">
          <a:xfrm>
            <a:off x="4860132" y="3103563"/>
            <a:ext cx="793" cy="29686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TextBox 12"/>
          <p:cNvSpPr txBox="1">
            <a:spLocks noChangeArrowheads="1"/>
          </p:cNvSpPr>
          <p:nvPr/>
        </p:nvSpPr>
        <p:spPr bwMode="auto">
          <a:xfrm>
            <a:off x="755650" y="4724400"/>
            <a:ext cx="3789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/>
              <a:t>Диаграмма компонентов </a:t>
            </a:r>
            <a:r>
              <a:rPr lang="ru-RU"/>
              <a:t>– </a:t>
            </a:r>
            <a:br>
              <a:rPr lang="ru-RU"/>
            </a:br>
            <a:r>
              <a:rPr lang="ru-RU"/>
              <a:t>акцент сделан на физическую организацию классов в виде компонентов и подсистем</a:t>
            </a:r>
          </a:p>
        </p:txBody>
      </p:sp>
      <p:sp>
        <p:nvSpPr>
          <p:cNvPr id="4107" name="TextBox 16"/>
          <p:cNvSpPr txBox="1">
            <a:spLocks noChangeArrowheads="1"/>
          </p:cNvSpPr>
          <p:nvPr/>
        </p:nvSpPr>
        <p:spPr bwMode="auto">
          <a:xfrm>
            <a:off x="4787900" y="4724400"/>
            <a:ext cx="3789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/>
              <a:t>Диаграмма развертывания </a:t>
            </a:r>
            <a:r>
              <a:rPr lang="ru-RU"/>
              <a:t>– </a:t>
            </a:r>
            <a:br>
              <a:rPr lang="ru-RU"/>
            </a:br>
            <a:r>
              <a:rPr lang="ru-RU"/>
              <a:t>акцент сделан на общую конфигурацию и топологию распределенной системы </a:t>
            </a:r>
          </a:p>
        </p:txBody>
      </p:sp>
      <p:sp>
        <p:nvSpPr>
          <p:cNvPr id="4108" name="TextBox 5"/>
          <p:cNvSpPr txBox="1">
            <a:spLocks noChangeArrowheads="1"/>
          </p:cNvSpPr>
          <p:nvPr/>
        </p:nvSpPr>
        <p:spPr bwMode="auto">
          <a:xfrm>
            <a:off x="5435600" y="3584946"/>
            <a:ext cx="2736850" cy="979117"/>
          </a:xfrm>
          <a:prstGeom prst="rect">
            <a:avLst/>
          </a:prstGeom>
          <a:solidFill>
            <a:srgbClr val="3366FF">
              <a:alpha val="16862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04813"/>
            <a:ext cx="8639175" cy="609600"/>
          </a:xfrm>
        </p:spPr>
        <p:txBody>
          <a:bodyPr/>
          <a:lstStyle/>
          <a:p>
            <a:pPr eaLnBrk="1" hangingPunct="1"/>
            <a:r>
              <a:rPr lang="ru-RU" dirty="0" smtClean="0"/>
              <a:t>Диаграмма развертывания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50825" y="6308725"/>
            <a:ext cx="8351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3/10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5124" name="Прямоугольник 4"/>
          <p:cNvSpPr>
            <a:spLocks noChangeArrowheads="1"/>
          </p:cNvSpPr>
          <p:nvPr/>
        </p:nvSpPr>
        <p:spPr bwMode="auto">
          <a:xfrm>
            <a:off x="900113" y="1557338"/>
            <a:ext cx="7488237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/>
              <a:t>Диаграмма развертывания </a:t>
            </a:r>
            <a:r>
              <a:rPr lang="ru-RU" sz="2000" dirty="0" smtClean="0"/>
              <a:t>–</a:t>
            </a:r>
            <a:r>
              <a:rPr lang="ru-RU" sz="2000" b="1" dirty="0" smtClean="0"/>
              <a:t> </a:t>
            </a:r>
            <a:r>
              <a:rPr lang="ru-RU" sz="2000" dirty="0" smtClean="0"/>
              <a:t>диаграмма, на которой представлены узлы выполнения программных компонентов реального времени, а также процессов и объектов.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/>
              <a:t>Диаграмма развертывания применяется для представления </a:t>
            </a:r>
            <a:r>
              <a:rPr lang="ru-RU" i="1" dirty="0" smtClean="0"/>
              <a:t>общей конфигурации </a:t>
            </a:r>
            <a:r>
              <a:rPr lang="ru-RU" dirty="0" smtClean="0"/>
              <a:t>и </a:t>
            </a:r>
            <a:r>
              <a:rPr lang="ru-RU" b="1" i="1" dirty="0" smtClean="0"/>
              <a:t>топологии распределенной программной системы</a:t>
            </a:r>
            <a:r>
              <a:rPr lang="ru-RU" i="1" dirty="0" smtClean="0"/>
              <a:t> </a:t>
            </a:r>
            <a:r>
              <a:rPr lang="ru-RU" dirty="0" smtClean="0"/>
              <a:t>и содержит изображение размещения компонентов по отдельным узлам системы.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/>
              <a:t>Диаграмма развертывания показывает наличие физических соединений – маршрутов передачи информации между аппаратными устройствами, задействованными в реализации системы.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/>
              <a:t>Диаграмма развертывания предназначена для визуализации элементов и компонентов программы, </a:t>
            </a:r>
            <a:r>
              <a:rPr lang="ru-RU" b="1" i="1" dirty="0" smtClean="0"/>
              <a:t>существующих только на этапе ее исполнения (</a:t>
            </a:r>
            <a:r>
              <a:rPr lang="ru-RU" b="1" i="1" dirty="0" err="1" smtClean="0"/>
              <a:t>run-time</a:t>
            </a:r>
            <a:r>
              <a:rPr lang="ru-RU" b="1" i="1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288" y="1706563"/>
            <a:ext cx="7777162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1600" b="1" dirty="0"/>
              <a:t>Узел</a:t>
            </a:r>
            <a:r>
              <a:rPr lang="ru-RU" sz="1600" dirty="0"/>
              <a:t> (</a:t>
            </a:r>
            <a:r>
              <a:rPr lang="ru-RU" sz="1600" dirty="0" err="1"/>
              <a:t>node</a:t>
            </a:r>
            <a:r>
              <a:rPr lang="ru-RU" sz="1600" dirty="0"/>
              <a:t>) представляет собой физически существующий элемент системы, который может обладать вычислительным ресурсом или являться техническим устройством (</a:t>
            </a:r>
            <a:r>
              <a:rPr lang="ru-RU" sz="1600" dirty="0" smtClean="0"/>
              <a:t>датчик, принтер, модем, цифровая </a:t>
            </a:r>
            <a:r>
              <a:rPr lang="ru-RU" sz="1600" dirty="0"/>
              <a:t>камеры, </a:t>
            </a:r>
            <a:r>
              <a:rPr lang="ru-RU" sz="1600" dirty="0" smtClean="0"/>
              <a:t>сканер </a:t>
            </a:r>
            <a:r>
              <a:rPr lang="ru-RU" sz="1600" dirty="0"/>
              <a:t>и </a:t>
            </a:r>
            <a:r>
              <a:rPr lang="ru-RU" sz="1600" dirty="0" smtClean="0"/>
              <a:t>манипулятор).</a:t>
            </a:r>
          </a:p>
          <a:p>
            <a:pPr algn="just">
              <a:defRPr/>
            </a:pPr>
            <a:endParaRPr lang="ru-RU" sz="1600" dirty="0"/>
          </a:p>
          <a:p>
            <a:pPr algn="just">
              <a:defRPr/>
            </a:pPr>
            <a:r>
              <a:rPr lang="ru-RU" sz="1600" dirty="0"/>
              <a:t> </a:t>
            </a:r>
            <a:r>
              <a:rPr lang="ru-RU" sz="1400" dirty="0" smtClean="0"/>
              <a:t>Если узел представляется на уровне </a:t>
            </a:r>
            <a:r>
              <a:rPr lang="ru-RU" sz="1400" b="1" dirty="0" smtClean="0"/>
              <a:t>типа</a:t>
            </a:r>
            <a:r>
              <a:rPr lang="ru-RU" sz="1400" dirty="0" smtClean="0"/>
              <a:t>, то записывается только имя типа с заглавной буквы в форме: &lt;Имя типа&gt;.</a:t>
            </a:r>
          </a:p>
          <a:p>
            <a:pPr>
              <a:defRPr/>
            </a:pPr>
            <a:endParaRPr lang="ru-RU" dirty="0" smtClean="0"/>
          </a:p>
          <a:p>
            <a:pPr marL="361950" indent="-361950">
              <a:defRPr/>
            </a:pPr>
            <a:endParaRPr lang="ru-RU" dirty="0" smtClean="0"/>
          </a:p>
          <a:p>
            <a:pPr marL="361950" indent="-361950">
              <a:defRPr/>
            </a:pPr>
            <a:endParaRPr lang="ru-RU" dirty="0" smtClean="0"/>
          </a:p>
          <a:p>
            <a:pPr marL="361950" indent="-361950">
              <a:defRPr/>
            </a:pPr>
            <a:endParaRPr lang="ru-RU" dirty="0" smtClean="0"/>
          </a:p>
          <a:p>
            <a:pPr marL="361950" indent="-361950">
              <a:defRPr/>
            </a:pPr>
            <a:endParaRPr lang="ru-RU" dirty="0" smtClean="0"/>
          </a:p>
          <a:p>
            <a:pPr marL="361950" indent="-361950">
              <a:defRPr/>
            </a:pPr>
            <a:r>
              <a:rPr lang="ru-RU" sz="1400" dirty="0" smtClean="0"/>
              <a:t>Если узел представляется на уровне </a:t>
            </a:r>
            <a:r>
              <a:rPr lang="ru-RU" sz="1400" b="1" dirty="0" smtClean="0"/>
              <a:t>экземпляра</a:t>
            </a:r>
            <a:r>
              <a:rPr lang="ru-RU" sz="1400" dirty="0" smtClean="0"/>
              <a:t>, то его имя записывается в форме:</a:t>
            </a:r>
            <a:br>
              <a:rPr lang="ru-RU" sz="1400" dirty="0" smtClean="0"/>
            </a:br>
            <a:r>
              <a:rPr lang="ru-RU" sz="1400" dirty="0" smtClean="0"/>
              <a:t> &lt;имя узла‘:' Имя типа узла&gt;.</a:t>
            </a:r>
          </a:p>
          <a:p>
            <a:pPr marL="361950" indent="-361950">
              <a:defRPr/>
            </a:pPr>
            <a:endParaRPr lang="ru-RU" sz="1400" i="1" dirty="0" smtClean="0"/>
          </a:p>
          <a:p>
            <a:pPr marL="361950" indent="-361950">
              <a:defRPr/>
            </a:pPr>
            <a:r>
              <a:rPr lang="ru-RU" sz="1400" i="1" dirty="0" smtClean="0"/>
              <a:t>Собственное </a:t>
            </a:r>
            <a:r>
              <a:rPr lang="ru-RU" sz="1400" i="1" dirty="0"/>
              <a:t>имя </a:t>
            </a:r>
            <a:r>
              <a:rPr lang="ru-RU" sz="1400" i="1" dirty="0" smtClean="0"/>
              <a:t>узла записывается </a:t>
            </a:r>
            <a:r>
              <a:rPr lang="ru-RU" sz="1400" i="1" dirty="0"/>
              <a:t>со строчной буквы, а в качестве имени экземпляра </a:t>
            </a:r>
            <a:r>
              <a:rPr lang="ru-RU" sz="1400" i="1" dirty="0" smtClean="0"/>
              <a:t>узла должен </a:t>
            </a:r>
            <a:r>
              <a:rPr lang="ru-RU" sz="1400" i="1" dirty="0"/>
              <a:t>присутствовать хотя бы один терм.</a:t>
            </a:r>
            <a:endParaRPr lang="ru-RU" sz="1400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4/10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950" y="31750"/>
            <a:ext cx="76327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4200" kern="0" dirty="0">
                <a:solidFill>
                  <a:srgbClr val="FFFFFF"/>
                </a:solidFill>
                <a:latin typeface="Arial"/>
              </a:rPr>
              <a:t>Диаграмма развертывания 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</a:rPr>
              <a:t>(узел)</a:t>
            </a:r>
            <a:endParaRPr lang="ru-RU" sz="2800" b="1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32" y="3573016"/>
            <a:ext cx="1229006" cy="100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37" y="3522552"/>
            <a:ext cx="1762765" cy="98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5/10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950" y="31750"/>
            <a:ext cx="76327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4200" kern="0" dirty="0">
                <a:solidFill>
                  <a:srgbClr val="FFFFFF"/>
                </a:solidFill>
                <a:latin typeface="Arial"/>
              </a:rPr>
              <a:t>Диаграмма развертывания 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</a:rPr>
              <a:t>(узел)</a:t>
            </a:r>
            <a:endParaRPr lang="ru-RU" sz="2800" b="1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54" y="2348268"/>
            <a:ext cx="2160240" cy="155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06135"/>
            <a:ext cx="2312195" cy="143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71898" y="141277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Если для имени узла необходима дополнительная информация, то она записывается под этим именем в форме </a:t>
            </a:r>
            <a:r>
              <a:rPr lang="ru-RU" b="1" dirty="0" smtClean="0"/>
              <a:t>помеченного значения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850" y="3869035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качестве дополнения к имени узла могут использоваться различные </a:t>
            </a:r>
            <a:r>
              <a:rPr lang="ru-RU" b="1" dirty="0" smtClean="0"/>
              <a:t>текстовые стереотипы</a:t>
            </a:r>
            <a:r>
              <a:rPr lang="ru-RU" dirty="0" smtClean="0"/>
              <a:t>, которые явно специфицируют назначение этого узла:</a:t>
            </a:r>
          </a:p>
          <a:p>
            <a:pPr marL="712788" indent="-350838" algn="just">
              <a:buFont typeface="Wingdings" panose="05000000000000000000" pitchFamily="2" charset="2"/>
              <a:buChar char="Ø"/>
            </a:pPr>
            <a:r>
              <a:rPr lang="ru-RU" dirty="0" smtClean="0"/>
              <a:t>"</a:t>
            </a:r>
            <a:r>
              <a:rPr lang="ru-RU" dirty="0" err="1" smtClean="0"/>
              <a:t>processor</a:t>
            </a:r>
            <a:r>
              <a:rPr lang="ru-RU" dirty="0" smtClean="0"/>
              <a:t>" (процессор)</a:t>
            </a:r>
          </a:p>
          <a:p>
            <a:pPr marL="712788" indent="-350838" algn="just">
              <a:buFont typeface="Wingdings" panose="05000000000000000000" pitchFamily="2" charset="2"/>
              <a:buChar char="Ø"/>
            </a:pPr>
            <a:r>
              <a:rPr lang="ru-RU" dirty="0" smtClean="0"/>
              <a:t>"</a:t>
            </a:r>
            <a:r>
              <a:rPr lang="ru-RU" dirty="0" err="1" smtClean="0"/>
              <a:t>sensor</a:t>
            </a:r>
            <a:r>
              <a:rPr lang="ru-RU" dirty="0" smtClean="0"/>
              <a:t>" (датчик)</a:t>
            </a:r>
          </a:p>
          <a:p>
            <a:pPr marL="712788" indent="-350838" algn="just">
              <a:buFont typeface="Wingdings" panose="05000000000000000000" pitchFamily="2" charset="2"/>
              <a:buChar char="Ø"/>
            </a:pPr>
            <a:r>
              <a:rPr lang="ru-RU" dirty="0" smtClean="0"/>
              <a:t>"</a:t>
            </a:r>
            <a:r>
              <a:rPr lang="ru-RU" dirty="0" err="1" smtClean="0"/>
              <a:t>modem</a:t>
            </a:r>
            <a:r>
              <a:rPr lang="ru-RU" dirty="0" smtClean="0"/>
              <a:t>" (модем)</a:t>
            </a:r>
          </a:p>
          <a:p>
            <a:pPr marL="712788" indent="-350838" algn="just">
              <a:buFont typeface="Wingdings" panose="05000000000000000000" pitchFamily="2" charset="2"/>
              <a:buChar char="Ø"/>
            </a:pPr>
            <a:r>
              <a:rPr lang="ru-RU" dirty="0" smtClean="0"/>
              <a:t>"</a:t>
            </a:r>
            <a:r>
              <a:rPr lang="ru-RU" dirty="0" err="1" smtClean="0"/>
              <a:t>net</a:t>
            </a:r>
            <a:r>
              <a:rPr lang="ru-RU" dirty="0" smtClean="0"/>
              <a:t>" (сеть)</a:t>
            </a:r>
          </a:p>
          <a:p>
            <a:pPr marL="712788" indent="-350838" algn="just">
              <a:buFont typeface="Wingdings" panose="05000000000000000000" pitchFamily="2" charset="2"/>
              <a:buChar char="Ø"/>
            </a:pPr>
            <a:r>
              <a:rPr lang="ru-RU" dirty="0" smtClean="0"/>
              <a:t>"</a:t>
            </a:r>
            <a:r>
              <a:rPr lang="ru-RU" dirty="0" err="1" smtClean="0"/>
              <a:t>printer</a:t>
            </a:r>
            <a:r>
              <a:rPr lang="ru-RU" dirty="0" smtClean="0"/>
              <a:t>" (принтер)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0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6/10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950" y="31750"/>
            <a:ext cx="76327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4200" kern="0" dirty="0" smtClean="0">
                <a:solidFill>
                  <a:srgbClr val="FFFFFF"/>
                </a:solidFill>
                <a:latin typeface="Arial"/>
              </a:rPr>
              <a:t>Диаграмма развертывания 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</a:rPr>
              <a:t>(соединения </a:t>
            </a:r>
            <a:r>
              <a:rPr lang="ru-RU" sz="2800" b="1" kern="0" dirty="0">
                <a:solidFill>
                  <a:srgbClr val="FFFFFF"/>
                </a:solidFill>
                <a:latin typeface="Arial"/>
              </a:rPr>
              <a:t>и зависимости)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5" y="1412776"/>
            <a:ext cx="75472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качестве </a:t>
            </a:r>
            <a:r>
              <a:rPr lang="ru-RU" b="1" dirty="0" smtClean="0"/>
              <a:t>отношений</a:t>
            </a:r>
            <a:r>
              <a:rPr lang="ru-RU" dirty="0" smtClean="0"/>
              <a:t> выступают физические соединения между узлами, а также зависимости между узлами и компонентами.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Соединения являются разновидностью ассоциации и изображаются отрезками линий без стрелок. Наличие такой линии указывает на необходимость организации </a:t>
            </a:r>
            <a:r>
              <a:rPr lang="ru-RU" sz="1600" b="1" dirty="0" smtClean="0"/>
              <a:t>физического канала </a:t>
            </a:r>
            <a:r>
              <a:rPr lang="ru-RU" sz="1600" dirty="0" smtClean="0"/>
              <a:t>для обмена информацией между соответствующими узлами.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Характер соединения может быть дополнительно специфицирован </a:t>
            </a:r>
            <a:r>
              <a:rPr lang="ru-RU" sz="1600" i="1" dirty="0" smtClean="0"/>
              <a:t>примечанием, стереотипом, помеченным значением или ограничением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038958"/>
            <a:ext cx="4888929" cy="202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85553"/>
            <a:ext cx="22479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9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7/10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950" y="31750"/>
            <a:ext cx="76327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4200" kern="0" dirty="0">
                <a:solidFill>
                  <a:srgbClr val="FFFFFF"/>
                </a:solidFill>
                <a:latin typeface="Arial"/>
              </a:rPr>
              <a:t>Диаграмма развертывания 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</a:rPr>
              <a:t>(узел)</a:t>
            </a:r>
            <a:endParaRPr lang="ru-RU" sz="2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767463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При необходимости можно явно указать </a:t>
            </a:r>
            <a:r>
              <a:rPr lang="ru-RU" sz="2000" b="1" dirty="0" smtClean="0"/>
              <a:t>компоненты</a:t>
            </a:r>
            <a:r>
              <a:rPr lang="ru-RU" sz="2000" dirty="0" smtClean="0"/>
              <a:t>, которые размещаются или выполняются на отдельном узле</a:t>
            </a:r>
            <a:endParaRPr lang="ru-RU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52936"/>
            <a:ext cx="2808312" cy="197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5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8/10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950" y="31750"/>
            <a:ext cx="76327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4200" kern="0" dirty="0" smtClean="0">
                <a:solidFill>
                  <a:srgbClr val="FFFFFF"/>
                </a:solidFill>
                <a:latin typeface="Arial"/>
              </a:rPr>
              <a:t>Диаграмма развертывания 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</a:rPr>
              <a:t>(артефакты)</a:t>
            </a:r>
            <a:endParaRPr lang="ru-RU" sz="2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4" y="1412776"/>
            <a:ext cx="754727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Артефакт</a:t>
            </a:r>
            <a:r>
              <a:rPr lang="ru-RU" dirty="0" smtClean="0"/>
              <a:t> – элемент модели, который специфицирует некоторую физически существующую часть информации, используемую  или производимую в ходе разработки программного обеспечения или в процессе развертывания и функционирования системы.</a:t>
            </a:r>
          </a:p>
          <a:p>
            <a:pPr algn="just"/>
            <a:r>
              <a:rPr lang="ru-RU" dirty="0" smtClean="0"/>
              <a:t> </a:t>
            </a:r>
            <a:r>
              <a:rPr lang="ru-RU" b="1" dirty="0" smtClean="0"/>
              <a:t>Артефакт</a:t>
            </a:r>
            <a:r>
              <a:rPr lang="ru-RU" dirty="0" smtClean="0"/>
              <a:t> – это любой искусственно созданный элемент программной системы.</a:t>
            </a:r>
          </a:p>
          <a:p>
            <a:pPr algn="just"/>
            <a:endParaRPr lang="ru-RU" sz="1600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2" y="4784377"/>
            <a:ext cx="2086834" cy="135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4784377"/>
            <a:ext cx="1788608" cy="106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62830"/>
            <a:ext cx="1757410" cy="267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31265" y="3140968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К артефактам относятся исполняемые файлы, исходные тексты программ, веб-страницы, справочные файлы, сопроводительные документы, файлы с данными, модели и многое другое, являющееся физическими элементами информации.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864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5288" y="6308725"/>
            <a:ext cx="8351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rgbClr val="0000CC"/>
                </a:solidFill>
              </a:rPr>
              <a:t>Программная инженерия		</a:t>
            </a:r>
            <a:r>
              <a:rPr lang="ru-RU" b="1" dirty="0" smtClean="0">
                <a:solidFill>
                  <a:srgbClr val="0000CC"/>
                </a:solidFill>
              </a:rPr>
              <a:t>9/10</a:t>
            </a:r>
            <a:r>
              <a:rPr lang="ru-RU" b="1" dirty="0">
                <a:solidFill>
                  <a:srgbClr val="0000CC"/>
                </a:solidFill>
              </a:rPr>
              <a:t>			СГАУ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950" y="31750"/>
            <a:ext cx="76327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4200" kern="0" dirty="0" smtClean="0">
                <a:solidFill>
                  <a:srgbClr val="FFFFFF"/>
                </a:solidFill>
                <a:latin typeface="Arial"/>
              </a:rPr>
              <a:t>Диаграмма развертывания 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</a:rPr>
              <a:t>(артефакты)</a:t>
            </a:r>
            <a:endParaRPr lang="ru-RU" sz="2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7704" y="1484784"/>
            <a:ext cx="456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Стандартные стереотипы артефактов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56835"/>
              </p:ext>
            </p:extLst>
          </p:nvPr>
        </p:nvGraphicFramePr>
        <p:xfrm>
          <a:off x="1384720" y="2204864"/>
          <a:ext cx="6787680" cy="3700362"/>
        </p:xfrm>
        <a:graphic>
          <a:graphicData uri="http://schemas.openxmlformats.org/drawingml/2006/table">
            <a:tbl>
              <a:tblPr/>
              <a:tblGrid>
                <a:gridCol w="1474820"/>
                <a:gridCol w="5312860"/>
              </a:tblGrid>
              <a:tr h="428274">
                <a:tc>
                  <a:txBody>
                    <a:bodyPr/>
                    <a:lstStyle/>
                    <a:p>
                      <a:r>
                        <a:rPr lang="en-US" sz="1600" i="1" dirty="0"/>
                        <a:t>«file»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Файл любого типа, хранимый в файловой системе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5366">
                <a:tc>
                  <a:txBody>
                    <a:bodyPr/>
                    <a:lstStyle/>
                    <a:p>
                      <a:r>
                        <a:rPr lang="en-US" sz="1600" i="1" dirty="0"/>
                        <a:t>«document»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Артефакт, представляющий файл (документ), который не является ни файлом исходных текстов, ни исполняемым файлом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5366">
                <a:tc>
                  <a:txBody>
                    <a:bodyPr/>
                    <a:lstStyle/>
                    <a:p>
                      <a:r>
                        <a:rPr lang="en-US" sz="1600" dirty="0"/>
                        <a:t>«</a:t>
                      </a:r>
                      <a:r>
                        <a:rPr lang="en-US" sz="1600" i="1" dirty="0"/>
                        <a:t>executable</a:t>
                      </a:r>
                      <a:r>
                        <a:rPr lang="en-US" sz="1600" dirty="0"/>
                        <a:t>»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Выполнимая программа любого вида. Подразумевается по умолчанию, если никакой стереотип не указан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274">
                <a:tc>
                  <a:txBody>
                    <a:bodyPr/>
                    <a:lstStyle/>
                    <a:p>
                      <a:r>
                        <a:rPr lang="en-US" sz="1600" i="1" dirty="0"/>
                        <a:t>«library»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Статическая или динамическая библиотека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5366">
                <a:tc>
                  <a:txBody>
                    <a:bodyPr/>
                    <a:lstStyle/>
                    <a:p>
                      <a:r>
                        <a:rPr lang="en-US" sz="1600" i="1" dirty="0"/>
                        <a:t>«script»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Файл, содержащий текст, допускающий интерпретацию соответствующими программным средствами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274">
                <a:tc>
                  <a:txBody>
                    <a:bodyPr/>
                    <a:lstStyle/>
                    <a:p>
                      <a:r>
                        <a:rPr lang="en-US" sz="1600" i="1" dirty="0"/>
                        <a:t>«source»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Файл с исходным кодом программы</a:t>
                      </a:r>
                    </a:p>
                  </a:txBody>
                  <a:tcPr marL="73660" marR="73660" marT="36830" marB="36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2988</TotalTime>
  <Words>547</Words>
  <Application>Microsoft Office PowerPoint</Application>
  <PresentationFormat>Экран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Скругленный</vt:lpstr>
      <vt:lpstr>Диаграмма развертывания</vt:lpstr>
      <vt:lpstr>Диаграммы реализации</vt:lpstr>
      <vt:lpstr>Диаграмма развертывания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</vt:lpstr>
      <vt:lpstr>Примеры</vt:lpstr>
    </vt:vector>
  </TitlesOfParts>
  <Company>UML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Леоненков</dc:creator>
  <cp:lastModifiedBy>Лариса</cp:lastModifiedBy>
  <cp:revision>265</cp:revision>
  <dcterms:created xsi:type="dcterms:W3CDTF">2008-05-05T17:02:32Z</dcterms:created>
  <dcterms:modified xsi:type="dcterms:W3CDTF">2021-12-14T11:13:45Z</dcterms:modified>
</cp:coreProperties>
</file>