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8" r:id="rId3"/>
    <p:sldId id="257" r:id="rId4"/>
    <p:sldId id="261" r:id="rId5"/>
    <p:sldId id="259" r:id="rId6"/>
    <p:sldId id="260"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 Kobrossly" initials="PK" lastIdx="1" clrIdx="0">
    <p:extLst>
      <p:ext uri="{19B8F6BF-5375-455C-9EA6-DF929625EA0E}">
        <p15:presenceInfo xmlns:p15="http://schemas.microsoft.com/office/powerpoint/2012/main" userId="405f80c246b63d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4EFFD-33A1-4582-ABDF-658FA324EF72}" v="14" dt="2020-10-11T17:30:04.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customschemas.google.com/relationships/presentationmetadata" Target="meta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rre Kobrossly" userId="405f80c246b63ddf" providerId="LiveId" clId="{1804EFFD-33A1-4582-ABDF-658FA324EF72}"/>
    <pc:docChg chg="custSel addSld modSld sldOrd">
      <pc:chgData name="Pierre Kobrossly" userId="405f80c246b63ddf" providerId="LiveId" clId="{1804EFFD-33A1-4582-ABDF-658FA324EF72}" dt="2020-10-11T17:32:17.104" v="3292" actId="1076"/>
      <pc:docMkLst>
        <pc:docMk/>
      </pc:docMkLst>
      <pc:sldChg chg="modSp mod">
        <pc:chgData name="Pierre Kobrossly" userId="405f80c246b63ddf" providerId="LiveId" clId="{1804EFFD-33A1-4582-ABDF-658FA324EF72}" dt="2020-10-11T05:14:52.253" v="502" actId="20577"/>
        <pc:sldMkLst>
          <pc:docMk/>
          <pc:sldMk cId="0" sldId="256"/>
        </pc:sldMkLst>
        <pc:spChg chg="mod">
          <ac:chgData name="Pierre Kobrossly" userId="405f80c246b63ddf" providerId="LiveId" clId="{1804EFFD-33A1-4582-ABDF-658FA324EF72}" dt="2020-10-11T05:14:52.253" v="502" actId="20577"/>
          <ac:spMkLst>
            <pc:docMk/>
            <pc:sldMk cId="0" sldId="256"/>
            <ac:spMk id="35" creationId="{00000000-0000-0000-0000-000000000000}"/>
          </ac:spMkLst>
        </pc:spChg>
        <pc:spChg chg="mod">
          <ac:chgData name="Pierre Kobrossly" userId="405f80c246b63ddf" providerId="LiveId" clId="{1804EFFD-33A1-4582-ABDF-658FA324EF72}" dt="2020-10-11T05:13:57.040" v="356" actId="20577"/>
          <ac:spMkLst>
            <pc:docMk/>
            <pc:sldMk cId="0" sldId="256"/>
            <ac:spMk id="48" creationId="{00000000-0000-0000-0000-000000000000}"/>
          </ac:spMkLst>
        </pc:spChg>
      </pc:sldChg>
      <pc:sldChg chg="addSp delSp modSp new mod ord">
        <pc:chgData name="Pierre Kobrossly" userId="405f80c246b63ddf" providerId="LiveId" clId="{1804EFFD-33A1-4582-ABDF-658FA324EF72}" dt="2020-10-11T15:41:22.601" v="1746" actId="20577"/>
        <pc:sldMkLst>
          <pc:docMk/>
          <pc:sldMk cId="2363964607" sldId="257"/>
        </pc:sldMkLst>
        <pc:spChg chg="mod">
          <ac:chgData name="Pierre Kobrossly" userId="405f80c246b63ddf" providerId="LiveId" clId="{1804EFFD-33A1-4582-ABDF-658FA324EF72}" dt="2020-10-11T15:26:59.770" v="551"/>
          <ac:spMkLst>
            <pc:docMk/>
            <pc:sldMk cId="2363964607" sldId="257"/>
            <ac:spMk id="2" creationId="{B7FAB5CF-03DF-42BA-ACE8-7461AED32EE8}"/>
          </ac:spMkLst>
        </pc:spChg>
        <pc:spChg chg="add mod">
          <ac:chgData name="Pierre Kobrossly" userId="405f80c246b63ddf" providerId="LiveId" clId="{1804EFFD-33A1-4582-ABDF-658FA324EF72}" dt="2020-10-11T15:41:22.601" v="1746" actId="20577"/>
          <ac:spMkLst>
            <pc:docMk/>
            <pc:sldMk cId="2363964607" sldId="257"/>
            <ac:spMk id="7" creationId="{C1652FCE-ADA7-4A49-8DEC-EEB413B063A0}"/>
          </ac:spMkLst>
        </pc:spChg>
        <pc:picChg chg="add mod">
          <ac:chgData name="Pierre Kobrossly" userId="405f80c246b63ddf" providerId="LiveId" clId="{1804EFFD-33A1-4582-ABDF-658FA324EF72}" dt="2020-10-11T05:19:53.582" v="547" actId="1076"/>
          <ac:picMkLst>
            <pc:docMk/>
            <pc:sldMk cId="2363964607" sldId="257"/>
            <ac:picMk id="3" creationId="{5B5C555B-E621-48D8-B676-660FE4DA82B1}"/>
          </ac:picMkLst>
        </pc:picChg>
        <pc:picChg chg="add mod">
          <ac:chgData name="Pierre Kobrossly" userId="405f80c246b63ddf" providerId="LiveId" clId="{1804EFFD-33A1-4582-ABDF-658FA324EF72}" dt="2020-10-11T05:19:36.982" v="543" actId="14100"/>
          <ac:picMkLst>
            <pc:docMk/>
            <pc:sldMk cId="2363964607" sldId="257"/>
            <ac:picMk id="4" creationId="{D115F4A7-20E6-41C6-8CA5-088A28D23EDA}"/>
          </ac:picMkLst>
        </pc:picChg>
        <pc:picChg chg="add mod">
          <ac:chgData name="Pierre Kobrossly" userId="405f80c246b63ddf" providerId="LiveId" clId="{1804EFFD-33A1-4582-ABDF-658FA324EF72}" dt="2020-10-11T05:19:40.273" v="544" actId="1076"/>
          <ac:picMkLst>
            <pc:docMk/>
            <pc:sldMk cId="2363964607" sldId="257"/>
            <ac:picMk id="5" creationId="{623AEDAD-DDB0-4F69-A774-0C8866BCDB63}"/>
          </ac:picMkLst>
        </pc:picChg>
        <pc:picChg chg="add mod">
          <ac:chgData name="Pierre Kobrossly" userId="405f80c246b63ddf" providerId="LiveId" clId="{1804EFFD-33A1-4582-ABDF-658FA324EF72}" dt="2020-10-11T05:19:22.258" v="539" actId="14100"/>
          <ac:picMkLst>
            <pc:docMk/>
            <pc:sldMk cId="2363964607" sldId="257"/>
            <ac:picMk id="6" creationId="{54CC47CF-C1CE-4BDA-B6F6-3C3C0629F23D}"/>
          </ac:picMkLst>
        </pc:picChg>
        <pc:picChg chg="add del mod">
          <ac:chgData name="Pierre Kobrossly" userId="405f80c246b63ddf" providerId="LiveId" clId="{1804EFFD-33A1-4582-ABDF-658FA324EF72}" dt="2020-10-11T05:18:20.954" v="529" actId="478"/>
          <ac:picMkLst>
            <pc:docMk/>
            <pc:sldMk cId="2363964607" sldId="257"/>
            <ac:picMk id="7" creationId="{C6C5BDC1-8CBB-4BD3-A046-F076388A6539}"/>
          </ac:picMkLst>
        </pc:picChg>
        <pc:picChg chg="add del mod">
          <ac:chgData name="Pierre Kobrossly" userId="405f80c246b63ddf" providerId="LiveId" clId="{1804EFFD-33A1-4582-ABDF-658FA324EF72}" dt="2020-10-11T05:18:19.234" v="528" actId="478"/>
          <ac:picMkLst>
            <pc:docMk/>
            <pc:sldMk cId="2363964607" sldId="257"/>
            <ac:picMk id="8" creationId="{78EE991F-42E2-4FD8-B6FD-94723ED586E5}"/>
          </ac:picMkLst>
        </pc:picChg>
        <pc:picChg chg="add del mod">
          <ac:chgData name="Pierre Kobrossly" userId="405f80c246b63ddf" providerId="LiveId" clId="{1804EFFD-33A1-4582-ABDF-658FA324EF72}" dt="2020-10-11T05:18:18.484" v="527" actId="478"/>
          <ac:picMkLst>
            <pc:docMk/>
            <pc:sldMk cId="2363964607" sldId="257"/>
            <ac:picMk id="9" creationId="{C699AEAA-FFCE-48FF-8006-DD0DD07B5CDA}"/>
          </ac:picMkLst>
        </pc:picChg>
        <pc:picChg chg="add mod">
          <ac:chgData name="Pierre Kobrossly" userId="405f80c246b63ddf" providerId="LiveId" clId="{1804EFFD-33A1-4582-ABDF-658FA324EF72}" dt="2020-10-11T05:19:46.781" v="545" actId="1076"/>
          <ac:picMkLst>
            <pc:docMk/>
            <pc:sldMk cId="2363964607" sldId="257"/>
            <ac:picMk id="10" creationId="{2256A584-E74B-433E-A525-039C30A07A0D}"/>
          </ac:picMkLst>
        </pc:picChg>
      </pc:sldChg>
      <pc:sldChg chg="addSp modSp new mod addCm delCm">
        <pc:chgData name="Pierre Kobrossly" userId="405f80c246b63ddf" providerId="LiveId" clId="{1804EFFD-33A1-4582-ABDF-658FA324EF72}" dt="2020-10-11T15:41:40.807" v="1747" actId="1076"/>
        <pc:sldMkLst>
          <pc:docMk/>
          <pc:sldMk cId="2415573412" sldId="258"/>
        </pc:sldMkLst>
        <pc:spChg chg="mod">
          <ac:chgData name="Pierre Kobrossly" userId="405f80c246b63ddf" providerId="LiveId" clId="{1804EFFD-33A1-4582-ABDF-658FA324EF72}" dt="2020-10-11T15:26:51.366" v="550"/>
          <ac:spMkLst>
            <pc:docMk/>
            <pc:sldMk cId="2415573412" sldId="258"/>
            <ac:spMk id="2" creationId="{C1BD7285-F80A-4C53-96FA-3307419BA348}"/>
          </ac:spMkLst>
        </pc:spChg>
        <pc:spChg chg="add mod">
          <ac:chgData name="Pierre Kobrossly" userId="405f80c246b63ddf" providerId="LiveId" clId="{1804EFFD-33A1-4582-ABDF-658FA324EF72}" dt="2020-10-11T15:41:40.807" v="1747" actId="1076"/>
          <ac:spMkLst>
            <pc:docMk/>
            <pc:sldMk cId="2415573412" sldId="258"/>
            <ac:spMk id="3" creationId="{7BA9DCCD-08F5-46ED-93FA-90BCFECB118F}"/>
          </ac:spMkLst>
        </pc:spChg>
      </pc:sldChg>
      <pc:sldChg chg="addSp modSp add mod">
        <pc:chgData name="Pierre Kobrossly" userId="405f80c246b63ddf" providerId="LiveId" clId="{1804EFFD-33A1-4582-ABDF-658FA324EF72}" dt="2020-10-11T17:29:35.869" v="2946" actId="20577"/>
        <pc:sldMkLst>
          <pc:docMk/>
          <pc:sldMk cId="1569389536" sldId="259"/>
        </pc:sldMkLst>
        <pc:spChg chg="add mod">
          <ac:chgData name="Pierre Kobrossly" userId="405f80c246b63ddf" providerId="LiveId" clId="{1804EFFD-33A1-4582-ABDF-658FA324EF72}" dt="2020-10-11T17:29:35.869" v="2946" actId="20577"/>
          <ac:spMkLst>
            <pc:docMk/>
            <pc:sldMk cId="1569389536" sldId="259"/>
            <ac:spMk id="4" creationId="{E263C053-C759-46CC-AD61-9E0CE0F464E1}"/>
          </ac:spMkLst>
        </pc:spChg>
      </pc:sldChg>
      <pc:sldChg chg="addSp modSp new mod">
        <pc:chgData name="Pierre Kobrossly" userId="405f80c246b63ddf" providerId="LiveId" clId="{1804EFFD-33A1-4582-ABDF-658FA324EF72}" dt="2020-10-11T17:32:17.104" v="3292" actId="1076"/>
        <pc:sldMkLst>
          <pc:docMk/>
          <pc:sldMk cId="2912377791" sldId="260"/>
        </pc:sldMkLst>
        <pc:spChg chg="mod">
          <ac:chgData name="Pierre Kobrossly" userId="405f80c246b63ddf" providerId="LiveId" clId="{1804EFFD-33A1-4582-ABDF-658FA324EF72}" dt="2020-10-11T04:54:17.984" v="71" actId="20577"/>
          <ac:spMkLst>
            <pc:docMk/>
            <pc:sldMk cId="2912377791" sldId="260"/>
            <ac:spMk id="2" creationId="{65146EBD-6095-4AB7-BB4C-D1CA04FAF9E3}"/>
          </ac:spMkLst>
        </pc:spChg>
        <pc:spChg chg="add mod">
          <ac:chgData name="Pierre Kobrossly" userId="405f80c246b63ddf" providerId="LiveId" clId="{1804EFFD-33A1-4582-ABDF-658FA324EF72}" dt="2020-10-11T17:32:17.104" v="3292" actId="1076"/>
          <ac:spMkLst>
            <pc:docMk/>
            <pc:sldMk cId="2912377791" sldId="260"/>
            <ac:spMk id="3" creationId="{D12FC463-C1D9-4627-A3AE-FEC990448905}"/>
          </ac:spMkLst>
        </pc:spChg>
      </pc:sldChg>
      <pc:sldChg chg="addSp modSp add mod">
        <pc:chgData name="Pierre Kobrossly" userId="405f80c246b63ddf" providerId="LiveId" clId="{1804EFFD-33A1-4582-ABDF-658FA324EF72}" dt="2020-10-11T17:26:11.916" v="2396" actId="113"/>
        <pc:sldMkLst>
          <pc:docMk/>
          <pc:sldMk cId="2543433786" sldId="261"/>
        </pc:sldMkLst>
        <pc:spChg chg="add mod">
          <ac:chgData name="Pierre Kobrossly" userId="405f80c246b63ddf" providerId="LiveId" clId="{1804EFFD-33A1-4582-ABDF-658FA324EF72}" dt="2020-10-11T17:26:11.916" v="2396" actId="113"/>
          <ac:spMkLst>
            <pc:docMk/>
            <pc:sldMk cId="2543433786" sldId="261"/>
            <ac:spMk id="3" creationId="{02A32EC2-D830-4C67-A9A0-3B0C6F6A4BB9}"/>
          </ac:spMkLst>
        </pc:spChg>
        <pc:picChg chg="add mod">
          <ac:chgData name="Pierre Kobrossly" userId="405f80c246b63ddf" providerId="LiveId" clId="{1804EFFD-33A1-4582-ABDF-658FA324EF72}" dt="2020-10-11T17:23:14.660" v="2004" actId="1076"/>
          <ac:picMkLst>
            <pc:docMk/>
            <pc:sldMk cId="2543433786" sldId="261"/>
            <ac:picMk id="1026" creationId="{6AC2BFDF-4EC7-4860-A2E7-6F314ECFD8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Big Mountain resort, a ski resort located in Montana, wants to take a closer look at their ticket price point as it is currently selected based on the average ticket prices of resorts in its market segment. This pricing scheme doesn’t now allow for data driven investment as they don’t have a clear idea of which of the importance of its facilities. They are considering cutting costs or providing support for a higher ticket price.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Identify if there is justification in marketing for lower wait times and longer ski experience and having a higher ticket price. If not, then a lower capex would need to be explored.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Will focus only on the CSV file given</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0" b="1" i="0" u="none" strike="noStrike" cap="none" dirty="0">
                <a:solidFill>
                  <a:srgbClr val="000000"/>
                </a:solidFill>
                <a:latin typeface="Arial"/>
                <a:ea typeface="Arial"/>
                <a:cs typeface="Arial"/>
                <a:sym typeface="Arial"/>
              </a:rPr>
              <a:t>Potential constraint in not knowing how far back the data goes and if it contains any gaps in data</a:t>
            </a:r>
          </a:p>
          <a:p>
            <a:pPr marL="171450" marR="0" lvl="0" indent="-171450" algn="l" rtl="0">
              <a:lnSpc>
                <a:spcPct val="100000"/>
              </a:lnSpc>
              <a:spcBef>
                <a:spcPts val="0"/>
              </a:spcBef>
              <a:spcAft>
                <a:spcPts val="0"/>
              </a:spcAft>
              <a:buFontTx/>
              <a:buChar char="-"/>
            </a:pPr>
            <a:r>
              <a:rPr lang="en-AU" sz="1070" b="1" dirty="0"/>
              <a:t>Potential constraint in knowing how many people have purchased tickets in the past</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Single CSV that has information for Big Mountain and 330 other resorts in the US that are considered part of the same market share. Same data columns for all</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Big Mountain Resort</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 Big Mountain managers and decision makers</a:t>
            </a:r>
            <a:endParaRPr sz="1070" b="1" dirty="0"/>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In an effort to increase revenue, Can big mountain identify if there is justification in a ticket price increase based on key features, which will also allow for a </a:t>
            </a:r>
            <a:r>
              <a:rPr lang="en-AU" b="1" dirty="0"/>
              <a:t>more calculated ticket price selection?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7285-F80A-4C53-96FA-3307419BA348}"/>
              </a:ext>
            </a:extLst>
          </p:cNvPr>
          <p:cNvSpPr>
            <a:spLocks noGrp="1"/>
          </p:cNvSpPr>
          <p:nvPr>
            <p:ph type="title"/>
          </p:nvPr>
        </p:nvSpPr>
        <p:spPr/>
        <p:txBody>
          <a:bodyPr/>
          <a:lstStyle/>
          <a:p>
            <a:r>
              <a:rPr lang="en-US" dirty="0"/>
              <a:t>Recommendation</a:t>
            </a:r>
          </a:p>
        </p:txBody>
      </p:sp>
      <p:sp>
        <p:nvSpPr>
          <p:cNvPr id="3" name="TextBox 2">
            <a:extLst>
              <a:ext uri="{FF2B5EF4-FFF2-40B4-BE49-F238E27FC236}">
                <a16:creationId xmlns:a16="http://schemas.microsoft.com/office/drawing/2014/main" id="{7BA9DCCD-08F5-46ED-93FA-90BCFECB118F}"/>
              </a:ext>
            </a:extLst>
          </p:cNvPr>
          <p:cNvSpPr txBox="1"/>
          <p:nvPr/>
        </p:nvSpPr>
        <p:spPr>
          <a:xfrm>
            <a:off x="174945" y="1893454"/>
            <a:ext cx="8794113" cy="3847207"/>
          </a:xfrm>
          <a:prstGeom prst="rect">
            <a:avLst/>
          </a:prstGeom>
          <a:noFill/>
        </p:spPr>
        <p:txBody>
          <a:bodyPr wrap="square" rtlCol="0">
            <a:spAutoFit/>
          </a:bodyPr>
          <a:lstStyle/>
          <a:p>
            <a:r>
              <a:rPr lang="en-US" sz="2400" dirty="0"/>
              <a:t>Current</a:t>
            </a:r>
          </a:p>
          <a:p>
            <a:endParaRPr lang="en-US" dirty="0"/>
          </a:p>
          <a:p>
            <a:r>
              <a:rPr lang="en-US" dirty="0"/>
              <a:t>Big Mountain currently charges $81 for weekend and weekday tickets. </a:t>
            </a:r>
          </a:p>
          <a:p>
            <a:endParaRPr lang="en-US" dirty="0"/>
          </a:p>
          <a:p>
            <a:endParaRPr lang="en-US" dirty="0"/>
          </a:p>
          <a:p>
            <a:endParaRPr lang="en-US" dirty="0"/>
          </a:p>
          <a:p>
            <a:endParaRPr lang="en-US" dirty="0"/>
          </a:p>
          <a:p>
            <a:endParaRPr lang="en-US" dirty="0"/>
          </a:p>
          <a:p>
            <a:r>
              <a:rPr lang="en-US" sz="2400" dirty="0"/>
              <a:t>Recommended Change</a:t>
            </a:r>
          </a:p>
          <a:p>
            <a:endParaRPr lang="en-US" dirty="0"/>
          </a:p>
          <a:p>
            <a:r>
              <a:rPr lang="en-US" dirty="0"/>
              <a:t>There is justification to increase ticket prices from $81 to $82.51 by increasing the number of runs by 1, vertical drop by 150 feet, and total chairs by 1. Assuming 5 tickets sold and 350,000 visitors per year, a potential increase of approximately $2.64 million revenue, which would the cover the expense of the additional chair. </a:t>
            </a:r>
          </a:p>
          <a:p>
            <a:endParaRPr lang="en-US" dirty="0"/>
          </a:p>
          <a:p>
            <a:endParaRPr lang="en-US" dirty="0"/>
          </a:p>
        </p:txBody>
      </p:sp>
    </p:spTree>
    <p:extLst>
      <p:ext uri="{BB962C8B-B14F-4D97-AF65-F5344CB8AC3E}">
        <p14:creationId xmlns:p14="http://schemas.microsoft.com/office/powerpoint/2010/main" val="24155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B5CF-03DF-42BA-ACE8-7461AED32EE8}"/>
              </a:ext>
            </a:extLst>
          </p:cNvPr>
          <p:cNvSpPr>
            <a:spLocks noGrp="1"/>
          </p:cNvSpPr>
          <p:nvPr>
            <p:ph type="title"/>
          </p:nvPr>
        </p:nvSpPr>
        <p:spPr/>
        <p:txBody>
          <a:bodyPr/>
          <a:lstStyle/>
          <a:p>
            <a:r>
              <a:rPr lang="en-US" dirty="0"/>
              <a:t>Modeling Results and Analysis</a:t>
            </a:r>
            <a:br>
              <a:rPr lang="en-US" dirty="0"/>
            </a:br>
            <a:br>
              <a:rPr lang="en-US" dirty="0"/>
            </a:br>
            <a:endParaRPr lang="en-US" dirty="0"/>
          </a:p>
        </p:txBody>
      </p:sp>
      <p:pic>
        <p:nvPicPr>
          <p:cNvPr id="3" name="Picture 2">
            <a:extLst>
              <a:ext uri="{FF2B5EF4-FFF2-40B4-BE49-F238E27FC236}">
                <a16:creationId xmlns:a16="http://schemas.microsoft.com/office/drawing/2014/main" id="{5B5C555B-E621-48D8-B676-660FE4DA82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1182" y="887296"/>
            <a:ext cx="4223328" cy="2253067"/>
          </a:xfrm>
          <a:prstGeom prst="rect">
            <a:avLst/>
          </a:prstGeom>
          <a:noFill/>
          <a:ln>
            <a:noFill/>
          </a:ln>
        </p:spPr>
      </p:pic>
      <p:pic>
        <p:nvPicPr>
          <p:cNvPr id="4" name="Picture 3">
            <a:extLst>
              <a:ext uri="{FF2B5EF4-FFF2-40B4-BE49-F238E27FC236}">
                <a16:creationId xmlns:a16="http://schemas.microsoft.com/office/drawing/2014/main" id="{D115F4A7-20E6-41C6-8CA5-088A28D23E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7782" y="5181199"/>
            <a:ext cx="3200400" cy="1645920"/>
          </a:xfrm>
          <a:prstGeom prst="rect">
            <a:avLst/>
          </a:prstGeom>
          <a:noFill/>
          <a:ln>
            <a:noFill/>
          </a:ln>
        </p:spPr>
      </p:pic>
      <p:pic>
        <p:nvPicPr>
          <p:cNvPr id="5" name="Picture 4">
            <a:extLst>
              <a:ext uri="{FF2B5EF4-FFF2-40B4-BE49-F238E27FC236}">
                <a16:creationId xmlns:a16="http://schemas.microsoft.com/office/drawing/2014/main" id="{623AEDAD-DDB0-4F69-A774-0C8866BCDB6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77782" y="3422134"/>
            <a:ext cx="3200400" cy="1645920"/>
          </a:xfrm>
          <a:prstGeom prst="rect">
            <a:avLst/>
          </a:prstGeom>
          <a:noFill/>
          <a:ln>
            <a:noFill/>
          </a:ln>
        </p:spPr>
      </p:pic>
      <p:pic>
        <p:nvPicPr>
          <p:cNvPr id="6" name="Picture 5">
            <a:extLst>
              <a:ext uri="{FF2B5EF4-FFF2-40B4-BE49-F238E27FC236}">
                <a16:creationId xmlns:a16="http://schemas.microsoft.com/office/drawing/2014/main" id="{54CC47CF-C1CE-4BDA-B6F6-3C3C0629F23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677782" y="0"/>
            <a:ext cx="3200400" cy="1645920"/>
          </a:xfrm>
          <a:prstGeom prst="rect">
            <a:avLst/>
          </a:prstGeom>
          <a:noFill/>
          <a:ln>
            <a:noFill/>
          </a:ln>
        </p:spPr>
      </p:pic>
      <p:pic>
        <p:nvPicPr>
          <p:cNvPr id="10" name="Picture 9">
            <a:extLst>
              <a:ext uri="{FF2B5EF4-FFF2-40B4-BE49-F238E27FC236}">
                <a16:creationId xmlns:a16="http://schemas.microsoft.com/office/drawing/2014/main" id="{2256A584-E74B-433E-A525-039C30A07A0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5677782" y="1711067"/>
            <a:ext cx="3200400" cy="1645920"/>
          </a:xfrm>
          <a:prstGeom prst="rect">
            <a:avLst/>
          </a:prstGeom>
          <a:noFill/>
          <a:ln>
            <a:noFill/>
          </a:ln>
        </p:spPr>
      </p:pic>
      <p:sp>
        <p:nvSpPr>
          <p:cNvPr id="7" name="TextBox 6">
            <a:extLst>
              <a:ext uri="{FF2B5EF4-FFF2-40B4-BE49-F238E27FC236}">
                <a16:creationId xmlns:a16="http://schemas.microsoft.com/office/drawing/2014/main" id="{C1652FCE-ADA7-4A49-8DEC-EEB413B063A0}"/>
              </a:ext>
            </a:extLst>
          </p:cNvPr>
          <p:cNvSpPr txBox="1"/>
          <p:nvPr/>
        </p:nvSpPr>
        <p:spPr>
          <a:xfrm>
            <a:off x="681182" y="3278909"/>
            <a:ext cx="4546600" cy="2893100"/>
          </a:xfrm>
          <a:prstGeom prst="rect">
            <a:avLst/>
          </a:prstGeom>
          <a:noFill/>
        </p:spPr>
        <p:txBody>
          <a:bodyPr wrap="square" rtlCol="0">
            <a:spAutoFit/>
          </a:bodyPr>
          <a:lstStyle/>
          <a:p>
            <a:r>
              <a:rPr lang="en-US" dirty="0"/>
              <a:t>First a look at how Big Mountain compares with the competitors as it relates to the 4 most influential features as it relates to effect on price. </a:t>
            </a:r>
          </a:p>
          <a:p>
            <a:endParaRPr lang="en-US" dirty="0"/>
          </a:p>
          <a:p>
            <a:r>
              <a:rPr lang="en-US" dirty="0"/>
              <a:t>A random forest regression produced the lease variation and least error, so it was used to model the scenarios. </a:t>
            </a:r>
          </a:p>
          <a:p>
            <a:endParaRPr lang="en-US" dirty="0"/>
          </a:p>
          <a:p>
            <a:r>
              <a:rPr lang="en-US" dirty="0"/>
              <a:t>As can be seen with the stack of histograms on right, Big Mountain is in the upper parts of runs, skiable terrain, vertical drop, and fast quads. This give justification for a potential ticket increase, as the model will show. </a:t>
            </a:r>
          </a:p>
        </p:txBody>
      </p:sp>
    </p:spTree>
    <p:extLst>
      <p:ext uri="{BB962C8B-B14F-4D97-AF65-F5344CB8AC3E}">
        <p14:creationId xmlns:p14="http://schemas.microsoft.com/office/powerpoint/2010/main" val="236396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7285-F80A-4C53-96FA-3307419BA348}"/>
              </a:ext>
            </a:extLst>
          </p:cNvPr>
          <p:cNvSpPr>
            <a:spLocks noGrp="1"/>
          </p:cNvSpPr>
          <p:nvPr>
            <p:ph type="title"/>
          </p:nvPr>
        </p:nvSpPr>
        <p:spPr/>
        <p:txBody>
          <a:bodyPr/>
          <a:lstStyle/>
          <a:p>
            <a:r>
              <a:rPr lang="en-US" dirty="0"/>
              <a:t>Modeling Results and Analysis</a:t>
            </a:r>
            <a:br>
              <a:rPr lang="en-US" dirty="0"/>
            </a:br>
            <a:endParaRPr lang="en-US" dirty="0"/>
          </a:p>
        </p:txBody>
      </p:sp>
      <p:sp>
        <p:nvSpPr>
          <p:cNvPr id="3" name="TextBox 2">
            <a:extLst>
              <a:ext uri="{FF2B5EF4-FFF2-40B4-BE49-F238E27FC236}">
                <a16:creationId xmlns:a16="http://schemas.microsoft.com/office/drawing/2014/main" id="{02A32EC2-D830-4C67-A9A0-3B0C6F6A4BB9}"/>
              </a:ext>
            </a:extLst>
          </p:cNvPr>
          <p:cNvSpPr txBox="1"/>
          <p:nvPr/>
        </p:nvSpPr>
        <p:spPr>
          <a:xfrm>
            <a:off x="415636" y="905164"/>
            <a:ext cx="7878619" cy="1384995"/>
          </a:xfrm>
          <a:prstGeom prst="rect">
            <a:avLst/>
          </a:prstGeom>
          <a:noFill/>
        </p:spPr>
        <p:txBody>
          <a:bodyPr wrap="square" rtlCol="0">
            <a:spAutoFit/>
          </a:bodyPr>
          <a:lstStyle/>
          <a:p>
            <a:r>
              <a:rPr lang="en-US" b="1" dirty="0"/>
              <a:t>Scenario 1: </a:t>
            </a:r>
            <a:r>
              <a:rPr lang="en-US" dirty="0"/>
              <a:t>Reducing the number of runs</a:t>
            </a:r>
          </a:p>
          <a:p>
            <a:endParaRPr lang="en-US" dirty="0"/>
          </a:p>
          <a:p>
            <a:r>
              <a:rPr lang="en-US" dirty="0"/>
              <a:t>Result: No affect on ticket prices with 1 run closed and a negative affect on prices with more than 1 run closed. </a:t>
            </a:r>
          </a:p>
          <a:p>
            <a:endParaRPr lang="en-US" dirty="0"/>
          </a:p>
          <a:p>
            <a:endParaRPr lang="en-US" dirty="0"/>
          </a:p>
        </p:txBody>
      </p:sp>
      <p:pic>
        <p:nvPicPr>
          <p:cNvPr id="1026" name="Picture 2">
            <a:extLst>
              <a:ext uri="{FF2B5EF4-FFF2-40B4-BE49-F238E27FC236}">
                <a16:creationId xmlns:a16="http://schemas.microsoft.com/office/drawing/2014/main" id="{6AC2BFDF-4EC7-4860-A2E7-6F314ECFD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81011"/>
            <a:ext cx="594360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43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7285-F80A-4C53-96FA-3307419BA348}"/>
              </a:ext>
            </a:extLst>
          </p:cNvPr>
          <p:cNvSpPr>
            <a:spLocks noGrp="1"/>
          </p:cNvSpPr>
          <p:nvPr>
            <p:ph type="title"/>
          </p:nvPr>
        </p:nvSpPr>
        <p:spPr/>
        <p:txBody>
          <a:bodyPr/>
          <a:lstStyle/>
          <a:p>
            <a:r>
              <a:rPr lang="en-US" dirty="0"/>
              <a:t>Modeling Results and Analysis</a:t>
            </a:r>
            <a:br>
              <a:rPr lang="en-US" dirty="0"/>
            </a:br>
            <a:endParaRPr lang="en-US" dirty="0"/>
          </a:p>
        </p:txBody>
      </p:sp>
      <p:sp>
        <p:nvSpPr>
          <p:cNvPr id="4" name="TextBox 3">
            <a:extLst>
              <a:ext uri="{FF2B5EF4-FFF2-40B4-BE49-F238E27FC236}">
                <a16:creationId xmlns:a16="http://schemas.microsoft.com/office/drawing/2014/main" id="{E263C053-C759-46CC-AD61-9E0CE0F464E1}"/>
              </a:ext>
            </a:extLst>
          </p:cNvPr>
          <p:cNvSpPr txBox="1"/>
          <p:nvPr/>
        </p:nvSpPr>
        <p:spPr>
          <a:xfrm>
            <a:off x="415636" y="905164"/>
            <a:ext cx="8035637" cy="5262979"/>
          </a:xfrm>
          <a:prstGeom prst="rect">
            <a:avLst/>
          </a:prstGeom>
          <a:noFill/>
        </p:spPr>
        <p:txBody>
          <a:bodyPr wrap="square" rtlCol="0">
            <a:spAutoFit/>
          </a:bodyPr>
          <a:lstStyle/>
          <a:p>
            <a:r>
              <a:rPr lang="en-US" b="1" dirty="0"/>
              <a:t>Scenario 2: </a:t>
            </a:r>
            <a:r>
              <a:rPr lang="en-US" dirty="0"/>
              <a:t>Adding a run, increasing vertical drop by 150 feet, and installing an additional chair lift</a:t>
            </a:r>
          </a:p>
          <a:p>
            <a:endParaRPr lang="en-US" dirty="0"/>
          </a:p>
          <a:p>
            <a:r>
              <a:rPr lang="en-US" dirty="0"/>
              <a:t>Result: Support for a $1.51 increase in ticket prices that could lead to $2.6M revenue over the course of the year, assuming 5 tickets sold and 350,000 visitors. </a:t>
            </a:r>
          </a:p>
          <a:p>
            <a:endParaRPr lang="en-US" dirty="0"/>
          </a:p>
          <a:p>
            <a:endParaRPr lang="en-US" dirty="0"/>
          </a:p>
          <a:p>
            <a:endParaRPr lang="en-US" dirty="0"/>
          </a:p>
          <a:p>
            <a:endParaRPr lang="en-US" dirty="0"/>
          </a:p>
          <a:p>
            <a:endParaRPr lang="en-US" dirty="0"/>
          </a:p>
          <a:p>
            <a:r>
              <a:rPr lang="en-US" b="1" dirty="0"/>
              <a:t>Scenario 3: </a:t>
            </a:r>
            <a:r>
              <a:rPr lang="en-US" dirty="0"/>
              <a:t>Same as Scenario 2 but adding 4 acres of snow making</a:t>
            </a:r>
          </a:p>
          <a:p>
            <a:endParaRPr lang="en-US" dirty="0"/>
          </a:p>
          <a:p>
            <a:r>
              <a:rPr lang="en-US" dirty="0"/>
              <a:t>Result: No change in support for $1.51. Adding such a small amount would not make a difference. </a:t>
            </a:r>
          </a:p>
          <a:p>
            <a:endParaRPr lang="en-US" dirty="0"/>
          </a:p>
          <a:p>
            <a:endParaRPr lang="en-US" dirty="0"/>
          </a:p>
          <a:p>
            <a:endParaRPr lang="en-US" dirty="0"/>
          </a:p>
          <a:p>
            <a:endParaRPr lang="en-US" dirty="0"/>
          </a:p>
          <a:p>
            <a:endParaRPr lang="en-US" dirty="0"/>
          </a:p>
          <a:p>
            <a:r>
              <a:rPr lang="en-US" b="1" dirty="0"/>
              <a:t>Scenario 4: </a:t>
            </a:r>
            <a:r>
              <a:rPr lang="en-US" dirty="0"/>
              <a:t>Increasing longest run by 0.2 miles and adding 4 acres of snow making capability</a:t>
            </a:r>
          </a:p>
          <a:p>
            <a:endParaRPr lang="en-US" dirty="0"/>
          </a:p>
          <a:p>
            <a:r>
              <a:rPr lang="en-US" dirty="0"/>
              <a:t>Result: No change from the baseline of the current setup. This would have no support for a change in current price under the current model.  </a:t>
            </a:r>
          </a:p>
          <a:p>
            <a:endParaRPr lang="en-US" dirty="0"/>
          </a:p>
          <a:p>
            <a:endParaRPr lang="en-US" dirty="0"/>
          </a:p>
          <a:p>
            <a:endParaRPr lang="en-US" dirty="0"/>
          </a:p>
        </p:txBody>
      </p:sp>
    </p:spTree>
    <p:extLst>
      <p:ext uri="{BB962C8B-B14F-4D97-AF65-F5344CB8AC3E}">
        <p14:creationId xmlns:p14="http://schemas.microsoft.com/office/powerpoint/2010/main" val="156938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6EBD-6095-4AB7-BB4C-D1CA04FAF9E3}"/>
              </a:ext>
            </a:extLst>
          </p:cNvPr>
          <p:cNvSpPr>
            <a:spLocks noGrp="1"/>
          </p:cNvSpPr>
          <p:nvPr>
            <p:ph type="title"/>
          </p:nvPr>
        </p:nvSpPr>
        <p:spPr/>
        <p:txBody>
          <a:bodyPr/>
          <a:lstStyle/>
          <a:p>
            <a:r>
              <a:rPr lang="en-US" dirty="0"/>
              <a:t>Summary and Conclusion</a:t>
            </a:r>
            <a:br>
              <a:rPr lang="en-US" dirty="0"/>
            </a:br>
            <a:endParaRPr lang="en-US" dirty="0"/>
          </a:p>
        </p:txBody>
      </p:sp>
      <p:sp>
        <p:nvSpPr>
          <p:cNvPr id="3" name="TextBox 2">
            <a:extLst>
              <a:ext uri="{FF2B5EF4-FFF2-40B4-BE49-F238E27FC236}">
                <a16:creationId xmlns:a16="http://schemas.microsoft.com/office/drawing/2014/main" id="{D12FC463-C1D9-4627-A3AE-FEC990448905}"/>
              </a:ext>
            </a:extLst>
          </p:cNvPr>
          <p:cNvSpPr txBox="1"/>
          <p:nvPr/>
        </p:nvSpPr>
        <p:spPr>
          <a:xfrm>
            <a:off x="174945" y="2475346"/>
            <a:ext cx="8618073" cy="2462213"/>
          </a:xfrm>
          <a:prstGeom prst="rect">
            <a:avLst/>
          </a:prstGeom>
          <a:noFill/>
        </p:spPr>
        <p:txBody>
          <a:bodyPr wrap="square" rtlCol="0">
            <a:spAutoFit/>
          </a:bodyPr>
          <a:lstStyle/>
          <a:p>
            <a:r>
              <a:rPr lang="en-US" dirty="0"/>
              <a:t>Proceed with Scenario 2 as there is justification to increase ticket prices from $81 to $82.51 by increasing the number of runs by 1, vertical drop by 150 feet, and total chairs by 1. Assuming 5 tickets sold and 350,000 visitors per year, a potential increase of approximately $2.64 million revenue, which would the cover the expense of the additional chair.</a:t>
            </a:r>
          </a:p>
          <a:p>
            <a:endParaRPr lang="en-US" dirty="0"/>
          </a:p>
          <a:p>
            <a:endParaRPr lang="en-US" dirty="0"/>
          </a:p>
          <a:p>
            <a:r>
              <a:rPr lang="en-US" dirty="0"/>
              <a:t>Changing length of the longest run or acres of snow making capability does not appear to provide positive support for a change in price in the current model, so leave these features as they are. </a:t>
            </a:r>
          </a:p>
          <a:p>
            <a:r>
              <a:rPr lang="en-US" dirty="0"/>
              <a:t> </a:t>
            </a:r>
          </a:p>
          <a:p>
            <a:endParaRPr lang="en-US" dirty="0"/>
          </a:p>
          <a:p>
            <a:endParaRPr lang="en-US" dirty="0"/>
          </a:p>
        </p:txBody>
      </p:sp>
    </p:spTree>
    <p:extLst>
      <p:ext uri="{BB962C8B-B14F-4D97-AF65-F5344CB8AC3E}">
        <p14:creationId xmlns:p14="http://schemas.microsoft.com/office/powerpoint/2010/main" val="2912377791"/>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1029</Words>
  <Application>Microsoft Office PowerPoint</Application>
  <PresentationFormat>On-screen Show (4:3)</PresentationFormat>
  <Paragraphs>91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Quattrocento Sans</vt:lpstr>
      <vt:lpstr>Synergy_CF_YNR002</vt:lpstr>
      <vt:lpstr>Big Mountain Resort</vt:lpstr>
      <vt:lpstr>Recommendation</vt:lpstr>
      <vt:lpstr>Modeling Results and Analysis  </vt:lpstr>
      <vt:lpstr>Modeling Results and Analysis </vt:lpstr>
      <vt:lpstr>Modeling Results and Analysis </vt:lpstr>
      <vt:lpstr>Summary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Pierre Kobrossly</cp:lastModifiedBy>
  <cp:revision>4</cp:revision>
  <dcterms:modified xsi:type="dcterms:W3CDTF">2020-10-11T17:32:21Z</dcterms:modified>
</cp:coreProperties>
</file>