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re Kobrossly" initials="PK" lastIdx="1" clrIdx="0">
    <p:extLst>
      <p:ext uri="{19B8F6BF-5375-455C-9EA6-DF929625EA0E}">
        <p15:presenceInfo xmlns:p15="http://schemas.microsoft.com/office/powerpoint/2012/main" userId="405f80c246b63d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1C839-A18C-4585-AE01-74FACC849ADA}" v="16" dt="2020-09-23T21:53:38.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7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customschemas.google.com/relationships/presentationmetadata" Target="meta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rre Kobrossly" userId="405f80c246b63ddf" providerId="LiveId" clId="{7911C839-A18C-4585-AE01-74FACC849ADA}"/>
    <pc:docChg chg="undo custSel addSld modSld">
      <pc:chgData name="Pierre Kobrossly" userId="405f80c246b63ddf" providerId="LiveId" clId="{7911C839-A18C-4585-AE01-74FACC849ADA}" dt="2020-09-23T21:55:09.438" v="3981" actId="14100"/>
      <pc:docMkLst>
        <pc:docMk/>
      </pc:docMkLst>
      <pc:sldChg chg="modSp mod">
        <pc:chgData name="Pierre Kobrossly" userId="405f80c246b63ddf" providerId="LiveId" clId="{7911C839-A18C-4585-AE01-74FACC849ADA}" dt="2020-09-23T20:35:27.281" v="1330" actId="20577"/>
        <pc:sldMkLst>
          <pc:docMk/>
          <pc:sldMk cId="0" sldId="256"/>
        </pc:sldMkLst>
        <pc:spChg chg="mod">
          <ac:chgData name="Pierre Kobrossly" userId="405f80c246b63ddf" providerId="LiveId" clId="{7911C839-A18C-4585-AE01-74FACC849ADA}" dt="2020-09-23T20:28:55.772" v="504" actId="20577"/>
          <ac:spMkLst>
            <pc:docMk/>
            <pc:sldMk cId="0" sldId="256"/>
            <ac:spMk id="34" creationId="{00000000-0000-0000-0000-000000000000}"/>
          </ac:spMkLst>
        </pc:spChg>
        <pc:spChg chg="mod">
          <ac:chgData name="Pierre Kobrossly" userId="405f80c246b63ddf" providerId="LiveId" clId="{7911C839-A18C-4585-AE01-74FACC849ADA}" dt="2020-09-23T20:30:40.936" v="617" actId="20577"/>
          <ac:spMkLst>
            <pc:docMk/>
            <pc:sldMk cId="0" sldId="256"/>
            <ac:spMk id="35" creationId="{00000000-0000-0000-0000-000000000000}"/>
          </ac:spMkLst>
        </pc:spChg>
        <pc:spChg chg="mod">
          <ac:chgData name="Pierre Kobrossly" userId="405f80c246b63ddf" providerId="LiveId" clId="{7911C839-A18C-4585-AE01-74FACC849ADA}" dt="2020-09-23T20:35:27.281" v="1330" actId="20577"/>
          <ac:spMkLst>
            <pc:docMk/>
            <pc:sldMk cId="0" sldId="256"/>
            <ac:spMk id="36" creationId="{00000000-0000-0000-0000-000000000000}"/>
          </ac:spMkLst>
        </pc:spChg>
        <pc:spChg chg="mod">
          <ac:chgData name="Pierre Kobrossly" userId="405f80c246b63ddf" providerId="LiveId" clId="{7911C839-A18C-4585-AE01-74FACC849ADA}" dt="2020-09-23T20:34:11.963" v="1087" actId="20577"/>
          <ac:spMkLst>
            <pc:docMk/>
            <pc:sldMk cId="0" sldId="256"/>
            <ac:spMk id="37" creationId="{00000000-0000-0000-0000-000000000000}"/>
          </ac:spMkLst>
        </pc:spChg>
        <pc:spChg chg="mod">
          <ac:chgData name="Pierre Kobrossly" userId="405f80c246b63ddf" providerId="LiveId" clId="{7911C839-A18C-4585-AE01-74FACC849ADA}" dt="2020-09-23T20:34:33.926" v="1141" actId="20577"/>
          <ac:spMkLst>
            <pc:docMk/>
            <pc:sldMk cId="0" sldId="256"/>
            <ac:spMk id="38" creationId="{00000000-0000-0000-0000-000000000000}"/>
          </ac:spMkLst>
        </pc:spChg>
        <pc:spChg chg="mod">
          <ac:chgData name="Pierre Kobrossly" userId="405f80c246b63ddf" providerId="LiveId" clId="{7911C839-A18C-4585-AE01-74FACC849ADA}" dt="2020-09-23T20:16:57.971" v="79" actId="20577"/>
          <ac:spMkLst>
            <pc:docMk/>
            <pc:sldMk cId="0" sldId="256"/>
            <ac:spMk id="46" creationId="{00000000-0000-0000-0000-000000000000}"/>
          </ac:spMkLst>
        </pc:spChg>
        <pc:spChg chg="mod">
          <ac:chgData name="Pierre Kobrossly" userId="405f80c246b63ddf" providerId="LiveId" clId="{7911C839-A18C-4585-AE01-74FACC849ADA}" dt="2020-09-23T20:32:54.832" v="911" actId="108"/>
          <ac:spMkLst>
            <pc:docMk/>
            <pc:sldMk cId="0" sldId="256"/>
            <ac:spMk id="47" creationId="{00000000-0000-0000-0000-000000000000}"/>
          </ac:spMkLst>
        </pc:spChg>
        <pc:spChg chg="mod">
          <ac:chgData name="Pierre Kobrossly" userId="405f80c246b63ddf" providerId="LiveId" clId="{7911C839-A18C-4585-AE01-74FACC849ADA}" dt="2020-09-23T20:20:50.352" v="83" actId="20577"/>
          <ac:spMkLst>
            <pc:docMk/>
            <pc:sldMk cId="0" sldId="256"/>
            <ac:spMk id="48" creationId="{00000000-0000-0000-0000-000000000000}"/>
          </ac:spMkLst>
        </pc:spChg>
      </pc:sldChg>
      <pc:sldChg chg="addSp modSp new mod addCm delCm">
        <pc:chgData name="Pierre Kobrossly" userId="405f80c246b63ddf" providerId="LiveId" clId="{7911C839-A18C-4585-AE01-74FACC849ADA}" dt="2020-09-23T21:50:44.059" v="3375" actId="20577"/>
        <pc:sldMkLst>
          <pc:docMk/>
          <pc:sldMk cId="2531227864" sldId="257"/>
        </pc:sldMkLst>
        <pc:spChg chg="mod">
          <ac:chgData name="Pierre Kobrossly" userId="405f80c246b63ddf" providerId="LiveId" clId="{7911C839-A18C-4585-AE01-74FACC849ADA}" dt="2020-09-23T21:31:47.115" v="1379" actId="20577"/>
          <ac:spMkLst>
            <pc:docMk/>
            <pc:sldMk cId="2531227864" sldId="257"/>
            <ac:spMk id="2" creationId="{5B7EAB87-A0A8-4353-872F-2810ECF5A095}"/>
          </ac:spMkLst>
        </pc:spChg>
        <pc:spChg chg="add mod">
          <ac:chgData name="Pierre Kobrossly" userId="405f80c246b63ddf" providerId="LiveId" clId="{7911C839-A18C-4585-AE01-74FACC849ADA}" dt="2020-09-23T21:50:44.059" v="3375" actId="20577"/>
          <ac:spMkLst>
            <pc:docMk/>
            <pc:sldMk cId="2531227864" sldId="257"/>
            <ac:spMk id="3" creationId="{F5144039-C08E-4F13-92D9-8BE06795D13B}"/>
          </ac:spMkLst>
        </pc:spChg>
      </pc:sldChg>
      <pc:sldChg chg="addSp modSp new mod">
        <pc:chgData name="Pierre Kobrossly" userId="405f80c246b63ddf" providerId="LiveId" clId="{7911C839-A18C-4585-AE01-74FACC849ADA}" dt="2020-09-23T21:52:35.085" v="3651" actId="20577"/>
        <pc:sldMkLst>
          <pc:docMk/>
          <pc:sldMk cId="3809903046" sldId="258"/>
        </pc:sldMkLst>
        <pc:spChg chg="mod">
          <ac:chgData name="Pierre Kobrossly" userId="405f80c246b63ddf" providerId="LiveId" clId="{7911C839-A18C-4585-AE01-74FACC849ADA}" dt="2020-09-23T21:51:22.641" v="3418" actId="20577"/>
          <ac:spMkLst>
            <pc:docMk/>
            <pc:sldMk cId="3809903046" sldId="258"/>
            <ac:spMk id="2" creationId="{C0F29AA9-6701-456E-8913-1423EC22CD8B}"/>
          </ac:spMkLst>
        </pc:spChg>
        <pc:spChg chg="add mod">
          <ac:chgData name="Pierre Kobrossly" userId="405f80c246b63ddf" providerId="LiveId" clId="{7911C839-A18C-4585-AE01-74FACC849ADA}" dt="2020-09-23T21:52:35.085" v="3651" actId="20577"/>
          <ac:spMkLst>
            <pc:docMk/>
            <pc:sldMk cId="3809903046" sldId="258"/>
            <ac:spMk id="3" creationId="{84E8D822-BB49-4377-8CD4-7498D4A3B17D}"/>
          </ac:spMkLst>
        </pc:spChg>
        <pc:picChg chg="add mod">
          <ac:chgData name="Pierre Kobrossly" userId="405f80c246b63ddf" providerId="LiveId" clId="{7911C839-A18C-4585-AE01-74FACC849ADA}" dt="2020-09-23T21:51:27.324" v="3419" actId="1076"/>
          <ac:picMkLst>
            <pc:docMk/>
            <pc:sldMk cId="3809903046" sldId="258"/>
            <ac:picMk id="1026" creationId="{D6AE1CE0-BFD6-4CAE-BF55-4E1189B519B4}"/>
          </ac:picMkLst>
        </pc:picChg>
      </pc:sldChg>
      <pc:sldChg chg="addSp modSp new mod">
        <pc:chgData name="Pierre Kobrossly" userId="405f80c246b63ddf" providerId="LiveId" clId="{7911C839-A18C-4585-AE01-74FACC849ADA}" dt="2020-09-23T21:55:09.438" v="3981" actId="14100"/>
        <pc:sldMkLst>
          <pc:docMk/>
          <pc:sldMk cId="3206613230" sldId="259"/>
        </pc:sldMkLst>
        <pc:spChg chg="mod">
          <ac:chgData name="Pierre Kobrossly" userId="405f80c246b63ddf" providerId="LiveId" clId="{7911C839-A18C-4585-AE01-74FACC849ADA}" dt="2020-09-23T21:52:48.843" v="3670" actId="20577"/>
          <ac:spMkLst>
            <pc:docMk/>
            <pc:sldMk cId="3206613230" sldId="259"/>
            <ac:spMk id="2" creationId="{1277766D-B928-453B-A050-6B8ED0C60612}"/>
          </ac:spMkLst>
        </pc:spChg>
        <pc:spChg chg="add mod">
          <ac:chgData name="Pierre Kobrossly" userId="405f80c246b63ddf" providerId="LiveId" clId="{7911C839-A18C-4585-AE01-74FACC849ADA}" dt="2020-09-23T21:55:09.438" v="3981" actId="14100"/>
          <ac:spMkLst>
            <pc:docMk/>
            <pc:sldMk cId="3206613230" sldId="259"/>
            <ac:spMk id="3" creationId="{4C1A2817-C770-4AE3-AF05-261A99545001}"/>
          </ac:spMkLst>
        </pc:spChg>
        <pc:picChg chg="add mod">
          <ac:chgData name="Pierre Kobrossly" userId="405f80c246b63ddf" providerId="LiveId" clId="{7911C839-A18C-4585-AE01-74FACC849ADA}" dt="2020-09-23T21:53:38.773" v="3678" actId="1076"/>
          <ac:picMkLst>
            <pc:docMk/>
            <pc:sldMk cId="3206613230" sldId="259"/>
            <ac:picMk id="2050" creationId="{61AC396F-0B3B-4C43-8A57-C5D35F8664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r>
              <a:rPr lang="en-US" sz="1071" b="1" dirty="0"/>
              <a:t>To discover the more desirable areas (boroughs) to live in based on the ratio of Average Prices in 2018 vs Average Prices in 1998. </a:t>
            </a:r>
            <a:endParaRPr sz="1071" b="1"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Produce a clear visual that shows which borough had the greatest increase in housing prices.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-Limi</a:t>
            </a:r>
            <a:r>
              <a:rPr lang="en-AU" sz="1071" b="1" dirty="0"/>
              <a:t>t the analysis </a:t>
            </a:r>
            <a:r>
              <a:rPr lang="en-AU" sz="1071" b="1" i="0" u="none" strike="noStrike" cap="none" dirty="0">
                <a:solidFill>
                  <a:srgbClr val="000000"/>
                </a:solidFill>
                <a:latin typeface="Arial"/>
                <a:ea typeface="Arial"/>
                <a:cs typeface="Arial"/>
                <a:sym typeface="Arial"/>
              </a:rPr>
              <a:t>to 2 decades (1998-2018)</a:t>
            </a:r>
          </a:p>
          <a:p>
            <a:pPr marL="0" marR="0" lvl="0" indent="0" algn="l" rtl="0">
              <a:lnSpc>
                <a:spcPct val="100000"/>
              </a:lnSpc>
              <a:spcBef>
                <a:spcPts val="0"/>
              </a:spcBef>
              <a:spcAft>
                <a:spcPts val="0"/>
              </a:spcAft>
              <a:buNone/>
            </a:pPr>
            <a:r>
              <a:rPr lang="en-AU" sz="1071" b="1" dirty="0"/>
              <a:t>-Will only look at the 32 boroughs</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-Since data is average prices on a monthly timescale, will use the first month of 1998 and last month of 2018 for analysis</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 Excel file contains information outside of the 32 boroughs of interest and also has </a:t>
            </a:r>
            <a:r>
              <a:rPr lang="en-AU" sz="1070" b="1" i="0" u="none" strike="noStrike" cap="none" dirty="0" err="1">
                <a:solidFill>
                  <a:srgbClr val="000000"/>
                </a:solidFill>
                <a:latin typeface="Arial"/>
                <a:ea typeface="Arial"/>
                <a:cs typeface="Arial"/>
                <a:sym typeface="Arial"/>
              </a:rPr>
              <a:t>NaN</a:t>
            </a:r>
            <a:r>
              <a:rPr lang="en-AU" sz="1070" b="1" i="0" u="none" strike="noStrike" cap="none" dirty="0">
                <a:solidFill>
                  <a:srgbClr val="000000"/>
                </a:solidFill>
                <a:latin typeface="Arial"/>
                <a:ea typeface="Arial"/>
                <a:cs typeface="Arial"/>
                <a:sym typeface="Arial"/>
              </a:rPr>
              <a:t> values. </a:t>
            </a:r>
            <a:r>
              <a:rPr lang="en-AU" sz="1070" b="1" dirty="0"/>
              <a:t>The excel file has a greater time span of data than what we will base the results on. </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Excel file taken from the government data site that consists of average prices on a monthly period</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sym typeface="Quattrocento Sans"/>
              </a:rPr>
              <a:t>London Calling – Boroughs Analysis</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Interested</a:t>
            </a:r>
            <a:r>
              <a:rPr lang="en-AU" sz="1071" b="0" i="0" u="none" strike="noStrike" cap="none" dirty="0">
                <a:solidFill>
                  <a:srgbClr val="000000"/>
                </a:solidFill>
                <a:latin typeface="Arial"/>
                <a:ea typeface="Arial"/>
                <a:cs typeface="Arial"/>
                <a:sym typeface="Arial"/>
              </a:rPr>
              <a:t> </a:t>
            </a:r>
            <a:r>
              <a:rPr lang="en-AU" sz="1070" b="1" dirty="0"/>
              <a:t>parties</a:t>
            </a:r>
            <a:endParaRPr sz="1070" b="1" dirty="0"/>
          </a:p>
        </p:txBody>
      </p:sp>
      <p:sp>
        <p:nvSpPr>
          <p:cNvPr id="48" name="Google Shape;48;p1"/>
          <p:cNvSpPr txBox="1"/>
          <p:nvPr/>
        </p:nvSpPr>
        <p:spPr>
          <a:xfrm>
            <a:off x="184140" y="558599"/>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i="1" dirty="0">
                <a:latin typeface="Helvetica Neue"/>
              </a:rPr>
              <a:t>W</a:t>
            </a:r>
            <a:r>
              <a:rPr lang="en-US" b="1" i="1" dirty="0">
                <a:solidFill>
                  <a:srgbClr val="000000"/>
                </a:solidFill>
                <a:effectLst/>
                <a:latin typeface="Helvetica Neue"/>
              </a:rPr>
              <a:t>hich boroughs of London have seen the greatest increase in housing prices, on average, over the last two decades?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AB87-A0A8-4353-872F-2810ECF5A095}"/>
              </a:ext>
            </a:extLst>
          </p:cNvPr>
          <p:cNvSpPr>
            <a:spLocks noGrp="1"/>
          </p:cNvSpPr>
          <p:nvPr>
            <p:ph type="title"/>
          </p:nvPr>
        </p:nvSpPr>
        <p:spPr/>
        <p:txBody>
          <a:bodyPr/>
          <a:lstStyle/>
          <a:p>
            <a:r>
              <a:rPr lang="en-US" dirty="0"/>
              <a:t>Discovery and Process that led to it</a:t>
            </a:r>
          </a:p>
        </p:txBody>
      </p:sp>
      <p:sp>
        <p:nvSpPr>
          <p:cNvPr id="3" name="TextBox 2">
            <a:extLst>
              <a:ext uri="{FF2B5EF4-FFF2-40B4-BE49-F238E27FC236}">
                <a16:creationId xmlns:a16="http://schemas.microsoft.com/office/drawing/2014/main" id="{F5144039-C08E-4F13-92D9-8BE06795D13B}"/>
              </a:ext>
            </a:extLst>
          </p:cNvPr>
          <p:cNvSpPr txBox="1"/>
          <p:nvPr/>
        </p:nvSpPr>
        <p:spPr>
          <a:xfrm>
            <a:off x="257452" y="674703"/>
            <a:ext cx="7838983" cy="5262979"/>
          </a:xfrm>
          <a:prstGeom prst="rect">
            <a:avLst/>
          </a:prstGeom>
          <a:noFill/>
        </p:spPr>
        <p:txBody>
          <a:bodyPr wrap="square" rtlCol="0">
            <a:spAutoFit/>
          </a:bodyPr>
          <a:lstStyle/>
          <a:p>
            <a:pPr marL="285750" indent="-285750">
              <a:buFont typeface="Arial" panose="020B0604020202020204" pitchFamily="34" charset="0"/>
              <a:buChar char="•"/>
            </a:pPr>
            <a:r>
              <a:rPr lang="en-US" b="1" u="sng" dirty="0"/>
              <a:t>Result: </a:t>
            </a:r>
            <a:r>
              <a:rPr lang="en-US" dirty="0"/>
              <a:t>The borough of Hackney had the greatest increase in housing prices over the course of two decades from the beginning of 1998 to the end of 2018. Its houses increased by 6.6X their prices, on average.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Process:</a:t>
            </a:r>
          </a:p>
          <a:p>
            <a:pPr marL="738188" lvl="8" indent="-285750">
              <a:buFont typeface="Wingdings" panose="05000000000000000000" pitchFamily="2" charset="2"/>
              <a:buChar char="Ø"/>
            </a:pPr>
            <a:r>
              <a:rPr lang="en-US" dirty="0"/>
              <a:t>Pulled in data from the London </a:t>
            </a:r>
            <a:r>
              <a:rPr lang="en-US" dirty="0" err="1"/>
              <a:t>DataStore</a:t>
            </a:r>
            <a:r>
              <a:rPr lang="en-US" dirty="0"/>
              <a:t> in excel format</a:t>
            </a:r>
          </a:p>
          <a:p>
            <a:pPr marL="738188" lvl="8" indent="-285750">
              <a:buFont typeface="Wingdings" panose="05000000000000000000" pitchFamily="2" charset="2"/>
              <a:buChar char="Ø"/>
            </a:pPr>
            <a:r>
              <a:rPr lang="en-US" dirty="0"/>
              <a:t>Data was transposed so boroughs were in a column and </a:t>
            </a:r>
            <a:r>
              <a:rPr lang="en-US" dirty="0" err="1"/>
              <a:t>dataframe</a:t>
            </a:r>
            <a:r>
              <a:rPr lang="en-US" dirty="0"/>
              <a:t> was reindexed</a:t>
            </a:r>
          </a:p>
          <a:p>
            <a:pPr marL="738188" lvl="8" indent="-285750">
              <a:buFont typeface="Wingdings" panose="05000000000000000000" pitchFamily="2" charset="2"/>
              <a:buChar char="Ø"/>
            </a:pPr>
            <a:r>
              <a:rPr lang="en-US" dirty="0" err="1"/>
              <a:t>Dataframe</a:t>
            </a:r>
            <a:r>
              <a:rPr lang="en-US" dirty="0"/>
              <a:t> melted to columns of boroughs, code, Month, and Average Prices</a:t>
            </a:r>
          </a:p>
          <a:p>
            <a:pPr marL="738188" lvl="8" indent="-285750">
              <a:buFont typeface="Wingdings" panose="05000000000000000000" pitchFamily="2" charset="2"/>
              <a:buChar char="Ø"/>
            </a:pPr>
            <a:r>
              <a:rPr lang="en-US" dirty="0" err="1"/>
              <a:t>DataTypes</a:t>
            </a:r>
            <a:r>
              <a:rPr lang="en-US" dirty="0"/>
              <a:t> adjusted and verified before cleaning began</a:t>
            </a:r>
          </a:p>
          <a:p>
            <a:pPr marL="738188" lvl="8" indent="-285750">
              <a:buFont typeface="Wingdings" panose="05000000000000000000" pitchFamily="2" charset="2"/>
              <a:buChar char="Ø"/>
            </a:pPr>
            <a:r>
              <a:rPr lang="en-US" dirty="0"/>
              <a:t>cleaned to remove </a:t>
            </a:r>
            <a:r>
              <a:rPr lang="en-US" dirty="0" err="1"/>
              <a:t>NaN</a:t>
            </a:r>
            <a:r>
              <a:rPr lang="en-US" dirty="0"/>
              <a:t> fields, isolate only the 32 boroughs of interest, and isolate years 1998 to 2018</a:t>
            </a:r>
          </a:p>
          <a:p>
            <a:pPr marL="738188" lvl="8" indent="-285750">
              <a:buFont typeface="Wingdings" panose="05000000000000000000" pitchFamily="2" charset="2"/>
              <a:buChar char="Ø"/>
            </a:pPr>
            <a:r>
              <a:rPr lang="en-US" dirty="0"/>
              <a:t>Initial visualization of the data used a line plot (Month vs Average Prices) with all 32 boroughs overlayed </a:t>
            </a:r>
          </a:p>
          <a:p>
            <a:pPr marL="738188" lvl="8" indent="-285750">
              <a:buFont typeface="Wingdings" panose="05000000000000000000" pitchFamily="2" charset="2"/>
              <a:buChar char="Ø"/>
            </a:pPr>
            <a:r>
              <a:rPr lang="en-US" dirty="0"/>
              <a:t>Function defined to input the melted and cleaned </a:t>
            </a:r>
            <a:r>
              <a:rPr lang="en-US" dirty="0" err="1"/>
              <a:t>dataframe</a:t>
            </a:r>
            <a:r>
              <a:rPr lang="en-US" dirty="0"/>
              <a:t> and output a </a:t>
            </a:r>
            <a:r>
              <a:rPr lang="en-US" dirty="0" err="1"/>
              <a:t>dataframe</a:t>
            </a:r>
            <a:r>
              <a:rPr lang="en-US" dirty="0"/>
              <a:t> with the boroughs as index and columns: 1998 first month prices, 2018 last month prices, and the ratio of 2018 last month prices over the 1998 first month prices. It was sorted in reverse ascension by the ratio. </a:t>
            </a:r>
          </a:p>
          <a:p>
            <a:pPr marL="738188" lvl="8" indent="-285750">
              <a:buFont typeface="Wingdings" panose="05000000000000000000" pitchFamily="2" charset="2"/>
              <a:buChar char="Ø"/>
            </a:pPr>
            <a:r>
              <a:rPr lang="en-US" dirty="0"/>
              <a:t>A bar chart was produced of the boroughs vs the ratio to illustrate the greatest changes graphically. </a:t>
            </a:r>
          </a:p>
          <a:p>
            <a:pPr marL="452438" lvl="8"/>
            <a:endParaRPr lang="en-US" dirty="0"/>
          </a:p>
          <a:p>
            <a:pPr marL="285750" lvl="7" indent="-285750">
              <a:buFont typeface="Arial" panose="020B0604020202020204" pitchFamily="34" charset="0"/>
              <a:buChar char="•"/>
            </a:pPr>
            <a:r>
              <a:rPr lang="en-US" b="1" u="sng" dirty="0"/>
              <a:t>Challenges Encountered:</a:t>
            </a:r>
          </a:p>
          <a:p>
            <a:pPr marL="738188" lvl="8" indent="-285750">
              <a:buFont typeface="Wingdings" panose="05000000000000000000" pitchFamily="2" charset="2"/>
              <a:buChar char="Ø"/>
            </a:pPr>
            <a:r>
              <a:rPr lang="en-US" dirty="0"/>
              <a:t>Data needed to be expunged of </a:t>
            </a:r>
            <a:r>
              <a:rPr lang="en-US" dirty="0" err="1"/>
              <a:t>NaN</a:t>
            </a:r>
            <a:r>
              <a:rPr lang="en-US" dirty="0"/>
              <a:t> as well as other information that was outside of the 32 boroughs</a:t>
            </a:r>
          </a:p>
          <a:p>
            <a:pPr marL="452438" lvl="8"/>
            <a:endParaRPr lang="en-US" dirty="0"/>
          </a:p>
        </p:txBody>
      </p:sp>
    </p:spTree>
    <p:extLst>
      <p:ext uri="{BB962C8B-B14F-4D97-AF65-F5344CB8AC3E}">
        <p14:creationId xmlns:p14="http://schemas.microsoft.com/office/powerpoint/2010/main" val="253122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9AA9-6701-456E-8913-1423EC22CD8B}"/>
              </a:ext>
            </a:extLst>
          </p:cNvPr>
          <p:cNvSpPr>
            <a:spLocks noGrp="1"/>
          </p:cNvSpPr>
          <p:nvPr>
            <p:ph type="title"/>
          </p:nvPr>
        </p:nvSpPr>
        <p:spPr/>
        <p:txBody>
          <a:bodyPr/>
          <a:lstStyle/>
          <a:p>
            <a:r>
              <a:rPr lang="en-US" dirty="0"/>
              <a:t>Initial EDA Line Plot</a:t>
            </a:r>
          </a:p>
        </p:txBody>
      </p:sp>
      <p:pic>
        <p:nvPicPr>
          <p:cNvPr id="1026" name="Picture 2">
            <a:extLst>
              <a:ext uri="{FF2B5EF4-FFF2-40B4-BE49-F238E27FC236}">
                <a16:creationId xmlns:a16="http://schemas.microsoft.com/office/drawing/2014/main" id="{D6AE1CE0-BFD6-4CAE-BF55-4E1189B51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673" y="632918"/>
            <a:ext cx="5756564" cy="55921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E8D822-BB49-4377-8CD4-7498D4A3B17D}"/>
              </a:ext>
            </a:extLst>
          </p:cNvPr>
          <p:cNvSpPr txBox="1"/>
          <p:nvPr/>
        </p:nvSpPr>
        <p:spPr>
          <a:xfrm>
            <a:off x="517236" y="6225082"/>
            <a:ext cx="7749309" cy="523220"/>
          </a:xfrm>
          <a:prstGeom prst="rect">
            <a:avLst/>
          </a:prstGeom>
          <a:noFill/>
        </p:spPr>
        <p:txBody>
          <a:bodyPr wrap="square" rtlCol="0">
            <a:spAutoFit/>
          </a:bodyPr>
          <a:lstStyle/>
          <a:p>
            <a:r>
              <a:rPr lang="en-US" dirty="0"/>
              <a:t>While the initial look at the trend would suggest the largest increase would come from Hammersmith and Fulham, looking at the ratio on the next plot would tell a different story</a:t>
            </a:r>
          </a:p>
        </p:txBody>
      </p:sp>
    </p:spTree>
    <p:extLst>
      <p:ext uri="{BB962C8B-B14F-4D97-AF65-F5344CB8AC3E}">
        <p14:creationId xmlns:p14="http://schemas.microsoft.com/office/powerpoint/2010/main" val="38099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766D-B928-453B-A050-6B8ED0C60612}"/>
              </a:ext>
            </a:extLst>
          </p:cNvPr>
          <p:cNvSpPr>
            <a:spLocks noGrp="1"/>
          </p:cNvSpPr>
          <p:nvPr>
            <p:ph type="title"/>
          </p:nvPr>
        </p:nvSpPr>
        <p:spPr/>
        <p:txBody>
          <a:bodyPr/>
          <a:lstStyle/>
          <a:p>
            <a:endParaRPr lang="en-US" dirty="0"/>
          </a:p>
        </p:txBody>
      </p:sp>
      <p:pic>
        <p:nvPicPr>
          <p:cNvPr id="2050" name="Picture 2">
            <a:extLst>
              <a:ext uri="{FF2B5EF4-FFF2-40B4-BE49-F238E27FC236}">
                <a16:creationId xmlns:a16="http://schemas.microsoft.com/office/drawing/2014/main" id="{61AC396F-0B3B-4C43-8A57-C5D35F866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119" y="109698"/>
            <a:ext cx="5545208" cy="6191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1A2817-C770-4AE3-AF05-261A99545001}"/>
              </a:ext>
            </a:extLst>
          </p:cNvPr>
          <p:cNvSpPr txBox="1"/>
          <p:nvPr/>
        </p:nvSpPr>
        <p:spPr>
          <a:xfrm>
            <a:off x="517236" y="6225082"/>
            <a:ext cx="8007928" cy="523220"/>
          </a:xfrm>
          <a:prstGeom prst="rect">
            <a:avLst/>
          </a:prstGeom>
          <a:noFill/>
        </p:spPr>
        <p:txBody>
          <a:bodyPr wrap="square" rtlCol="0">
            <a:spAutoFit/>
          </a:bodyPr>
          <a:lstStyle/>
          <a:p>
            <a:r>
              <a:rPr lang="en-US" dirty="0"/>
              <a:t>When comparing the ratio of 2018 average prices and 1998 average prices, the borough of Hackney had the largest growth in average house prices and can be considered the most desirable. </a:t>
            </a:r>
          </a:p>
        </p:txBody>
      </p:sp>
    </p:spTree>
    <p:extLst>
      <p:ext uri="{BB962C8B-B14F-4D97-AF65-F5344CB8AC3E}">
        <p14:creationId xmlns:p14="http://schemas.microsoft.com/office/powerpoint/2010/main" val="3206613230"/>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795</Words>
  <Application>Microsoft Office PowerPoint</Application>
  <PresentationFormat>On-screen Show (4:3)</PresentationFormat>
  <Paragraphs>61</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Helvetica Neue</vt:lpstr>
      <vt:lpstr>Quattrocento Sans</vt:lpstr>
      <vt:lpstr>Wingdings</vt:lpstr>
      <vt:lpstr>Synergy_CF_YNR002</vt:lpstr>
      <vt:lpstr>London Calling – Boroughs Analysis</vt:lpstr>
      <vt:lpstr>Discovery and Process that led to it</vt:lpstr>
      <vt:lpstr>Initial EDA Line Plot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Calling – Boroughs Analysis</dc:title>
  <dc:creator>Christopher H</dc:creator>
  <cp:lastModifiedBy>Pierre Kobrossly</cp:lastModifiedBy>
  <cp:revision>1</cp:revision>
  <dcterms:modified xsi:type="dcterms:W3CDTF">2020-09-23T21:55:15Z</dcterms:modified>
</cp:coreProperties>
</file>