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1"/>
  </p:notesMasterIdLst>
  <p:handoutMasterIdLst>
    <p:handoutMasterId r:id="rId12"/>
  </p:handoutMasterIdLst>
  <p:sldIdLst>
    <p:sldId id="267" r:id="rId5"/>
    <p:sldId id="278" r:id="rId6"/>
    <p:sldId id="279" r:id="rId7"/>
    <p:sldId id="280" r:id="rId8"/>
    <p:sldId id="281" r:id="rId9"/>
    <p:sldId id="271"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143" autoAdjust="0"/>
  </p:normalViewPr>
  <p:slideViewPr>
    <p:cSldViewPr>
      <p:cViewPr varScale="1">
        <p:scale>
          <a:sx n="85" d="100"/>
          <a:sy n="85" d="100"/>
        </p:scale>
        <p:origin x="1452" y="90"/>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7/4/2021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7/4/2021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7/4/2021</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7/4/2021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7/4/2021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7/4/2021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7/4/2021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7/4/2021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7/4/2021</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7/4/2021</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7/4/2021</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7/4/2021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7/4/2021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7/4/2021</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0" marR="0">
              <a:spcBef>
                <a:spcPts val="0"/>
              </a:spcBef>
              <a:spcAft>
                <a:spcPts val="1000"/>
              </a:spcAft>
            </a:pPr>
            <a:r>
              <a:rPr lang="en-US" sz="5400" kern="1200" dirty="0">
                <a:solidFill>
                  <a:srgbClr val="775F55"/>
                </a:solidFill>
                <a:effectLst/>
                <a:latin typeface="Tw Cen MT" panose="020B0602020104020603" pitchFamily="34" charset="0"/>
                <a:ea typeface="Tw Cen MT" panose="020B0602020104020603" pitchFamily="34" charset="0"/>
                <a:cs typeface="Times New Roman" panose="02020603050405020304" pitchFamily="18" charset="0"/>
              </a:rPr>
              <a:t>Houston Pothole Analysis</a:t>
            </a:r>
          </a:p>
        </p:txBody>
      </p:sp>
      <p:sp>
        <p:nvSpPr>
          <p:cNvPr id="3" name="Subtitle 2"/>
          <p:cNvSpPr>
            <a:spLocks noGrp="1"/>
          </p:cNvSpPr>
          <p:nvPr>
            <p:ph type="subTitle" idx="1"/>
          </p:nvPr>
        </p:nvSpPr>
        <p:spPr/>
        <p:txBody>
          <a:bodyPr/>
          <a:lstStyle/>
          <a:p>
            <a:r>
              <a:rPr lang="en-US" altLang="en-US" dirty="0"/>
              <a:t>A LOOK INTO THE PREDICTABILITY OF POTHOLE CREATION BASED ON WEATHER CONDITIONS</a:t>
            </a:r>
          </a:p>
          <a:p>
            <a:endParaRPr lang="en-US"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p>
        </p:txBody>
      </p:sp>
      <p:sp>
        <p:nvSpPr>
          <p:cNvPr id="14" name="Content Placeholder 13"/>
          <p:cNvSpPr>
            <a:spLocks noGrp="1"/>
          </p:cNvSpPr>
          <p:nvPr>
            <p:ph idx="1"/>
          </p:nvPr>
        </p:nvSpPr>
        <p:spPr/>
        <p:txBody>
          <a:bodyPr/>
          <a:lstStyle/>
          <a:p>
            <a:r>
              <a:rPr lang="en-US" dirty="0"/>
              <a:t>Purpose</a:t>
            </a:r>
          </a:p>
          <a:p>
            <a:r>
              <a:rPr lang="en-US" dirty="0"/>
              <a:t>Data Wrangling</a:t>
            </a:r>
          </a:p>
          <a:p>
            <a:r>
              <a:rPr lang="en-US" dirty="0"/>
              <a:t>EDA</a:t>
            </a:r>
          </a:p>
          <a:p>
            <a:r>
              <a:rPr lang="en-US" dirty="0"/>
              <a:t>Preprocessing, Modelling, Results (for practice)</a:t>
            </a:r>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4" name="Content Placeholder 3">
            <a:extLst>
              <a:ext uri="{FF2B5EF4-FFF2-40B4-BE49-F238E27FC236}">
                <a16:creationId xmlns:a16="http://schemas.microsoft.com/office/drawing/2014/main" id="{D7D94FBA-36E1-4723-B7FB-85AA87829A34}"/>
              </a:ext>
            </a:extLst>
          </p:cNvPr>
          <p:cNvSpPr>
            <a:spLocks noGrp="1"/>
          </p:cNvSpPr>
          <p:nvPr>
            <p:ph idx="1"/>
          </p:nvPr>
        </p:nvSpPr>
        <p:spPr/>
        <p:txBody>
          <a:bodyPr/>
          <a:lstStyle/>
          <a:p>
            <a:pPr marL="0" indent="0">
              <a:buNone/>
            </a:pPr>
            <a:endParaRPr lang="en-US" sz="1800" kern="1200" dirty="0">
              <a:solidFill>
                <a:srgbClr val="000000"/>
              </a:solidFill>
              <a:effectLst/>
              <a:latin typeface="Helvetica" panose="020B0604020202020204" pitchFamily="34" charset="0"/>
              <a:ea typeface="Tw Cen MT" panose="020B0602020104020603" pitchFamily="34" charset="0"/>
              <a:cs typeface="Times New Roman" panose="02020603050405020304" pitchFamily="18" charset="0"/>
            </a:endParaRPr>
          </a:p>
          <a:p>
            <a:pPr marL="0" indent="0">
              <a:buNone/>
            </a:pPr>
            <a:endParaRPr lang="en-US" sz="1800" dirty="0">
              <a:solidFill>
                <a:srgbClr val="000000"/>
              </a:solidFill>
              <a:latin typeface="Helvetica" panose="020B0604020202020204" pitchFamily="34" charset="0"/>
              <a:ea typeface="Tw Cen MT" panose="020B0602020104020603" pitchFamily="34" charset="0"/>
              <a:cs typeface="Times New Roman" panose="02020603050405020304" pitchFamily="18" charset="0"/>
            </a:endParaRPr>
          </a:p>
          <a:p>
            <a:pPr marL="0" indent="0">
              <a:buNone/>
            </a:pPr>
            <a:r>
              <a:rPr lang="en-US" sz="1800" kern="1200" dirty="0">
                <a:solidFill>
                  <a:srgbClr val="000000"/>
                </a:solidFill>
                <a:effectLst/>
                <a:latin typeface="Helvetica" panose="020B0604020202020204" pitchFamily="34" charset="0"/>
                <a:ea typeface="Tw Cen MT" panose="020B0602020104020603" pitchFamily="34" charset="0"/>
                <a:cs typeface="Times New Roman" panose="02020603050405020304" pitchFamily="18" charset="0"/>
              </a:rPr>
              <a:t>The purpose of this deep dive is to come up with a predictive model for determining pothole creation location in Houston, Texas while utilizing the existing pothole data and weather forecast data. If potholes could be predicted it could allow for better planning for commuters and better planning for the city to distribute resources more effectively. The City of Houston has a next day policy for pothole repairs, so the more notice, the better. </a:t>
            </a:r>
            <a:endParaRPr lang="en-US" sz="1800" kern="1200" dirty="0">
              <a:effectLst/>
              <a:latin typeface="Tw Cen MT" panose="020B0602020104020603" pitchFamily="34" charset="0"/>
              <a:ea typeface="Tw Cen MT" panose="020B0602020104020603"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a:t>
            </a:r>
          </a:p>
        </p:txBody>
      </p:sp>
      <p:sp>
        <p:nvSpPr>
          <p:cNvPr id="5" name="Content Placeholder 4">
            <a:extLst>
              <a:ext uri="{FF2B5EF4-FFF2-40B4-BE49-F238E27FC236}">
                <a16:creationId xmlns:a16="http://schemas.microsoft.com/office/drawing/2014/main" id="{3974F9C9-97ED-41B7-AABA-D6ED71C8BDA6}"/>
              </a:ext>
            </a:extLst>
          </p:cNvPr>
          <p:cNvSpPr>
            <a:spLocks noGrp="1"/>
          </p:cNvSpPr>
          <p:nvPr>
            <p:ph sz="half" idx="1"/>
          </p:nvPr>
        </p:nvSpPr>
        <p:spPr/>
        <p:txBody>
          <a:bodyPr/>
          <a:lstStyle/>
          <a:p>
            <a:endParaRPr lang="en-US" dirty="0"/>
          </a:p>
          <a:p>
            <a:endParaRPr lang="en-US" dirty="0"/>
          </a:p>
          <a:p>
            <a:r>
              <a:rPr lang="en-US" dirty="0"/>
              <a:t>Weather data </a:t>
            </a:r>
            <a:r>
              <a:rPr lang="en-US" dirty="0">
                <a:sym typeface="Wingdings" panose="05000000000000000000" pitchFamily="2" charset="2"/>
              </a:rPr>
              <a:t> NOAA</a:t>
            </a:r>
          </a:p>
          <a:p>
            <a:r>
              <a:rPr lang="en-US" dirty="0">
                <a:sym typeface="Wingdings" panose="05000000000000000000" pitchFamily="2" charset="2"/>
              </a:rPr>
              <a:t>Pothole data  City of Houston</a:t>
            </a:r>
            <a:endParaRPr lang="en-US" dirty="0"/>
          </a:p>
        </p:txBody>
      </p:sp>
      <p:pic>
        <p:nvPicPr>
          <p:cNvPr id="9" name="Picture 8">
            <a:extLst>
              <a:ext uri="{FF2B5EF4-FFF2-40B4-BE49-F238E27FC236}">
                <a16:creationId xmlns:a16="http://schemas.microsoft.com/office/drawing/2014/main" id="{21530DC9-79E5-4962-BAE5-AB9D9CC38B33}"/>
              </a:ext>
            </a:extLst>
          </p:cNvPr>
          <p:cNvPicPr/>
          <p:nvPr/>
        </p:nvPicPr>
        <p:blipFill>
          <a:blip r:embed="rId2"/>
          <a:stretch>
            <a:fillRect/>
          </a:stretch>
        </p:blipFill>
        <p:spPr>
          <a:xfrm>
            <a:off x="5865812" y="685800"/>
            <a:ext cx="5498006" cy="3175000"/>
          </a:xfrm>
          <a:prstGeom prst="rect">
            <a:avLst/>
          </a:prstGeom>
        </p:spPr>
      </p:pic>
      <p:pic>
        <p:nvPicPr>
          <p:cNvPr id="10" name="Picture 9">
            <a:extLst>
              <a:ext uri="{FF2B5EF4-FFF2-40B4-BE49-F238E27FC236}">
                <a16:creationId xmlns:a16="http://schemas.microsoft.com/office/drawing/2014/main" id="{2CB8726F-9FDF-4967-8363-53A36AA9B290}"/>
              </a:ext>
            </a:extLst>
          </p:cNvPr>
          <p:cNvPicPr/>
          <p:nvPr/>
        </p:nvPicPr>
        <p:blipFill>
          <a:blip r:embed="rId3"/>
          <a:stretch>
            <a:fillRect/>
          </a:stretch>
        </p:blipFill>
        <p:spPr>
          <a:xfrm>
            <a:off x="6627812" y="3939822"/>
            <a:ext cx="3657600" cy="2336800"/>
          </a:xfrm>
          <a:prstGeom prst="rect">
            <a:avLst/>
          </a:prstGeom>
        </p:spPr>
      </p:pic>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a:t>
            </a:r>
          </a:p>
        </p:txBody>
      </p:sp>
      <p:sp>
        <p:nvSpPr>
          <p:cNvPr id="10" name="Content Placeholder 9"/>
          <p:cNvSpPr>
            <a:spLocks noGrp="1"/>
          </p:cNvSpPr>
          <p:nvPr>
            <p:ph sz="half" idx="1"/>
          </p:nvPr>
        </p:nvSpPr>
        <p:spPr/>
        <p:txBody>
          <a:bodyPr/>
          <a:lstStyle/>
          <a:p>
            <a:r>
              <a:rPr lang="en-US" dirty="0"/>
              <a:t>No Correlation between Precipitation/Temperature and Reported Pothole Count, even when done on each of the 96 regions of Houston, rather than all </a:t>
            </a:r>
            <a:r>
              <a:rPr lang="en-US"/>
              <a:t>of Houston</a:t>
            </a:r>
            <a:endParaRPr lang="en-US" dirty="0"/>
          </a:p>
        </p:txBody>
      </p:sp>
      <p:pic>
        <p:nvPicPr>
          <p:cNvPr id="7" name="Picture 6">
            <a:extLst>
              <a:ext uri="{FF2B5EF4-FFF2-40B4-BE49-F238E27FC236}">
                <a16:creationId xmlns:a16="http://schemas.microsoft.com/office/drawing/2014/main" id="{3EF17A5B-B149-477D-8998-ADA8BED67AA0}"/>
              </a:ext>
            </a:extLst>
          </p:cNvPr>
          <p:cNvPicPr/>
          <p:nvPr/>
        </p:nvPicPr>
        <p:blipFill>
          <a:blip r:embed="rId2"/>
          <a:stretch>
            <a:fillRect/>
          </a:stretch>
        </p:blipFill>
        <p:spPr>
          <a:xfrm>
            <a:off x="6094412" y="431800"/>
            <a:ext cx="4666720" cy="3516489"/>
          </a:xfrm>
          <a:prstGeom prst="rect">
            <a:avLst/>
          </a:prstGeom>
        </p:spPr>
      </p:pic>
      <p:pic>
        <p:nvPicPr>
          <p:cNvPr id="8" name="Picture 7">
            <a:extLst>
              <a:ext uri="{FF2B5EF4-FFF2-40B4-BE49-F238E27FC236}">
                <a16:creationId xmlns:a16="http://schemas.microsoft.com/office/drawing/2014/main" id="{0E30A0AE-0EFB-455A-A4C2-C6D6DF4F8778}"/>
              </a:ext>
            </a:extLst>
          </p:cNvPr>
          <p:cNvPicPr/>
          <p:nvPr/>
        </p:nvPicPr>
        <p:blipFill>
          <a:blip r:embed="rId3"/>
          <a:stretch>
            <a:fillRect/>
          </a:stretch>
        </p:blipFill>
        <p:spPr>
          <a:xfrm>
            <a:off x="3935439" y="3620911"/>
            <a:ext cx="4114800" cy="2841978"/>
          </a:xfrm>
          <a:prstGeom prst="rect">
            <a:avLst/>
          </a:prstGeom>
        </p:spPr>
      </p:pic>
    </p:spTree>
    <p:extLst>
      <p:ext uri="{BB962C8B-B14F-4D97-AF65-F5344CB8AC3E}">
        <p14:creationId xmlns:p14="http://schemas.microsoft.com/office/powerpoint/2010/main" val="35072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Modelling</a:t>
            </a:r>
          </a:p>
        </p:txBody>
      </p:sp>
      <p:sp>
        <p:nvSpPr>
          <p:cNvPr id="3" name="Text Placeholder 2"/>
          <p:cNvSpPr>
            <a:spLocks noGrp="1"/>
          </p:cNvSpPr>
          <p:nvPr>
            <p:ph type="body" idx="1"/>
          </p:nvPr>
        </p:nvSpPr>
        <p:spPr/>
        <p:txBody>
          <a:bodyPr/>
          <a:lstStyle/>
          <a:p>
            <a:r>
              <a:rPr lang="en-US" dirty="0"/>
              <a:t>Training</a:t>
            </a:r>
          </a:p>
        </p:txBody>
      </p:sp>
      <p:sp>
        <p:nvSpPr>
          <p:cNvPr id="4" name="Content Placeholder 3"/>
          <p:cNvSpPr>
            <a:spLocks noGrp="1"/>
          </p:cNvSpPr>
          <p:nvPr>
            <p:ph sz="half" idx="2"/>
          </p:nvPr>
        </p:nvSpPr>
        <p:spPr/>
        <p:txBody>
          <a:bodyPr/>
          <a:lstStyle/>
          <a:p>
            <a:r>
              <a:rPr lang="en-US" dirty="0" err="1"/>
              <a:t>StandardScalar</a:t>
            </a:r>
            <a:r>
              <a:rPr lang="en-US" dirty="0"/>
              <a:t>()</a:t>
            </a:r>
          </a:p>
          <a:p>
            <a:r>
              <a:rPr lang="en-US" dirty="0"/>
              <a:t>Split into training/test(30%)</a:t>
            </a:r>
          </a:p>
          <a:p>
            <a:endParaRPr lang="en-US" dirty="0"/>
          </a:p>
          <a:p>
            <a:endParaRPr lang="en-US" dirty="0"/>
          </a:p>
          <a:p>
            <a:endParaRPr lang="en-US" dirty="0"/>
          </a:p>
          <a:p>
            <a:r>
              <a:rPr lang="en-US" dirty="0"/>
              <a:t>Linear Regression had least MAE and Std so this model would have been chosen……</a:t>
            </a:r>
          </a:p>
        </p:txBody>
      </p:sp>
      <p:sp>
        <p:nvSpPr>
          <p:cNvPr id="5" name="Text Placeholder 4"/>
          <p:cNvSpPr>
            <a:spLocks noGrp="1"/>
          </p:cNvSpPr>
          <p:nvPr>
            <p:ph type="body" sz="quarter" idx="3"/>
          </p:nvPr>
        </p:nvSpPr>
        <p:spPr/>
        <p:txBody>
          <a:bodyPr/>
          <a:lstStyle/>
          <a:p>
            <a:r>
              <a:rPr lang="en-US" dirty="0"/>
              <a:t>Models</a:t>
            </a:r>
          </a:p>
        </p:txBody>
      </p:sp>
      <p:graphicFrame>
        <p:nvGraphicFramePr>
          <p:cNvPr id="7" name="Table 6">
            <a:extLst>
              <a:ext uri="{FF2B5EF4-FFF2-40B4-BE49-F238E27FC236}">
                <a16:creationId xmlns:a16="http://schemas.microsoft.com/office/drawing/2014/main" id="{4BCBA8B5-0011-483A-9A9E-A5DE2059CD78}"/>
              </a:ext>
            </a:extLst>
          </p:cNvPr>
          <p:cNvGraphicFramePr>
            <a:graphicFrameLocks noGrp="1"/>
          </p:cNvGraphicFramePr>
          <p:nvPr>
            <p:extLst>
              <p:ext uri="{D42A27DB-BD31-4B8C-83A1-F6EECF244321}">
                <p14:modId xmlns:p14="http://schemas.microsoft.com/office/powerpoint/2010/main" val="3617865871"/>
              </p:ext>
            </p:extLst>
          </p:nvPr>
        </p:nvGraphicFramePr>
        <p:xfrm>
          <a:off x="5387727" y="2352633"/>
          <a:ext cx="6394450" cy="1298956"/>
        </p:xfrm>
        <a:graphic>
          <a:graphicData uri="http://schemas.openxmlformats.org/drawingml/2006/table">
            <a:tbl>
              <a:tblPr firstRow="1" firstCol="1" bandRow="1">
                <a:tableStyleId>{5C22544A-7EE6-4342-B048-85BDC9FD1C3A}</a:tableStyleId>
              </a:tblPr>
              <a:tblGrid>
                <a:gridCol w="2131060">
                  <a:extLst>
                    <a:ext uri="{9D8B030D-6E8A-4147-A177-3AD203B41FA5}">
                      <a16:colId xmlns:a16="http://schemas.microsoft.com/office/drawing/2014/main" val="1638653118"/>
                    </a:ext>
                  </a:extLst>
                </a:gridCol>
                <a:gridCol w="2131695">
                  <a:extLst>
                    <a:ext uri="{9D8B030D-6E8A-4147-A177-3AD203B41FA5}">
                      <a16:colId xmlns:a16="http://schemas.microsoft.com/office/drawing/2014/main" val="1573886590"/>
                    </a:ext>
                  </a:extLst>
                </a:gridCol>
                <a:gridCol w="2131695">
                  <a:extLst>
                    <a:ext uri="{9D8B030D-6E8A-4147-A177-3AD203B41FA5}">
                      <a16:colId xmlns:a16="http://schemas.microsoft.com/office/drawing/2014/main" val="1929485303"/>
                    </a:ext>
                  </a:extLst>
                </a:gridCol>
              </a:tblGrid>
              <a:tr h="324739">
                <a:tc>
                  <a:txBody>
                    <a:bodyPr/>
                    <a:lstStyle/>
                    <a:p>
                      <a:pPr marL="0" marR="0">
                        <a:lnSpc>
                          <a:spcPct val="115000"/>
                        </a:lnSpc>
                        <a:spcBef>
                          <a:spcPts val="0"/>
                        </a:spcBef>
                        <a:spcAft>
                          <a:spcPts val="0"/>
                        </a:spcAft>
                      </a:pPr>
                      <a:r>
                        <a:rPr lang="en-US" sz="1200" kern="1200">
                          <a:effectLst/>
                        </a:rPr>
                        <a:t>Model</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200">
                          <a:effectLst/>
                        </a:rPr>
                        <a:t>Mean Absolute Error</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200">
                          <a:effectLst/>
                        </a:rPr>
                        <a:t>Standard Deviation</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2396950"/>
                  </a:ext>
                </a:extLst>
              </a:tr>
              <a:tr h="324739">
                <a:tc>
                  <a:txBody>
                    <a:bodyPr/>
                    <a:lstStyle/>
                    <a:p>
                      <a:pPr marL="0" marR="0">
                        <a:lnSpc>
                          <a:spcPct val="115000"/>
                        </a:lnSpc>
                        <a:spcBef>
                          <a:spcPts val="0"/>
                        </a:spcBef>
                        <a:spcAft>
                          <a:spcPts val="0"/>
                        </a:spcAft>
                      </a:pPr>
                      <a:r>
                        <a:rPr lang="en-US" sz="1200" kern="1200">
                          <a:effectLst/>
                        </a:rPr>
                        <a:t>Linear Regression</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200">
                          <a:effectLst/>
                        </a:rPr>
                        <a:t>9.43</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200">
                          <a:effectLst/>
                        </a:rPr>
                        <a:t>0.27</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2899985"/>
                  </a:ext>
                </a:extLst>
              </a:tr>
              <a:tr h="324739">
                <a:tc>
                  <a:txBody>
                    <a:bodyPr/>
                    <a:lstStyle/>
                    <a:p>
                      <a:pPr marL="0" marR="0">
                        <a:lnSpc>
                          <a:spcPct val="115000"/>
                        </a:lnSpc>
                        <a:spcBef>
                          <a:spcPts val="0"/>
                        </a:spcBef>
                        <a:spcAft>
                          <a:spcPts val="0"/>
                        </a:spcAft>
                      </a:pPr>
                      <a:r>
                        <a:rPr lang="en-US" sz="1200" kern="1200">
                          <a:effectLst/>
                        </a:rPr>
                        <a:t>Random Forest</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200">
                          <a:effectLst/>
                        </a:rPr>
                        <a:t>9.96</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200">
                          <a:effectLst/>
                        </a:rPr>
                        <a:t>0.33</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1628279"/>
                  </a:ext>
                </a:extLst>
              </a:tr>
              <a:tr h="324739">
                <a:tc>
                  <a:txBody>
                    <a:bodyPr/>
                    <a:lstStyle/>
                    <a:p>
                      <a:pPr marL="0" marR="0">
                        <a:lnSpc>
                          <a:spcPct val="115000"/>
                        </a:lnSpc>
                        <a:spcBef>
                          <a:spcPts val="0"/>
                        </a:spcBef>
                        <a:spcAft>
                          <a:spcPts val="0"/>
                        </a:spcAft>
                      </a:pPr>
                      <a:r>
                        <a:rPr lang="en-US" sz="1200" kern="1200">
                          <a:effectLst/>
                        </a:rPr>
                        <a:t>Logistic Regression</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200">
                          <a:effectLst/>
                        </a:rPr>
                        <a:t>10.15</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200" dirty="0">
                          <a:effectLst/>
                        </a:rPr>
                        <a:t>0.43</a:t>
                      </a:r>
                      <a:endParaRPr lang="en-US" sz="1150" kern="1200" dirty="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3560829"/>
                  </a:ext>
                </a:extLst>
              </a:tr>
            </a:tbl>
          </a:graphicData>
        </a:graphic>
      </p:graphicFrame>
      <p:sp>
        <p:nvSpPr>
          <p:cNvPr id="8" name="Content Placeholder 3">
            <a:extLst>
              <a:ext uri="{FF2B5EF4-FFF2-40B4-BE49-F238E27FC236}">
                <a16:creationId xmlns:a16="http://schemas.microsoft.com/office/drawing/2014/main" id="{530C9C84-B71E-4BF5-8D2F-40A75A228E4C}"/>
              </a:ext>
            </a:extLst>
          </p:cNvPr>
          <p:cNvSpPr txBox="1">
            <a:spLocks/>
          </p:cNvSpPr>
          <p:nvPr/>
        </p:nvSpPr>
        <p:spPr>
          <a:xfrm>
            <a:off x="6027852" y="5461000"/>
            <a:ext cx="4773956" cy="965200"/>
          </a:xfrm>
          <a:prstGeom prst="rect">
            <a:avLst/>
          </a:prstGeom>
        </p:spPr>
        <p:txBody>
          <a:bodyPr vert="horz" lIns="91440" tIns="45720" rIns="91440" bIns="45720" rtlCol="0">
            <a:normAutofit fontScale="70000" lnSpcReduction="20000"/>
          </a:bodyPr>
          <a:lstStyle>
            <a:lvl1pPr marL="246888" indent="-246888" algn="l" defTabSz="914400" rtl="0" eaLnBrk="1" latinLnBrk="0" hangingPunct="1">
              <a:lnSpc>
                <a:spcPct val="90000"/>
              </a:lnSpc>
              <a:spcBef>
                <a:spcPts val="1600"/>
              </a:spcBef>
              <a:buClr>
                <a:schemeClr val="tx1"/>
              </a:buClr>
              <a:buFont typeface="Arial" pitchFamily="34" charset="0"/>
              <a:buChar char="•"/>
              <a:defRPr sz="20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4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4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4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400" kern="1200" baseline="0">
                <a:solidFill>
                  <a:schemeClr val="tx1"/>
                </a:solidFill>
                <a:latin typeface="+mn-lt"/>
                <a:ea typeface="+mn-ea"/>
                <a:cs typeface="+mn-cs"/>
              </a:defRPr>
            </a:lvl9pPr>
          </a:lstStyle>
          <a:p>
            <a:pPr marL="0" indent="0">
              <a:buNone/>
            </a:pPr>
            <a:r>
              <a:rPr lang="en-US" sz="2900" dirty="0"/>
              <a:t>BUT…..data was not statistically correlated so will need to pursue another analysis, possibly on a more regional granularity </a:t>
            </a:r>
          </a:p>
        </p:txBody>
      </p:sp>
    </p:spTree>
    <p:extLst>
      <p:ext uri="{BB962C8B-B14F-4D97-AF65-F5344CB8AC3E}">
        <p14:creationId xmlns:p14="http://schemas.microsoft.com/office/powerpoint/2010/main" val="41812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32</TotalTime>
  <Words>220</Words>
  <Application>Microsoft Office PowerPoint</Application>
  <PresentationFormat>Custom</PresentationFormat>
  <Paragraphs>40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Constantia</vt:lpstr>
      <vt:lpstr>Helvetica</vt:lpstr>
      <vt:lpstr>Tw Cen MT</vt:lpstr>
      <vt:lpstr>Books Classic 16x9</vt:lpstr>
      <vt:lpstr>Houston Pothole Analysis</vt:lpstr>
      <vt:lpstr>Overview</vt:lpstr>
      <vt:lpstr>Purpose</vt:lpstr>
      <vt:lpstr>Data Wrangling</vt:lpstr>
      <vt:lpstr>EDA</vt:lpstr>
      <vt:lpstr>Training, 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Houston Pothole Analysis</dc:title>
  <dc:creator>Pierre Kobrossly</dc:creator>
  <cp:lastModifiedBy>Pierre Kobrossly</cp:lastModifiedBy>
  <cp:revision>2</cp:revision>
  <dcterms:created xsi:type="dcterms:W3CDTF">2021-07-04T19:55:21Z</dcterms:created>
  <dcterms:modified xsi:type="dcterms:W3CDTF">2021-07-04T20:28:15Z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