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5143500" cx="9144000"/>
  <p:notesSz cx="6858000" cy="9144000"/>
  <p:embeddedFontLst>
    <p:embeddedFont>
      <p:font typeface="Playfair Display"/>
      <p:regular r:id="rId42"/>
      <p:bold r:id="rId43"/>
      <p:italic r:id="rId44"/>
      <p:boldItalic r:id="rId45"/>
    </p:embeddedFont>
    <p:embeddedFont>
      <p:font typeface="La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font" Target="fonts/PlayfairDisplay-regular.fntdata"/><Relationship Id="rId41" Type="http://schemas.openxmlformats.org/officeDocument/2006/relationships/slide" Target="slides/slide37.xml"/><Relationship Id="rId44" Type="http://schemas.openxmlformats.org/officeDocument/2006/relationships/font" Target="fonts/PlayfairDisplay-italic.fntdata"/><Relationship Id="rId43" Type="http://schemas.openxmlformats.org/officeDocument/2006/relationships/font" Target="fonts/PlayfairDisplay-bold.fntdata"/><Relationship Id="rId46" Type="http://schemas.openxmlformats.org/officeDocument/2006/relationships/font" Target="fonts/Lato-regular.fntdata"/><Relationship Id="rId45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Lato-italic.fntdata"/><Relationship Id="rId47" Type="http://schemas.openxmlformats.org/officeDocument/2006/relationships/font" Target="fonts/Lato-bold.fntdata"/><Relationship Id="rId49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4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3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20.png"/><Relationship Id="rId5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Relationship Id="rId5" Type="http://schemas.openxmlformats.org/officeDocument/2006/relationships/image" Target="../media/image4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Relationship Id="rId5" Type="http://schemas.openxmlformats.org/officeDocument/2006/relationships/image" Target="../media/image3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Relationship Id="rId4" Type="http://schemas.openxmlformats.org/officeDocument/2006/relationships/image" Target="../media/image39.png"/><Relationship Id="rId5" Type="http://schemas.openxmlformats.org/officeDocument/2006/relationships/image" Target="../media/image5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Relationship Id="rId4" Type="http://schemas.openxmlformats.org/officeDocument/2006/relationships/image" Target="../media/image4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1.png"/><Relationship Id="rId4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5.png"/><Relationship Id="rId4" Type="http://schemas.openxmlformats.org/officeDocument/2006/relationships/image" Target="../media/image4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7.png"/><Relationship Id="rId4" Type="http://schemas.openxmlformats.org/officeDocument/2006/relationships/image" Target="../media/image54.png"/><Relationship Id="rId5" Type="http://schemas.openxmlformats.org/officeDocument/2006/relationships/image" Target="../media/image5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5.png"/><Relationship Id="rId4" Type="http://schemas.openxmlformats.org/officeDocument/2006/relationships/hyperlink" Target="https://github.com/PKpacheco/meu-portfolio/blob/master/portfolios/static/css/style.css" TargetMode="External"/><Relationship Id="rId5" Type="http://schemas.openxmlformats.org/officeDocument/2006/relationships/image" Target="../media/image4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ithub.com/PKpacheco/meu-portfolio/blob/master/portfolios/templates/portfolios/portfolio_exibir.html" TargetMode="External"/><Relationship Id="rId4" Type="http://schemas.openxmlformats.org/officeDocument/2006/relationships/image" Target="../media/image58.png"/><Relationship Id="rId5" Type="http://schemas.openxmlformats.org/officeDocument/2006/relationships/image" Target="../media/image5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9.png"/><Relationship Id="rId4" Type="http://schemas.openxmlformats.org/officeDocument/2006/relationships/image" Target="../media/image61.png"/><Relationship Id="rId5" Type="http://schemas.openxmlformats.org/officeDocument/2006/relationships/image" Target="../media/image5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1.png"/><Relationship Id="rId4" Type="http://schemas.openxmlformats.org/officeDocument/2006/relationships/image" Target="../media/image5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9350" y="1273500"/>
            <a:ext cx="3488200" cy="2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/>
          <p:nvPr/>
        </p:nvSpPr>
        <p:spPr>
          <a:xfrm>
            <a:off x="2758350" y="1211550"/>
            <a:ext cx="3627300" cy="27204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125" y="1926500"/>
            <a:ext cx="4367663" cy="2988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Base de datos</a:t>
            </a:r>
            <a:endParaRPr sz="2000"/>
          </a:p>
        </p:txBody>
      </p:sp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675" y="2303123"/>
            <a:ext cx="3938050" cy="14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264450" y="441500"/>
            <a:ext cx="6981300" cy="14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La base de datos que utilizamos es el estándar sqLite3.</a:t>
            </a:r>
            <a:endParaRPr sz="1800">
              <a:solidFill>
                <a:srgbClr val="666666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800"/>
              </a:spcBef>
              <a:spcAft>
                <a:spcPts val="1800"/>
              </a:spcAft>
              <a:buNone/>
            </a:pPr>
            <a:r>
              <a:rPr lang="pt-BR" sz="1800">
                <a:solidFill>
                  <a:srgbClr val="666666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Ejecutaremos sólo el comando:</a:t>
            </a:r>
            <a:r>
              <a:rPr lang="pt-BR" sz="1800">
                <a:solidFill>
                  <a:srgbClr val="666666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$ </a:t>
            </a:r>
            <a:r>
              <a:rPr b="1" i="1" lang="pt-BR" sz="1800">
                <a:solidFill>
                  <a:srgbClr val="666666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python manage.py migrate</a:t>
            </a:r>
            <a:endParaRPr b="1" i="1" sz="1800">
              <a:solidFill>
                <a:srgbClr val="666666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6747600" y="1926500"/>
            <a:ext cx="1852500" cy="218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400" y="753325"/>
            <a:ext cx="5087999" cy="148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Probando</a:t>
            </a:r>
            <a:r>
              <a:rPr lang="pt-BR" sz="2000"/>
              <a:t> </a:t>
            </a:r>
            <a:endParaRPr sz="2000"/>
          </a:p>
        </p:txBody>
      </p:sp>
      <p:sp>
        <p:nvSpPr>
          <p:cNvPr id="137" name="Shape 137"/>
          <p:cNvSpPr txBox="1"/>
          <p:nvPr/>
        </p:nvSpPr>
        <p:spPr>
          <a:xfrm>
            <a:off x="5251200" y="815813"/>
            <a:ext cx="3670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"/>
              </a:spcBef>
              <a:spcAft>
                <a:spcPts val="1800"/>
              </a:spcAft>
              <a:buNone/>
            </a:pP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$ </a:t>
            </a:r>
            <a:r>
              <a:rPr b="1" i="1" lang="pt-BR" sz="1800">
                <a:solidFill>
                  <a:srgbClr val="666666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python manage.py runserver</a:t>
            </a:r>
            <a:endParaRPr b="1" i="1" sz="1800">
              <a:solidFill>
                <a:srgbClr val="666666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2896350" y="772350"/>
            <a:ext cx="2143800" cy="218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7575" y="2388250"/>
            <a:ext cx="4968838" cy="26027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Git</a:t>
            </a:r>
            <a:endParaRPr sz="2000"/>
          </a:p>
        </p:txBody>
      </p:sp>
      <p:sp>
        <p:nvSpPr>
          <p:cNvPr id="145" name="Shape 145"/>
          <p:cNvSpPr txBox="1"/>
          <p:nvPr/>
        </p:nvSpPr>
        <p:spPr>
          <a:xfrm>
            <a:off x="853050" y="2772800"/>
            <a:ext cx="74379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2600"/>
              </a:spcAft>
              <a:buNone/>
            </a:pPr>
            <a:r>
              <a:rPr b="1" lang="pt-BR" sz="1800">
                <a:solidFill>
                  <a:srgbClr val="99999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Git</a:t>
            </a:r>
            <a:r>
              <a:rPr lang="pt-BR" sz="1800">
                <a:solidFill>
                  <a:srgbClr val="99999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es un sistema de control de versiones de archivos. A través de ellos podemos desarrollar proyectos en la cual varias personas pueden contribuir simultáneamente en el mismo, editando y creando nuevos archivos y permitiendo que los mismos puedan existir sin el riesgo de que sus alteraciones sean sobrescritas.</a:t>
            </a:r>
            <a:endParaRPr b="1" i="1" sz="1800">
              <a:solidFill>
                <a:srgbClr val="666666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759" y="534397"/>
            <a:ext cx="2291425" cy="229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GitHub</a:t>
            </a:r>
            <a:endParaRPr sz="2000"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3023" y="418100"/>
            <a:ext cx="2128374" cy="212840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692525" y="2464100"/>
            <a:ext cx="7958400" cy="26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99999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Github es un servicio web que ofrece varias funcionalidades adicionales aplicadas al git. Resumiendo, usted podrá usar gratuitamente el github para alojar sus proyectos personales.</a:t>
            </a:r>
            <a:endParaRPr sz="1800">
              <a:solidFill>
                <a:srgbClr val="99999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2600"/>
              </a:spcBef>
              <a:spcAft>
                <a:spcPts val="2600"/>
              </a:spcAft>
              <a:buNone/>
            </a:pPr>
            <a:r>
              <a:rPr i="1" lang="pt-BR" sz="1800">
                <a:solidFill>
                  <a:srgbClr val="B7B7B7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Además, casi todos los proyectos / frameworks / bibliotecas sobre desarrollo de código abierto están en github, y usted puede acompañar a través de nuevas versiones, contribuir a informar de errores o incluso enviar código y correcciones.</a:t>
            </a:r>
            <a:endParaRPr b="1" i="1" sz="1800">
              <a:solidFill>
                <a:srgbClr val="666666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GitHub</a:t>
            </a:r>
            <a:endParaRPr sz="2000"/>
          </a:p>
        </p:txBody>
      </p:sp>
      <p:sp>
        <p:nvSpPr>
          <p:cNvPr id="159" name="Shape 159"/>
          <p:cNvSpPr txBox="1"/>
          <p:nvPr/>
        </p:nvSpPr>
        <p:spPr>
          <a:xfrm>
            <a:off x="373200" y="1367550"/>
            <a:ext cx="8520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Lo que usted necesita para empezar a usar GitHub:</a:t>
            </a:r>
            <a:endParaRPr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ato"/>
              <a:buChar char="-"/>
            </a:pPr>
            <a:r>
              <a:rPr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Tener una cuenta en GitHub</a:t>
            </a:r>
            <a:endParaRPr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ato"/>
              <a:buChar char="-"/>
            </a:pPr>
            <a:r>
              <a:rPr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Generar una clave SSH</a:t>
            </a:r>
            <a:endParaRPr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ato"/>
              <a:buChar char="-"/>
            </a:pPr>
            <a:r>
              <a:rPr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Autenticación vía SSH pública (para que usted pueda commitar)</a:t>
            </a:r>
            <a:endParaRPr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GitHub</a:t>
            </a:r>
            <a:endParaRPr sz="2000"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597" y="372447"/>
            <a:ext cx="5562876" cy="7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/>
          <p:nvPr/>
        </p:nvSpPr>
        <p:spPr>
          <a:xfrm>
            <a:off x="6487500" y="669275"/>
            <a:ext cx="690900" cy="387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2649" y="1225625"/>
            <a:ext cx="4528779" cy="362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GitHub</a:t>
            </a:r>
            <a:endParaRPr sz="2000"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388" y="601050"/>
            <a:ext cx="5751628" cy="423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00" y="2371726"/>
            <a:ext cx="7765785" cy="135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600" y="1361475"/>
            <a:ext cx="7177950" cy="9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600" y="918100"/>
            <a:ext cx="7177944" cy="3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600" y="577099"/>
            <a:ext cx="7177949" cy="20790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>
            <p:ph type="title"/>
          </p:nvPr>
        </p:nvSpPr>
        <p:spPr>
          <a:xfrm>
            <a:off x="6900" y="-1012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GitHub</a:t>
            </a:r>
            <a:endParaRPr sz="2000"/>
          </a:p>
        </p:txBody>
      </p:sp>
      <p:sp>
        <p:nvSpPr>
          <p:cNvPr id="183" name="Shape 183"/>
          <p:cNvSpPr/>
          <p:nvPr/>
        </p:nvSpPr>
        <p:spPr>
          <a:xfrm>
            <a:off x="2888084" y="848050"/>
            <a:ext cx="748500" cy="218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4602975" y="1387850"/>
            <a:ext cx="2562600" cy="423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169600" y="3462175"/>
            <a:ext cx="8520600" cy="19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$ echo "# hangout_teste"&gt;&gt; README.md</a:t>
            </a:r>
            <a:endParaRPr b="1" i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$ git init</a:t>
            </a:r>
            <a:endParaRPr b="1" i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$ git add README.md</a:t>
            </a:r>
            <a:endParaRPr b="1" i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$ git commit -m "first commit"</a:t>
            </a:r>
            <a:endParaRPr b="1" i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$ git remote add origin REPO_GITHUB</a:t>
            </a:r>
            <a:endParaRPr b="1" i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$ git push -u origin master</a:t>
            </a:r>
            <a:endParaRPr b="1" i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4061000" y="582150"/>
            <a:ext cx="3140700" cy="218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3439100" y="2371725"/>
            <a:ext cx="4496400" cy="423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GitHub</a:t>
            </a:r>
            <a:endParaRPr sz="2000"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3450"/>
            <a:ext cx="8839199" cy="3233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6900" y="-1012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GitHub</a:t>
            </a:r>
            <a:endParaRPr sz="2000"/>
          </a:p>
        </p:txBody>
      </p:sp>
      <p:sp>
        <p:nvSpPr>
          <p:cNvPr id="199" name="Shape 199"/>
          <p:cNvSpPr txBox="1"/>
          <p:nvPr/>
        </p:nvSpPr>
        <p:spPr>
          <a:xfrm>
            <a:off x="1889200" y="372450"/>
            <a:ext cx="59967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Crear un archivo dentro de la aplicación principal llamada .gitignore</a:t>
            </a:r>
            <a:endParaRPr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Ponga en él archivos que serán ignorados por Git</a:t>
            </a:r>
            <a:endParaRPr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** Hacer otro commit </a:t>
            </a:r>
            <a:endParaRPr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475" y="1902188"/>
            <a:ext cx="2778500" cy="2435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5725" y="2127475"/>
            <a:ext cx="25146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159300" y="511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Python</a:t>
            </a:r>
            <a:endParaRPr sz="2000"/>
          </a:p>
        </p:txBody>
      </p:sp>
      <p:sp>
        <p:nvSpPr>
          <p:cNvPr id="66" name="Shape 66"/>
          <p:cNvSpPr txBox="1"/>
          <p:nvPr/>
        </p:nvSpPr>
        <p:spPr>
          <a:xfrm>
            <a:off x="1116650" y="938900"/>
            <a:ext cx="7575900" cy="39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Python</a:t>
            </a: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es un lenguaje de programación creada por Guido van Rossum en 1991. Los objetivos del proyecto del lenguaje eran: productividad y legibilidad. 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En otras palabras, </a:t>
            </a:r>
            <a:r>
              <a:rPr b="1"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Python</a:t>
            </a: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es un lenguaje que se creó para producir código bueno y fácil de mantener de manera rápida.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Instalando o Python :</a:t>
            </a:r>
            <a:endParaRPr b="1" sz="1800"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7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http://tutorial.djangogirls.org/es/python_installation/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7251" y="102575"/>
            <a:ext cx="740225" cy="7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Estructura Django</a:t>
            </a:r>
            <a:endParaRPr sz="2000"/>
          </a:p>
        </p:txBody>
      </p:sp>
      <p:sp>
        <p:nvSpPr>
          <p:cNvPr id="207" name="Shape 207"/>
          <p:cNvSpPr/>
          <p:nvPr/>
        </p:nvSpPr>
        <p:spPr>
          <a:xfrm>
            <a:off x="428075" y="3628475"/>
            <a:ext cx="1524000" cy="122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Model</a:t>
            </a:r>
            <a:endParaRPr b="1"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1938625" y="3628475"/>
            <a:ext cx="1716600" cy="122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Url</a:t>
            </a:r>
            <a:endParaRPr b="1"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3655225" y="3675550"/>
            <a:ext cx="1636200" cy="122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View</a:t>
            </a:r>
            <a:endParaRPr b="1"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255425" y="3675550"/>
            <a:ext cx="1524000" cy="122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Template</a:t>
            </a:r>
            <a:endParaRPr b="1"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6777325" y="3619500"/>
            <a:ext cx="1445700" cy="135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Site</a:t>
            </a:r>
            <a:endParaRPr b="1"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9650" y="1136275"/>
            <a:ext cx="24003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b="0" l="9453" r="0" t="0"/>
          <a:stretch/>
        </p:blipFill>
        <p:spPr>
          <a:xfrm>
            <a:off x="499500" y="2455650"/>
            <a:ext cx="2519495" cy="215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075" y="1645150"/>
            <a:ext cx="5122387" cy="1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App Django </a:t>
            </a:r>
            <a:endParaRPr sz="2000"/>
          </a:p>
        </p:txBody>
      </p:sp>
      <p:sp>
        <p:nvSpPr>
          <p:cNvPr id="220" name="Shape 220"/>
          <p:cNvSpPr txBox="1"/>
          <p:nvPr/>
        </p:nvSpPr>
        <p:spPr>
          <a:xfrm>
            <a:off x="76200" y="448650"/>
            <a:ext cx="6337800" cy="13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Vamos a crear una aplicación diferente dentro de nuestro proyecto.</a:t>
            </a:r>
            <a:endParaRPr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ato"/>
              <a:buChar char="-"/>
            </a:pPr>
            <a:r>
              <a:rPr b="1" i="1"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$ </a:t>
            </a:r>
            <a:r>
              <a:rPr b="1" i="1"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python manage.py startapp portfolios</a:t>
            </a:r>
            <a:endParaRPr b="1" i="1"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0" y="1797550"/>
            <a:ext cx="69819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ato"/>
              <a:buChar char="-"/>
            </a:pPr>
            <a:r>
              <a:rPr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Necesitamos colocar el nuevo APP dentro de los </a:t>
            </a:r>
            <a:r>
              <a:rPr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settings.py</a:t>
            </a:r>
            <a:endParaRPr b="1" i="1"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3059200" y="1564050"/>
            <a:ext cx="2275200" cy="233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728100" y="4031575"/>
            <a:ext cx="1031100" cy="352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Shape 2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2099" y="261900"/>
            <a:ext cx="1807850" cy="435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Modelos</a:t>
            </a:r>
            <a:endParaRPr sz="2000"/>
          </a:p>
        </p:txBody>
      </p:sp>
      <p:sp>
        <p:nvSpPr>
          <p:cNvPr id="230" name="Shape 230"/>
          <p:cNvSpPr txBox="1"/>
          <p:nvPr/>
        </p:nvSpPr>
        <p:spPr>
          <a:xfrm>
            <a:off x="609600" y="3200400"/>
            <a:ext cx="5027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class -&gt; definición de objeto</a:t>
            </a:r>
            <a:endParaRPr i="1" sz="13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DatosPersonal-&gt; nombre del modelo (que es un objeto)</a:t>
            </a:r>
            <a:endParaRPr i="1" sz="13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modelos.Model -&gt; modelo de Django que será guardado en el banco.</a:t>
            </a:r>
            <a:endParaRPr i="1" sz="13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6082575" y="3657600"/>
            <a:ext cx="4650300" cy="2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método/function</a:t>
            </a:r>
            <a:endParaRPr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675" y="4145313"/>
            <a:ext cx="17526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/>
        </p:nvSpPr>
        <p:spPr>
          <a:xfrm>
            <a:off x="3962400" y="-1295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models.py</a:t>
            </a:r>
            <a:endParaRPr b="1"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4" name="Shape 234"/>
          <p:cNvPicPr preferRelativeResize="0"/>
          <p:nvPr/>
        </p:nvPicPr>
        <p:blipFill rotWithShape="1">
          <a:blip r:embed="rId4">
            <a:alphaModFix/>
          </a:blip>
          <a:srcRect b="0" l="7123" r="0" t="36652"/>
          <a:stretch/>
        </p:blipFill>
        <p:spPr>
          <a:xfrm>
            <a:off x="649150" y="4049525"/>
            <a:ext cx="3008576" cy="3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2700" y="436550"/>
            <a:ext cx="4758611" cy="33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350" y="3474247"/>
            <a:ext cx="6490275" cy="9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613" y="1888473"/>
            <a:ext cx="7495774" cy="73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Modelos</a:t>
            </a:r>
            <a:endParaRPr sz="2000"/>
          </a:p>
        </p:txBody>
      </p:sp>
      <p:sp>
        <p:nvSpPr>
          <p:cNvPr id="243" name="Shape 243"/>
          <p:cNvSpPr txBox="1"/>
          <p:nvPr/>
        </p:nvSpPr>
        <p:spPr>
          <a:xfrm>
            <a:off x="2390250" y="-255480"/>
            <a:ext cx="3864900" cy="18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Necesitamos aplicar los cambios a la base de datos:</a:t>
            </a:r>
            <a:endParaRPr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$ </a:t>
            </a: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python manage.py makemigrations</a:t>
            </a:r>
            <a:endParaRPr b="1"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$ </a:t>
            </a: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python manage.py migrate</a:t>
            </a:r>
            <a:endParaRPr b="1"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5299375" y="1866900"/>
            <a:ext cx="2891400" cy="237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5611600" y="3474250"/>
            <a:ext cx="2140200" cy="287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703" y="2136800"/>
            <a:ext cx="5582600" cy="18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Admin</a:t>
            </a:r>
            <a:endParaRPr sz="2000"/>
          </a:p>
        </p:txBody>
      </p:sp>
      <p:sp>
        <p:nvSpPr>
          <p:cNvPr id="252" name="Shape 252"/>
          <p:cNvSpPr/>
          <p:nvPr/>
        </p:nvSpPr>
        <p:spPr>
          <a:xfrm>
            <a:off x="5148975" y="2052525"/>
            <a:ext cx="2214300" cy="268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 txBox="1"/>
          <p:nvPr/>
        </p:nvSpPr>
        <p:spPr>
          <a:xfrm>
            <a:off x="3019875" y="2207550"/>
            <a:ext cx="41592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$ </a:t>
            </a: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python manage.py createsuperuser</a:t>
            </a:r>
            <a:endParaRPr b="1"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$ </a:t>
            </a: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python manage.py runserver</a:t>
            </a:r>
            <a:endParaRPr b="1"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4" name="Shape 2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1581" y="357400"/>
            <a:ext cx="3397006" cy="148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5900" y="3483646"/>
            <a:ext cx="5888350" cy="12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5602950" y="79325"/>
            <a:ext cx="3540900" cy="2018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Admin</a:t>
            </a:r>
            <a:endParaRPr sz="2000"/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1299" y="1102649"/>
            <a:ext cx="3169425" cy="70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 txBox="1"/>
          <p:nvPr/>
        </p:nvSpPr>
        <p:spPr>
          <a:xfrm>
            <a:off x="5508800" y="-914400"/>
            <a:ext cx="3742800" cy="30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El Django pone un 's' en el modelo informando plural !!</a:t>
            </a:r>
            <a:endParaRPr i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Pegue ese código en su modelo, así que usted fuerza a su modelo a aceptar el nombre en el singular y el plural.</a:t>
            </a:r>
            <a:endParaRPr i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4" name="Shape 2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9550" y="439425"/>
            <a:ext cx="2402325" cy="180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875" y="2593176"/>
            <a:ext cx="7684847" cy="2286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Url- Endereço da Web </a:t>
            </a:r>
            <a:endParaRPr sz="2000"/>
          </a:p>
        </p:txBody>
      </p:sp>
      <p:sp>
        <p:nvSpPr>
          <p:cNvPr id="271" name="Shape 271"/>
          <p:cNvSpPr txBox="1"/>
          <p:nvPr/>
        </p:nvSpPr>
        <p:spPr>
          <a:xfrm>
            <a:off x="3285700" y="667200"/>
            <a:ext cx="2921100" cy="12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mi_primer_proyecto/urls.py</a:t>
            </a:r>
            <a:endParaRPr b="1"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900" y="1855850"/>
            <a:ext cx="3930699" cy="189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Url </a:t>
            </a:r>
            <a:endParaRPr sz="2000"/>
          </a:p>
        </p:txBody>
      </p:sp>
      <p:sp>
        <p:nvSpPr>
          <p:cNvPr id="278" name="Shape 278"/>
          <p:cNvSpPr txBox="1"/>
          <p:nvPr/>
        </p:nvSpPr>
        <p:spPr>
          <a:xfrm>
            <a:off x="3124200" y="-304800"/>
            <a:ext cx="2391000" cy="13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Crearemos el archivo:</a:t>
            </a:r>
            <a:endParaRPr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portfolios/urls.py</a:t>
            </a:r>
            <a:endParaRPr b="1"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813" y="763688"/>
            <a:ext cx="4000775" cy="152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9800" y="2806775"/>
            <a:ext cx="5649600" cy="152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/>
        </p:nvSpPr>
        <p:spPr>
          <a:xfrm>
            <a:off x="3432691" y="2373400"/>
            <a:ext cx="18171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Un poco de Regex:</a:t>
            </a:r>
            <a:endParaRPr b="1"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2181150" y="4507400"/>
            <a:ext cx="46269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Siguiente paso → Crear la View para </a:t>
            </a:r>
            <a:r>
              <a:rPr b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portfolio_show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6900" y="-1012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Views</a:t>
            </a:r>
            <a:endParaRPr sz="2000"/>
          </a:p>
        </p:txBody>
      </p:sp>
      <p:sp>
        <p:nvSpPr>
          <p:cNvPr id="288" name="Shape 288"/>
          <p:cNvSpPr txBox="1"/>
          <p:nvPr/>
        </p:nvSpPr>
        <p:spPr>
          <a:xfrm>
            <a:off x="1819425" y="167400"/>
            <a:ext cx="63345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Una View toma información de Model y se muestra en un Template.</a:t>
            </a:r>
            <a:endParaRPr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En una View tenemos la "lógica" de negocio, de su aplicación.</a:t>
            </a:r>
            <a:endParaRPr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3048538" y="995388"/>
            <a:ext cx="35400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portfolio/views.py</a:t>
            </a:r>
            <a:endParaRPr b="1"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1371624" y="3170525"/>
            <a:ext cx="63345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Temos um método </a:t>
            </a: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def</a:t>
            </a:r>
            <a:endParaRPr b="1"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Renderizando para </a:t>
            </a: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portfolio_exibir.html</a:t>
            </a:r>
            <a:endParaRPr b="1"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2920775" y="3730750"/>
            <a:ext cx="35400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Executando </a:t>
            </a: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python manage.py runserver</a:t>
            </a:r>
            <a:endParaRPr b="1"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813" y="1850949"/>
            <a:ext cx="5035175" cy="101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2174" y="4187950"/>
            <a:ext cx="3540000" cy="790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83100" y="7620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Templates</a:t>
            </a:r>
            <a:endParaRPr sz="2000"/>
          </a:p>
        </p:txBody>
      </p:sp>
      <p:sp>
        <p:nvSpPr>
          <p:cNvPr id="299" name="Shape 299"/>
          <p:cNvSpPr txBox="1"/>
          <p:nvPr/>
        </p:nvSpPr>
        <p:spPr>
          <a:xfrm>
            <a:off x="972750" y="405675"/>
            <a:ext cx="65889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Vamos a crear</a:t>
            </a: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una carpeta </a:t>
            </a: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templates, </a:t>
            </a: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dentro de ella otra carpeta</a:t>
            </a: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portfolios</a:t>
            </a: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y um archivo </a:t>
            </a: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portfolio_show.html</a:t>
            </a:r>
            <a:endParaRPr b="1"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portfolios&gt;template&gt;portfolios&gt;portfolio_show.html</a:t>
            </a:r>
            <a:endParaRPr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0" name="Shape 300"/>
          <p:cNvPicPr preferRelativeResize="0"/>
          <p:nvPr/>
        </p:nvPicPr>
        <p:blipFill rotWithShape="1">
          <a:blip r:embed="rId3">
            <a:alphaModFix/>
          </a:blip>
          <a:srcRect b="0" l="0" r="21893" t="9690"/>
          <a:stretch/>
        </p:blipFill>
        <p:spPr>
          <a:xfrm>
            <a:off x="3048413" y="2608300"/>
            <a:ext cx="2589975" cy="16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593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Mi primer comando en Python</a:t>
            </a:r>
            <a:endParaRPr sz="2000"/>
          </a:p>
        </p:txBody>
      </p:sp>
      <p:sp>
        <p:nvSpPr>
          <p:cNvPr id="73" name="Shape 73"/>
          <p:cNvSpPr txBox="1"/>
          <p:nvPr/>
        </p:nvSpPr>
        <p:spPr>
          <a:xfrm>
            <a:off x="1054100" y="1909950"/>
            <a:ext cx="7575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Para probar Python, escriba en su terminal: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Python</a:t>
            </a:r>
            <a:endParaRPr b="1" i="1" sz="1800"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Con eso tu terminal se volverá iterativo y podrás probar el código abajo con enter al final: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&gt;&gt;&gt;2+3</a:t>
            </a:r>
            <a:endParaRPr b="1" sz="1800"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5</a:t>
            </a:r>
            <a:endParaRPr b="1" sz="1800"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&gt;&gt;&gt;len("Hola")</a:t>
            </a:r>
            <a:endParaRPr b="1" sz="1800"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4</a:t>
            </a:r>
            <a:endParaRPr b="1" sz="1800"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600710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endParaRPr b="1" sz="1800"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523240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Templates Teste </a:t>
            </a:r>
            <a:endParaRPr sz="2000"/>
          </a:p>
        </p:txBody>
      </p:sp>
      <p:pic>
        <p:nvPicPr>
          <p:cNvPr id="306" name="Shape 306"/>
          <p:cNvPicPr preferRelativeResize="0"/>
          <p:nvPr/>
        </p:nvPicPr>
        <p:blipFill rotWithShape="1">
          <a:blip r:embed="rId3">
            <a:alphaModFix/>
          </a:blip>
          <a:srcRect b="32281" l="0" r="0" t="0"/>
          <a:stretch/>
        </p:blipFill>
        <p:spPr>
          <a:xfrm>
            <a:off x="3613075" y="3844075"/>
            <a:ext cx="3343275" cy="109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 txBox="1"/>
          <p:nvPr/>
        </p:nvSpPr>
        <p:spPr>
          <a:xfrm>
            <a:off x="3140400" y="298475"/>
            <a:ext cx="28632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portfolio_show.html</a:t>
            </a:r>
            <a:endParaRPr b="1"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3050400" y="3485875"/>
            <a:ext cx="3043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python manage.py runserver</a:t>
            </a:r>
            <a:endParaRPr b="1"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9" name="Shape 3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8263" y="1044200"/>
            <a:ext cx="2527466" cy="2204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00" y="2334750"/>
            <a:ext cx="5281342" cy="258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Shape 3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800" y="125125"/>
            <a:ext cx="3925401" cy="212891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Shape 316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Git</a:t>
            </a:r>
            <a:endParaRPr sz="2000"/>
          </a:p>
        </p:txBody>
      </p:sp>
      <p:sp>
        <p:nvSpPr>
          <p:cNvPr id="317" name="Shape 317"/>
          <p:cNvSpPr/>
          <p:nvPr/>
        </p:nvSpPr>
        <p:spPr>
          <a:xfrm>
            <a:off x="3188578" y="125128"/>
            <a:ext cx="608400" cy="225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2838625" y="2344625"/>
            <a:ext cx="2638800" cy="276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2765275" y="3877775"/>
            <a:ext cx="1455000" cy="167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Shape 3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0551" y="108250"/>
            <a:ext cx="3925400" cy="216267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/>
          <p:nvPr/>
        </p:nvSpPr>
        <p:spPr>
          <a:xfrm>
            <a:off x="5651200" y="2474025"/>
            <a:ext cx="1137600" cy="536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git add .</a:t>
            </a:r>
            <a:endParaRPr sz="11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git add -A</a:t>
            </a:r>
            <a:endParaRPr sz="11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Css </a:t>
            </a:r>
            <a:endParaRPr sz="2000"/>
          </a:p>
        </p:txBody>
      </p:sp>
      <p:sp>
        <p:nvSpPr>
          <p:cNvPr id="327" name="Shape 327"/>
          <p:cNvSpPr txBox="1"/>
          <p:nvPr/>
        </p:nvSpPr>
        <p:spPr>
          <a:xfrm>
            <a:off x="904950" y="92750"/>
            <a:ext cx="72246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Vamos a crear un archivo</a:t>
            </a: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style.css</a:t>
            </a: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dentro de la carpeta</a:t>
            </a: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static</a:t>
            </a: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en </a:t>
            </a:r>
            <a:r>
              <a:rPr b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portfolios</a:t>
            </a: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u dentro de ella otra carpeta </a:t>
            </a:r>
            <a:r>
              <a:rPr b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css.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portfolios&gt;static&gt;css&gt;style.css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style.css</a:t>
            </a:r>
            <a:endParaRPr b="1"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6421" y="1514530"/>
            <a:ext cx="2231325" cy="313307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 txBox="1"/>
          <p:nvPr/>
        </p:nvSpPr>
        <p:spPr>
          <a:xfrm>
            <a:off x="91125" y="3312550"/>
            <a:ext cx="5466600" cy="24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https://github.com/PKpacheco/meu-portfolio/blob/master/portfolios/static/css/style.css</a:t>
            </a:r>
            <a:endParaRPr/>
          </a:p>
        </p:txBody>
      </p:sp>
      <p:pic>
        <p:nvPicPr>
          <p:cNvPr id="330" name="Shape 3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2225" y="2033100"/>
            <a:ext cx="2451625" cy="18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Alterações na View </a:t>
            </a:r>
            <a:endParaRPr sz="2000"/>
          </a:p>
        </p:txBody>
      </p:sp>
      <p:sp>
        <p:nvSpPr>
          <p:cNvPr id="336" name="Shape 336"/>
          <p:cNvSpPr txBox="1"/>
          <p:nvPr/>
        </p:nvSpPr>
        <p:spPr>
          <a:xfrm>
            <a:off x="838200" y="685800"/>
            <a:ext cx="7257900" cy="10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Haremos algunos cambios en</a:t>
            </a: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portfolios/views.py</a:t>
            </a: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para facilitar nuestro </a:t>
            </a: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Html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825" y="1725002"/>
            <a:ext cx="6960900" cy="226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Html </a:t>
            </a:r>
            <a:endParaRPr sz="2000"/>
          </a:p>
        </p:txBody>
      </p:sp>
      <p:sp>
        <p:nvSpPr>
          <p:cNvPr id="343" name="Shape 343"/>
          <p:cNvSpPr txBox="1"/>
          <p:nvPr/>
        </p:nvSpPr>
        <p:spPr>
          <a:xfrm>
            <a:off x="742500" y="3068800"/>
            <a:ext cx="7785000" cy="26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https://github.com/PKpacheco/meu-portfolio/blob/master/portfolios/templates/portfolios/portfolio_exibir.html</a:t>
            </a:r>
            <a:endParaRPr/>
          </a:p>
        </p:txBody>
      </p:sp>
      <p:pic>
        <p:nvPicPr>
          <p:cNvPr id="344" name="Shape 3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05850"/>
            <a:ext cx="3279884" cy="216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Shape 3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4608" y="972850"/>
            <a:ext cx="4472898" cy="216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500" y="2122525"/>
            <a:ext cx="5660988" cy="6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 txBox="1"/>
          <p:nvPr>
            <p:ph type="title"/>
          </p:nvPr>
        </p:nvSpPr>
        <p:spPr>
          <a:xfrm>
            <a:off x="159300" y="511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Requirements.txt </a:t>
            </a:r>
            <a:endParaRPr sz="2000"/>
          </a:p>
        </p:txBody>
      </p:sp>
      <p:sp>
        <p:nvSpPr>
          <p:cNvPr id="352" name="Shape 352"/>
          <p:cNvSpPr txBox="1"/>
          <p:nvPr/>
        </p:nvSpPr>
        <p:spPr>
          <a:xfrm>
            <a:off x="475350" y="1143000"/>
            <a:ext cx="7583700" cy="12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Un</a:t>
            </a: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requirements.txt</a:t>
            </a: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guarda todas las dependencias instaladas en su aplicación.</a:t>
            </a:r>
            <a:endParaRPr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Compruebe todas las dependencias con:</a:t>
            </a:r>
            <a:endParaRPr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$pip freeze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6357800" y="2122525"/>
            <a:ext cx="1044600" cy="266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 txBox="1"/>
          <p:nvPr/>
        </p:nvSpPr>
        <p:spPr>
          <a:xfrm>
            <a:off x="1795200" y="3108050"/>
            <a:ext cx="53169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Em seguida, crie o arquivo:</a:t>
            </a:r>
            <a:endParaRPr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requirements.txt</a:t>
            </a:r>
            <a:endParaRPr/>
          </a:p>
        </p:txBody>
      </p:sp>
      <p:pic>
        <p:nvPicPr>
          <p:cNvPr id="355" name="Shape 355"/>
          <p:cNvPicPr preferRelativeResize="0"/>
          <p:nvPr/>
        </p:nvPicPr>
        <p:blipFill rotWithShape="1">
          <a:blip r:embed="rId4">
            <a:alphaModFix/>
          </a:blip>
          <a:srcRect b="19202" l="9354" r="0" t="18003"/>
          <a:stretch/>
        </p:blipFill>
        <p:spPr>
          <a:xfrm>
            <a:off x="3217863" y="551700"/>
            <a:ext cx="2098663" cy="4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 rotWithShape="1">
          <a:blip r:embed="rId5">
            <a:alphaModFix/>
          </a:blip>
          <a:srcRect b="0" l="2780" r="0" t="0"/>
          <a:stretch/>
        </p:blipFill>
        <p:spPr>
          <a:xfrm>
            <a:off x="3376175" y="3821050"/>
            <a:ext cx="2263775" cy="108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159300" y="511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Makefile</a:t>
            </a:r>
            <a:endParaRPr sz="2000"/>
          </a:p>
        </p:txBody>
      </p:sp>
      <p:sp>
        <p:nvSpPr>
          <p:cNvPr id="362" name="Shape 362"/>
          <p:cNvSpPr txBox="1"/>
          <p:nvPr/>
        </p:nvSpPr>
        <p:spPr>
          <a:xfrm>
            <a:off x="475350" y="457200"/>
            <a:ext cx="7583700" cy="18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Un</a:t>
            </a: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Makefile</a:t>
            </a: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es un acceso directo a los comandos.</a:t>
            </a:r>
            <a:endParaRPr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3" name="Shape 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075" y="1465263"/>
            <a:ext cx="103822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Shape 364"/>
          <p:cNvPicPr preferRelativeResize="0"/>
          <p:nvPr/>
        </p:nvPicPr>
        <p:blipFill rotWithShape="1">
          <a:blip r:embed="rId4">
            <a:alphaModFix/>
          </a:blip>
          <a:srcRect b="0" l="1797" r="0" t="0"/>
          <a:stretch/>
        </p:blipFill>
        <p:spPr>
          <a:xfrm>
            <a:off x="2965663" y="2108600"/>
            <a:ext cx="2907876" cy="26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3122550" y="2243850"/>
            <a:ext cx="2898900" cy="65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/>
              <a:t>Gracias</a:t>
            </a:r>
            <a:endParaRPr sz="5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593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Django</a:t>
            </a:r>
            <a:endParaRPr sz="2000"/>
          </a:p>
        </p:txBody>
      </p:sp>
      <p:sp>
        <p:nvSpPr>
          <p:cNvPr id="79" name="Shape 79"/>
          <p:cNvSpPr txBox="1"/>
          <p:nvPr/>
        </p:nvSpPr>
        <p:spPr>
          <a:xfrm>
            <a:off x="929675" y="943300"/>
            <a:ext cx="7257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666666"/>
                </a:solidFill>
                <a:highlight>
                  <a:srgbClr val="FFFFFF"/>
                </a:highlight>
              </a:rPr>
              <a:t>Django</a:t>
            </a: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</a:rPr>
              <a:t> es un Framework gratuito y de código abierto para la creación de aplicaciones web, escrito en Python. 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</a:rPr>
              <a:t>Framework web, es un conjunto de componentes que ayuda a desarrollar sitios de forma más rápida y fácil.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9951" y="91151"/>
            <a:ext cx="1074800" cy="8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831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Virtual Env Wrapper</a:t>
            </a:r>
            <a:endParaRPr sz="2000"/>
          </a:p>
        </p:txBody>
      </p:sp>
      <p:sp>
        <p:nvSpPr>
          <p:cNvPr id="86" name="Shape 86"/>
          <p:cNvSpPr txBox="1"/>
          <p:nvPr/>
        </p:nvSpPr>
        <p:spPr>
          <a:xfrm>
            <a:off x="464725" y="749050"/>
            <a:ext cx="8049600" cy="30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Para facilitar, usaremos Virtual Env Wrapper.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Virtual Env es un entorno virtual que hace que todas las dependencias del proyecto queden en un solo directorio.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Para instalar utilice el comando siguiente: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b="1"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$ pip install virtualenvwrapper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831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Python2  x Python3</a:t>
            </a:r>
            <a:endParaRPr sz="2000"/>
          </a:p>
        </p:txBody>
      </p:sp>
      <p:sp>
        <p:nvSpPr>
          <p:cNvPr id="92" name="Shape 92"/>
          <p:cNvSpPr txBox="1"/>
          <p:nvPr/>
        </p:nvSpPr>
        <p:spPr>
          <a:xfrm>
            <a:off x="464725" y="826075"/>
            <a:ext cx="7312800" cy="26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"/>
              </a:spcBef>
              <a:spcAft>
                <a:spcPts val="0"/>
              </a:spcAft>
              <a:buNone/>
            </a:pPr>
            <a:r>
              <a:rPr b="1" i="1" lang="pt-BR">
                <a:solidFill>
                  <a:srgbClr val="666666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(crear  CarpetaDelProyecto)</a:t>
            </a:r>
            <a:br>
              <a:rPr b="1" lang="pt-BR" sz="1800">
                <a:solidFill>
                  <a:srgbClr val="666666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pt-BR" sz="1800">
                <a:solidFill>
                  <a:srgbClr val="666666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Y crearemos una virtual env:</a:t>
            </a:r>
            <a:endParaRPr sz="1800">
              <a:solidFill>
                <a:srgbClr val="666666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$ </a:t>
            </a:r>
            <a:r>
              <a:rPr b="1" lang="pt-BR" sz="1800">
                <a:solidFill>
                  <a:srgbClr val="666666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mkvirtualenv NombreDelProyecto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b="1"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$ mkvirtualenv --python=python3 NombreDelProyecto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25" y="3540350"/>
            <a:ext cx="7373524" cy="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32" y="4060200"/>
            <a:ext cx="5965343" cy="6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225" y="2634275"/>
            <a:ext cx="5740023" cy="18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Instalación de Django</a:t>
            </a:r>
            <a:endParaRPr sz="2000"/>
          </a:p>
        </p:txBody>
      </p:sp>
      <p:sp>
        <p:nvSpPr>
          <p:cNvPr id="101" name="Shape 101"/>
          <p:cNvSpPr txBox="1"/>
          <p:nvPr/>
        </p:nvSpPr>
        <p:spPr>
          <a:xfrm>
            <a:off x="679225" y="795875"/>
            <a:ext cx="63993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B7B7B7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Y ahora sí instalaremos el Django: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i="1"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$ pip install Django</a:t>
            </a:r>
            <a:endParaRPr b="1" i="1" sz="1800"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pt-BR" sz="16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* Sin establecer la versión el pip siempre instalará la última.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3607950" y="2648500"/>
            <a:ext cx="1860000" cy="296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1593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Comenzando su proyecto</a:t>
            </a:r>
            <a:endParaRPr sz="2000"/>
          </a:p>
        </p:txBody>
      </p:sp>
      <p:sp>
        <p:nvSpPr>
          <p:cNvPr id="108" name="Shape 108"/>
          <p:cNvSpPr txBox="1"/>
          <p:nvPr/>
        </p:nvSpPr>
        <p:spPr>
          <a:xfrm>
            <a:off x="2224950" y="1843900"/>
            <a:ext cx="4694100" cy="12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"/>
              </a:spcBef>
              <a:spcAft>
                <a:spcPts val="1800"/>
              </a:spcAft>
              <a:buNone/>
            </a:pPr>
            <a:r>
              <a:rPr b="1" lang="pt-BR" sz="1800">
                <a:solidFill>
                  <a:srgbClr val="666666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$ django-admin startproject </a:t>
            </a:r>
            <a:r>
              <a:rPr b="1" lang="pt-BR" sz="1800">
                <a:solidFill>
                  <a:srgbClr val="666666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mi_proyeto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9951" y="91151"/>
            <a:ext cx="1074800" cy="81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25" y="3258297"/>
            <a:ext cx="7857551" cy="278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1522988"/>
            <a:ext cx="1776950" cy="188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Comenzando su proyecto ...</a:t>
            </a:r>
            <a:endParaRPr sz="2000"/>
          </a:p>
        </p:txBody>
      </p:sp>
      <p:sp>
        <p:nvSpPr>
          <p:cNvPr id="117" name="Shape 117"/>
          <p:cNvSpPr txBox="1"/>
          <p:nvPr/>
        </p:nvSpPr>
        <p:spPr>
          <a:xfrm>
            <a:off x="1633950" y="1058250"/>
            <a:ext cx="66855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"/>
              </a:spcBef>
              <a:spcAft>
                <a:spcPts val="1800"/>
              </a:spcAft>
              <a:buNone/>
            </a:pPr>
            <a:r>
              <a:rPr lang="pt-BR" sz="1800">
                <a:solidFill>
                  <a:srgbClr val="666666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Necesitamos cambiar algunas configuraciones en</a:t>
            </a:r>
            <a:r>
              <a:rPr lang="pt-BR" sz="1800">
                <a:solidFill>
                  <a:srgbClr val="666666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pt-BR" sz="1800">
                <a:solidFill>
                  <a:srgbClr val="666666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settings.py</a:t>
            </a:r>
            <a:endParaRPr b="1" i="1" sz="1800">
              <a:solidFill>
                <a:srgbClr val="666666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1988" y="1934538"/>
            <a:ext cx="408622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2014950" y="2971900"/>
            <a:ext cx="5118600" cy="20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"/>
              </a:spcBef>
              <a:spcAft>
                <a:spcPts val="0"/>
              </a:spcAft>
              <a:buNone/>
            </a:pPr>
            <a:r>
              <a:rPr b="1" i="1" lang="pt-BR" sz="1800">
                <a:solidFill>
                  <a:srgbClr val="666666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LANGUAGE_CODE="pt-BR"</a:t>
            </a:r>
            <a:endParaRPr b="1" i="1" sz="1800">
              <a:solidFill>
                <a:srgbClr val="666666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800"/>
              </a:spcBef>
              <a:spcAft>
                <a:spcPts val="0"/>
              </a:spcAft>
              <a:buNone/>
            </a:pPr>
            <a:r>
              <a:rPr b="1" i="1" lang="pt-BR" sz="1800">
                <a:solidFill>
                  <a:srgbClr val="666666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TIME_ZONE=</a:t>
            </a:r>
            <a:r>
              <a:rPr b="1" i="1" lang="pt-BR" sz="1800">
                <a:solidFill>
                  <a:srgbClr val="666666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'America</a:t>
            </a:r>
            <a:r>
              <a:rPr b="1" i="1" lang="pt-BR" sz="1800">
                <a:solidFill>
                  <a:srgbClr val="666666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/Sao_Paulo'</a:t>
            </a:r>
            <a:endParaRPr b="1" i="1" sz="1800">
              <a:solidFill>
                <a:srgbClr val="666666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800"/>
              </a:spcBef>
              <a:spcAft>
                <a:spcPts val="0"/>
              </a:spcAft>
              <a:buNone/>
            </a:pPr>
            <a:r>
              <a:rPr b="1" i="1"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STATIC_URL = '/static/'</a:t>
            </a:r>
            <a:endParaRPr b="1" i="1"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800"/>
              </a:spcBef>
              <a:spcAft>
                <a:spcPts val="1800"/>
              </a:spcAft>
              <a:buNone/>
            </a:pPr>
            <a:r>
              <a:rPr b="1" i="1"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STATIC_ROOT = os.path.join(BASE_DIR, 'static'</a:t>
            </a:r>
            <a:r>
              <a:rPr b="1" i="1"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800">
              <a:solidFill>
                <a:srgbClr val="666666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709950" y="2130000"/>
            <a:ext cx="840000" cy="218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1973" y="1926837"/>
            <a:ext cx="2707625" cy="802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