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5" r:id="rId5"/>
  </p:sldMasterIdLst>
  <p:notesMasterIdLst>
    <p:notesMasterId r:id="rId28"/>
  </p:notesMasterIdLst>
  <p:handoutMasterIdLst>
    <p:handoutMasterId r:id="rId29"/>
  </p:handoutMasterIdLst>
  <p:sldIdLst>
    <p:sldId id="256" r:id="rId6"/>
    <p:sldId id="275" r:id="rId7"/>
    <p:sldId id="257" r:id="rId8"/>
    <p:sldId id="259" r:id="rId9"/>
    <p:sldId id="261" r:id="rId10"/>
    <p:sldId id="273" r:id="rId11"/>
    <p:sldId id="262" r:id="rId12"/>
    <p:sldId id="271" r:id="rId13"/>
    <p:sldId id="274" r:id="rId14"/>
    <p:sldId id="260" r:id="rId15"/>
    <p:sldId id="263" r:id="rId16"/>
    <p:sldId id="264" r:id="rId17"/>
    <p:sldId id="265" r:id="rId18"/>
    <p:sldId id="268" r:id="rId19"/>
    <p:sldId id="267" r:id="rId20"/>
    <p:sldId id="276" r:id="rId21"/>
    <p:sldId id="277" r:id="rId22"/>
    <p:sldId id="266" r:id="rId23"/>
    <p:sldId id="269" r:id="rId24"/>
    <p:sldId id="270" r:id="rId25"/>
    <p:sldId id="272" r:id="rId26"/>
    <p:sldId id="258" r:id="rId27"/>
  </p:sldIdLst>
  <p:sldSz cx="9144000" cy="6858000" type="screen4x3"/>
  <p:notesSz cx="6858000" cy="9144000"/>
  <p:defaultTextStyle>
    <a:defPPr>
      <a:defRPr lang="en-US"/>
    </a:defPPr>
    <a:lvl1pPr algn="l" rtl="0" fontAlgn="base">
      <a:spcBef>
        <a:spcPct val="0"/>
      </a:spcBef>
      <a:spcAft>
        <a:spcPct val="0"/>
      </a:spcAft>
      <a:defRPr sz="1400" kern="1200">
        <a:solidFill>
          <a:srgbClr val="292929"/>
        </a:solidFill>
        <a:latin typeface="Arial" pitchFamily="34" charset="0"/>
        <a:ea typeface="ＭＳ Ｐゴシック" pitchFamily="34" charset="-128"/>
        <a:cs typeface="+mn-cs"/>
      </a:defRPr>
    </a:lvl1pPr>
    <a:lvl2pPr marL="457200" algn="l" rtl="0" fontAlgn="base">
      <a:spcBef>
        <a:spcPct val="0"/>
      </a:spcBef>
      <a:spcAft>
        <a:spcPct val="0"/>
      </a:spcAft>
      <a:defRPr sz="1400" kern="1200">
        <a:solidFill>
          <a:srgbClr val="292929"/>
        </a:solidFill>
        <a:latin typeface="Arial" pitchFamily="34" charset="0"/>
        <a:ea typeface="ＭＳ Ｐゴシック" pitchFamily="34" charset="-128"/>
        <a:cs typeface="+mn-cs"/>
      </a:defRPr>
    </a:lvl2pPr>
    <a:lvl3pPr marL="914400" algn="l" rtl="0" fontAlgn="base">
      <a:spcBef>
        <a:spcPct val="0"/>
      </a:spcBef>
      <a:spcAft>
        <a:spcPct val="0"/>
      </a:spcAft>
      <a:defRPr sz="1400" kern="1200">
        <a:solidFill>
          <a:srgbClr val="292929"/>
        </a:solidFill>
        <a:latin typeface="Arial" pitchFamily="34" charset="0"/>
        <a:ea typeface="ＭＳ Ｐゴシック" pitchFamily="34" charset="-128"/>
        <a:cs typeface="+mn-cs"/>
      </a:defRPr>
    </a:lvl3pPr>
    <a:lvl4pPr marL="1371600" algn="l" rtl="0" fontAlgn="base">
      <a:spcBef>
        <a:spcPct val="0"/>
      </a:spcBef>
      <a:spcAft>
        <a:spcPct val="0"/>
      </a:spcAft>
      <a:defRPr sz="1400" kern="1200">
        <a:solidFill>
          <a:srgbClr val="292929"/>
        </a:solidFill>
        <a:latin typeface="Arial" pitchFamily="34" charset="0"/>
        <a:ea typeface="ＭＳ Ｐゴシック" pitchFamily="34" charset="-128"/>
        <a:cs typeface="+mn-cs"/>
      </a:defRPr>
    </a:lvl4pPr>
    <a:lvl5pPr marL="1828800" algn="l" rtl="0" fontAlgn="base">
      <a:spcBef>
        <a:spcPct val="0"/>
      </a:spcBef>
      <a:spcAft>
        <a:spcPct val="0"/>
      </a:spcAft>
      <a:defRPr sz="1400" kern="1200">
        <a:solidFill>
          <a:srgbClr val="292929"/>
        </a:solidFill>
        <a:latin typeface="Arial" pitchFamily="34" charset="0"/>
        <a:ea typeface="ＭＳ Ｐゴシック" pitchFamily="34" charset="-128"/>
        <a:cs typeface="+mn-cs"/>
      </a:defRPr>
    </a:lvl5pPr>
    <a:lvl6pPr marL="2286000" algn="l" defTabSz="914400" rtl="0" eaLnBrk="1" latinLnBrk="0" hangingPunct="1">
      <a:defRPr sz="1400" kern="1200">
        <a:solidFill>
          <a:srgbClr val="292929"/>
        </a:solidFill>
        <a:latin typeface="Arial" pitchFamily="34" charset="0"/>
        <a:ea typeface="ＭＳ Ｐゴシック" pitchFamily="34" charset="-128"/>
        <a:cs typeface="+mn-cs"/>
      </a:defRPr>
    </a:lvl6pPr>
    <a:lvl7pPr marL="2743200" algn="l" defTabSz="914400" rtl="0" eaLnBrk="1" latinLnBrk="0" hangingPunct="1">
      <a:defRPr sz="1400" kern="1200">
        <a:solidFill>
          <a:srgbClr val="292929"/>
        </a:solidFill>
        <a:latin typeface="Arial" pitchFamily="34" charset="0"/>
        <a:ea typeface="ＭＳ Ｐゴシック" pitchFamily="34" charset="-128"/>
        <a:cs typeface="+mn-cs"/>
      </a:defRPr>
    </a:lvl7pPr>
    <a:lvl8pPr marL="3200400" algn="l" defTabSz="914400" rtl="0" eaLnBrk="1" latinLnBrk="0" hangingPunct="1">
      <a:defRPr sz="1400" kern="1200">
        <a:solidFill>
          <a:srgbClr val="292929"/>
        </a:solidFill>
        <a:latin typeface="Arial" pitchFamily="34" charset="0"/>
        <a:ea typeface="ＭＳ Ｐゴシック" pitchFamily="34" charset="-128"/>
        <a:cs typeface="+mn-cs"/>
      </a:defRPr>
    </a:lvl8pPr>
    <a:lvl9pPr marL="3657600" algn="l" defTabSz="914400" rtl="0" eaLnBrk="1" latinLnBrk="0" hangingPunct="1">
      <a:defRPr sz="1400" kern="1200">
        <a:solidFill>
          <a:srgbClr val="292929"/>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8F3A"/>
    <a:srgbClr val="FF8817"/>
    <a:srgbClr val="D69D3D"/>
    <a:srgbClr val="FF8917"/>
    <a:srgbClr val="5418C3"/>
    <a:srgbClr val="13314F"/>
    <a:srgbClr val="C8893E"/>
    <a:srgbClr val="151A51"/>
    <a:srgbClr val="36963C"/>
    <a:srgbClr val="5F2D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970" autoAdjust="0"/>
  </p:normalViewPr>
  <p:slideViewPr>
    <p:cSldViewPr snapToGrid="0">
      <p:cViewPr varScale="1">
        <p:scale>
          <a:sx n="98" d="100"/>
          <a:sy n="98" d="100"/>
        </p:scale>
        <p:origin x="-1164" y="-96"/>
      </p:cViewPr>
      <p:guideLst>
        <p:guide orient="horz" pos="2160"/>
        <p:guide pos="786"/>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9" d="100"/>
          <a:sy n="109" d="100"/>
        </p:scale>
        <p:origin x="-430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6C7733-8A46-4EC8-A3A1-937F90B7236E}"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37A8F748-0C15-452D-BB5A-8A57ED2BCD53}">
      <dgm:prSet phldrT="[Text]"/>
      <dgm:spPr/>
      <dgm:t>
        <a:bodyPr/>
        <a:lstStyle/>
        <a:p>
          <a:r>
            <a:rPr lang="en-US" dirty="0" smtClean="0"/>
            <a:t>Producing the correct diagnostics:</a:t>
          </a:r>
          <a:endParaRPr lang="en-US" dirty="0"/>
        </a:p>
      </dgm:t>
    </dgm:pt>
    <dgm:pt modelId="{B24528DE-FB5B-491A-AEF7-5BD386EDB4CC}" type="parTrans" cxnId="{C877D73B-7E06-4FA5-87F2-9EB5870FD52C}">
      <dgm:prSet/>
      <dgm:spPr/>
      <dgm:t>
        <a:bodyPr/>
        <a:lstStyle/>
        <a:p>
          <a:endParaRPr lang="en-US"/>
        </a:p>
      </dgm:t>
    </dgm:pt>
    <dgm:pt modelId="{854629F1-7A6E-4F33-B9C7-174C12139DF2}" type="sibTrans" cxnId="{C877D73B-7E06-4FA5-87F2-9EB5870FD52C}">
      <dgm:prSet/>
      <dgm:spPr/>
      <dgm:t>
        <a:bodyPr/>
        <a:lstStyle/>
        <a:p>
          <a:endParaRPr lang="en-US"/>
        </a:p>
      </dgm:t>
    </dgm:pt>
    <dgm:pt modelId="{FED028C1-C72D-4BC0-BC41-88F696D66251}">
      <dgm:prSet phldrT="[Text]"/>
      <dgm:spPr/>
      <dgm:t>
        <a:bodyPr/>
        <a:lstStyle/>
        <a:p>
          <a:r>
            <a:rPr lang="en-US" dirty="0" smtClean="0"/>
            <a:t>Time-consuming</a:t>
          </a:r>
          <a:endParaRPr lang="en-US" dirty="0"/>
        </a:p>
      </dgm:t>
    </dgm:pt>
    <dgm:pt modelId="{D4BF0065-FCC2-4668-88C7-29DE884E9410}" type="parTrans" cxnId="{316E8C63-86D6-4455-8EE1-256DD5B5FFEB}">
      <dgm:prSet/>
      <dgm:spPr/>
      <dgm:t>
        <a:bodyPr/>
        <a:lstStyle/>
        <a:p>
          <a:endParaRPr lang="en-US"/>
        </a:p>
      </dgm:t>
    </dgm:pt>
    <dgm:pt modelId="{335321B9-A8B7-4FD9-9646-DD87EB9D1BAB}" type="sibTrans" cxnId="{316E8C63-86D6-4455-8EE1-256DD5B5FFEB}">
      <dgm:prSet/>
      <dgm:spPr/>
      <dgm:t>
        <a:bodyPr/>
        <a:lstStyle/>
        <a:p>
          <a:endParaRPr lang="en-US"/>
        </a:p>
      </dgm:t>
    </dgm:pt>
    <dgm:pt modelId="{18AB0869-01CD-441D-88C1-9420C287EED9}">
      <dgm:prSet phldrT="[Text]"/>
      <dgm:spPr/>
      <dgm:t>
        <a:bodyPr/>
        <a:lstStyle/>
        <a:p>
          <a:r>
            <a:rPr lang="en-US" dirty="0" smtClean="0"/>
            <a:t>Repetitive</a:t>
          </a:r>
          <a:endParaRPr lang="en-US" dirty="0"/>
        </a:p>
      </dgm:t>
    </dgm:pt>
    <dgm:pt modelId="{122AFEAD-F051-44B9-855A-6EC407D30737}" type="parTrans" cxnId="{6CEBF587-3079-4D26-89D8-5D98D8BDEDD4}">
      <dgm:prSet/>
      <dgm:spPr/>
      <dgm:t>
        <a:bodyPr/>
        <a:lstStyle/>
        <a:p>
          <a:endParaRPr lang="en-US"/>
        </a:p>
      </dgm:t>
    </dgm:pt>
    <dgm:pt modelId="{3A7F9F44-C9E1-4161-A31C-7F4AC7AB8684}" type="sibTrans" cxnId="{6CEBF587-3079-4D26-89D8-5D98D8BDEDD4}">
      <dgm:prSet/>
      <dgm:spPr/>
      <dgm:t>
        <a:bodyPr/>
        <a:lstStyle/>
        <a:p>
          <a:endParaRPr lang="en-US"/>
        </a:p>
      </dgm:t>
    </dgm:pt>
    <dgm:pt modelId="{EF8503BF-205F-45DC-B5DD-BDD76B8F421E}">
      <dgm:prSet phldrT="[Text]"/>
      <dgm:spPr/>
      <dgm:t>
        <a:bodyPr/>
        <a:lstStyle/>
        <a:p>
          <a:r>
            <a:rPr lang="en-US" dirty="0" smtClean="0"/>
            <a:t>Easy to make a mistake</a:t>
          </a:r>
          <a:endParaRPr lang="en-US" dirty="0"/>
        </a:p>
      </dgm:t>
    </dgm:pt>
    <dgm:pt modelId="{16B1D0CC-C8FF-47F1-93DF-9F5F2AAE30C4}" type="parTrans" cxnId="{1AC30082-3D81-45F4-85CB-8F10FA04017E}">
      <dgm:prSet/>
      <dgm:spPr/>
      <dgm:t>
        <a:bodyPr/>
        <a:lstStyle/>
        <a:p>
          <a:endParaRPr lang="en-US"/>
        </a:p>
      </dgm:t>
    </dgm:pt>
    <dgm:pt modelId="{D9E1C7FD-C6C7-4BA6-AEAC-15CFD7832A50}" type="sibTrans" cxnId="{1AC30082-3D81-45F4-85CB-8F10FA04017E}">
      <dgm:prSet/>
      <dgm:spPr/>
      <dgm:t>
        <a:bodyPr/>
        <a:lstStyle/>
        <a:p>
          <a:endParaRPr lang="en-US"/>
        </a:p>
      </dgm:t>
    </dgm:pt>
    <dgm:pt modelId="{2D5695B2-68D8-46B8-B57A-73FB88BE44D5}">
      <dgm:prSet phldrT="[Text]"/>
      <dgm:spPr/>
      <dgm:t>
        <a:bodyPr/>
        <a:lstStyle/>
        <a:p>
          <a:r>
            <a:rPr lang="en-US" dirty="0" smtClean="0"/>
            <a:t>Hard to make changes</a:t>
          </a:r>
          <a:endParaRPr lang="en-US" dirty="0"/>
        </a:p>
      </dgm:t>
    </dgm:pt>
    <dgm:pt modelId="{76E1021B-AA2D-425B-A2D6-8923EFBE3725}" type="parTrans" cxnId="{5F11B61C-35A0-488F-A110-D677E04E2FB8}">
      <dgm:prSet/>
      <dgm:spPr/>
      <dgm:t>
        <a:bodyPr/>
        <a:lstStyle/>
        <a:p>
          <a:endParaRPr lang="en-US"/>
        </a:p>
      </dgm:t>
    </dgm:pt>
    <dgm:pt modelId="{E36E515C-D6DA-4E98-B37A-0C091CE849B3}" type="sibTrans" cxnId="{5F11B61C-35A0-488F-A110-D677E04E2FB8}">
      <dgm:prSet/>
      <dgm:spPr/>
      <dgm:t>
        <a:bodyPr/>
        <a:lstStyle/>
        <a:p>
          <a:endParaRPr lang="en-US"/>
        </a:p>
      </dgm:t>
    </dgm:pt>
    <dgm:pt modelId="{18FD73ED-AB6D-414D-9F16-BDDBDB068E1E}" type="pres">
      <dgm:prSet presAssocID="{0B6C7733-8A46-4EC8-A3A1-937F90B7236E}" presName="Name0" presStyleCnt="0">
        <dgm:presLayoutVars>
          <dgm:chPref val="1"/>
          <dgm:dir/>
          <dgm:animOne val="branch"/>
          <dgm:animLvl val="lvl"/>
          <dgm:resizeHandles/>
        </dgm:presLayoutVars>
      </dgm:prSet>
      <dgm:spPr/>
      <dgm:t>
        <a:bodyPr/>
        <a:lstStyle/>
        <a:p>
          <a:endParaRPr lang="en-US"/>
        </a:p>
      </dgm:t>
    </dgm:pt>
    <dgm:pt modelId="{5CA7D465-DADC-4DC6-830B-A708FDAD177F}" type="pres">
      <dgm:prSet presAssocID="{37A8F748-0C15-452D-BB5A-8A57ED2BCD53}" presName="vertOne" presStyleCnt="0"/>
      <dgm:spPr/>
    </dgm:pt>
    <dgm:pt modelId="{237DE8D6-296D-4F4F-BCF7-83B96D2970FB}" type="pres">
      <dgm:prSet presAssocID="{37A8F748-0C15-452D-BB5A-8A57ED2BCD53}" presName="txOne" presStyleLbl="node0" presStyleIdx="0" presStyleCnt="1">
        <dgm:presLayoutVars>
          <dgm:chPref val="3"/>
        </dgm:presLayoutVars>
      </dgm:prSet>
      <dgm:spPr/>
      <dgm:t>
        <a:bodyPr/>
        <a:lstStyle/>
        <a:p>
          <a:endParaRPr lang="en-US"/>
        </a:p>
      </dgm:t>
    </dgm:pt>
    <dgm:pt modelId="{C0F44378-34E6-4155-BF53-614638610266}" type="pres">
      <dgm:prSet presAssocID="{37A8F748-0C15-452D-BB5A-8A57ED2BCD53}" presName="parTransOne" presStyleCnt="0"/>
      <dgm:spPr/>
    </dgm:pt>
    <dgm:pt modelId="{D69DD368-822F-49EA-89C2-4BCA884794CB}" type="pres">
      <dgm:prSet presAssocID="{37A8F748-0C15-452D-BB5A-8A57ED2BCD53}" presName="horzOne" presStyleCnt="0"/>
      <dgm:spPr/>
    </dgm:pt>
    <dgm:pt modelId="{B491688E-B4F3-40B3-9635-4C5A04EA5B15}" type="pres">
      <dgm:prSet presAssocID="{FED028C1-C72D-4BC0-BC41-88F696D66251}" presName="vertTwo" presStyleCnt="0"/>
      <dgm:spPr/>
    </dgm:pt>
    <dgm:pt modelId="{4A69E835-1D5A-4A92-8118-E9100336ECED}" type="pres">
      <dgm:prSet presAssocID="{FED028C1-C72D-4BC0-BC41-88F696D66251}" presName="txTwo" presStyleLbl="node2" presStyleIdx="0" presStyleCnt="2">
        <dgm:presLayoutVars>
          <dgm:chPref val="3"/>
        </dgm:presLayoutVars>
      </dgm:prSet>
      <dgm:spPr/>
      <dgm:t>
        <a:bodyPr/>
        <a:lstStyle/>
        <a:p>
          <a:endParaRPr lang="en-US"/>
        </a:p>
      </dgm:t>
    </dgm:pt>
    <dgm:pt modelId="{42B5BB8F-7001-4FDF-9D23-62BA3DCAA460}" type="pres">
      <dgm:prSet presAssocID="{FED028C1-C72D-4BC0-BC41-88F696D66251}" presName="parTransTwo" presStyleCnt="0"/>
      <dgm:spPr/>
    </dgm:pt>
    <dgm:pt modelId="{916165EA-6BFF-4348-A138-C0FD2123CF67}" type="pres">
      <dgm:prSet presAssocID="{FED028C1-C72D-4BC0-BC41-88F696D66251}" presName="horzTwo" presStyleCnt="0"/>
      <dgm:spPr/>
    </dgm:pt>
    <dgm:pt modelId="{1CD8BB3B-D92E-42A4-8170-077413440B0A}" type="pres">
      <dgm:prSet presAssocID="{18AB0869-01CD-441D-88C1-9420C287EED9}" presName="vertThree" presStyleCnt="0"/>
      <dgm:spPr/>
    </dgm:pt>
    <dgm:pt modelId="{43867AC9-3401-4C65-8172-877FF1AE49FC}" type="pres">
      <dgm:prSet presAssocID="{18AB0869-01CD-441D-88C1-9420C287EED9}" presName="txThree" presStyleLbl="node3" presStyleIdx="0" presStyleCnt="2">
        <dgm:presLayoutVars>
          <dgm:chPref val="3"/>
        </dgm:presLayoutVars>
      </dgm:prSet>
      <dgm:spPr/>
      <dgm:t>
        <a:bodyPr/>
        <a:lstStyle/>
        <a:p>
          <a:endParaRPr lang="en-US"/>
        </a:p>
      </dgm:t>
    </dgm:pt>
    <dgm:pt modelId="{0BBD7B55-415F-476E-9111-9802CC6F41CF}" type="pres">
      <dgm:prSet presAssocID="{18AB0869-01CD-441D-88C1-9420C287EED9}" presName="horzThree" presStyleCnt="0"/>
      <dgm:spPr/>
    </dgm:pt>
    <dgm:pt modelId="{5152C6BD-A1CB-4D89-A1B6-B944CF0FA6BC}" type="pres">
      <dgm:prSet presAssocID="{335321B9-A8B7-4FD9-9646-DD87EB9D1BAB}" presName="sibSpaceTwo" presStyleCnt="0"/>
      <dgm:spPr/>
    </dgm:pt>
    <dgm:pt modelId="{25E09962-A2B6-41EB-BF41-42B84A3E39FC}" type="pres">
      <dgm:prSet presAssocID="{EF8503BF-205F-45DC-B5DD-BDD76B8F421E}" presName="vertTwo" presStyleCnt="0"/>
      <dgm:spPr/>
    </dgm:pt>
    <dgm:pt modelId="{9F19E043-985B-4268-9F1F-76FB59D96302}" type="pres">
      <dgm:prSet presAssocID="{EF8503BF-205F-45DC-B5DD-BDD76B8F421E}" presName="txTwo" presStyleLbl="node2" presStyleIdx="1" presStyleCnt="2">
        <dgm:presLayoutVars>
          <dgm:chPref val="3"/>
        </dgm:presLayoutVars>
      </dgm:prSet>
      <dgm:spPr/>
      <dgm:t>
        <a:bodyPr/>
        <a:lstStyle/>
        <a:p>
          <a:endParaRPr lang="en-US"/>
        </a:p>
      </dgm:t>
    </dgm:pt>
    <dgm:pt modelId="{43523232-8966-4521-97BB-DBF7705BF4E8}" type="pres">
      <dgm:prSet presAssocID="{EF8503BF-205F-45DC-B5DD-BDD76B8F421E}" presName="parTransTwo" presStyleCnt="0"/>
      <dgm:spPr/>
    </dgm:pt>
    <dgm:pt modelId="{67D1B21E-BE05-4588-9640-E24979EC6AD7}" type="pres">
      <dgm:prSet presAssocID="{EF8503BF-205F-45DC-B5DD-BDD76B8F421E}" presName="horzTwo" presStyleCnt="0"/>
      <dgm:spPr/>
    </dgm:pt>
    <dgm:pt modelId="{422FA0FB-80F9-4374-B2CC-4B3082B395D1}" type="pres">
      <dgm:prSet presAssocID="{2D5695B2-68D8-46B8-B57A-73FB88BE44D5}" presName="vertThree" presStyleCnt="0"/>
      <dgm:spPr/>
    </dgm:pt>
    <dgm:pt modelId="{709BC010-415B-4709-9347-D63137CB0F59}" type="pres">
      <dgm:prSet presAssocID="{2D5695B2-68D8-46B8-B57A-73FB88BE44D5}" presName="txThree" presStyleLbl="node3" presStyleIdx="1" presStyleCnt="2">
        <dgm:presLayoutVars>
          <dgm:chPref val="3"/>
        </dgm:presLayoutVars>
      </dgm:prSet>
      <dgm:spPr/>
      <dgm:t>
        <a:bodyPr/>
        <a:lstStyle/>
        <a:p>
          <a:endParaRPr lang="en-US"/>
        </a:p>
      </dgm:t>
    </dgm:pt>
    <dgm:pt modelId="{23B8132F-6B51-429A-A412-3B78BEDD784A}" type="pres">
      <dgm:prSet presAssocID="{2D5695B2-68D8-46B8-B57A-73FB88BE44D5}" presName="horzThree" presStyleCnt="0"/>
      <dgm:spPr/>
    </dgm:pt>
  </dgm:ptLst>
  <dgm:cxnLst>
    <dgm:cxn modelId="{1200E9B5-7632-43AC-99BD-DE531D424350}" type="presOf" srcId="{EF8503BF-205F-45DC-B5DD-BDD76B8F421E}" destId="{9F19E043-985B-4268-9F1F-76FB59D96302}" srcOrd="0" destOrd="0" presId="urn:microsoft.com/office/officeart/2005/8/layout/hierarchy4"/>
    <dgm:cxn modelId="{5F11B61C-35A0-488F-A110-D677E04E2FB8}" srcId="{EF8503BF-205F-45DC-B5DD-BDD76B8F421E}" destId="{2D5695B2-68D8-46B8-B57A-73FB88BE44D5}" srcOrd="0" destOrd="0" parTransId="{76E1021B-AA2D-425B-A2D6-8923EFBE3725}" sibTransId="{E36E515C-D6DA-4E98-B37A-0C091CE849B3}"/>
    <dgm:cxn modelId="{F212D410-9531-4078-90CD-C67C4640FCD7}" type="presOf" srcId="{0B6C7733-8A46-4EC8-A3A1-937F90B7236E}" destId="{18FD73ED-AB6D-414D-9F16-BDDBDB068E1E}" srcOrd="0" destOrd="0" presId="urn:microsoft.com/office/officeart/2005/8/layout/hierarchy4"/>
    <dgm:cxn modelId="{C877D73B-7E06-4FA5-87F2-9EB5870FD52C}" srcId="{0B6C7733-8A46-4EC8-A3A1-937F90B7236E}" destId="{37A8F748-0C15-452D-BB5A-8A57ED2BCD53}" srcOrd="0" destOrd="0" parTransId="{B24528DE-FB5B-491A-AEF7-5BD386EDB4CC}" sibTransId="{854629F1-7A6E-4F33-B9C7-174C12139DF2}"/>
    <dgm:cxn modelId="{C580802B-1665-410D-BDA8-0A327994CB63}" type="presOf" srcId="{18AB0869-01CD-441D-88C1-9420C287EED9}" destId="{43867AC9-3401-4C65-8172-877FF1AE49FC}" srcOrd="0" destOrd="0" presId="urn:microsoft.com/office/officeart/2005/8/layout/hierarchy4"/>
    <dgm:cxn modelId="{1AC30082-3D81-45F4-85CB-8F10FA04017E}" srcId="{37A8F748-0C15-452D-BB5A-8A57ED2BCD53}" destId="{EF8503BF-205F-45DC-B5DD-BDD76B8F421E}" srcOrd="1" destOrd="0" parTransId="{16B1D0CC-C8FF-47F1-93DF-9F5F2AAE30C4}" sibTransId="{D9E1C7FD-C6C7-4BA6-AEAC-15CFD7832A50}"/>
    <dgm:cxn modelId="{8D9D7C4D-B8C0-418B-A218-6D0B6DDF6C2C}" type="presOf" srcId="{2D5695B2-68D8-46B8-B57A-73FB88BE44D5}" destId="{709BC010-415B-4709-9347-D63137CB0F59}" srcOrd="0" destOrd="0" presId="urn:microsoft.com/office/officeart/2005/8/layout/hierarchy4"/>
    <dgm:cxn modelId="{6CEBF587-3079-4D26-89D8-5D98D8BDEDD4}" srcId="{FED028C1-C72D-4BC0-BC41-88F696D66251}" destId="{18AB0869-01CD-441D-88C1-9420C287EED9}" srcOrd="0" destOrd="0" parTransId="{122AFEAD-F051-44B9-855A-6EC407D30737}" sibTransId="{3A7F9F44-C9E1-4161-A31C-7F4AC7AB8684}"/>
    <dgm:cxn modelId="{BBF56BF2-6ADA-4914-A2FA-E28F25348253}" type="presOf" srcId="{37A8F748-0C15-452D-BB5A-8A57ED2BCD53}" destId="{237DE8D6-296D-4F4F-BCF7-83B96D2970FB}" srcOrd="0" destOrd="0" presId="urn:microsoft.com/office/officeart/2005/8/layout/hierarchy4"/>
    <dgm:cxn modelId="{85DBD32E-103E-4B53-9734-F402DBCAD5A6}" type="presOf" srcId="{FED028C1-C72D-4BC0-BC41-88F696D66251}" destId="{4A69E835-1D5A-4A92-8118-E9100336ECED}" srcOrd="0" destOrd="0" presId="urn:microsoft.com/office/officeart/2005/8/layout/hierarchy4"/>
    <dgm:cxn modelId="{316E8C63-86D6-4455-8EE1-256DD5B5FFEB}" srcId="{37A8F748-0C15-452D-BB5A-8A57ED2BCD53}" destId="{FED028C1-C72D-4BC0-BC41-88F696D66251}" srcOrd="0" destOrd="0" parTransId="{D4BF0065-FCC2-4668-88C7-29DE884E9410}" sibTransId="{335321B9-A8B7-4FD9-9646-DD87EB9D1BAB}"/>
    <dgm:cxn modelId="{9E8934EC-6F21-4984-8F9B-84A727155D1B}" type="presParOf" srcId="{18FD73ED-AB6D-414D-9F16-BDDBDB068E1E}" destId="{5CA7D465-DADC-4DC6-830B-A708FDAD177F}" srcOrd="0" destOrd="0" presId="urn:microsoft.com/office/officeart/2005/8/layout/hierarchy4"/>
    <dgm:cxn modelId="{2B3D7F21-798F-4971-A931-5CAD86A259A4}" type="presParOf" srcId="{5CA7D465-DADC-4DC6-830B-A708FDAD177F}" destId="{237DE8D6-296D-4F4F-BCF7-83B96D2970FB}" srcOrd="0" destOrd="0" presId="urn:microsoft.com/office/officeart/2005/8/layout/hierarchy4"/>
    <dgm:cxn modelId="{D2283681-EF38-442E-9DBE-BCC08DD1C441}" type="presParOf" srcId="{5CA7D465-DADC-4DC6-830B-A708FDAD177F}" destId="{C0F44378-34E6-4155-BF53-614638610266}" srcOrd="1" destOrd="0" presId="urn:microsoft.com/office/officeart/2005/8/layout/hierarchy4"/>
    <dgm:cxn modelId="{730C08C4-5FCE-4F77-B910-D28B65B8FD0C}" type="presParOf" srcId="{5CA7D465-DADC-4DC6-830B-A708FDAD177F}" destId="{D69DD368-822F-49EA-89C2-4BCA884794CB}" srcOrd="2" destOrd="0" presId="urn:microsoft.com/office/officeart/2005/8/layout/hierarchy4"/>
    <dgm:cxn modelId="{5A21CCA5-5ECD-4E45-B3E1-A17733A237A8}" type="presParOf" srcId="{D69DD368-822F-49EA-89C2-4BCA884794CB}" destId="{B491688E-B4F3-40B3-9635-4C5A04EA5B15}" srcOrd="0" destOrd="0" presId="urn:microsoft.com/office/officeart/2005/8/layout/hierarchy4"/>
    <dgm:cxn modelId="{F303D177-1AA4-4261-A49D-221E0E6AC552}" type="presParOf" srcId="{B491688E-B4F3-40B3-9635-4C5A04EA5B15}" destId="{4A69E835-1D5A-4A92-8118-E9100336ECED}" srcOrd="0" destOrd="0" presId="urn:microsoft.com/office/officeart/2005/8/layout/hierarchy4"/>
    <dgm:cxn modelId="{E447628B-E5F3-46FF-BDBF-F8896DFA53EA}" type="presParOf" srcId="{B491688E-B4F3-40B3-9635-4C5A04EA5B15}" destId="{42B5BB8F-7001-4FDF-9D23-62BA3DCAA460}" srcOrd="1" destOrd="0" presId="urn:microsoft.com/office/officeart/2005/8/layout/hierarchy4"/>
    <dgm:cxn modelId="{A8AC494A-54F0-4A1C-9FDF-9B0CD6791371}" type="presParOf" srcId="{B491688E-B4F3-40B3-9635-4C5A04EA5B15}" destId="{916165EA-6BFF-4348-A138-C0FD2123CF67}" srcOrd="2" destOrd="0" presId="urn:microsoft.com/office/officeart/2005/8/layout/hierarchy4"/>
    <dgm:cxn modelId="{16BD7E97-AD87-479B-87A7-1FC0EF7E79E0}" type="presParOf" srcId="{916165EA-6BFF-4348-A138-C0FD2123CF67}" destId="{1CD8BB3B-D92E-42A4-8170-077413440B0A}" srcOrd="0" destOrd="0" presId="urn:microsoft.com/office/officeart/2005/8/layout/hierarchy4"/>
    <dgm:cxn modelId="{933B5306-456A-435A-A85A-72016636EE25}" type="presParOf" srcId="{1CD8BB3B-D92E-42A4-8170-077413440B0A}" destId="{43867AC9-3401-4C65-8172-877FF1AE49FC}" srcOrd="0" destOrd="0" presId="urn:microsoft.com/office/officeart/2005/8/layout/hierarchy4"/>
    <dgm:cxn modelId="{C1BAE15B-F0B9-4C93-AD82-78AC94952C66}" type="presParOf" srcId="{1CD8BB3B-D92E-42A4-8170-077413440B0A}" destId="{0BBD7B55-415F-476E-9111-9802CC6F41CF}" srcOrd="1" destOrd="0" presId="urn:microsoft.com/office/officeart/2005/8/layout/hierarchy4"/>
    <dgm:cxn modelId="{815B513A-14AC-4E00-8ECE-F7C5C71BA4EA}" type="presParOf" srcId="{D69DD368-822F-49EA-89C2-4BCA884794CB}" destId="{5152C6BD-A1CB-4D89-A1B6-B944CF0FA6BC}" srcOrd="1" destOrd="0" presId="urn:microsoft.com/office/officeart/2005/8/layout/hierarchy4"/>
    <dgm:cxn modelId="{5E2477B2-EECD-4A80-A939-61ED270668D9}" type="presParOf" srcId="{D69DD368-822F-49EA-89C2-4BCA884794CB}" destId="{25E09962-A2B6-41EB-BF41-42B84A3E39FC}" srcOrd="2" destOrd="0" presId="urn:microsoft.com/office/officeart/2005/8/layout/hierarchy4"/>
    <dgm:cxn modelId="{95ABE8EC-5DBA-45D7-8C1D-25660F92DECE}" type="presParOf" srcId="{25E09962-A2B6-41EB-BF41-42B84A3E39FC}" destId="{9F19E043-985B-4268-9F1F-76FB59D96302}" srcOrd="0" destOrd="0" presId="urn:microsoft.com/office/officeart/2005/8/layout/hierarchy4"/>
    <dgm:cxn modelId="{BEE8B5FB-E4BE-4A0C-A187-C4067054B0E4}" type="presParOf" srcId="{25E09962-A2B6-41EB-BF41-42B84A3E39FC}" destId="{43523232-8966-4521-97BB-DBF7705BF4E8}" srcOrd="1" destOrd="0" presId="urn:microsoft.com/office/officeart/2005/8/layout/hierarchy4"/>
    <dgm:cxn modelId="{B6DC42ED-3918-4EC2-9339-80D89DD8F68D}" type="presParOf" srcId="{25E09962-A2B6-41EB-BF41-42B84A3E39FC}" destId="{67D1B21E-BE05-4588-9640-E24979EC6AD7}" srcOrd="2" destOrd="0" presId="urn:microsoft.com/office/officeart/2005/8/layout/hierarchy4"/>
    <dgm:cxn modelId="{7381E372-3ECA-493E-B71F-54AAE7653B12}" type="presParOf" srcId="{67D1B21E-BE05-4588-9640-E24979EC6AD7}" destId="{422FA0FB-80F9-4374-B2CC-4B3082B395D1}" srcOrd="0" destOrd="0" presId="urn:microsoft.com/office/officeart/2005/8/layout/hierarchy4"/>
    <dgm:cxn modelId="{1AA70D45-D3CF-4197-B9B4-61351288857B}" type="presParOf" srcId="{422FA0FB-80F9-4374-B2CC-4B3082B395D1}" destId="{709BC010-415B-4709-9347-D63137CB0F59}" srcOrd="0" destOrd="0" presId="urn:microsoft.com/office/officeart/2005/8/layout/hierarchy4"/>
    <dgm:cxn modelId="{21336299-475E-4D58-AEEE-9B057D6EF1EC}" type="presParOf" srcId="{422FA0FB-80F9-4374-B2CC-4B3082B395D1}" destId="{23B8132F-6B51-429A-A412-3B78BEDD784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919F92-E359-4985-A007-6E96DF22842B}" type="doc">
      <dgm:prSet loTypeId="urn:microsoft.com/office/officeart/2005/8/layout/hierarchy2" loCatId="hierarchy" qsTypeId="urn:microsoft.com/office/officeart/2005/8/quickstyle/simple1" qsCatId="simple" csTypeId="urn:microsoft.com/office/officeart/2005/8/colors/accent6_4" csCatId="accent6" phldr="1"/>
      <dgm:spPr/>
      <dgm:t>
        <a:bodyPr/>
        <a:lstStyle/>
        <a:p>
          <a:endParaRPr lang="en-US"/>
        </a:p>
      </dgm:t>
    </dgm:pt>
    <dgm:pt modelId="{D4D1F2DC-3673-4ADE-8580-EE97B6373245}">
      <dgm:prSet phldrT="[Text]"/>
      <dgm:spPr/>
      <dgm:t>
        <a:bodyPr/>
        <a:lstStyle/>
        <a:p>
          <a:r>
            <a:rPr lang="en-US" dirty="0" smtClean="0"/>
            <a:t>Predictors</a:t>
          </a:r>
          <a:endParaRPr lang="en-US" dirty="0"/>
        </a:p>
      </dgm:t>
    </dgm:pt>
    <dgm:pt modelId="{409AC5D3-9682-42E8-9AC4-0DBD16FB9B6E}" type="parTrans" cxnId="{2747A5E1-A909-48FC-9EB4-C41B0B7C491E}">
      <dgm:prSet/>
      <dgm:spPr/>
      <dgm:t>
        <a:bodyPr/>
        <a:lstStyle/>
        <a:p>
          <a:endParaRPr lang="en-US"/>
        </a:p>
      </dgm:t>
    </dgm:pt>
    <dgm:pt modelId="{6D906643-C9B5-41C1-B7DA-D12FFE5194BB}" type="sibTrans" cxnId="{2747A5E1-A909-48FC-9EB4-C41B0B7C491E}">
      <dgm:prSet/>
      <dgm:spPr/>
      <dgm:t>
        <a:bodyPr/>
        <a:lstStyle/>
        <a:p>
          <a:endParaRPr lang="en-US"/>
        </a:p>
      </dgm:t>
    </dgm:pt>
    <dgm:pt modelId="{493799A5-D61B-426A-A8F8-173F65303474}">
      <dgm:prSet phldrT="[Text]"/>
      <dgm:spPr/>
      <dgm:t>
        <a:bodyPr/>
        <a:lstStyle/>
        <a:p>
          <a:r>
            <a:rPr lang="en-US" dirty="0" smtClean="0"/>
            <a:t>Categorical</a:t>
          </a:r>
          <a:endParaRPr lang="en-US" dirty="0"/>
        </a:p>
      </dgm:t>
    </dgm:pt>
    <dgm:pt modelId="{DFB60100-3227-4504-B4D7-6F7FFF842A74}" type="parTrans" cxnId="{3F5AC66A-D7EB-45CB-93A0-2035CB2A69B6}">
      <dgm:prSet/>
      <dgm:spPr/>
      <dgm:t>
        <a:bodyPr/>
        <a:lstStyle/>
        <a:p>
          <a:endParaRPr lang="en-US"/>
        </a:p>
      </dgm:t>
    </dgm:pt>
    <dgm:pt modelId="{8BC179C4-0DD7-4373-88CF-367FF45F669B}" type="sibTrans" cxnId="{3F5AC66A-D7EB-45CB-93A0-2035CB2A69B6}">
      <dgm:prSet/>
      <dgm:spPr/>
      <dgm:t>
        <a:bodyPr/>
        <a:lstStyle/>
        <a:p>
          <a:endParaRPr lang="en-US"/>
        </a:p>
      </dgm:t>
    </dgm:pt>
    <dgm:pt modelId="{621667FA-5107-49F2-B0C3-15060690B999}">
      <dgm:prSet phldrT="[Text]" custT="1"/>
      <dgm:spPr/>
      <dgm:t>
        <a:bodyPr/>
        <a:lstStyle/>
        <a:p>
          <a:pPr algn="l">
            <a:spcAft>
              <a:spcPts val="0"/>
            </a:spcAft>
          </a:pPr>
          <a:r>
            <a:rPr lang="en-US" sz="1600" dirty="0" smtClean="0"/>
            <a:t>  diabetes</a:t>
          </a:r>
        </a:p>
        <a:p>
          <a:pPr algn="l">
            <a:spcAft>
              <a:spcPts val="0"/>
            </a:spcAft>
          </a:pPr>
          <a:r>
            <a:rPr lang="en-US" sz="1600" dirty="0" smtClean="0"/>
            <a:t>  smoking</a:t>
          </a:r>
        </a:p>
        <a:p>
          <a:pPr algn="l">
            <a:spcAft>
              <a:spcPts val="0"/>
            </a:spcAft>
          </a:pPr>
          <a:r>
            <a:rPr lang="en-US" sz="1600" dirty="0" smtClean="0"/>
            <a:t>  sex</a:t>
          </a:r>
        </a:p>
        <a:p>
          <a:pPr algn="l">
            <a:spcAft>
              <a:spcPts val="0"/>
            </a:spcAft>
          </a:pPr>
          <a:r>
            <a:rPr lang="en-US" sz="1600" dirty="0" smtClean="0"/>
            <a:t>  treatment group</a:t>
          </a:r>
        </a:p>
        <a:p>
          <a:pPr algn="l">
            <a:spcAft>
              <a:spcPts val="0"/>
            </a:spcAft>
          </a:pPr>
          <a:r>
            <a:rPr lang="en-US" sz="1600" dirty="0" smtClean="0"/>
            <a:t>  activity (‘low’, ‘high’, ‘average’)</a:t>
          </a:r>
          <a:endParaRPr lang="en-US" sz="1600" dirty="0"/>
        </a:p>
      </dgm:t>
    </dgm:pt>
    <dgm:pt modelId="{54BEA6DA-0104-4C7A-84D9-C8ECDA65BD1B}" type="parTrans" cxnId="{7B7B93C8-388B-45A9-9864-F41F6C017FA5}">
      <dgm:prSet/>
      <dgm:spPr/>
      <dgm:t>
        <a:bodyPr/>
        <a:lstStyle/>
        <a:p>
          <a:endParaRPr lang="en-US"/>
        </a:p>
      </dgm:t>
    </dgm:pt>
    <dgm:pt modelId="{F8C217F4-D120-4D6A-BFC3-8DABB27AF78C}" type="sibTrans" cxnId="{7B7B93C8-388B-45A9-9864-F41F6C017FA5}">
      <dgm:prSet/>
      <dgm:spPr/>
      <dgm:t>
        <a:bodyPr/>
        <a:lstStyle/>
        <a:p>
          <a:endParaRPr lang="en-US"/>
        </a:p>
      </dgm:t>
    </dgm:pt>
    <dgm:pt modelId="{F9C3ABB5-71C8-4820-B3FC-BC753076360E}">
      <dgm:prSet phldrT="[Text]"/>
      <dgm:spPr/>
      <dgm:t>
        <a:bodyPr/>
        <a:lstStyle/>
        <a:p>
          <a:r>
            <a:rPr lang="en-US" dirty="0" smtClean="0"/>
            <a:t>Continuous</a:t>
          </a:r>
          <a:endParaRPr lang="en-US" dirty="0"/>
        </a:p>
      </dgm:t>
    </dgm:pt>
    <dgm:pt modelId="{B92CE7C5-9FB8-4944-92B6-2DF3451ED49D}" type="parTrans" cxnId="{6A7A57ED-CB7D-45E1-9000-BCBD0A655E49}">
      <dgm:prSet/>
      <dgm:spPr/>
      <dgm:t>
        <a:bodyPr/>
        <a:lstStyle/>
        <a:p>
          <a:endParaRPr lang="en-US"/>
        </a:p>
      </dgm:t>
    </dgm:pt>
    <dgm:pt modelId="{B2C63A42-6C2C-428D-8827-F4AB84E5EBDD}" type="sibTrans" cxnId="{6A7A57ED-CB7D-45E1-9000-BCBD0A655E49}">
      <dgm:prSet/>
      <dgm:spPr/>
      <dgm:t>
        <a:bodyPr/>
        <a:lstStyle/>
        <a:p>
          <a:endParaRPr lang="en-US"/>
        </a:p>
      </dgm:t>
    </dgm:pt>
    <dgm:pt modelId="{A66D9A9A-D032-461C-9395-485A06916D19}">
      <dgm:prSet phldrT="[Text]" custT="1"/>
      <dgm:spPr/>
      <dgm:t>
        <a:bodyPr/>
        <a:lstStyle/>
        <a:p>
          <a:pPr algn="l">
            <a:spcAft>
              <a:spcPts val="0"/>
            </a:spcAft>
          </a:pPr>
          <a:r>
            <a:rPr lang="en-US" sz="1600" dirty="0" smtClean="0"/>
            <a:t>  age</a:t>
          </a:r>
        </a:p>
        <a:p>
          <a:pPr algn="l">
            <a:spcAft>
              <a:spcPts val="0"/>
            </a:spcAft>
          </a:pPr>
          <a:r>
            <a:rPr lang="en-US" sz="1600" dirty="0" smtClean="0"/>
            <a:t>  </a:t>
          </a:r>
          <a:r>
            <a:rPr lang="en-US" sz="1600" dirty="0" err="1" smtClean="0"/>
            <a:t>systolic_bp</a:t>
          </a:r>
          <a:endParaRPr lang="en-US" sz="1600" dirty="0" smtClean="0"/>
        </a:p>
        <a:p>
          <a:pPr algn="l">
            <a:spcAft>
              <a:spcPts val="0"/>
            </a:spcAft>
          </a:pPr>
          <a:r>
            <a:rPr lang="en-US" sz="1600" dirty="0" smtClean="0"/>
            <a:t>  </a:t>
          </a:r>
          <a:r>
            <a:rPr lang="en-US" sz="1600" dirty="0" err="1" smtClean="0"/>
            <a:t>diastolic_bp</a:t>
          </a:r>
          <a:endParaRPr lang="en-US" sz="1600" dirty="0" smtClean="0"/>
        </a:p>
        <a:p>
          <a:pPr algn="l">
            <a:spcAft>
              <a:spcPts val="0"/>
            </a:spcAft>
          </a:pPr>
          <a:r>
            <a:rPr lang="en-US" sz="1600" dirty="0" smtClean="0"/>
            <a:t>  </a:t>
          </a:r>
          <a:r>
            <a:rPr lang="en-US" sz="1600" dirty="0" err="1" smtClean="0"/>
            <a:t>ldl</a:t>
          </a:r>
          <a:endParaRPr lang="en-US" sz="1600" dirty="0" smtClean="0"/>
        </a:p>
        <a:p>
          <a:pPr algn="l">
            <a:spcAft>
              <a:spcPts val="0"/>
            </a:spcAft>
          </a:pPr>
          <a:r>
            <a:rPr lang="en-US" sz="1600" dirty="0" smtClean="0"/>
            <a:t>  </a:t>
          </a:r>
          <a:r>
            <a:rPr lang="en-US" sz="1600" dirty="0" err="1" smtClean="0"/>
            <a:t>bmi</a:t>
          </a:r>
          <a:endParaRPr lang="en-US" sz="1600" dirty="0"/>
        </a:p>
      </dgm:t>
    </dgm:pt>
    <dgm:pt modelId="{28526309-955B-4C73-99CB-FA3D42CC0AEA}" type="parTrans" cxnId="{E6513228-6313-41E1-BC7A-9859EB4570AF}">
      <dgm:prSet/>
      <dgm:spPr/>
      <dgm:t>
        <a:bodyPr/>
        <a:lstStyle/>
        <a:p>
          <a:endParaRPr lang="en-US"/>
        </a:p>
      </dgm:t>
    </dgm:pt>
    <dgm:pt modelId="{E2F382F6-07A1-4587-AD58-B5EAB5176019}" type="sibTrans" cxnId="{E6513228-6313-41E1-BC7A-9859EB4570AF}">
      <dgm:prSet/>
      <dgm:spPr/>
      <dgm:t>
        <a:bodyPr/>
        <a:lstStyle/>
        <a:p>
          <a:endParaRPr lang="en-US"/>
        </a:p>
      </dgm:t>
    </dgm:pt>
    <dgm:pt modelId="{C1C04280-F11E-43C7-8765-8274D006DF61}" type="pres">
      <dgm:prSet presAssocID="{9A919F92-E359-4985-A007-6E96DF22842B}" presName="diagram" presStyleCnt="0">
        <dgm:presLayoutVars>
          <dgm:chPref val="1"/>
          <dgm:dir/>
          <dgm:animOne val="branch"/>
          <dgm:animLvl val="lvl"/>
          <dgm:resizeHandles val="exact"/>
        </dgm:presLayoutVars>
      </dgm:prSet>
      <dgm:spPr/>
      <dgm:t>
        <a:bodyPr/>
        <a:lstStyle/>
        <a:p>
          <a:endParaRPr lang="en-US"/>
        </a:p>
      </dgm:t>
    </dgm:pt>
    <dgm:pt modelId="{10C23F3A-0BDA-45C8-8A9F-C5D4D896DDE2}" type="pres">
      <dgm:prSet presAssocID="{D4D1F2DC-3673-4ADE-8580-EE97B6373245}" presName="root1" presStyleCnt="0"/>
      <dgm:spPr/>
      <dgm:t>
        <a:bodyPr/>
        <a:lstStyle/>
        <a:p>
          <a:endParaRPr lang="en-US"/>
        </a:p>
      </dgm:t>
    </dgm:pt>
    <dgm:pt modelId="{01221298-F9CD-4D1B-99B6-29DE6766A258}" type="pres">
      <dgm:prSet presAssocID="{D4D1F2DC-3673-4ADE-8580-EE97B6373245}" presName="LevelOneTextNode" presStyleLbl="node0" presStyleIdx="0" presStyleCnt="1">
        <dgm:presLayoutVars>
          <dgm:chPref val="3"/>
        </dgm:presLayoutVars>
      </dgm:prSet>
      <dgm:spPr/>
      <dgm:t>
        <a:bodyPr/>
        <a:lstStyle/>
        <a:p>
          <a:endParaRPr lang="en-US"/>
        </a:p>
      </dgm:t>
    </dgm:pt>
    <dgm:pt modelId="{39BBC5D6-CF68-4882-97B0-BF1184EEA7A6}" type="pres">
      <dgm:prSet presAssocID="{D4D1F2DC-3673-4ADE-8580-EE97B6373245}" presName="level2hierChild" presStyleCnt="0"/>
      <dgm:spPr/>
      <dgm:t>
        <a:bodyPr/>
        <a:lstStyle/>
        <a:p>
          <a:endParaRPr lang="en-US"/>
        </a:p>
      </dgm:t>
    </dgm:pt>
    <dgm:pt modelId="{5CE8F196-D951-43CE-99D2-F87EE8A04614}" type="pres">
      <dgm:prSet presAssocID="{DFB60100-3227-4504-B4D7-6F7FFF842A74}" presName="conn2-1" presStyleLbl="parChTrans1D2" presStyleIdx="0" presStyleCnt="2"/>
      <dgm:spPr/>
      <dgm:t>
        <a:bodyPr/>
        <a:lstStyle/>
        <a:p>
          <a:endParaRPr lang="en-US"/>
        </a:p>
      </dgm:t>
    </dgm:pt>
    <dgm:pt modelId="{E5442D0A-9CA7-46B2-9EC4-994CA325E2EF}" type="pres">
      <dgm:prSet presAssocID="{DFB60100-3227-4504-B4D7-6F7FFF842A74}" presName="connTx" presStyleLbl="parChTrans1D2" presStyleIdx="0" presStyleCnt="2"/>
      <dgm:spPr/>
      <dgm:t>
        <a:bodyPr/>
        <a:lstStyle/>
        <a:p>
          <a:endParaRPr lang="en-US"/>
        </a:p>
      </dgm:t>
    </dgm:pt>
    <dgm:pt modelId="{7437FFD4-2CFF-47F9-9CA2-4B62C3DE3ECB}" type="pres">
      <dgm:prSet presAssocID="{493799A5-D61B-426A-A8F8-173F65303474}" presName="root2" presStyleCnt="0"/>
      <dgm:spPr/>
      <dgm:t>
        <a:bodyPr/>
        <a:lstStyle/>
        <a:p>
          <a:endParaRPr lang="en-US"/>
        </a:p>
      </dgm:t>
    </dgm:pt>
    <dgm:pt modelId="{A96447A0-2DE5-4768-BBA5-E895D6EF730C}" type="pres">
      <dgm:prSet presAssocID="{493799A5-D61B-426A-A8F8-173F65303474}" presName="LevelTwoTextNode" presStyleLbl="node2" presStyleIdx="0" presStyleCnt="2" custScaleX="118705">
        <dgm:presLayoutVars>
          <dgm:chPref val="3"/>
        </dgm:presLayoutVars>
      </dgm:prSet>
      <dgm:spPr/>
      <dgm:t>
        <a:bodyPr/>
        <a:lstStyle/>
        <a:p>
          <a:endParaRPr lang="en-US"/>
        </a:p>
      </dgm:t>
    </dgm:pt>
    <dgm:pt modelId="{D82B357F-164E-4311-BF4A-37F5745C25CC}" type="pres">
      <dgm:prSet presAssocID="{493799A5-D61B-426A-A8F8-173F65303474}" presName="level3hierChild" presStyleCnt="0"/>
      <dgm:spPr/>
      <dgm:t>
        <a:bodyPr/>
        <a:lstStyle/>
        <a:p>
          <a:endParaRPr lang="en-US"/>
        </a:p>
      </dgm:t>
    </dgm:pt>
    <dgm:pt modelId="{98DA8F6B-CD20-415D-AF18-9A12E3801708}" type="pres">
      <dgm:prSet presAssocID="{54BEA6DA-0104-4C7A-84D9-C8ECDA65BD1B}" presName="conn2-1" presStyleLbl="parChTrans1D3" presStyleIdx="0" presStyleCnt="2"/>
      <dgm:spPr/>
      <dgm:t>
        <a:bodyPr/>
        <a:lstStyle/>
        <a:p>
          <a:endParaRPr lang="en-US"/>
        </a:p>
      </dgm:t>
    </dgm:pt>
    <dgm:pt modelId="{65FD33D0-9855-47E4-9FBD-7DA8ED9A7672}" type="pres">
      <dgm:prSet presAssocID="{54BEA6DA-0104-4C7A-84D9-C8ECDA65BD1B}" presName="connTx" presStyleLbl="parChTrans1D3" presStyleIdx="0" presStyleCnt="2"/>
      <dgm:spPr/>
      <dgm:t>
        <a:bodyPr/>
        <a:lstStyle/>
        <a:p>
          <a:endParaRPr lang="en-US"/>
        </a:p>
      </dgm:t>
    </dgm:pt>
    <dgm:pt modelId="{BB17DA8E-451B-4990-9682-891B3427D0CF}" type="pres">
      <dgm:prSet presAssocID="{621667FA-5107-49F2-B0C3-15060690B999}" presName="root2" presStyleCnt="0"/>
      <dgm:spPr/>
      <dgm:t>
        <a:bodyPr/>
        <a:lstStyle/>
        <a:p>
          <a:endParaRPr lang="en-US"/>
        </a:p>
      </dgm:t>
    </dgm:pt>
    <dgm:pt modelId="{43DFE19D-9DF6-47E3-ABAD-39342253AA18}" type="pres">
      <dgm:prSet presAssocID="{621667FA-5107-49F2-B0C3-15060690B999}" presName="LevelTwoTextNode" presStyleLbl="node3" presStyleIdx="0" presStyleCnt="2" custScaleX="177824" custScaleY="123739">
        <dgm:presLayoutVars>
          <dgm:chPref val="3"/>
        </dgm:presLayoutVars>
      </dgm:prSet>
      <dgm:spPr/>
      <dgm:t>
        <a:bodyPr/>
        <a:lstStyle/>
        <a:p>
          <a:endParaRPr lang="en-US"/>
        </a:p>
      </dgm:t>
    </dgm:pt>
    <dgm:pt modelId="{1AAB4419-E088-4271-B4E7-95E83D5FB2A7}" type="pres">
      <dgm:prSet presAssocID="{621667FA-5107-49F2-B0C3-15060690B999}" presName="level3hierChild" presStyleCnt="0"/>
      <dgm:spPr/>
      <dgm:t>
        <a:bodyPr/>
        <a:lstStyle/>
        <a:p>
          <a:endParaRPr lang="en-US"/>
        </a:p>
      </dgm:t>
    </dgm:pt>
    <dgm:pt modelId="{076FC6FB-A44C-44AE-8C60-2A42810643C8}" type="pres">
      <dgm:prSet presAssocID="{B92CE7C5-9FB8-4944-92B6-2DF3451ED49D}" presName="conn2-1" presStyleLbl="parChTrans1D2" presStyleIdx="1" presStyleCnt="2"/>
      <dgm:spPr/>
      <dgm:t>
        <a:bodyPr/>
        <a:lstStyle/>
        <a:p>
          <a:endParaRPr lang="en-US"/>
        </a:p>
      </dgm:t>
    </dgm:pt>
    <dgm:pt modelId="{A3641076-EC75-445A-9FCC-2E53F0F42FAB}" type="pres">
      <dgm:prSet presAssocID="{B92CE7C5-9FB8-4944-92B6-2DF3451ED49D}" presName="connTx" presStyleLbl="parChTrans1D2" presStyleIdx="1" presStyleCnt="2"/>
      <dgm:spPr/>
      <dgm:t>
        <a:bodyPr/>
        <a:lstStyle/>
        <a:p>
          <a:endParaRPr lang="en-US"/>
        </a:p>
      </dgm:t>
    </dgm:pt>
    <dgm:pt modelId="{AB6ADEC0-D227-44F5-84F2-0867A1B83322}" type="pres">
      <dgm:prSet presAssocID="{F9C3ABB5-71C8-4820-B3FC-BC753076360E}" presName="root2" presStyleCnt="0"/>
      <dgm:spPr/>
      <dgm:t>
        <a:bodyPr/>
        <a:lstStyle/>
        <a:p>
          <a:endParaRPr lang="en-US"/>
        </a:p>
      </dgm:t>
    </dgm:pt>
    <dgm:pt modelId="{3B3DE9A5-254F-4CA4-B003-EC93B2BE1497}" type="pres">
      <dgm:prSet presAssocID="{F9C3ABB5-71C8-4820-B3FC-BC753076360E}" presName="LevelTwoTextNode" presStyleLbl="node2" presStyleIdx="1" presStyleCnt="2" custScaleX="118705">
        <dgm:presLayoutVars>
          <dgm:chPref val="3"/>
        </dgm:presLayoutVars>
      </dgm:prSet>
      <dgm:spPr/>
      <dgm:t>
        <a:bodyPr/>
        <a:lstStyle/>
        <a:p>
          <a:endParaRPr lang="en-US"/>
        </a:p>
      </dgm:t>
    </dgm:pt>
    <dgm:pt modelId="{E8F523F3-BD56-4239-8873-5D8C312544FA}" type="pres">
      <dgm:prSet presAssocID="{F9C3ABB5-71C8-4820-B3FC-BC753076360E}" presName="level3hierChild" presStyleCnt="0"/>
      <dgm:spPr/>
      <dgm:t>
        <a:bodyPr/>
        <a:lstStyle/>
        <a:p>
          <a:endParaRPr lang="en-US"/>
        </a:p>
      </dgm:t>
    </dgm:pt>
    <dgm:pt modelId="{56E7F294-4FBB-4CCA-AFBB-C64B74E83138}" type="pres">
      <dgm:prSet presAssocID="{28526309-955B-4C73-99CB-FA3D42CC0AEA}" presName="conn2-1" presStyleLbl="parChTrans1D3" presStyleIdx="1" presStyleCnt="2"/>
      <dgm:spPr/>
      <dgm:t>
        <a:bodyPr/>
        <a:lstStyle/>
        <a:p>
          <a:endParaRPr lang="en-US"/>
        </a:p>
      </dgm:t>
    </dgm:pt>
    <dgm:pt modelId="{64A17756-1EBD-4552-93B5-B584F8F626A3}" type="pres">
      <dgm:prSet presAssocID="{28526309-955B-4C73-99CB-FA3D42CC0AEA}" presName="connTx" presStyleLbl="parChTrans1D3" presStyleIdx="1" presStyleCnt="2"/>
      <dgm:spPr/>
      <dgm:t>
        <a:bodyPr/>
        <a:lstStyle/>
        <a:p>
          <a:endParaRPr lang="en-US"/>
        </a:p>
      </dgm:t>
    </dgm:pt>
    <dgm:pt modelId="{5E8B0D8B-27CC-46E3-9835-95D95E21D5AA}" type="pres">
      <dgm:prSet presAssocID="{A66D9A9A-D032-461C-9395-485A06916D19}" presName="root2" presStyleCnt="0"/>
      <dgm:spPr/>
      <dgm:t>
        <a:bodyPr/>
        <a:lstStyle/>
        <a:p>
          <a:endParaRPr lang="en-US"/>
        </a:p>
      </dgm:t>
    </dgm:pt>
    <dgm:pt modelId="{84A822DA-22CD-4776-B2F4-823D4EE2E48A}" type="pres">
      <dgm:prSet presAssocID="{A66D9A9A-D032-461C-9395-485A06916D19}" presName="LevelTwoTextNode" presStyleLbl="node3" presStyleIdx="1" presStyleCnt="2" custScaleX="174762" custScaleY="149131" custLinFactNeighborY="293">
        <dgm:presLayoutVars>
          <dgm:chPref val="3"/>
        </dgm:presLayoutVars>
      </dgm:prSet>
      <dgm:spPr/>
      <dgm:t>
        <a:bodyPr/>
        <a:lstStyle/>
        <a:p>
          <a:endParaRPr lang="en-US"/>
        </a:p>
      </dgm:t>
    </dgm:pt>
    <dgm:pt modelId="{5EB777F1-00DF-482D-BEED-F5A8497FC169}" type="pres">
      <dgm:prSet presAssocID="{A66D9A9A-D032-461C-9395-485A06916D19}" presName="level3hierChild" presStyleCnt="0"/>
      <dgm:spPr/>
      <dgm:t>
        <a:bodyPr/>
        <a:lstStyle/>
        <a:p>
          <a:endParaRPr lang="en-US"/>
        </a:p>
      </dgm:t>
    </dgm:pt>
  </dgm:ptLst>
  <dgm:cxnLst>
    <dgm:cxn modelId="{A9DB47BF-E141-4C32-9B5C-F9A1893BF497}" type="presOf" srcId="{28526309-955B-4C73-99CB-FA3D42CC0AEA}" destId="{56E7F294-4FBB-4CCA-AFBB-C64B74E83138}" srcOrd="0" destOrd="0" presId="urn:microsoft.com/office/officeart/2005/8/layout/hierarchy2"/>
    <dgm:cxn modelId="{A07745D7-932F-450D-9A4C-7B2D2BCEF1F3}" type="presOf" srcId="{B92CE7C5-9FB8-4944-92B6-2DF3451ED49D}" destId="{A3641076-EC75-445A-9FCC-2E53F0F42FAB}" srcOrd="1" destOrd="0" presId="urn:microsoft.com/office/officeart/2005/8/layout/hierarchy2"/>
    <dgm:cxn modelId="{6A7A57ED-CB7D-45E1-9000-BCBD0A655E49}" srcId="{D4D1F2DC-3673-4ADE-8580-EE97B6373245}" destId="{F9C3ABB5-71C8-4820-B3FC-BC753076360E}" srcOrd="1" destOrd="0" parTransId="{B92CE7C5-9FB8-4944-92B6-2DF3451ED49D}" sibTransId="{B2C63A42-6C2C-428D-8827-F4AB84E5EBDD}"/>
    <dgm:cxn modelId="{66475FAA-416B-4EFD-9322-33020403E528}" type="presOf" srcId="{54BEA6DA-0104-4C7A-84D9-C8ECDA65BD1B}" destId="{65FD33D0-9855-47E4-9FBD-7DA8ED9A7672}" srcOrd="1" destOrd="0" presId="urn:microsoft.com/office/officeart/2005/8/layout/hierarchy2"/>
    <dgm:cxn modelId="{4CCA3908-9583-4B43-BC90-1B048EA193F1}" type="presOf" srcId="{DFB60100-3227-4504-B4D7-6F7FFF842A74}" destId="{5CE8F196-D951-43CE-99D2-F87EE8A04614}" srcOrd="0" destOrd="0" presId="urn:microsoft.com/office/officeart/2005/8/layout/hierarchy2"/>
    <dgm:cxn modelId="{0855E91A-4504-4969-8B7E-AC47BB239386}" type="presOf" srcId="{DFB60100-3227-4504-B4D7-6F7FFF842A74}" destId="{E5442D0A-9CA7-46B2-9EC4-994CA325E2EF}" srcOrd="1" destOrd="0" presId="urn:microsoft.com/office/officeart/2005/8/layout/hierarchy2"/>
    <dgm:cxn modelId="{ECBD146A-D731-4629-B751-1D288D314197}" type="presOf" srcId="{D4D1F2DC-3673-4ADE-8580-EE97B6373245}" destId="{01221298-F9CD-4D1B-99B6-29DE6766A258}" srcOrd="0" destOrd="0" presId="urn:microsoft.com/office/officeart/2005/8/layout/hierarchy2"/>
    <dgm:cxn modelId="{3BF93BA7-0304-4CA4-8009-74DB6DE6856D}" type="presOf" srcId="{A66D9A9A-D032-461C-9395-485A06916D19}" destId="{84A822DA-22CD-4776-B2F4-823D4EE2E48A}" srcOrd="0" destOrd="0" presId="urn:microsoft.com/office/officeart/2005/8/layout/hierarchy2"/>
    <dgm:cxn modelId="{E6513228-6313-41E1-BC7A-9859EB4570AF}" srcId="{F9C3ABB5-71C8-4820-B3FC-BC753076360E}" destId="{A66D9A9A-D032-461C-9395-485A06916D19}" srcOrd="0" destOrd="0" parTransId="{28526309-955B-4C73-99CB-FA3D42CC0AEA}" sibTransId="{E2F382F6-07A1-4587-AD58-B5EAB5176019}"/>
    <dgm:cxn modelId="{7B7B93C8-388B-45A9-9864-F41F6C017FA5}" srcId="{493799A5-D61B-426A-A8F8-173F65303474}" destId="{621667FA-5107-49F2-B0C3-15060690B999}" srcOrd="0" destOrd="0" parTransId="{54BEA6DA-0104-4C7A-84D9-C8ECDA65BD1B}" sibTransId="{F8C217F4-D120-4D6A-BFC3-8DABB27AF78C}"/>
    <dgm:cxn modelId="{D856D0E4-7BEB-414C-B663-06DF36184CE6}" type="presOf" srcId="{54BEA6DA-0104-4C7A-84D9-C8ECDA65BD1B}" destId="{98DA8F6B-CD20-415D-AF18-9A12E3801708}" srcOrd="0" destOrd="0" presId="urn:microsoft.com/office/officeart/2005/8/layout/hierarchy2"/>
    <dgm:cxn modelId="{22A199D4-3A65-409C-B1AF-2ABCD345F13A}" type="presOf" srcId="{28526309-955B-4C73-99CB-FA3D42CC0AEA}" destId="{64A17756-1EBD-4552-93B5-B584F8F626A3}" srcOrd="1" destOrd="0" presId="urn:microsoft.com/office/officeart/2005/8/layout/hierarchy2"/>
    <dgm:cxn modelId="{1949EA0B-DA96-40F9-AD6A-CE6989007E57}" type="presOf" srcId="{9A919F92-E359-4985-A007-6E96DF22842B}" destId="{C1C04280-F11E-43C7-8765-8274D006DF61}" srcOrd="0" destOrd="0" presId="urn:microsoft.com/office/officeart/2005/8/layout/hierarchy2"/>
    <dgm:cxn modelId="{0D0A8F1E-3CB5-44EE-8736-4655780F1CF8}" type="presOf" srcId="{F9C3ABB5-71C8-4820-B3FC-BC753076360E}" destId="{3B3DE9A5-254F-4CA4-B003-EC93B2BE1497}" srcOrd="0" destOrd="0" presId="urn:microsoft.com/office/officeart/2005/8/layout/hierarchy2"/>
    <dgm:cxn modelId="{0794E19C-C101-4F00-864E-47947076570E}" type="presOf" srcId="{B92CE7C5-9FB8-4944-92B6-2DF3451ED49D}" destId="{076FC6FB-A44C-44AE-8C60-2A42810643C8}" srcOrd="0" destOrd="0" presId="urn:microsoft.com/office/officeart/2005/8/layout/hierarchy2"/>
    <dgm:cxn modelId="{A6EB1245-896E-4F6A-A456-10128D8CE9AC}" type="presOf" srcId="{493799A5-D61B-426A-A8F8-173F65303474}" destId="{A96447A0-2DE5-4768-BBA5-E895D6EF730C}" srcOrd="0" destOrd="0" presId="urn:microsoft.com/office/officeart/2005/8/layout/hierarchy2"/>
    <dgm:cxn modelId="{A1787731-5805-49CD-86DE-E27F5A0CE28E}" type="presOf" srcId="{621667FA-5107-49F2-B0C3-15060690B999}" destId="{43DFE19D-9DF6-47E3-ABAD-39342253AA18}" srcOrd="0" destOrd="0" presId="urn:microsoft.com/office/officeart/2005/8/layout/hierarchy2"/>
    <dgm:cxn modelId="{3F5AC66A-D7EB-45CB-93A0-2035CB2A69B6}" srcId="{D4D1F2DC-3673-4ADE-8580-EE97B6373245}" destId="{493799A5-D61B-426A-A8F8-173F65303474}" srcOrd="0" destOrd="0" parTransId="{DFB60100-3227-4504-B4D7-6F7FFF842A74}" sibTransId="{8BC179C4-0DD7-4373-88CF-367FF45F669B}"/>
    <dgm:cxn modelId="{2747A5E1-A909-48FC-9EB4-C41B0B7C491E}" srcId="{9A919F92-E359-4985-A007-6E96DF22842B}" destId="{D4D1F2DC-3673-4ADE-8580-EE97B6373245}" srcOrd="0" destOrd="0" parTransId="{409AC5D3-9682-42E8-9AC4-0DBD16FB9B6E}" sibTransId="{6D906643-C9B5-41C1-B7DA-D12FFE5194BB}"/>
    <dgm:cxn modelId="{DAF45485-C036-42E1-A112-533BF8BAC5C6}" type="presParOf" srcId="{C1C04280-F11E-43C7-8765-8274D006DF61}" destId="{10C23F3A-0BDA-45C8-8A9F-C5D4D896DDE2}" srcOrd="0" destOrd="0" presId="urn:microsoft.com/office/officeart/2005/8/layout/hierarchy2"/>
    <dgm:cxn modelId="{49CF20FC-4951-4307-82B6-3DD14564E26D}" type="presParOf" srcId="{10C23F3A-0BDA-45C8-8A9F-C5D4D896DDE2}" destId="{01221298-F9CD-4D1B-99B6-29DE6766A258}" srcOrd="0" destOrd="0" presId="urn:microsoft.com/office/officeart/2005/8/layout/hierarchy2"/>
    <dgm:cxn modelId="{C6E01884-1591-4696-8C50-07604DEB9AFE}" type="presParOf" srcId="{10C23F3A-0BDA-45C8-8A9F-C5D4D896DDE2}" destId="{39BBC5D6-CF68-4882-97B0-BF1184EEA7A6}" srcOrd="1" destOrd="0" presId="urn:microsoft.com/office/officeart/2005/8/layout/hierarchy2"/>
    <dgm:cxn modelId="{45A729A2-A452-4CED-AC91-7F6DD1E5B1AB}" type="presParOf" srcId="{39BBC5D6-CF68-4882-97B0-BF1184EEA7A6}" destId="{5CE8F196-D951-43CE-99D2-F87EE8A04614}" srcOrd="0" destOrd="0" presId="urn:microsoft.com/office/officeart/2005/8/layout/hierarchy2"/>
    <dgm:cxn modelId="{EAEC0272-9C3C-4A64-9DA4-107ADA381C0A}" type="presParOf" srcId="{5CE8F196-D951-43CE-99D2-F87EE8A04614}" destId="{E5442D0A-9CA7-46B2-9EC4-994CA325E2EF}" srcOrd="0" destOrd="0" presId="urn:microsoft.com/office/officeart/2005/8/layout/hierarchy2"/>
    <dgm:cxn modelId="{9DA1131E-5694-4266-94DD-27D77EFABAE3}" type="presParOf" srcId="{39BBC5D6-CF68-4882-97B0-BF1184EEA7A6}" destId="{7437FFD4-2CFF-47F9-9CA2-4B62C3DE3ECB}" srcOrd="1" destOrd="0" presId="urn:microsoft.com/office/officeart/2005/8/layout/hierarchy2"/>
    <dgm:cxn modelId="{F2E3849F-8276-4F8F-9117-946E6410FF69}" type="presParOf" srcId="{7437FFD4-2CFF-47F9-9CA2-4B62C3DE3ECB}" destId="{A96447A0-2DE5-4768-BBA5-E895D6EF730C}" srcOrd="0" destOrd="0" presId="urn:microsoft.com/office/officeart/2005/8/layout/hierarchy2"/>
    <dgm:cxn modelId="{D8A6299A-66C2-43B0-8984-0547B411D123}" type="presParOf" srcId="{7437FFD4-2CFF-47F9-9CA2-4B62C3DE3ECB}" destId="{D82B357F-164E-4311-BF4A-37F5745C25CC}" srcOrd="1" destOrd="0" presId="urn:microsoft.com/office/officeart/2005/8/layout/hierarchy2"/>
    <dgm:cxn modelId="{328B880C-C87E-4598-8F95-678E8D89832D}" type="presParOf" srcId="{D82B357F-164E-4311-BF4A-37F5745C25CC}" destId="{98DA8F6B-CD20-415D-AF18-9A12E3801708}" srcOrd="0" destOrd="0" presId="urn:microsoft.com/office/officeart/2005/8/layout/hierarchy2"/>
    <dgm:cxn modelId="{28F46B8F-E298-4E5D-9408-01A61A8B640F}" type="presParOf" srcId="{98DA8F6B-CD20-415D-AF18-9A12E3801708}" destId="{65FD33D0-9855-47E4-9FBD-7DA8ED9A7672}" srcOrd="0" destOrd="0" presId="urn:microsoft.com/office/officeart/2005/8/layout/hierarchy2"/>
    <dgm:cxn modelId="{DF65BF48-8A3B-4D47-A997-B7FA81B8C484}" type="presParOf" srcId="{D82B357F-164E-4311-BF4A-37F5745C25CC}" destId="{BB17DA8E-451B-4990-9682-891B3427D0CF}" srcOrd="1" destOrd="0" presId="urn:microsoft.com/office/officeart/2005/8/layout/hierarchy2"/>
    <dgm:cxn modelId="{347D589E-5C18-4885-9AC1-C19B5C3E29C0}" type="presParOf" srcId="{BB17DA8E-451B-4990-9682-891B3427D0CF}" destId="{43DFE19D-9DF6-47E3-ABAD-39342253AA18}" srcOrd="0" destOrd="0" presId="urn:microsoft.com/office/officeart/2005/8/layout/hierarchy2"/>
    <dgm:cxn modelId="{F1E9F4EF-67BF-4BF7-A446-CC985FBC6725}" type="presParOf" srcId="{BB17DA8E-451B-4990-9682-891B3427D0CF}" destId="{1AAB4419-E088-4271-B4E7-95E83D5FB2A7}" srcOrd="1" destOrd="0" presId="urn:microsoft.com/office/officeart/2005/8/layout/hierarchy2"/>
    <dgm:cxn modelId="{51645CF6-5F86-4C44-9A2D-25F63A200B98}" type="presParOf" srcId="{39BBC5D6-CF68-4882-97B0-BF1184EEA7A6}" destId="{076FC6FB-A44C-44AE-8C60-2A42810643C8}" srcOrd="2" destOrd="0" presId="urn:microsoft.com/office/officeart/2005/8/layout/hierarchy2"/>
    <dgm:cxn modelId="{0F033D38-00E9-4F98-908A-42F784AFA5BE}" type="presParOf" srcId="{076FC6FB-A44C-44AE-8C60-2A42810643C8}" destId="{A3641076-EC75-445A-9FCC-2E53F0F42FAB}" srcOrd="0" destOrd="0" presId="urn:microsoft.com/office/officeart/2005/8/layout/hierarchy2"/>
    <dgm:cxn modelId="{E162E612-CAFE-47DE-B3DA-9E9584363FFE}" type="presParOf" srcId="{39BBC5D6-CF68-4882-97B0-BF1184EEA7A6}" destId="{AB6ADEC0-D227-44F5-84F2-0867A1B83322}" srcOrd="3" destOrd="0" presId="urn:microsoft.com/office/officeart/2005/8/layout/hierarchy2"/>
    <dgm:cxn modelId="{583C8EBB-BB9A-46E5-B44B-8D3E0E8B4638}" type="presParOf" srcId="{AB6ADEC0-D227-44F5-84F2-0867A1B83322}" destId="{3B3DE9A5-254F-4CA4-B003-EC93B2BE1497}" srcOrd="0" destOrd="0" presId="urn:microsoft.com/office/officeart/2005/8/layout/hierarchy2"/>
    <dgm:cxn modelId="{541F8A52-7A1D-467E-93DC-2C85CE893078}" type="presParOf" srcId="{AB6ADEC0-D227-44F5-84F2-0867A1B83322}" destId="{E8F523F3-BD56-4239-8873-5D8C312544FA}" srcOrd="1" destOrd="0" presId="urn:microsoft.com/office/officeart/2005/8/layout/hierarchy2"/>
    <dgm:cxn modelId="{DCA7A945-CB7E-4A79-8F1E-33DFB58C7AE7}" type="presParOf" srcId="{E8F523F3-BD56-4239-8873-5D8C312544FA}" destId="{56E7F294-4FBB-4CCA-AFBB-C64B74E83138}" srcOrd="0" destOrd="0" presId="urn:microsoft.com/office/officeart/2005/8/layout/hierarchy2"/>
    <dgm:cxn modelId="{2C1D19C0-26D7-4D73-876D-8600516C6466}" type="presParOf" srcId="{56E7F294-4FBB-4CCA-AFBB-C64B74E83138}" destId="{64A17756-1EBD-4552-93B5-B584F8F626A3}" srcOrd="0" destOrd="0" presId="urn:microsoft.com/office/officeart/2005/8/layout/hierarchy2"/>
    <dgm:cxn modelId="{7113C8BB-5D03-4307-B867-7AC64B8DA46D}" type="presParOf" srcId="{E8F523F3-BD56-4239-8873-5D8C312544FA}" destId="{5E8B0D8B-27CC-46E3-9835-95D95E21D5AA}" srcOrd="1" destOrd="0" presId="urn:microsoft.com/office/officeart/2005/8/layout/hierarchy2"/>
    <dgm:cxn modelId="{778FA888-E608-4B09-906B-14B708CF1CE9}" type="presParOf" srcId="{5E8B0D8B-27CC-46E3-9835-95D95E21D5AA}" destId="{84A822DA-22CD-4776-B2F4-823D4EE2E48A}" srcOrd="0" destOrd="0" presId="urn:microsoft.com/office/officeart/2005/8/layout/hierarchy2"/>
    <dgm:cxn modelId="{B8270557-D7FB-4133-A9D7-E61C2FE1E6FE}" type="presParOf" srcId="{5E8B0D8B-27CC-46E3-9835-95D95E21D5AA}" destId="{5EB777F1-00DF-482D-BEED-F5A8497FC16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768521-B646-468C-AA63-9D415C0DB68A}" type="doc">
      <dgm:prSet loTypeId="urn:microsoft.com/office/officeart/2005/8/layout/hierarchy2" loCatId="hierarchy" qsTypeId="urn:microsoft.com/office/officeart/2005/8/quickstyle/simple1" qsCatId="simple" csTypeId="urn:microsoft.com/office/officeart/2005/8/colors/accent1_4" csCatId="accent1" phldr="1"/>
      <dgm:spPr/>
      <dgm:t>
        <a:bodyPr/>
        <a:lstStyle/>
        <a:p>
          <a:endParaRPr lang="en-US"/>
        </a:p>
      </dgm:t>
    </dgm:pt>
    <dgm:pt modelId="{7ED2FCF3-7259-4367-8B37-7872756EBD1A}">
      <dgm:prSet phldrT="[Text]"/>
      <dgm:spPr/>
      <dgm:t>
        <a:bodyPr/>
        <a:lstStyle/>
        <a:p>
          <a:r>
            <a:rPr lang="en-US" dirty="0" smtClean="0"/>
            <a:t>Response</a:t>
          </a:r>
          <a:endParaRPr lang="en-US" dirty="0"/>
        </a:p>
      </dgm:t>
    </dgm:pt>
    <dgm:pt modelId="{7C8BF01D-3097-4C2E-AB8E-282CA05A400E}" type="parTrans" cxnId="{061C5E85-3FB4-44AF-A7C4-F15E26B729C7}">
      <dgm:prSet/>
      <dgm:spPr/>
      <dgm:t>
        <a:bodyPr/>
        <a:lstStyle/>
        <a:p>
          <a:endParaRPr lang="en-US"/>
        </a:p>
      </dgm:t>
    </dgm:pt>
    <dgm:pt modelId="{82BC0433-D4B8-40F7-8AD0-C103844819F4}" type="sibTrans" cxnId="{061C5E85-3FB4-44AF-A7C4-F15E26B729C7}">
      <dgm:prSet/>
      <dgm:spPr/>
      <dgm:t>
        <a:bodyPr/>
        <a:lstStyle/>
        <a:p>
          <a:endParaRPr lang="en-US"/>
        </a:p>
      </dgm:t>
    </dgm:pt>
    <dgm:pt modelId="{47105296-76E8-4F21-9532-E78D4B3E81A3}">
      <dgm:prSet phldrT="[Text]" custT="1"/>
      <dgm:spPr/>
      <dgm:t>
        <a:bodyPr/>
        <a:lstStyle/>
        <a:p>
          <a:r>
            <a:rPr lang="en-US" sz="2400" dirty="0" smtClean="0"/>
            <a:t>Occurrence</a:t>
          </a:r>
          <a:endParaRPr lang="en-US" sz="2400" dirty="0"/>
        </a:p>
      </dgm:t>
    </dgm:pt>
    <dgm:pt modelId="{AAF6DA56-52D0-4CE3-8AB4-27C124E259C7}" type="parTrans" cxnId="{D61E9E9E-EB23-4FCE-B5FF-0A1884E9B9BD}">
      <dgm:prSet/>
      <dgm:spPr/>
      <dgm:t>
        <a:bodyPr/>
        <a:lstStyle/>
        <a:p>
          <a:endParaRPr lang="en-US"/>
        </a:p>
      </dgm:t>
    </dgm:pt>
    <dgm:pt modelId="{A9C28D49-CF17-4C60-A22B-9FC18D5A5C60}" type="sibTrans" cxnId="{D61E9E9E-EB23-4FCE-B5FF-0A1884E9B9BD}">
      <dgm:prSet/>
      <dgm:spPr/>
      <dgm:t>
        <a:bodyPr/>
        <a:lstStyle/>
        <a:p>
          <a:endParaRPr lang="en-US"/>
        </a:p>
      </dgm:t>
    </dgm:pt>
    <dgm:pt modelId="{F773853D-B269-4D1E-9980-7BCFA745E419}">
      <dgm:prSet phldrT="[Text]" custT="1"/>
      <dgm:spPr/>
      <dgm:t>
        <a:bodyPr/>
        <a:lstStyle/>
        <a:p>
          <a:pPr algn="l"/>
          <a:r>
            <a:rPr lang="en-US" sz="2900" dirty="0" smtClean="0"/>
            <a:t>  </a:t>
          </a:r>
          <a:r>
            <a:rPr lang="en-US" sz="1800" dirty="0" err="1" smtClean="0"/>
            <a:t>CV_event</a:t>
          </a:r>
          <a:endParaRPr lang="en-US" sz="1800" dirty="0"/>
        </a:p>
      </dgm:t>
    </dgm:pt>
    <dgm:pt modelId="{C8202318-3218-4393-97B6-F9FDF9104572}" type="parTrans" cxnId="{6A9B92C5-4E88-4905-93C9-25DB184ABF92}">
      <dgm:prSet/>
      <dgm:spPr/>
      <dgm:t>
        <a:bodyPr/>
        <a:lstStyle/>
        <a:p>
          <a:endParaRPr lang="en-US"/>
        </a:p>
      </dgm:t>
    </dgm:pt>
    <dgm:pt modelId="{95CA14B5-217C-4F04-8D4F-7D161C012E4B}" type="sibTrans" cxnId="{6A9B92C5-4E88-4905-93C9-25DB184ABF92}">
      <dgm:prSet/>
      <dgm:spPr/>
      <dgm:t>
        <a:bodyPr/>
        <a:lstStyle/>
        <a:p>
          <a:endParaRPr lang="en-US"/>
        </a:p>
      </dgm:t>
    </dgm:pt>
    <dgm:pt modelId="{29401203-07D8-455E-843C-E289865DB508}">
      <dgm:prSet phldrT="[Text]" custT="1"/>
      <dgm:spPr/>
      <dgm:t>
        <a:bodyPr/>
        <a:lstStyle/>
        <a:p>
          <a:pPr algn="l"/>
          <a:r>
            <a:rPr lang="en-US" sz="2500" dirty="0" smtClean="0"/>
            <a:t>  </a:t>
          </a:r>
          <a:r>
            <a:rPr lang="en-US" sz="1800" dirty="0" err="1" smtClean="0"/>
            <a:t>CV_time</a:t>
          </a:r>
          <a:endParaRPr lang="en-US" sz="1800" dirty="0"/>
        </a:p>
      </dgm:t>
    </dgm:pt>
    <dgm:pt modelId="{C161A3DE-82A1-443E-96CC-F2798CC08819}" type="sibTrans" cxnId="{4610C2C7-DAD5-4BB2-8AC2-9BB8E0490A35}">
      <dgm:prSet/>
      <dgm:spPr/>
      <dgm:t>
        <a:bodyPr/>
        <a:lstStyle/>
        <a:p>
          <a:endParaRPr lang="en-US"/>
        </a:p>
      </dgm:t>
    </dgm:pt>
    <dgm:pt modelId="{AC7B45B4-02FC-4C22-A2D4-DC12D2D102C2}" type="parTrans" cxnId="{4610C2C7-DAD5-4BB2-8AC2-9BB8E0490A35}">
      <dgm:prSet/>
      <dgm:spPr/>
      <dgm:t>
        <a:bodyPr/>
        <a:lstStyle/>
        <a:p>
          <a:endParaRPr lang="en-US"/>
        </a:p>
      </dgm:t>
    </dgm:pt>
    <dgm:pt modelId="{21BAE205-2E34-441B-90C9-A96D046C5F5E}">
      <dgm:prSet phldrT="[Text]" custT="1"/>
      <dgm:spPr/>
      <dgm:t>
        <a:bodyPr/>
        <a:lstStyle/>
        <a:p>
          <a:r>
            <a:rPr lang="en-US" sz="2400" dirty="0" smtClean="0"/>
            <a:t>Timing</a:t>
          </a:r>
          <a:endParaRPr lang="en-US" sz="2400" dirty="0"/>
        </a:p>
      </dgm:t>
    </dgm:pt>
    <dgm:pt modelId="{C6471BA6-AD5F-4465-87CF-82DE7A423E7C}" type="sibTrans" cxnId="{3A6A91E7-8C89-4931-B3D6-F8087125754B}">
      <dgm:prSet/>
      <dgm:spPr/>
      <dgm:t>
        <a:bodyPr/>
        <a:lstStyle/>
        <a:p>
          <a:endParaRPr lang="en-US"/>
        </a:p>
      </dgm:t>
    </dgm:pt>
    <dgm:pt modelId="{40D88CFE-010E-4862-9878-CD085C3747CA}" type="parTrans" cxnId="{3A6A91E7-8C89-4931-B3D6-F8087125754B}">
      <dgm:prSet/>
      <dgm:spPr/>
      <dgm:t>
        <a:bodyPr/>
        <a:lstStyle/>
        <a:p>
          <a:endParaRPr lang="en-US"/>
        </a:p>
      </dgm:t>
    </dgm:pt>
    <dgm:pt modelId="{89FB30A2-137E-407F-ABB1-D621AEAF9EC8}" type="pres">
      <dgm:prSet presAssocID="{D2768521-B646-468C-AA63-9D415C0DB68A}" presName="diagram" presStyleCnt="0">
        <dgm:presLayoutVars>
          <dgm:chPref val="1"/>
          <dgm:dir/>
          <dgm:animOne val="branch"/>
          <dgm:animLvl val="lvl"/>
          <dgm:resizeHandles val="exact"/>
        </dgm:presLayoutVars>
      </dgm:prSet>
      <dgm:spPr/>
      <dgm:t>
        <a:bodyPr/>
        <a:lstStyle/>
        <a:p>
          <a:endParaRPr lang="en-US"/>
        </a:p>
      </dgm:t>
    </dgm:pt>
    <dgm:pt modelId="{9B44D1A6-C366-4E77-923C-8184436E8953}" type="pres">
      <dgm:prSet presAssocID="{7ED2FCF3-7259-4367-8B37-7872756EBD1A}" presName="root1" presStyleCnt="0"/>
      <dgm:spPr/>
      <dgm:t>
        <a:bodyPr/>
        <a:lstStyle/>
        <a:p>
          <a:endParaRPr lang="en-US"/>
        </a:p>
      </dgm:t>
    </dgm:pt>
    <dgm:pt modelId="{65F16207-CE59-4B3F-ADAF-AF87F23161E6}" type="pres">
      <dgm:prSet presAssocID="{7ED2FCF3-7259-4367-8B37-7872756EBD1A}" presName="LevelOneTextNode" presStyleLbl="node0" presStyleIdx="0" presStyleCnt="1" custScaleX="195446" custLinFactNeighborX="-34757" custLinFactNeighborY="3915">
        <dgm:presLayoutVars>
          <dgm:chPref val="3"/>
        </dgm:presLayoutVars>
      </dgm:prSet>
      <dgm:spPr/>
      <dgm:t>
        <a:bodyPr/>
        <a:lstStyle/>
        <a:p>
          <a:endParaRPr lang="en-US"/>
        </a:p>
      </dgm:t>
    </dgm:pt>
    <dgm:pt modelId="{E5BBF0EF-1E68-40A1-944E-9EC7D9FC03A1}" type="pres">
      <dgm:prSet presAssocID="{7ED2FCF3-7259-4367-8B37-7872756EBD1A}" presName="level2hierChild" presStyleCnt="0"/>
      <dgm:spPr/>
      <dgm:t>
        <a:bodyPr/>
        <a:lstStyle/>
        <a:p>
          <a:endParaRPr lang="en-US"/>
        </a:p>
      </dgm:t>
    </dgm:pt>
    <dgm:pt modelId="{3A880B94-018F-484B-BC6B-73E4EC220099}" type="pres">
      <dgm:prSet presAssocID="{AAF6DA56-52D0-4CE3-8AB4-27C124E259C7}" presName="conn2-1" presStyleLbl="parChTrans1D2" presStyleIdx="0" presStyleCnt="2"/>
      <dgm:spPr/>
      <dgm:t>
        <a:bodyPr/>
        <a:lstStyle/>
        <a:p>
          <a:endParaRPr lang="en-US"/>
        </a:p>
      </dgm:t>
    </dgm:pt>
    <dgm:pt modelId="{144FB4A9-909D-48FD-ADC3-806AA6DEFA91}" type="pres">
      <dgm:prSet presAssocID="{AAF6DA56-52D0-4CE3-8AB4-27C124E259C7}" presName="connTx" presStyleLbl="parChTrans1D2" presStyleIdx="0" presStyleCnt="2"/>
      <dgm:spPr/>
      <dgm:t>
        <a:bodyPr/>
        <a:lstStyle/>
        <a:p>
          <a:endParaRPr lang="en-US"/>
        </a:p>
      </dgm:t>
    </dgm:pt>
    <dgm:pt modelId="{C186CA31-DEC7-40ED-BCC5-DD01EACD86B5}" type="pres">
      <dgm:prSet presAssocID="{47105296-76E8-4F21-9532-E78D4B3E81A3}" presName="root2" presStyleCnt="0"/>
      <dgm:spPr/>
      <dgm:t>
        <a:bodyPr/>
        <a:lstStyle/>
        <a:p>
          <a:endParaRPr lang="en-US"/>
        </a:p>
      </dgm:t>
    </dgm:pt>
    <dgm:pt modelId="{8DA2D015-6878-46F4-8E7D-259A46B75BD0}" type="pres">
      <dgm:prSet presAssocID="{47105296-76E8-4F21-9532-E78D4B3E81A3}" presName="LevelTwoTextNode" presStyleLbl="node2" presStyleIdx="0" presStyleCnt="2" custScaleX="204302" custLinFactNeighborX="-20966" custLinFactNeighborY="4121">
        <dgm:presLayoutVars>
          <dgm:chPref val="3"/>
        </dgm:presLayoutVars>
      </dgm:prSet>
      <dgm:spPr/>
      <dgm:t>
        <a:bodyPr/>
        <a:lstStyle/>
        <a:p>
          <a:endParaRPr lang="en-US"/>
        </a:p>
      </dgm:t>
    </dgm:pt>
    <dgm:pt modelId="{4311CA02-3410-451C-B1EC-7240835E7458}" type="pres">
      <dgm:prSet presAssocID="{47105296-76E8-4F21-9532-E78D4B3E81A3}" presName="level3hierChild" presStyleCnt="0"/>
      <dgm:spPr/>
      <dgm:t>
        <a:bodyPr/>
        <a:lstStyle/>
        <a:p>
          <a:endParaRPr lang="en-US"/>
        </a:p>
      </dgm:t>
    </dgm:pt>
    <dgm:pt modelId="{BC57DBFA-E5BB-4632-B97F-862872ED3FC5}" type="pres">
      <dgm:prSet presAssocID="{C8202318-3218-4393-97B6-F9FDF9104572}" presName="conn2-1" presStyleLbl="parChTrans1D3" presStyleIdx="0" presStyleCnt="2"/>
      <dgm:spPr/>
      <dgm:t>
        <a:bodyPr/>
        <a:lstStyle/>
        <a:p>
          <a:endParaRPr lang="en-US"/>
        </a:p>
      </dgm:t>
    </dgm:pt>
    <dgm:pt modelId="{CA623333-53B0-4B16-94DC-2881FCD1610B}" type="pres">
      <dgm:prSet presAssocID="{C8202318-3218-4393-97B6-F9FDF9104572}" presName="connTx" presStyleLbl="parChTrans1D3" presStyleIdx="0" presStyleCnt="2"/>
      <dgm:spPr/>
      <dgm:t>
        <a:bodyPr/>
        <a:lstStyle/>
        <a:p>
          <a:endParaRPr lang="en-US"/>
        </a:p>
      </dgm:t>
    </dgm:pt>
    <dgm:pt modelId="{EBEE2190-9C76-4600-A861-7EB56D70C7C7}" type="pres">
      <dgm:prSet presAssocID="{F773853D-B269-4D1E-9980-7BCFA745E419}" presName="root2" presStyleCnt="0"/>
      <dgm:spPr/>
      <dgm:t>
        <a:bodyPr/>
        <a:lstStyle/>
        <a:p>
          <a:endParaRPr lang="en-US"/>
        </a:p>
      </dgm:t>
    </dgm:pt>
    <dgm:pt modelId="{B2942048-F625-46D6-8583-A08383FB5F25}" type="pres">
      <dgm:prSet presAssocID="{F773853D-B269-4D1E-9980-7BCFA745E419}" presName="LevelTwoTextNode" presStyleLbl="node3" presStyleIdx="0" presStyleCnt="2" custScaleX="294697" custLinFactNeighborX="37861" custLinFactNeighborY="310">
        <dgm:presLayoutVars>
          <dgm:chPref val="3"/>
        </dgm:presLayoutVars>
      </dgm:prSet>
      <dgm:spPr/>
      <dgm:t>
        <a:bodyPr/>
        <a:lstStyle/>
        <a:p>
          <a:endParaRPr lang="en-US"/>
        </a:p>
      </dgm:t>
    </dgm:pt>
    <dgm:pt modelId="{6EA1F3D7-8F89-4BD1-9D37-607EA206CDF8}" type="pres">
      <dgm:prSet presAssocID="{F773853D-B269-4D1E-9980-7BCFA745E419}" presName="level3hierChild" presStyleCnt="0"/>
      <dgm:spPr/>
      <dgm:t>
        <a:bodyPr/>
        <a:lstStyle/>
        <a:p>
          <a:endParaRPr lang="en-US"/>
        </a:p>
      </dgm:t>
    </dgm:pt>
    <dgm:pt modelId="{5D792371-8DB8-40B9-B8D4-05BB224FA06B}" type="pres">
      <dgm:prSet presAssocID="{40D88CFE-010E-4862-9878-CD085C3747CA}" presName="conn2-1" presStyleLbl="parChTrans1D2" presStyleIdx="1" presStyleCnt="2"/>
      <dgm:spPr/>
      <dgm:t>
        <a:bodyPr/>
        <a:lstStyle/>
        <a:p>
          <a:endParaRPr lang="en-US"/>
        </a:p>
      </dgm:t>
    </dgm:pt>
    <dgm:pt modelId="{CEF5E971-F3BE-40F1-8B88-ECFB46DD65AE}" type="pres">
      <dgm:prSet presAssocID="{40D88CFE-010E-4862-9878-CD085C3747CA}" presName="connTx" presStyleLbl="parChTrans1D2" presStyleIdx="1" presStyleCnt="2"/>
      <dgm:spPr/>
      <dgm:t>
        <a:bodyPr/>
        <a:lstStyle/>
        <a:p>
          <a:endParaRPr lang="en-US"/>
        </a:p>
      </dgm:t>
    </dgm:pt>
    <dgm:pt modelId="{ACD51ADD-5916-4012-993F-A635240A2B82}" type="pres">
      <dgm:prSet presAssocID="{21BAE205-2E34-441B-90C9-A96D046C5F5E}" presName="root2" presStyleCnt="0"/>
      <dgm:spPr/>
      <dgm:t>
        <a:bodyPr/>
        <a:lstStyle/>
        <a:p>
          <a:endParaRPr lang="en-US"/>
        </a:p>
      </dgm:t>
    </dgm:pt>
    <dgm:pt modelId="{79FF992A-0E1D-463B-9F59-FCE3D0E43126}" type="pres">
      <dgm:prSet presAssocID="{21BAE205-2E34-441B-90C9-A96D046C5F5E}" presName="LevelTwoTextNode" presStyleLbl="node2" presStyleIdx="1" presStyleCnt="2" custScaleX="203483" custLinFactNeighborX="-19542" custLinFactNeighborY="65">
        <dgm:presLayoutVars>
          <dgm:chPref val="3"/>
        </dgm:presLayoutVars>
      </dgm:prSet>
      <dgm:spPr/>
      <dgm:t>
        <a:bodyPr/>
        <a:lstStyle/>
        <a:p>
          <a:endParaRPr lang="en-US"/>
        </a:p>
      </dgm:t>
    </dgm:pt>
    <dgm:pt modelId="{789D1A78-4906-4D5A-85FF-59EB692DF3C0}" type="pres">
      <dgm:prSet presAssocID="{21BAE205-2E34-441B-90C9-A96D046C5F5E}" presName="level3hierChild" presStyleCnt="0"/>
      <dgm:spPr/>
      <dgm:t>
        <a:bodyPr/>
        <a:lstStyle/>
        <a:p>
          <a:endParaRPr lang="en-US"/>
        </a:p>
      </dgm:t>
    </dgm:pt>
    <dgm:pt modelId="{4948607E-B43B-47FF-A65C-7FC937006394}" type="pres">
      <dgm:prSet presAssocID="{AC7B45B4-02FC-4C22-A2D4-DC12D2D102C2}" presName="conn2-1" presStyleLbl="parChTrans1D3" presStyleIdx="1" presStyleCnt="2"/>
      <dgm:spPr/>
      <dgm:t>
        <a:bodyPr/>
        <a:lstStyle/>
        <a:p>
          <a:endParaRPr lang="en-US"/>
        </a:p>
      </dgm:t>
    </dgm:pt>
    <dgm:pt modelId="{FF28DBB9-AF36-4B2D-8771-BD69922D4094}" type="pres">
      <dgm:prSet presAssocID="{AC7B45B4-02FC-4C22-A2D4-DC12D2D102C2}" presName="connTx" presStyleLbl="parChTrans1D3" presStyleIdx="1" presStyleCnt="2"/>
      <dgm:spPr/>
      <dgm:t>
        <a:bodyPr/>
        <a:lstStyle/>
        <a:p>
          <a:endParaRPr lang="en-US"/>
        </a:p>
      </dgm:t>
    </dgm:pt>
    <dgm:pt modelId="{B00FB220-E680-48D6-9CE7-134F4B63EDEC}" type="pres">
      <dgm:prSet presAssocID="{29401203-07D8-455E-843C-E289865DB508}" presName="root2" presStyleCnt="0"/>
      <dgm:spPr/>
      <dgm:t>
        <a:bodyPr/>
        <a:lstStyle/>
        <a:p>
          <a:endParaRPr lang="en-US"/>
        </a:p>
      </dgm:t>
    </dgm:pt>
    <dgm:pt modelId="{359C110D-D7BA-42E9-A24B-7F91B6C34245}" type="pres">
      <dgm:prSet presAssocID="{29401203-07D8-455E-843C-E289865DB508}" presName="LevelTwoTextNode" presStyleLbl="node3" presStyleIdx="1" presStyleCnt="2" custScaleX="300178" custLinFactNeighborX="37693">
        <dgm:presLayoutVars>
          <dgm:chPref val="3"/>
        </dgm:presLayoutVars>
      </dgm:prSet>
      <dgm:spPr/>
      <dgm:t>
        <a:bodyPr/>
        <a:lstStyle/>
        <a:p>
          <a:endParaRPr lang="en-US"/>
        </a:p>
      </dgm:t>
    </dgm:pt>
    <dgm:pt modelId="{D95188B9-A45A-4312-8877-5AC9EEC7D448}" type="pres">
      <dgm:prSet presAssocID="{29401203-07D8-455E-843C-E289865DB508}" presName="level3hierChild" presStyleCnt="0"/>
      <dgm:spPr/>
      <dgm:t>
        <a:bodyPr/>
        <a:lstStyle/>
        <a:p>
          <a:endParaRPr lang="en-US"/>
        </a:p>
      </dgm:t>
    </dgm:pt>
  </dgm:ptLst>
  <dgm:cxnLst>
    <dgm:cxn modelId="{9C38C6AA-3D49-42B8-9DD0-606D79F8AA07}" type="presOf" srcId="{40D88CFE-010E-4862-9878-CD085C3747CA}" destId="{CEF5E971-F3BE-40F1-8B88-ECFB46DD65AE}" srcOrd="1" destOrd="0" presId="urn:microsoft.com/office/officeart/2005/8/layout/hierarchy2"/>
    <dgm:cxn modelId="{FF408A81-A386-4D3A-ABCD-B477FC8F451A}" type="presOf" srcId="{40D88CFE-010E-4862-9878-CD085C3747CA}" destId="{5D792371-8DB8-40B9-B8D4-05BB224FA06B}" srcOrd="0" destOrd="0" presId="urn:microsoft.com/office/officeart/2005/8/layout/hierarchy2"/>
    <dgm:cxn modelId="{CCD3B214-A07C-4EE3-8DF7-18BAF4D69156}" type="presOf" srcId="{C8202318-3218-4393-97B6-F9FDF9104572}" destId="{BC57DBFA-E5BB-4632-B97F-862872ED3FC5}" srcOrd="0" destOrd="0" presId="urn:microsoft.com/office/officeart/2005/8/layout/hierarchy2"/>
    <dgm:cxn modelId="{DFE11EB1-3CBA-45B7-B1C2-536DACC044E4}" type="presOf" srcId="{AC7B45B4-02FC-4C22-A2D4-DC12D2D102C2}" destId="{FF28DBB9-AF36-4B2D-8771-BD69922D4094}" srcOrd="1" destOrd="0" presId="urn:microsoft.com/office/officeart/2005/8/layout/hierarchy2"/>
    <dgm:cxn modelId="{6A9B92C5-4E88-4905-93C9-25DB184ABF92}" srcId="{47105296-76E8-4F21-9532-E78D4B3E81A3}" destId="{F773853D-B269-4D1E-9980-7BCFA745E419}" srcOrd="0" destOrd="0" parTransId="{C8202318-3218-4393-97B6-F9FDF9104572}" sibTransId="{95CA14B5-217C-4F04-8D4F-7D161C012E4B}"/>
    <dgm:cxn modelId="{95A58C96-C5BB-485A-B74A-14BCC63D044A}" type="presOf" srcId="{F773853D-B269-4D1E-9980-7BCFA745E419}" destId="{B2942048-F625-46D6-8583-A08383FB5F25}" srcOrd="0" destOrd="0" presId="urn:microsoft.com/office/officeart/2005/8/layout/hierarchy2"/>
    <dgm:cxn modelId="{D61E9E9E-EB23-4FCE-B5FF-0A1884E9B9BD}" srcId="{7ED2FCF3-7259-4367-8B37-7872756EBD1A}" destId="{47105296-76E8-4F21-9532-E78D4B3E81A3}" srcOrd="0" destOrd="0" parTransId="{AAF6DA56-52D0-4CE3-8AB4-27C124E259C7}" sibTransId="{A9C28D49-CF17-4C60-A22B-9FC18D5A5C60}"/>
    <dgm:cxn modelId="{061C5E85-3FB4-44AF-A7C4-F15E26B729C7}" srcId="{D2768521-B646-468C-AA63-9D415C0DB68A}" destId="{7ED2FCF3-7259-4367-8B37-7872756EBD1A}" srcOrd="0" destOrd="0" parTransId="{7C8BF01D-3097-4C2E-AB8E-282CA05A400E}" sibTransId="{82BC0433-D4B8-40F7-8AD0-C103844819F4}"/>
    <dgm:cxn modelId="{5888E42B-6F9C-4214-811C-0BD1BE9ED2D1}" type="presOf" srcId="{7ED2FCF3-7259-4367-8B37-7872756EBD1A}" destId="{65F16207-CE59-4B3F-ADAF-AF87F23161E6}" srcOrd="0" destOrd="0" presId="urn:microsoft.com/office/officeart/2005/8/layout/hierarchy2"/>
    <dgm:cxn modelId="{2A9FB0E7-E43B-499A-B6E9-C79624841451}" type="presOf" srcId="{AAF6DA56-52D0-4CE3-8AB4-27C124E259C7}" destId="{3A880B94-018F-484B-BC6B-73E4EC220099}" srcOrd="0" destOrd="0" presId="urn:microsoft.com/office/officeart/2005/8/layout/hierarchy2"/>
    <dgm:cxn modelId="{691C7238-921B-4BD6-860B-2BFBB1B0DAA2}" type="presOf" srcId="{D2768521-B646-468C-AA63-9D415C0DB68A}" destId="{89FB30A2-137E-407F-ABB1-D621AEAF9EC8}" srcOrd="0" destOrd="0" presId="urn:microsoft.com/office/officeart/2005/8/layout/hierarchy2"/>
    <dgm:cxn modelId="{189C99FF-40B6-4087-A6EF-469892136D66}" type="presOf" srcId="{29401203-07D8-455E-843C-E289865DB508}" destId="{359C110D-D7BA-42E9-A24B-7F91B6C34245}" srcOrd="0" destOrd="0" presId="urn:microsoft.com/office/officeart/2005/8/layout/hierarchy2"/>
    <dgm:cxn modelId="{9EFE3200-9F8E-4016-8302-FBC5E3588FAE}" type="presOf" srcId="{47105296-76E8-4F21-9532-E78D4B3E81A3}" destId="{8DA2D015-6878-46F4-8E7D-259A46B75BD0}" srcOrd="0" destOrd="0" presId="urn:microsoft.com/office/officeart/2005/8/layout/hierarchy2"/>
    <dgm:cxn modelId="{4610C2C7-DAD5-4BB2-8AC2-9BB8E0490A35}" srcId="{21BAE205-2E34-441B-90C9-A96D046C5F5E}" destId="{29401203-07D8-455E-843C-E289865DB508}" srcOrd="0" destOrd="0" parTransId="{AC7B45B4-02FC-4C22-A2D4-DC12D2D102C2}" sibTransId="{C161A3DE-82A1-443E-96CC-F2798CC08819}"/>
    <dgm:cxn modelId="{4CC4E935-3408-4F05-8C8F-A2F1DE7F23A1}" type="presOf" srcId="{AC7B45B4-02FC-4C22-A2D4-DC12D2D102C2}" destId="{4948607E-B43B-47FF-A65C-7FC937006394}" srcOrd="0" destOrd="0" presId="urn:microsoft.com/office/officeart/2005/8/layout/hierarchy2"/>
    <dgm:cxn modelId="{0ACEA75C-5274-4616-9A5E-A47B4759B269}" type="presOf" srcId="{C8202318-3218-4393-97B6-F9FDF9104572}" destId="{CA623333-53B0-4B16-94DC-2881FCD1610B}" srcOrd="1" destOrd="0" presId="urn:microsoft.com/office/officeart/2005/8/layout/hierarchy2"/>
    <dgm:cxn modelId="{3A6A91E7-8C89-4931-B3D6-F8087125754B}" srcId="{7ED2FCF3-7259-4367-8B37-7872756EBD1A}" destId="{21BAE205-2E34-441B-90C9-A96D046C5F5E}" srcOrd="1" destOrd="0" parTransId="{40D88CFE-010E-4862-9878-CD085C3747CA}" sibTransId="{C6471BA6-AD5F-4465-87CF-82DE7A423E7C}"/>
    <dgm:cxn modelId="{23C650A6-86B6-47AF-B2A2-737D6E0A5E80}" type="presOf" srcId="{AAF6DA56-52D0-4CE3-8AB4-27C124E259C7}" destId="{144FB4A9-909D-48FD-ADC3-806AA6DEFA91}" srcOrd="1" destOrd="0" presId="urn:microsoft.com/office/officeart/2005/8/layout/hierarchy2"/>
    <dgm:cxn modelId="{D56BE183-482E-4419-82F7-E29F576C8122}" type="presOf" srcId="{21BAE205-2E34-441B-90C9-A96D046C5F5E}" destId="{79FF992A-0E1D-463B-9F59-FCE3D0E43126}" srcOrd="0" destOrd="0" presId="urn:microsoft.com/office/officeart/2005/8/layout/hierarchy2"/>
    <dgm:cxn modelId="{0DEB2988-6335-4C3D-B0E3-DB941D7DD03E}" type="presParOf" srcId="{89FB30A2-137E-407F-ABB1-D621AEAF9EC8}" destId="{9B44D1A6-C366-4E77-923C-8184436E8953}" srcOrd="0" destOrd="0" presId="urn:microsoft.com/office/officeart/2005/8/layout/hierarchy2"/>
    <dgm:cxn modelId="{2DA236E9-670A-40E6-85E6-D9B52BC46D6A}" type="presParOf" srcId="{9B44D1A6-C366-4E77-923C-8184436E8953}" destId="{65F16207-CE59-4B3F-ADAF-AF87F23161E6}" srcOrd="0" destOrd="0" presId="urn:microsoft.com/office/officeart/2005/8/layout/hierarchy2"/>
    <dgm:cxn modelId="{669DB976-C0BA-4945-8DA2-732F12EF6CEA}" type="presParOf" srcId="{9B44D1A6-C366-4E77-923C-8184436E8953}" destId="{E5BBF0EF-1E68-40A1-944E-9EC7D9FC03A1}" srcOrd="1" destOrd="0" presId="urn:microsoft.com/office/officeart/2005/8/layout/hierarchy2"/>
    <dgm:cxn modelId="{8AFFE09D-5164-4DB1-8076-7B59C17D3C79}" type="presParOf" srcId="{E5BBF0EF-1E68-40A1-944E-9EC7D9FC03A1}" destId="{3A880B94-018F-484B-BC6B-73E4EC220099}" srcOrd="0" destOrd="0" presId="urn:microsoft.com/office/officeart/2005/8/layout/hierarchy2"/>
    <dgm:cxn modelId="{450832E5-6B3A-4556-BA4F-7B0A0B795154}" type="presParOf" srcId="{3A880B94-018F-484B-BC6B-73E4EC220099}" destId="{144FB4A9-909D-48FD-ADC3-806AA6DEFA91}" srcOrd="0" destOrd="0" presId="urn:microsoft.com/office/officeart/2005/8/layout/hierarchy2"/>
    <dgm:cxn modelId="{4BDE1BCD-B7AE-47B1-96A5-DB54771E1A68}" type="presParOf" srcId="{E5BBF0EF-1E68-40A1-944E-9EC7D9FC03A1}" destId="{C186CA31-DEC7-40ED-BCC5-DD01EACD86B5}" srcOrd="1" destOrd="0" presId="urn:microsoft.com/office/officeart/2005/8/layout/hierarchy2"/>
    <dgm:cxn modelId="{6FE84080-74BA-45D7-908D-D82770D9A5CF}" type="presParOf" srcId="{C186CA31-DEC7-40ED-BCC5-DD01EACD86B5}" destId="{8DA2D015-6878-46F4-8E7D-259A46B75BD0}" srcOrd="0" destOrd="0" presId="urn:microsoft.com/office/officeart/2005/8/layout/hierarchy2"/>
    <dgm:cxn modelId="{79F5A59C-EFAF-4177-800D-1E7BF65AFE47}" type="presParOf" srcId="{C186CA31-DEC7-40ED-BCC5-DD01EACD86B5}" destId="{4311CA02-3410-451C-B1EC-7240835E7458}" srcOrd="1" destOrd="0" presId="urn:microsoft.com/office/officeart/2005/8/layout/hierarchy2"/>
    <dgm:cxn modelId="{AB55D542-FAE8-40C0-9F70-108E8ED720AE}" type="presParOf" srcId="{4311CA02-3410-451C-B1EC-7240835E7458}" destId="{BC57DBFA-E5BB-4632-B97F-862872ED3FC5}" srcOrd="0" destOrd="0" presId="urn:microsoft.com/office/officeart/2005/8/layout/hierarchy2"/>
    <dgm:cxn modelId="{4729CBB7-695D-4B78-8B77-7F90EE8D5EAB}" type="presParOf" srcId="{BC57DBFA-E5BB-4632-B97F-862872ED3FC5}" destId="{CA623333-53B0-4B16-94DC-2881FCD1610B}" srcOrd="0" destOrd="0" presId="urn:microsoft.com/office/officeart/2005/8/layout/hierarchy2"/>
    <dgm:cxn modelId="{6E34341B-DE35-43E4-A3F8-DF7C9CD133EE}" type="presParOf" srcId="{4311CA02-3410-451C-B1EC-7240835E7458}" destId="{EBEE2190-9C76-4600-A861-7EB56D70C7C7}" srcOrd="1" destOrd="0" presId="urn:microsoft.com/office/officeart/2005/8/layout/hierarchy2"/>
    <dgm:cxn modelId="{666F7FC4-E83D-45C0-9594-9476AECA6304}" type="presParOf" srcId="{EBEE2190-9C76-4600-A861-7EB56D70C7C7}" destId="{B2942048-F625-46D6-8583-A08383FB5F25}" srcOrd="0" destOrd="0" presId="urn:microsoft.com/office/officeart/2005/8/layout/hierarchy2"/>
    <dgm:cxn modelId="{703CC3A8-9DF8-4274-929B-AB8CB3C3E0A0}" type="presParOf" srcId="{EBEE2190-9C76-4600-A861-7EB56D70C7C7}" destId="{6EA1F3D7-8F89-4BD1-9D37-607EA206CDF8}" srcOrd="1" destOrd="0" presId="urn:microsoft.com/office/officeart/2005/8/layout/hierarchy2"/>
    <dgm:cxn modelId="{458A7B7E-C57F-45A5-A387-D796D04EC73D}" type="presParOf" srcId="{E5BBF0EF-1E68-40A1-944E-9EC7D9FC03A1}" destId="{5D792371-8DB8-40B9-B8D4-05BB224FA06B}" srcOrd="2" destOrd="0" presId="urn:microsoft.com/office/officeart/2005/8/layout/hierarchy2"/>
    <dgm:cxn modelId="{AA080E32-5FD4-4099-90E1-668654F6DED6}" type="presParOf" srcId="{5D792371-8DB8-40B9-B8D4-05BB224FA06B}" destId="{CEF5E971-F3BE-40F1-8B88-ECFB46DD65AE}" srcOrd="0" destOrd="0" presId="urn:microsoft.com/office/officeart/2005/8/layout/hierarchy2"/>
    <dgm:cxn modelId="{44F56949-844C-4452-B692-8A80DAF7C7A6}" type="presParOf" srcId="{E5BBF0EF-1E68-40A1-944E-9EC7D9FC03A1}" destId="{ACD51ADD-5916-4012-993F-A635240A2B82}" srcOrd="3" destOrd="0" presId="urn:microsoft.com/office/officeart/2005/8/layout/hierarchy2"/>
    <dgm:cxn modelId="{B8317210-6C73-4D86-A13F-80DD3FA77C98}" type="presParOf" srcId="{ACD51ADD-5916-4012-993F-A635240A2B82}" destId="{79FF992A-0E1D-463B-9F59-FCE3D0E43126}" srcOrd="0" destOrd="0" presId="urn:microsoft.com/office/officeart/2005/8/layout/hierarchy2"/>
    <dgm:cxn modelId="{C1BB2218-80E6-413D-8D51-E4951DC845E3}" type="presParOf" srcId="{ACD51ADD-5916-4012-993F-A635240A2B82}" destId="{789D1A78-4906-4D5A-85FF-59EB692DF3C0}" srcOrd="1" destOrd="0" presId="urn:microsoft.com/office/officeart/2005/8/layout/hierarchy2"/>
    <dgm:cxn modelId="{62E4F52C-2012-4970-BC68-3A8D751AD010}" type="presParOf" srcId="{789D1A78-4906-4D5A-85FF-59EB692DF3C0}" destId="{4948607E-B43B-47FF-A65C-7FC937006394}" srcOrd="0" destOrd="0" presId="urn:microsoft.com/office/officeart/2005/8/layout/hierarchy2"/>
    <dgm:cxn modelId="{D68E82B3-D3A7-4E9C-BDCC-3A6F01B7B2A6}" type="presParOf" srcId="{4948607E-B43B-47FF-A65C-7FC937006394}" destId="{FF28DBB9-AF36-4B2D-8771-BD69922D4094}" srcOrd="0" destOrd="0" presId="urn:microsoft.com/office/officeart/2005/8/layout/hierarchy2"/>
    <dgm:cxn modelId="{23FCCCF7-78B4-43CD-A94E-A53970052E94}" type="presParOf" srcId="{789D1A78-4906-4D5A-85FF-59EB692DF3C0}" destId="{B00FB220-E680-48D6-9CE7-134F4B63EDEC}" srcOrd="1" destOrd="0" presId="urn:microsoft.com/office/officeart/2005/8/layout/hierarchy2"/>
    <dgm:cxn modelId="{BB7AC908-B4E2-40C5-A411-52E93C135761}" type="presParOf" srcId="{B00FB220-E680-48D6-9CE7-134F4B63EDEC}" destId="{359C110D-D7BA-42E9-A24B-7F91B6C34245}" srcOrd="0" destOrd="0" presId="urn:microsoft.com/office/officeart/2005/8/layout/hierarchy2"/>
    <dgm:cxn modelId="{7D372877-EB8C-443B-886E-823A2920BF5A}" type="presParOf" srcId="{B00FB220-E680-48D6-9CE7-134F4B63EDEC}" destId="{D95188B9-A45A-4312-8877-5AC9EEC7D448}"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DE8D6-296D-4F4F-BCF7-83B96D2970FB}">
      <dsp:nvSpPr>
        <dsp:cNvPr id="0" name=""/>
        <dsp:cNvSpPr/>
      </dsp:nvSpPr>
      <dsp:spPr>
        <a:xfrm>
          <a:off x="2250" y="1460"/>
          <a:ext cx="6091499" cy="12819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Producing the correct diagnostics:</a:t>
          </a:r>
          <a:endParaRPr lang="en-US" sz="3500" kern="1200" dirty="0"/>
        </a:p>
      </dsp:txBody>
      <dsp:txXfrm>
        <a:off x="39796" y="39006"/>
        <a:ext cx="6016407" cy="1206814"/>
      </dsp:txXfrm>
    </dsp:sp>
    <dsp:sp modelId="{4A69E835-1D5A-4A92-8118-E9100336ECED}">
      <dsp:nvSpPr>
        <dsp:cNvPr id="0" name=""/>
        <dsp:cNvSpPr/>
      </dsp:nvSpPr>
      <dsp:spPr>
        <a:xfrm>
          <a:off x="2250" y="1391046"/>
          <a:ext cx="2922984" cy="12819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Time-consuming</a:t>
          </a:r>
          <a:endParaRPr lang="en-US" sz="3300" kern="1200" dirty="0"/>
        </a:p>
      </dsp:txBody>
      <dsp:txXfrm>
        <a:off x="39796" y="1428592"/>
        <a:ext cx="2847892" cy="1206814"/>
      </dsp:txXfrm>
    </dsp:sp>
    <dsp:sp modelId="{43867AC9-3401-4C65-8172-877FF1AE49FC}">
      <dsp:nvSpPr>
        <dsp:cNvPr id="0" name=""/>
        <dsp:cNvSpPr/>
      </dsp:nvSpPr>
      <dsp:spPr>
        <a:xfrm>
          <a:off x="2250" y="2780633"/>
          <a:ext cx="2922984" cy="12819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Repetitive</a:t>
          </a:r>
          <a:endParaRPr lang="en-US" sz="3300" kern="1200" dirty="0"/>
        </a:p>
      </dsp:txBody>
      <dsp:txXfrm>
        <a:off x="39796" y="2818179"/>
        <a:ext cx="2847892" cy="1206814"/>
      </dsp:txXfrm>
    </dsp:sp>
    <dsp:sp modelId="{9F19E043-985B-4268-9F1F-76FB59D96302}">
      <dsp:nvSpPr>
        <dsp:cNvPr id="0" name=""/>
        <dsp:cNvSpPr/>
      </dsp:nvSpPr>
      <dsp:spPr>
        <a:xfrm>
          <a:off x="3170765" y="1391046"/>
          <a:ext cx="2922984" cy="12819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Easy to make a mistake</a:t>
          </a:r>
          <a:endParaRPr lang="en-US" sz="3300" kern="1200" dirty="0"/>
        </a:p>
      </dsp:txBody>
      <dsp:txXfrm>
        <a:off x="3208311" y="1428592"/>
        <a:ext cx="2847892" cy="1206814"/>
      </dsp:txXfrm>
    </dsp:sp>
    <dsp:sp modelId="{709BC010-415B-4709-9347-D63137CB0F59}">
      <dsp:nvSpPr>
        <dsp:cNvPr id="0" name=""/>
        <dsp:cNvSpPr/>
      </dsp:nvSpPr>
      <dsp:spPr>
        <a:xfrm>
          <a:off x="3170765" y="2780633"/>
          <a:ext cx="2922984" cy="12819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Hard to make changes</a:t>
          </a:r>
          <a:endParaRPr lang="en-US" sz="3300" kern="1200" dirty="0"/>
        </a:p>
      </dsp:txBody>
      <dsp:txXfrm>
        <a:off x="3208311" y="2818179"/>
        <a:ext cx="2847892" cy="1206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21298-F9CD-4D1B-99B6-29DE6766A258}">
      <dsp:nvSpPr>
        <dsp:cNvPr id="0" name=""/>
        <dsp:cNvSpPr/>
      </dsp:nvSpPr>
      <dsp:spPr>
        <a:xfrm>
          <a:off x="4891" y="1004076"/>
          <a:ext cx="1775969" cy="887984"/>
        </a:xfrm>
        <a:prstGeom prst="roundRect">
          <a:avLst>
            <a:gd name="adj" fmla="val 10000"/>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Predictors</a:t>
          </a:r>
          <a:endParaRPr lang="en-US" sz="2600" kern="1200" dirty="0"/>
        </a:p>
      </dsp:txBody>
      <dsp:txXfrm>
        <a:off x="30899" y="1030084"/>
        <a:ext cx="1723953" cy="835968"/>
      </dsp:txXfrm>
    </dsp:sp>
    <dsp:sp modelId="{5CE8F196-D951-43CE-99D2-F87EE8A04614}">
      <dsp:nvSpPr>
        <dsp:cNvPr id="0" name=""/>
        <dsp:cNvSpPr/>
      </dsp:nvSpPr>
      <dsp:spPr>
        <a:xfrm rot="18994520">
          <a:off x="1646994" y="1085327"/>
          <a:ext cx="978119" cy="53121"/>
        </a:xfrm>
        <a:custGeom>
          <a:avLst/>
          <a:gdLst/>
          <a:ahLst/>
          <a:cxnLst/>
          <a:rect l="0" t="0" r="0" b="0"/>
          <a:pathLst>
            <a:path>
              <a:moveTo>
                <a:pt x="0" y="26560"/>
              </a:moveTo>
              <a:lnTo>
                <a:pt x="978119" y="2656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11601" y="1087435"/>
        <a:ext cx="48905" cy="48905"/>
      </dsp:txXfrm>
    </dsp:sp>
    <dsp:sp modelId="{A96447A0-2DE5-4768-BBA5-E895D6EF730C}">
      <dsp:nvSpPr>
        <dsp:cNvPr id="0" name=""/>
        <dsp:cNvSpPr/>
      </dsp:nvSpPr>
      <dsp:spPr>
        <a:xfrm>
          <a:off x="2491248" y="331716"/>
          <a:ext cx="2108164" cy="887984"/>
        </a:xfrm>
        <a:prstGeom prst="roundRect">
          <a:avLst>
            <a:gd name="adj" fmla="val 10000"/>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Categorical</a:t>
          </a:r>
          <a:endParaRPr lang="en-US" sz="2600" kern="1200" dirty="0"/>
        </a:p>
      </dsp:txBody>
      <dsp:txXfrm>
        <a:off x="2517256" y="357724"/>
        <a:ext cx="2056148" cy="835968"/>
      </dsp:txXfrm>
    </dsp:sp>
    <dsp:sp modelId="{98DA8F6B-CD20-415D-AF18-9A12E3801708}">
      <dsp:nvSpPr>
        <dsp:cNvPr id="0" name=""/>
        <dsp:cNvSpPr/>
      </dsp:nvSpPr>
      <dsp:spPr>
        <a:xfrm>
          <a:off x="4599412" y="749148"/>
          <a:ext cx="710387" cy="53121"/>
        </a:xfrm>
        <a:custGeom>
          <a:avLst/>
          <a:gdLst/>
          <a:ahLst/>
          <a:cxnLst/>
          <a:rect l="0" t="0" r="0" b="0"/>
          <a:pathLst>
            <a:path>
              <a:moveTo>
                <a:pt x="0" y="26560"/>
              </a:moveTo>
              <a:lnTo>
                <a:pt x="710387" y="2656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36846" y="757949"/>
        <a:ext cx="35519" cy="35519"/>
      </dsp:txXfrm>
    </dsp:sp>
    <dsp:sp modelId="{43DFE19D-9DF6-47E3-ABAD-39342253AA18}">
      <dsp:nvSpPr>
        <dsp:cNvPr id="0" name=""/>
        <dsp:cNvSpPr/>
      </dsp:nvSpPr>
      <dsp:spPr>
        <a:xfrm>
          <a:off x="5309800" y="226317"/>
          <a:ext cx="3158099" cy="1098783"/>
        </a:xfrm>
        <a:prstGeom prst="roundRect">
          <a:avLst>
            <a:gd name="adj" fmla="val 10000"/>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ts val="0"/>
            </a:spcAft>
          </a:pPr>
          <a:r>
            <a:rPr lang="en-US" sz="1600" kern="1200" dirty="0" smtClean="0"/>
            <a:t>  diabetes</a:t>
          </a:r>
        </a:p>
        <a:p>
          <a:pPr lvl="0" algn="l" defTabSz="711200">
            <a:lnSpc>
              <a:spcPct val="90000"/>
            </a:lnSpc>
            <a:spcBef>
              <a:spcPct val="0"/>
            </a:spcBef>
            <a:spcAft>
              <a:spcPts val="0"/>
            </a:spcAft>
          </a:pPr>
          <a:r>
            <a:rPr lang="en-US" sz="1600" kern="1200" dirty="0" smtClean="0"/>
            <a:t>  smoking</a:t>
          </a:r>
        </a:p>
        <a:p>
          <a:pPr lvl="0" algn="l" defTabSz="711200">
            <a:lnSpc>
              <a:spcPct val="90000"/>
            </a:lnSpc>
            <a:spcBef>
              <a:spcPct val="0"/>
            </a:spcBef>
            <a:spcAft>
              <a:spcPts val="0"/>
            </a:spcAft>
          </a:pPr>
          <a:r>
            <a:rPr lang="en-US" sz="1600" kern="1200" dirty="0" smtClean="0"/>
            <a:t>  sex</a:t>
          </a:r>
        </a:p>
        <a:p>
          <a:pPr lvl="0" algn="l" defTabSz="711200">
            <a:lnSpc>
              <a:spcPct val="90000"/>
            </a:lnSpc>
            <a:spcBef>
              <a:spcPct val="0"/>
            </a:spcBef>
            <a:spcAft>
              <a:spcPts val="0"/>
            </a:spcAft>
          </a:pPr>
          <a:r>
            <a:rPr lang="en-US" sz="1600" kern="1200" dirty="0" smtClean="0"/>
            <a:t>  treatment group</a:t>
          </a:r>
        </a:p>
        <a:p>
          <a:pPr lvl="0" algn="l" defTabSz="711200">
            <a:lnSpc>
              <a:spcPct val="90000"/>
            </a:lnSpc>
            <a:spcBef>
              <a:spcPct val="0"/>
            </a:spcBef>
            <a:spcAft>
              <a:spcPts val="0"/>
            </a:spcAft>
          </a:pPr>
          <a:r>
            <a:rPr lang="en-US" sz="1600" kern="1200" dirty="0" smtClean="0"/>
            <a:t>  activity (‘low’, ‘high’, ‘average’)</a:t>
          </a:r>
          <a:endParaRPr lang="en-US" sz="1600" kern="1200" dirty="0"/>
        </a:p>
      </dsp:txBody>
      <dsp:txXfrm>
        <a:off x="5341982" y="258499"/>
        <a:ext cx="3093735" cy="1034419"/>
      </dsp:txXfrm>
    </dsp:sp>
    <dsp:sp modelId="{076FC6FB-A44C-44AE-8C60-2A42810643C8}">
      <dsp:nvSpPr>
        <dsp:cNvPr id="0" name=""/>
        <dsp:cNvSpPr/>
      </dsp:nvSpPr>
      <dsp:spPr>
        <a:xfrm rot="2605480">
          <a:off x="1646994" y="1757687"/>
          <a:ext cx="978119" cy="53121"/>
        </a:xfrm>
        <a:custGeom>
          <a:avLst/>
          <a:gdLst/>
          <a:ahLst/>
          <a:cxnLst/>
          <a:rect l="0" t="0" r="0" b="0"/>
          <a:pathLst>
            <a:path>
              <a:moveTo>
                <a:pt x="0" y="26560"/>
              </a:moveTo>
              <a:lnTo>
                <a:pt x="978119" y="2656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11601" y="1759795"/>
        <a:ext cx="48905" cy="48905"/>
      </dsp:txXfrm>
    </dsp:sp>
    <dsp:sp modelId="{3B3DE9A5-254F-4CA4-B003-EC93B2BE1497}">
      <dsp:nvSpPr>
        <dsp:cNvPr id="0" name=""/>
        <dsp:cNvSpPr/>
      </dsp:nvSpPr>
      <dsp:spPr>
        <a:xfrm>
          <a:off x="2491248" y="1676436"/>
          <a:ext cx="2108164" cy="887984"/>
        </a:xfrm>
        <a:prstGeom prst="roundRect">
          <a:avLst>
            <a:gd name="adj" fmla="val 10000"/>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Continuous</a:t>
          </a:r>
          <a:endParaRPr lang="en-US" sz="2600" kern="1200" dirty="0"/>
        </a:p>
      </dsp:txBody>
      <dsp:txXfrm>
        <a:off x="2517256" y="1702444"/>
        <a:ext cx="2056148" cy="835968"/>
      </dsp:txXfrm>
    </dsp:sp>
    <dsp:sp modelId="{56E7F294-4FBB-4CCA-AFBB-C64B74E83138}">
      <dsp:nvSpPr>
        <dsp:cNvPr id="0" name=""/>
        <dsp:cNvSpPr/>
      </dsp:nvSpPr>
      <dsp:spPr>
        <a:xfrm rot="12591">
          <a:off x="4599410" y="2095168"/>
          <a:ext cx="710392" cy="53121"/>
        </a:xfrm>
        <a:custGeom>
          <a:avLst/>
          <a:gdLst/>
          <a:ahLst/>
          <a:cxnLst/>
          <a:rect l="0" t="0" r="0" b="0"/>
          <a:pathLst>
            <a:path>
              <a:moveTo>
                <a:pt x="0" y="26560"/>
              </a:moveTo>
              <a:lnTo>
                <a:pt x="710392" y="2656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36846" y="2103969"/>
        <a:ext cx="35519" cy="35519"/>
      </dsp:txXfrm>
    </dsp:sp>
    <dsp:sp modelId="{84A822DA-22CD-4776-B2F4-823D4EE2E48A}">
      <dsp:nvSpPr>
        <dsp:cNvPr id="0" name=""/>
        <dsp:cNvSpPr/>
      </dsp:nvSpPr>
      <dsp:spPr>
        <a:xfrm>
          <a:off x="5309800" y="1460900"/>
          <a:ext cx="3103718" cy="1324260"/>
        </a:xfrm>
        <a:prstGeom prst="roundRect">
          <a:avLst>
            <a:gd name="adj" fmla="val 10000"/>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ts val="0"/>
            </a:spcAft>
          </a:pPr>
          <a:r>
            <a:rPr lang="en-US" sz="1600" kern="1200" dirty="0" smtClean="0"/>
            <a:t>  age</a:t>
          </a:r>
        </a:p>
        <a:p>
          <a:pPr lvl="0" algn="l" defTabSz="711200">
            <a:lnSpc>
              <a:spcPct val="90000"/>
            </a:lnSpc>
            <a:spcBef>
              <a:spcPct val="0"/>
            </a:spcBef>
            <a:spcAft>
              <a:spcPts val="0"/>
            </a:spcAft>
          </a:pPr>
          <a:r>
            <a:rPr lang="en-US" sz="1600" kern="1200" dirty="0" smtClean="0"/>
            <a:t>  </a:t>
          </a:r>
          <a:r>
            <a:rPr lang="en-US" sz="1600" kern="1200" dirty="0" err="1" smtClean="0"/>
            <a:t>systolic_bp</a:t>
          </a:r>
          <a:endParaRPr lang="en-US" sz="1600" kern="1200" dirty="0" smtClean="0"/>
        </a:p>
        <a:p>
          <a:pPr lvl="0" algn="l" defTabSz="711200">
            <a:lnSpc>
              <a:spcPct val="90000"/>
            </a:lnSpc>
            <a:spcBef>
              <a:spcPct val="0"/>
            </a:spcBef>
            <a:spcAft>
              <a:spcPts val="0"/>
            </a:spcAft>
          </a:pPr>
          <a:r>
            <a:rPr lang="en-US" sz="1600" kern="1200" dirty="0" smtClean="0"/>
            <a:t>  </a:t>
          </a:r>
          <a:r>
            <a:rPr lang="en-US" sz="1600" kern="1200" dirty="0" err="1" smtClean="0"/>
            <a:t>diastolic_bp</a:t>
          </a:r>
          <a:endParaRPr lang="en-US" sz="1600" kern="1200" dirty="0" smtClean="0"/>
        </a:p>
        <a:p>
          <a:pPr lvl="0" algn="l" defTabSz="711200">
            <a:lnSpc>
              <a:spcPct val="90000"/>
            </a:lnSpc>
            <a:spcBef>
              <a:spcPct val="0"/>
            </a:spcBef>
            <a:spcAft>
              <a:spcPts val="0"/>
            </a:spcAft>
          </a:pPr>
          <a:r>
            <a:rPr lang="en-US" sz="1600" kern="1200" dirty="0" smtClean="0"/>
            <a:t>  </a:t>
          </a:r>
          <a:r>
            <a:rPr lang="en-US" sz="1600" kern="1200" dirty="0" err="1" smtClean="0"/>
            <a:t>ldl</a:t>
          </a:r>
          <a:endParaRPr lang="en-US" sz="1600" kern="1200" dirty="0" smtClean="0"/>
        </a:p>
        <a:p>
          <a:pPr lvl="0" algn="l" defTabSz="711200">
            <a:lnSpc>
              <a:spcPct val="90000"/>
            </a:lnSpc>
            <a:spcBef>
              <a:spcPct val="0"/>
            </a:spcBef>
            <a:spcAft>
              <a:spcPts val="0"/>
            </a:spcAft>
          </a:pPr>
          <a:r>
            <a:rPr lang="en-US" sz="1600" kern="1200" dirty="0" smtClean="0"/>
            <a:t>  </a:t>
          </a:r>
          <a:r>
            <a:rPr lang="en-US" sz="1600" kern="1200" dirty="0" err="1" smtClean="0"/>
            <a:t>bmi</a:t>
          </a:r>
          <a:endParaRPr lang="en-US" sz="1600" kern="1200" dirty="0"/>
        </a:p>
      </dsp:txBody>
      <dsp:txXfrm>
        <a:off x="5348586" y="1499686"/>
        <a:ext cx="3026146" cy="1246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16207-CE59-4B3F-ADAF-AF87F23161E6}">
      <dsp:nvSpPr>
        <dsp:cNvPr id="0" name=""/>
        <dsp:cNvSpPr/>
      </dsp:nvSpPr>
      <dsp:spPr>
        <a:xfrm>
          <a:off x="0" y="306017"/>
          <a:ext cx="1942409" cy="496917"/>
        </a:xfrm>
        <a:prstGeom prst="roundRect">
          <a:avLst>
            <a:gd name="adj" fmla="val 10000"/>
          </a:avLst>
        </a:prstGeom>
        <a:solidFill>
          <a:schemeClr val="accent1">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Response</a:t>
          </a:r>
          <a:endParaRPr lang="en-US" sz="3100" kern="1200" dirty="0"/>
        </a:p>
      </dsp:txBody>
      <dsp:txXfrm>
        <a:off x="14554" y="320571"/>
        <a:ext cx="1913301" cy="467809"/>
      </dsp:txXfrm>
    </dsp:sp>
    <dsp:sp modelId="{3A880B94-018F-484B-BC6B-73E4EC220099}">
      <dsp:nvSpPr>
        <dsp:cNvPr id="0" name=""/>
        <dsp:cNvSpPr/>
      </dsp:nvSpPr>
      <dsp:spPr>
        <a:xfrm rot="19917711">
          <a:off x="1906866" y="370328"/>
          <a:ext cx="605676" cy="83590"/>
        </a:xfrm>
        <a:custGeom>
          <a:avLst/>
          <a:gdLst/>
          <a:ahLst/>
          <a:cxnLst/>
          <a:rect l="0" t="0" r="0" b="0"/>
          <a:pathLst>
            <a:path>
              <a:moveTo>
                <a:pt x="0" y="41795"/>
              </a:moveTo>
              <a:lnTo>
                <a:pt x="605676" y="41795"/>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94562" y="396982"/>
        <a:ext cx="30283" cy="30283"/>
      </dsp:txXfrm>
    </dsp:sp>
    <dsp:sp modelId="{8DA2D015-6878-46F4-8E7D-259A46B75BD0}">
      <dsp:nvSpPr>
        <dsp:cNvPr id="0" name=""/>
        <dsp:cNvSpPr/>
      </dsp:nvSpPr>
      <dsp:spPr>
        <a:xfrm>
          <a:off x="2476999" y="21313"/>
          <a:ext cx="2030422" cy="496917"/>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Occurrence</a:t>
          </a:r>
          <a:endParaRPr lang="en-US" sz="2400" kern="1200" dirty="0"/>
        </a:p>
      </dsp:txBody>
      <dsp:txXfrm>
        <a:off x="2491553" y="35867"/>
        <a:ext cx="2001314" cy="467809"/>
      </dsp:txXfrm>
    </dsp:sp>
    <dsp:sp modelId="{BC57DBFA-E5BB-4632-B97F-862872ED3FC5}">
      <dsp:nvSpPr>
        <dsp:cNvPr id="0" name=""/>
        <dsp:cNvSpPr/>
      </dsp:nvSpPr>
      <dsp:spPr>
        <a:xfrm rot="21533724">
          <a:off x="4507331" y="218508"/>
          <a:ext cx="982358" cy="83590"/>
        </a:xfrm>
        <a:custGeom>
          <a:avLst/>
          <a:gdLst/>
          <a:ahLst/>
          <a:cxnLst/>
          <a:rect l="0" t="0" r="0" b="0"/>
          <a:pathLst>
            <a:path>
              <a:moveTo>
                <a:pt x="0" y="41795"/>
              </a:moveTo>
              <a:lnTo>
                <a:pt x="982358" y="41795"/>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73952" y="235744"/>
        <a:ext cx="49117" cy="49117"/>
      </dsp:txXfrm>
    </dsp:sp>
    <dsp:sp modelId="{B2942048-F625-46D6-8583-A08383FB5F25}">
      <dsp:nvSpPr>
        <dsp:cNvPr id="0" name=""/>
        <dsp:cNvSpPr/>
      </dsp:nvSpPr>
      <dsp:spPr>
        <a:xfrm>
          <a:off x="5489599" y="2376"/>
          <a:ext cx="2928799" cy="496917"/>
        </a:xfrm>
        <a:prstGeom prst="roundRect">
          <a:avLst>
            <a:gd name="adj" fmla="val 10000"/>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l" defTabSz="1289050">
            <a:lnSpc>
              <a:spcPct val="90000"/>
            </a:lnSpc>
            <a:spcBef>
              <a:spcPct val="0"/>
            </a:spcBef>
            <a:spcAft>
              <a:spcPct val="35000"/>
            </a:spcAft>
          </a:pPr>
          <a:r>
            <a:rPr lang="en-US" sz="2900" kern="1200" dirty="0" smtClean="0"/>
            <a:t>  </a:t>
          </a:r>
          <a:r>
            <a:rPr lang="en-US" sz="1800" kern="1200" dirty="0" err="1" smtClean="0"/>
            <a:t>CV_event</a:t>
          </a:r>
          <a:endParaRPr lang="en-US" sz="1800" kern="1200" dirty="0"/>
        </a:p>
      </dsp:txBody>
      <dsp:txXfrm>
        <a:off x="5504153" y="16930"/>
        <a:ext cx="2899691" cy="467809"/>
      </dsp:txXfrm>
    </dsp:sp>
    <dsp:sp modelId="{5D792371-8DB8-40B9-B8D4-05BB224FA06B}">
      <dsp:nvSpPr>
        <dsp:cNvPr id="0" name=""/>
        <dsp:cNvSpPr/>
      </dsp:nvSpPr>
      <dsp:spPr>
        <a:xfrm rot="1554713">
          <a:off x="1911742" y="645978"/>
          <a:ext cx="610075" cy="83590"/>
        </a:xfrm>
        <a:custGeom>
          <a:avLst/>
          <a:gdLst/>
          <a:ahLst/>
          <a:cxnLst/>
          <a:rect l="0" t="0" r="0" b="0"/>
          <a:pathLst>
            <a:path>
              <a:moveTo>
                <a:pt x="0" y="41795"/>
              </a:moveTo>
              <a:lnTo>
                <a:pt x="610075" y="41795"/>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01528" y="672521"/>
        <a:ext cx="30503" cy="30503"/>
      </dsp:txXfrm>
    </dsp:sp>
    <dsp:sp modelId="{79FF992A-0E1D-463B-9F59-FCE3D0E43126}">
      <dsp:nvSpPr>
        <dsp:cNvPr id="0" name=""/>
        <dsp:cNvSpPr/>
      </dsp:nvSpPr>
      <dsp:spPr>
        <a:xfrm>
          <a:off x="2491152" y="572613"/>
          <a:ext cx="2022283" cy="496917"/>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Timing</a:t>
          </a:r>
          <a:endParaRPr lang="en-US" sz="2400" kern="1200" dirty="0"/>
        </a:p>
      </dsp:txBody>
      <dsp:txXfrm>
        <a:off x="2505706" y="587167"/>
        <a:ext cx="1993175" cy="467809"/>
      </dsp:txXfrm>
    </dsp:sp>
    <dsp:sp modelId="{4948607E-B43B-47FF-A65C-7FC937006394}">
      <dsp:nvSpPr>
        <dsp:cNvPr id="0" name=""/>
        <dsp:cNvSpPr/>
      </dsp:nvSpPr>
      <dsp:spPr>
        <a:xfrm rot="21598815">
          <a:off x="4513435" y="779115"/>
          <a:ext cx="937173" cy="83590"/>
        </a:xfrm>
        <a:custGeom>
          <a:avLst/>
          <a:gdLst/>
          <a:ahLst/>
          <a:cxnLst/>
          <a:rect l="0" t="0" r="0" b="0"/>
          <a:pathLst>
            <a:path>
              <a:moveTo>
                <a:pt x="0" y="41795"/>
              </a:moveTo>
              <a:lnTo>
                <a:pt x="937173" y="41795"/>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58592" y="797480"/>
        <a:ext cx="46858" cy="46858"/>
      </dsp:txXfrm>
    </dsp:sp>
    <dsp:sp modelId="{359C110D-D7BA-42E9-A24B-7F91B6C34245}">
      <dsp:nvSpPr>
        <dsp:cNvPr id="0" name=""/>
        <dsp:cNvSpPr/>
      </dsp:nvSpPr>
      <dsp:spPr>
        <a:xfrm>
          <a:off x="5450608" y="572290"/>
          <a:ext cx="2983271" cy="496917"/>
        </a:xfrm>
        <a:prstGeom prst="roundRect">
          <a:avLst>
            <a:gd name="adj" fmla="val 10000"/>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l" defTabSz="1111250">
            <a:lnSpc>
              <a:spcPct val="90000"/>
            </a:lnSpc>
            <a:spcBef>
              <a:spcPct val="0"/>
            </a:spcBef>
            <a:spcAft>
              <a:spcPct val="35000"/>
            </a:spcAft>
          </a:pPr>
          <a:r>
            <a:rPr lang="en-US" sz="2500" kern="1200" dirty="0" smtClean="0"/>
            <a:t>  </a:t>
          </a:r>
          <a:r>
            <a:rPr lang="en-US" sz="1800" kern="1200" dirty="0" err="1" smtClean="0"/>
            <a:t>CV_time</a:t>
          </a:r>
          <a:endParaRPr lang="en-US" sz="1800" kern="1200" dirty="0"/>
        </a:p>
      </dsp:txBody>
      <dsp:txXfrm>
        <a:off x="5465162" y="586844"/>
        <a:ext cx="2954163" cy="4678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spcAft>
                <a:spcPct val="0"/>
              </a:spcAft>
              <a:buClrTx/>
              <a:buFontTx/>
              <a:buNone/>
              <a:defRPr sz="1200">
                <a:solidFill>
                  <a:schemeClr val="bg1">
                    <a:lumMod val="65000"/>
                  </a:schemeClr>
                </a:solidFill>
                <a:latin typeface="Arial" pitchFamily="34" charset="0"/>
                <a:ea typeface="+mn-ea"/>
                <a:cs typeface="Arial" pitchFamily="34" charset="0"/>
              </a:defRPr>
            </a:lvl1pPr>
          </a:lstStyle>
          <a:p>
            <a:pPr>
              <a:defRPr/>
            </a:pPr>
            <a:r>
              <a:rPr lang="en-US" sz="1000" dirty="0" smtClean="0"/>
              <a:t>Header</a:t>
            </a:r>
            <a:endParaRPr lang="en-US" sz="1000" dirty="0"/>
          </a:p>
        </p:txBody>
      </p:sp>
      <p:sp>
        <p:nvSpPr>
          <p:cNvPr id="8"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spcAft>
                <a:spcPct val="0"/>
              </a:spcAft>
              <a:buClrTx/>
              <a:buFontTx/>
              <a:buNone/>
              <a:defRPr sz="1200">
                <a:solidFill>
                  <a:schemeClr val="bg1">
                    <a:lumMod val="65000"/>
                  </a:schemeClr>
                </a:solidFill>
                <a:latin typeface="Arial" pitchFamily="34" charset="0"/>
                <a:ea typeface="+mn-ea"/>
                <a:cs typeface="Arial" pitchFamily="34" charset="0"/>
              </a:defRPr>
            </a:lvl1pPr>
          </a:lstStyle>
          <a:p>
            <a:pPr>
              <a:defRPr/>
            </a:pPr>
            <a:endParaRPr lang="en-US" sz="1000"/>
          </a:p>
        </p:txBody>
      </p:sp>
      <p:sp>
        <p:nvSpPr>
          <p:cNvPr id="9" name="Rectangle 6"/>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600" b="1">
                <a:solidFill>
                  <a:schemeClr val="bg1">
                    <a:lumMod val="65000"/>
                  </a:schemeClr>
                </a:solidFill>
              </a:defRPr>
            </a:lvl1pPr>
          </a:lstStyle>
          <a:p>
            <a:r>
              <a:rPr lang="en-US" sz="200" dirty="0" smtClean="0"/>
              <a:t>#</a:t>
            </a:r>
            <a:r>
              <a:rPr lang="en-US" sz="700" dirty="0" smtClean="0"/>
              <a:t>#SASGF13</a:t>
            </a:r>
          </a:p>
          <a:p>
            <a:endParaRPr lang="en-US" sz="200" dirty="0" smtClean="0"/>
          </a:p>
          <a:p>
            <a:endParaRPr lang="en-US" dirty="0" smtClean="0"/>
          </a:p>
          <a:p>
            <a:r>
              <a:rPr lang="en-US" dirty="0" smtClean="0"/>
              <a:t>Copyright © 2013, SAS Institute Inc. All rights reserved.</a:t>
            </a:r>
            <a:endParaRPr lang="en-US" sz="800" dirty="0">
              <a:latin typeface="Times New Roman" pitchFamily="18" charset="0"/>
            </a:endParaRPr>
          </a:p>
        </p:txBody>
      </p:sp>
      <p:sp>
        <p:nvSpPr>
          <p:cNvPr id="10" name="Rectangle 7"/>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bg1">
                    <a:lumMod val="65000"/>
                  </a:schemeClr>
                </a:solidFill>
                <a:latin typeface="Arial Narrow" pitchFamily="34" charset="0"/>
              </a:defRPr>
            </a:lvl1pPr>
          </a:lstStyle>
          <a:p>
            <a:fld id="{0F3AC1AB-A7A8-4DFF-B258-11ED19841263}" type="slidenum">
              <a:rPr lang="en-US" smtClean="0"/>
              <a:pPr/>
              <a:t>‹#›</a:t>
            </a:fld>
            <a:endParaRPr lang="en-US" dirty="0"/>
          </a:p>
        </p:txBody>
      </p:sp>
    </p:spTree>
    <p:extLst>
      <p:ext uri="{BB962C8B-B14F-4D97-AF65-F5344CB8AC3E}">
        <p14:creationId xmlns:p14="http://schemas.microsoft.com/office/powerpoint/2010/main" val="13560029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spcAft>
                <a:spcPct val="0"/>
              </a:spcAft>
              <a:buClrTx/>
              <a:buFontTx/>
              <a:buNone/>
              <a:defRPr sz="1000">
                <a:solidFill>
                  <a:schemeClr val="bg1">
                    <a:lumMod val="65000"/>
                  </a:schemeClr>
                </a:solidFill>
                <a:latin typeface="Arial" pitchFamily="34" charset="0"/>
                <a:ea typeface="+mn-ea"/>
                <a:cs typeface="Arial" pitchFamily="34" charset="0"/>
              </a:defRPr>
            </a:lvl1pPr>
          </a:lstStyle>
          <a:p>
            <a:pPr>
              <a:defRPr/>
            </a:pPr>
            <a:endParaRPr lang="en-US" dirty="0"/>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spcAft>
                <a:spcPct val="0"/>
              </a:spcAft>
              <a:buClrTx/>
              <a:buFontTx/>
              <a:buNone/>
              <a:defRPr sz="1000">
                <a:solidFill>
                  <a:schemeClr val="bg1">
                    <a:lumMod val="65000"/>
                  </a:schemeClr>
                </a:solidFill>
                <a:latin typeface="Arial" pitchFamily="34" charset="0"/>
                <a:ea typeface="+mn-ea"/>
                <a:cs typeface="Arial" pitchFamily="34" charset="0"/>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600" b="1">
                <a:solidFill>
                  <a:schemeClr val="bg1">
                    <a:lumMod val="65000"/>
                  </a:schemeClr>
                </a:solidFill>
              </a:defRPr>
            </a:lvl1pPr>
          </a:lstStyle>
          <a:p>
            <a:r>
              <a:rPr lang="en-US" sz="800" dirty="0" smtClean="0"/>
              <a:t>#SASGF13</a:t>
            </a:r>
          </a:p>
          <a:p>
            <a:endParaRPr lang="en-US" dirty="0" smtClean="0"/>
          </a:p>
          <a:p>
            <a:r>
              <a:rPr lang="en-US" dirty="0" smtClean="0"/>
              <a:t>Copyright © 2013, SAS Institute Inc. All rights reserved.</a:t>
            </a:r>
            <a:endParaRPr lang="en-US" sz="1200" dirty="0">
              <a:latin typeface="Times New Roman" pitchFamily="18" charset="0"/>
            </a:endParaRPr>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bg1">
                    <a:lumMod val="65000"/>
                  </a:schemeClr>
                </a:solidFill>
                <a:latin typeface="Arial Narrow" pitchFamily="34" charset="0"/>
              </a:defRPr>
            </a:lvl1pPr>
          </a:lstStyle>
          <a:p>
            <a:fld id="{0F3AC1AB-A7A8-4DFF-B258-11ED19841263}" type="slidenum">
              <a:rPr lang="en-US" smtClean="0"/>
              <a:pPr/>
              <a:t>‹#›</a:t>
            </a:fld>
            <a:endParaRPr lang="en-US" dirty="0"/>
          </a:p>
        </p:txBody>
      </p:sp>
    </p:spTree>
    <p:extLst>
      <p:ext uri="{BB962C8B-B14F-4D97-AF65-F5344CB8AC3E}">
        <p14:creationId xmlns:p14="http://schemas.microsoft.com/office/powerpoint/2010/main" val="140515192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112" charset="-128"/>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112" charset="-128"/>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112" charset="-128"/>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112" charset="-128"/>
        <a:cs typeface="Arial"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ovariat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en.wikipedia.org/wiki/Association_(statistic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Copyright © 2010,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Optional parameters have a default value. Don’t use them if you don’t need them!</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11</a:t>
            </a:fld>
            <a:endParaRPr lang="en-US" dirty="0"/>
          </a:p>
        </p:txBody>
      </p:sp>
    </p:spTree>
    <p:extLst>
      <p:ext uri="{BB962C8B-B14F-4D97-AF65-F5344CB8AC3E}">
        <p14:creationId xmlns:p14="http://schemas.microsoft.com/office/powerpoint/2010/main" val="1057740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Order is important in _PREDICTORS, but not in _CLASS.</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12</a:t>
            </a:fld>
            <a:endParaRPr lang="en-US" dirty="0"/>
          </a:p>
        </p:txBody>
      </p:sp>
    </p:spTree>
    <p:extLst>
      <p:ext uri="{BB962C8B-B14F-4D97-AF65-F5344CB8AC3E}">
        <p14:creationId xmlns:p14="http://schemas.microsoft.com/office/powerpoint/2010/main" val="3131339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13</a:t>
            </a:fld>
            <a:endParaRPr lang="en-US" dirty="0"/>
          </a:p>
        </p:txBody>
      </p:sp>
    </p:spTree>
    <p:extLst>
      <p:ext uri="{BB962C8B-B14F-4D97-AF65-F5344CB8AC3E}">
        <p14:creationId xmlns:p14="http://schemas.microsoft.com/office/powerpoint/2010/main" val="3003086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ＭＳ Ｐゴシック" pitchFamily="-112" charset="-128"/>
                <a:cs typeface="Arial" pitchFamily="34" charset="0"/>
              </a:rPr>
              <a:t>The second table in the macro output (Table 5) displays estimated change between the parameter estimates and standard errors for the model without the variable of interest (crude) and for the model with the variable of interest (adjusted). Variables for which parameter estimates vary by more than 20% are marked in the flag column. </a:t>
            </a:r>
            <a:r>
              <a:rPr lang="en-US" sz="1200" kern="1200" smtClean="0">
                <a:solidFill>
                  <a:schemeClr val="tx1"/>
                </a:solidFill>
                <a:effectLst/>
                <a:latin typeface="Arial" pitchFamily="34" charset="0"/>
                <a:ea typeface="ＭＳ Ｐゴシック" pitchFamily="-112" charset="-128"/>
                <a:cs typeface="Arial" pitchFamily="34" charset="0"/>
              </a:rPr>
              <a:t>Since small </a:t>
            </a:r>
            <a:r>
              <a:rPr lang="en-US" sz="1200" kern="1200" dirty="0" smtClean="0">
                <a:solidFill>
                  <a:schemeClr val="tx1"/>
                </a:solidFill>
                <a:effectLst/>
                <a:latin typeface="Arial" pitchFamily="34" charset="0"/>
                <a:ea typeface="ＭＳ Ｐゴシック" pitchFamily="-112" charset="-128"/>
                <a:cs typeface="Arial" pitchFamily="34" charset="0"/>
              </a:rPr>
              <a:t>changes in the very small parameter estimates can cause a huge percentage difference flag is only up if one of parameter estimates is greater than 0.01.</a:t>
            </a:r>
          </a:p>
          <a:p>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17</a:t>
            </a:fld>
            <a:endParaRPr lang="en-US" dirty="0"/>
          </a:p>
        </p:txBody>
      </p:sp>
    </p:spTree>
    <p:extLst>
      <p:ext uri="{BB962C8B-B14F-4D97-AF65-F5344CB8AC3E}">
        <p14:creationId xmlns:p14="http://schemas.microsoft.com/office/powerpoint/2010/main" val="2913073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personal conclusion: it took me one month to write the first generalizable</a:t>
            </a:r>
            <a:r>
              <a:rPr lang="en-US" baseline="0" dirty="0" smtClean="0"/>
              <a:t> macro program, one week to write the second one and one day to write the third one. Now if I have repetitive task I’d rather write a general macro which would cover all the possible variations of this task.</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19</a:t>
            </a:fld>
            <a:endParaRPr lang="en-US" dirty="0"/>
          </a:p>
        </p:txBody>
      </p:sp>
    </p:spTree>
    <p:extLst>
      <p:ext uri="{BB962C8B-B14F-4D97-AF65-F5344CB8AC3E}">
        <p14:creationId xmlns:p14="http://schemas.microsoft.com/office/powerpoint/2010/main" val="326214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simply binomial data.</a:t>
            </a:r>
            <a:r>
              <a:rPr lang="en-US" baseline="0" dirty="0" smtClean="0"/>
              <a:t> </a:t>
            </a:r>
            <a:r>
              <a:rPr lang="en-US" dirty="0" smtClean="0"/>
              <a:t>Survival models relate the time that passes before some event occurs to one or more </a:t>
            </a:r>
            <a:r>
              <a:rPr lang="en-US" dirty="0" smtClean="0">
                <a:hlinkClick r:id="rId3" tooltip="Covariate"/>
              </a:rPr>
              <a:t>covariates</a:t>
            </a:r>
            <a:r>
              <a:rPr lang="en-US" dirty="0" smtClean="0"/>
              <a:t> that may be </a:t>
            </a:r>
            <a:r>
              <a:rPr lang="en-US" dirty="0" smtClean="0">
                <a:hlinkClick r:id="rId4" tooltip="Association (statistics)"/>
              </a:rPr>
              <a:t>associated</a:t>
            </a:r>
            <a:r>
              <a:rPr lang="en-US" dirty="0" smtClean="0"/>
              <a:t> with that quantity of time. </a:t>
            </a:r>
          </a:p>
          <a:p>
            <a:r>
              <a:rPr lang="en-US" dirty="0" smtClean="0"/>
              <a:t>Originally survival analysis was developed to study deaths which explains the name. We are going to talk about a hypothetical study of cardiovascular</a:t>
            </a:r>
            <a:r>
              <a:rPr lang="en-US" baseline="0" dirty="0" smtClean="0"/>
              <a:t> events. What factors could influence development of cardiovascular event? </a:t>
            </a:r>
            <a:r>
              <a:rPr lang="en-US" dirty="0" smtClean="0"/>
              <a:t>Tobacco Smoking, Lack of Physical Exercise, Obesity, blood pressure and many others. Survival data a tricky because we are</a:t>
            </a:r>
            <a:r>
              <a:rPr lang="en-US" baseline="0" dirty="0" smtClean="0"/>
              <a:t> not only interested in the occurrence of event, we are also interested in timing. Will it occur tomorrow or in 10 years? </a:t>
            </a:r>
          </a:p>
          <a:p>
            <a:r>
              <a:rPr lang="en-US" dirty="0" smtClean="0"/>
              <a:t/>
            </a:r>
            <a:br>
              <a:rPr lang="en-US" dirty="0" smtClean="0"/>
            </a:b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3</a:t>
            </a:fld>
            <a:endParaRPr lang="en-US" dirty="0"/>
          </a:p>
        </p:txBody>
      </p:sp>
    </p:spTree>
    <p:extLst>
      <p:ext uri="{BB962C8B-B14F-4D97-AF65-F5344CB8AC3E}">
        <p14:creationId xmlns:p14="http://schemas.microsoft.com/office/powerpoint/2010/main" val="150589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are many ways to analyze survival data but the most popular one is Cox proportional hazard models.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For example, taking a drug may halve one's hazard rate for a heart</a:t>
            </a:r>
            <a:r>
              <a:rPr lang="en-US" baseline="0" dirty="0" smtClean="0"/>
              <a:t> failure</a:t>
            </a:r>
            <a:r>
              <a:rPr lang="en-US" dirty="0" smtClean="0"/>
              <a:t> occurring.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Many statisticians underestimate importance of assumptions diagnostics. </a:t>
            </a:r>
          </a:p>
          <a:p>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4</a:t>
            </a:fld>
            <a:endParaRPr lang="en-US" dirty="0"/>
          </a:p>
        </p:txBody>
      </p:sp>
    </p:spTree>
    <p:extLst>
      <p:ext uri="{BB962C8B-B14F-4D97-AF65-F5344CB8AC3E}">
        <p14:creationId xmlns:p14="http://schemas.microsoft.com/office/powerpoint/2010/main" val="323079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not going to go through all the diagnostics in details</a:t>
            </a:r>
            <a:r>
              <a:rPr lang="en-US" baseline="0" dirty="0" smtClean="0"/>
              <a:t> because we don’t have enough time for that.</a:t>
            </a:r>
          </a:p>
          <a:p>
            <a:r>
              <a:rPr lang="en-US" sz="1200" dirty="0" smtClean="0"/>
              <a:t>A plot of </a:t>
            </a:r>
            <a:r>
              <a:rPr lang="en-US" sz="1200" b="1" dirty="0" smtClean="0"/>
              <a:t>martingale residuals </a:t>
            </a:r>
            <a:r>
              <a:rPr lang="en-US" sz="1200" dirty="0" smtClean="0"/>
              <a:t>plotted against the variable being checked from a model that excludes that variable to check the assumption of linearity in the log hazard </a:t>
            </a:r>
          </a:p>
          <a:p>
            <a:r>
              <a:rPr lang="en-US" sz="1200" dirty="0" smtClean="0"/>
              <a:t>A plot of parameter estimates for </a:t>
            </a:r>
            <a:r>
              <a:rPr lang="en-US" sz="1200" b="1" dirty="0" smtClean="0"/>
              <a:t>dummy variables </a:t>
            </a:r>
            <a:r>
              <a:rPr lang="en-US" sz="1200" dirty="0" smtClean="0"/>
              <a:t>designating specific intervals of the continuous variable and fitted instead of that continuous variable to check the assumption of </a:t>
            </a:r>
            <a:r>
              <a:rPr lang="en-US" sz="1200" b="1" dirty="0" smtClean="0"/>
              <a:t>linearity</a:t>
            </a:r>
            <a:r>
              <a:rPr lang="en-US" sz="1200" dirty="0" smtClean="0"/>
              <a:t> in the log hazard </a:t>
            </a:r>
          </a:p>
          <a:p>
            <a:r>
              <a:rPr lang="en-US" sz="1200" b="1" dirty="0" smtClean="0"/>
              <a:t>Log-negative-log survival curves </a:t>
            </a:r>
            <a:r>
              <a:rPr lang="en-US" sz="1200" dirty="0" smtClean="0"/>
              <a:t>using the same dummy variables to check proportional hazard assumption </a:t>
            </a:r>
          </a:p>
          <a:p>
            <a:r>
              <a:rPr lang="en-US" sz="1200" dirty="0" smtClean="0"/>
              <a:t>The </a:t>
            </a:r>
            <a:r>
              <a:rPr lang="en-US" sz="1200" b="1" dirty="0" err="1" smtClean="0"/>
              <a:t>Schoenfeld</a:t>
            </a:r>
            <a:r>
              <a:rPr lang="en-US" sz="1200" b="1" dirty="0" smtClean="0"/>
              <a:t> residual </a:t>
            </a:r>
            <a:r>
              <a:rPr lang="en-US" sz="1200" dirty="0" smtClean="0"/>
              <a:t>plot to check proportional hazard assumption </a:t>
            </a:r>
          </a:p>
          <a:p>
            <a:r>
              <a:rPr lang="en-US" sz="1200" dirty="0" smtClean="0"/>
              <a:t>Tables to check for </a:t>
            </a:r>
            <a:r>
              <a:rPr lang="en-US" sz="1200" b="1" dirty="0" smtClean="0"/>
              <a:t>confounding and interaction </a:t>
            </a:r>
            <a:r>
              <a:rPr lang="en-US" sz="1200" dirty="0" smtClean="0"/>
              <a:t>with other variables </a:t>
            </a:r>
          </a:p>
          <a:p>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5</a:t>
            </a:fld>
            <a:endParaRPr lang="en-US" dirty="0"/>
          </a:p>
        </p:txBody>
      </p:sp>
    </p:spTree>
    <p:extLst>
      <p:ext uri="{BB962C8B-B14F-4D97-AF65-F5344CB8AC3E}">
        <p14:creationId xmlns:p14="http://schemas.microsoft.com/office/powerpoint/2010/main" val="364524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could have noticed it’s a long list of diagnostics and it gets worth when you need to right new code every time you specify a new model.</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6</a:t>
            </a:fld>
            <a:endParaRPr lang="en-US" dirty="0"/>
          </a:p>
        </p:txBody>
      </p:sp>
    </p:spTree>
    <p:extLst>
      <p:ext uri="{BB962C8B-B14F-4D97-AF65-F5344CB8AC3E}">
        <p14:creationId xmlns:p14="http://schemas.microsoft.com/office/powerpoint/2010/main" val="3645243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work on a large clinical trial where data are collected on many predictors. For some publications we run a hundred models. It used to take several days to write</a:t>
            </a:r>
            <a:r>
              <a:rPr lang="en-US" baseline="0" dirty="0" smtClean="0"/>
              <a:t> a code for diagnostics for one model. </a:t>
            </a:r>
            <a:r>
              <a:rPr lang="en-US" dirty="0" smtClean="0"/>
              <a:t>I’ve come up with idea to consolidate the repetitive task and now writing</a:t>
            </a:r>
            <a:r>
              <a:rPr lang="en-US" baseline="0" dirty="0" smtClean="0"/>
              <a:t> the code to produce diagnostics takes minutes.</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7</a:t>
            </a:fld>
            <a:endParaRPr lang="en-US" dirty="0"/>
          </a:p>
        </p:txBody>
      </p:sp>
    </p:spTree>
    <p:extLst>
      <p:ext uri="{BB962C8B-B14F-4D97-AF65-F5344CB8AC3E}">
        <p14:creationId xmlns:p14="http://schemas.microsoft.com/office/powerpoint/2010/main" val="1844903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leaving USA to return to Russia soon, but even</a:t>
            </a:r>
            <a:r>
              <a:rPr lang="en-US" baseline="0" dirty="0" smtClean="0"/>
              <a:t> after I’m gone my colleagues will be able to use this macro.</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8</a:t>
            </a:fld>
            <a:endParaRPr lang="en-US" dirty="0"/>
          </a:p>
        </p:txBody>
      </p:sp>
    </p:spTree>
    <p:extLst>
      <p:ext uri="{BB962C8B-B14F-4D97-AF65-F5344CB8AC3E}">
        <p14:creationId xmlns:p14="http://schemas.microsoft.com/office/powerpoint/2010/main" val="2343358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begin with I created a simulated data set which I could share with everybody.</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9</a:t>
            </a:fld>
            <a:endParaRPr lang="en-US" dirty="0"/>
          </a:p>
        </p:txBody>
      </p:sp>
    </p:spTree>
    <p:extLst>
      <p:ext uri="{BB962C8B-B14F-4D97-AF65-F5344CB8AC3E}">
        <p14:creationId xmlns:p14="http://schemas.microsoft.com/office/powerpoint/2010/main" val="2565309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PHREG uses Cox’s partial likelihood method to estimate regression models with censored data. How many people worked with PHREG before?</a:t>
            </a:r>
            <a:endParaRPr lang="en-US" dirty="0"/>
          </a:p>
        </p:txBody>
      </p:sp>
      <p:sp>
        <p:nvSpPr>
          <p:cNvPr id="4" name="Footer Placeholder 3"/>
          <p:cNvSpPr>
            <a:spLocks noGrp="1"/>
          </p:cNvSpPr>
          <p:nvPr>
            <p:ph type="ftr" sz="quarter" idx="10"/>
          </p:nvPr>
        </p:nvSpPr>
        <p:spPr/>
        <p:txBody>
          <a:bodyPr/>
          <a:lstStyle/>
          <a:p>
            <a:r>
              <a:rPr lang="en-US" sz="800" smtClean="0"/>
              <a:t>#SASGF13</a:t>
            </a:r>
          </a:p>
          <a:p>
            <a:endParaRPr lang="en-US" smtClean="0"/>
          </a:p>
          <a:p>
            <a:r>
              <a:rPr lang="en-US" smtClean="0"/>
              <a:t>Copyright © 2013,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10</a:t>
            </a:fld>
            <a:endParaRPr lang="en-US" dirty="0"/>
          </a:p>
        </p:txBody>
      </p:sp>
    </p:spTree>
    <p:extLst>
      <p:ext uri="{BB962C8B-B14F-4D97-AF65-F5344CB8AC3E}">
        <p14:creationId xmlns:p14="http://schemas.microsoft.com/office/powerpoint/2010/main" val="4022100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3596" name="Rectangle 44"/>
          <p:cNvSpPr>
            <a:spLocks noGrp="1" noChangeArrowheads="1"/>
          </p:cNvSpPr>
          <p:nvPr>
            <p:ph type="ctrTitle" sz="quarter"/>
          </p:nvPr>
        </p:nvSpPr>
        <p:spPr>
          <a:xfrm>
            <a:off x="3606091" y="2053461"/>
            <a:ext cx="5416175" cy="488595"/>
          </a:xfrm>
        </p:spPr>
        <p:txBody>
          <a:bodyPr wrap="square" anchor="b">
            <a:spAutoFit/>
          </a:bodyPr>
          <a:lstStyle>
            <a:lvl1pPr>
              <a:defRPr sz="3000" b="1" i="0" spc="0">
                <a:solidFill>
                  <a:srgbClr val="151A51"/>
                </a:solidFill>
              </a:defRPr>
            </a:lvl1pPr>
          </a:lstStyle>
          <a:p>
            <a:r>
              <a:rPr lang="en-US" smtClean="0"/>
              <a:t>Click to edit Master title style</a:t>
            </a:r>
            <a:endParaRPr lang="en-US" dirty="0"/>
          </a:p>
        </p:txBody>
      </p:sp>
      <p:sp>
        <p:nvSpPr>
          <p:cNvPr id="23597" name="Rectangle 45"/>
          <p:cNvSpPr>
            <a:spLocks noGrp="1" noChangeArrowheads="1"/>
          </p:cNvSpPr>
          <p:nvPr>
            <p:ph type="subTitle" sz="quarter" idx="1"/>
          </p:nvPr>
        </p:nvSpPr>
        <p:spPr>
          <a:xfrm>
            <a:off x="3606645" y="2646444"/>
            <a:ext cx="3810000" cy="387286"/>
          </a:xfrm>
        </p:spPr>
        <p:txBody>
          <a:bodyPr/>
          <a:lstStyle>
            <a:lvl1pPr marL="0" indent="0">
              <a:lnSpc>
                <a:spcPct val="95000"/>
              </a:lnSpc>
              <a:spcBef>
                <a:spcPct val="0"/>
              </a:spcBef>
              <a:spcAft>
                <a:spcPct val="0"/>
              </a:spcAft>
              <a:buFont typeface="Wingdings" pitchFamily="2" charset="2"/>
              <a:buNone/>
              <a:defRPr lang="en-US" sz="2000" b="1" i="0" spc="0" smtClean="0">
                <a:solidFill>
                  <a:schemeClr val="bg1"/>
                </a:solidFill>
                <a:effectLst>
                  <a:outerShdw blurRad="50800" dist="38100" dir="2700000" algn="tl" rotWithShape="0">
                    <a:srgbClr val="000000">
                      <a:alpha val="43000"/>
                    </a:srgbClr>
                  </a:outerShdw>
                </a:effectLst>
                <a:latin typeface="+mj-lt"/>
                <a:ea typeface="ＭＳ Ｐゴシック" pitchFamily="-112" charset="-128"/>
                <a:cs typeface="ＭＳ Ｐゴシック" pitchFamily="-112" charset="-128"/>
              </a:defRPr>
            </a:lvl1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AS Closing Slide Alternativ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p:nvPr userDrawn="1"/>
        </p:nvSpPr>
        <p:spPr>
          <a:xfrm>
            <a:off x="1247775" y="3429000"/>
            <a:ext cx="6821075" cy="307777"/>
          </a:xfrm>
          <a:prstGeom prst="rect">
            <a:avLst/>
          </a:prstGeom>
          <a:noFill/>
        </p:spPr>
        <p:txBody>
          <a:bodyPr wrap="square" rtlCol="0">
            <a:spAutoFit/>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69D3D"/>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38174" y="906131"/>
            <a:ext cx="8201025" cy="2001766"/>
          </a:xfrm>
        </p:spPr>
        <p:txBody>
          <a:bodyPr/>
          <a:lstStyle>
            <a:lvl1pPr>
              <a:buClr>
                <a:schemeClr val="accent2"/>
              </a:buClr>
              <a:defRPr/>
            </a:lvl1pPr>
            <a:lvl2pPr>
              <a:buClr>
                <a:schemeClr val="accent2"/>
              </a:buClr>
              <a:buFont typeface="Wingdings" pitchFamily="2" charset="2"/>
              <a:buChar char="§"/>
              <a:defRPr/>
            </a:lvl2pPr>
            <a:lvl3pPr>
              <a:buClr>
                <a:schemeClr val="accent2"/>
              </a:buClr>
              <a:buFont typeface="Arial" pitchFamily="34" charset="0"/>
              <a:buChar char="»"/>
              <a:defRPr/>
            </a:lvl3pPr>
            <a:lvl4pPr>
              <a:buClr>
                <a:schemeClr val="accent2"/>
              </a:buClr>
              <a:buFont typeface="Arial" pitchFamily="34" charset="0"/>
              <a:buChar char="»"/>
              <a:defRPr/>
            </a:lvl4pPr>
            <a:lvl5pPr>
              <a:buClr>
                <a:schemeClr val="accent2"/>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69D3D"/>
                </a:solidFill>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857500"/>
            <a:ext cx="7688262" cy="1362075"/>
          </a:xfrm>
        </p:spPr>
        <p:txBody>
          <a:bodyPr/>
          <a:lstStyle>
            <a:lvl1pPr algn="l">
              <a:defRPr sz="4000" b="1" cap="none" baseline="0">
                <a:solidFill>
                  <a:srgbClr val="D69D3D"/>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483039"/>
            <a:ext cx="7688262" cy="374461"/>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Line 47"/>
          <p:cNvSpPr>
            <a:spLocks noChangeShapeType="1"/>
          </p:cNvSpPr>
          <p:nvPr/>
        </p:nvSpPr>
        <p:spPr bwMode="auto">
          <a:xfrm>
            <a:off x="733425" y="2861945"/>
            <a:ext cx="7677150" cy="0"/>
          </a:xfrm>
          <a:prstGeom prst="line">
            <a:avLst/>
          </a:prstGeom>
          <a:noFill/>
          <a:ln w="19050">
            <a:solidFill>
              <a:srgbClr val="C0C0C0"/>
            </a:solidFill>
            <a:round/>
            <a:headEnd/>
            <a:tailEnd/>
          </a:ln>
          <a:effectLst/>
        </p:spPr>
        <p:txBody>
          <a:bodyPr/>
          <a:lstStyle/>
          <a:p>
            <a:pPr algn="ctr">
              <a:spcBef>
                <a:spcPct val="50000"/>
              </a:spcBef>
              <a:spcAft>
                <a:spcPct val="17000"/>
              </a:spcAft>
              <a:buClr>
                <a:schemeClr val="tx1"/>
              </a:buClr>
              <a:buFont typeface="Wingdings" pitchFamily="2" charset="2"/>
              <a:buNone/>
              <a:defRPr/>
            </a:pPr>
            <a:endParaRPr lang="en-US">
              <a:latin typeface="Arial" charset="0"/>
              <a:ea typeface="+mn-ea"/>
            </a:endParaRPr>
          </a:p>
        </p:txBody>
      </p:sp>
      <p:sp>
        <p:nvSpPr>
          <p:cNvPr id="9" name="Line 47"/>
          <p:cNvSpPr>
            <a:spLocks noChangeShapeType="1"/>
          </p:cNvSpPr>
          <p:nvPr/>
        </p:nvSpPr>
        <p:spPr bwMode="auto">
          <a:xfrm>
            <a:off x="733425" y="2861945"/>
            <a:ext cx="7677150" cy="0"/>
          </a:xfrm>
          <a:prstGeom prst="line">
            <a:avLst/>
          </a:prstGeom>
          <a:noFill/>
          <a:ln w="19050">
            <a:solidFill>
              <a:srgbClr val="C0C0C0"/>
            </a:solidFill>
            <a:round/>
            <a:headEnd/>
            <a:tailEnd/>
          </a:ln>
          <a:effectLst/>
        </p:spPr>
        <p:txBody>
          <a:bodyPr/>
          <a:lstStyle/>
          <a:p>
            <a:pPr algn="ctr">
              <a:spcBef>
                <a:spcPct val="50000"/>
              </a:spcBef>
              <a:spcAft>
                <a:spcPct val="17000"/>
              </a:spcAft>
              <a:buClr>
                <a:schemeClr val="tx1"/>
              </a:buClr>
              <a:buFont typeface="Wingdings" pitchFamily="2" charset="2"/>
              <a:buNone/>
              <a:defRPr/>
            </a:pPr>
            <a:endParaRPr lang="en-US">
              <a:latin typeface="Arial" charset="0"/>
              <a:ea typeface="+mn-ea"/>
            </a:endParaRPr>
          </a:p>
        </p:txBody>
      </p:sp>
      <p:sp>
        <p:nvSpPr>
          <p:cNvPr id="12" name="Line 47"/>
          <p:cNvSpPr>
            <a:spLocks noChangeShapeType="1"/>
          </p:cNvSpPr>
          <p:nvPr userDrawn="1"/>
        </p:nvSpPr>
        <p:spPr bwMode="auto">
          <a:xfrm>
            <a:off x="733425" y="2861945"/>
            <a:ext cx="7677150" cy="0"/>
          </a:xfrm>
          <a:prstGeom prst="line">
            <a:avLst/>
          </a:prstGeom>
          <a:noFill/>
          <a:ln w="19050">
            <a:solidFill>
              <a:srgbClr val="C0C0C0"/>
            </a:solidFill>
            <a:round/>
            <a:headEnd/>
            <a:tailEnd/>
          </a:ln>
          <a:effectLst/>
        </p:spPr>
        <p:txBody>
          <a:bodyPr/>
          <a:lstStyle/>
          <a:p>
            <a:pPr algn="ctr">
              <a:spcBef>
                <a:spcPct val="50000"/>
              </a:spcBef>
              <a:spcAft>
                <a:spcPct val="17000"/>
              </a:spcAft>
              <a:buClr>
                <a:schemeClr val="tx1"/>
              </a:buClr>
              <a:buFont typeface="Wingdings" pitchFamily="2" charset="2"/>
              <a:buNone/>
              <a:defRPr/>
            </a:pPr>
            <a:endParaRPr lang="en-US">
              <a:latin typeface="Arial" charset="0"/>
              <a:ea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69D3D"/>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22300" y="969929"/>
            <a:ext cx="3873500" cy="2459071"/>
          </a:xfrm>
        </p:spPr>
        <p:txBody>
          <a:bodyPr/>
          <a:lstStyle>
            <a:lvl1pPr>
              <a:defRPr sz="2800"/>
            </a:lvl1pPr>
            <a:lvl2pPr>
              <a:buClr>
                <a:schemeClr val="accent2"/>
              </a:buClr>
              <a:defRPr sz="2400"/>
            </a:lvl2pPr>
            <a:lvl3pPr>
              <a:defRPr sz="2000"/>
            </a:lvl3pPr>
            <a:lvl4pPr>
              <a:buClr>
                <a:schemeClr val="accent2"/>
              </a:buClr>
              <a:buFont typeface="Arial" pitchFamily="34" charset="0"/>
              <a:buChar char="»"/>
              <a:defRPr sz="1800"/>
            </a:lvl4pPr>
            <a:lvl5pPr>
              <a:buClr>
                <a:schemeClr val="accent2"/>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969929"/>
            <a:ext cx="4191000" cy="2459071"/>
          </a:xfrm>
        </p:spPr>
        <p:txBody>
          <a:bodyPr/>
          <a:lstStyle>
            <a:lvl1pPr>
              <a:defRPr sz="2800"/>
            </a:lvl1pPr>
            <a:lvl2pPr>
              <a:buClr>
                <a:schemeClr val="accent2"/>
              </a:buClr>
              <a:defRPr sz="2400"/>
            </a:lvl2pPr>
            <a:lvl3pPr>
              <a:defRPr sz="2000"/>
            </a:lvl3pPr>
            <a:lvl4pPr>
              <a:buClr>
                <a:schemeClr val="accent2"/>
              </a:buClr>
              <a:buFont typeface="Arial" pitchFamily="34" charset="0"/>
              <a:buChar char="»"/>
              <a:defRPr sz="1800"/>
            </a:lvl4pPr>
            <a:lvl5pPr>
              <a:buClr>
                <a:schemeClr val="accent2"/>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5000" y="928173"/>
            <a:ext cx="3862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5000" y="1567935"/>
            <a:ext cx="3862388" cy="2147576"/>
          </a:xfrm>
        </p:spPr>
        <p:txBody>
          <a:bodyPr/>
          <a:lstStyle>
            <a:lvl1pPr>
              <a:defRPr sz="2400"/>
            </a:lvl1pPr>
            <a:lvl2pPr>
              <a:defRPr sz="2000"/>
            </a:lvl2pPr>
            <a:lvl3pPr>
              <a:defRPr sz="1800"/>
            </a:lvl3pPr>
            <a:lvl4pPr>
              <a:buClr>
                <a:schemeClr val="accent2"/>
              </a:buClr>
              <a:buFont typeface="Arial" pitchFamily="34" charset="0"/>
              <a:buChar char="»"/>
              <a:defRPr sz="1600"/>
            </a:lvl4pPr>
            <a:lvl5pPr>
              <a:buFont typeface="Arial" pitchFamily="34" charset="0"/>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928173"/>
            <a:ext cx="41941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67934"/>
            <a:ext cx="4194175" cy="2147576"/>
          </a:xfrm>
        </p:spPr>
        <p:txBody>
          <a:bodyPr/>
          <a:lstStyle>
            <a:lvl1pPr>
              <a:defRPr sz="2400"/>
            </a:lvl1pPr>
            <a:lvl2pPr>
              <a:defRPr sz="2000"/>
            </a:lvl2pPr>
            <a:lvl3pPr>
              <a:defRPr sz="1800"/>
            </a:lvl3pPr>
            <a:lvl4pPr>
              <a:buClr>
                <a:schemeClr val="accent2"/>
              </a:buClr>
              <a:buFont typeface="Arial" pitchFamily="34" charset="0"/>
              <a:buChar char="»"/>
              <a:defRPr sz="1600"/>
            </a:lvl4pPr>
            <a:lvl5pPr>
              <a:buFont typeface="Arial" pitchFamily="34" charset="0"/>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4"/>
          <p:cNvSpPr>
            <a:spLocks noGrp="1" noChangeArrowheads="1"/>
          </p:cNvSpPr>
          <p:nvPr>
            <p:ph type="title"/>
          </p:nvPr>
        </p:nvSpPr>
        <p:spPr bwMode="auto">
          <a:xfrm>
            <a:off x="633413" y="177800"/>
            <a:ext cx="8205787" cy="7196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633413" y="177800"/>
            <a:ext cx="8205787" cy="7196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9" name="Rectangle 5"/>
          <p:cNvSpPr>
            <a:spLocks noGrp="1" noChangeArrowheads="1"/>
          </p:cNvSpPr>
          <p:nvPr>
            <p:ph type="body" idx="1"/>
          </p:nvPr>
        </p:nvSpPr>
        <p:spPr bwMode="auto">
          <a:xfrm>
            <a:off x="638175" y="906131"/>
            <a:ext cx="8201025" cy="20017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9" r:id="rId8"/>
    <p:sldLayoutId id="2147483883" r:id="rId9"/>
    <p:sldLayoutId id="2147483888" r:id="rId10"/>
  </p:sldLayoutIdLst>
  <p:timing>
    <p:tnLst>
      <p:par>
        <p:cTn id="1" dur="indefinite" restart="never" nodeType="tmRoot"/>
      </p:par>
    </p:tnLst>
  </p:timing>
  <p:hf hdr="0" ftr="0" dt="0"/>
  <p:txStyles>
    <p:titleStyle>
      <a:lvl1pPr algn="l" rtl="0" eaLnBrk="1" fontAlgn="base" hangingPunct="1">
        <a:lnSpc>
          <a:spcPct val="83000"/>
        </a:lnSpc>
        <a:spcBef>
          <a:spcPct val="0"/>
        </a:spcBef>
        <a:spcAft>
          <a:spcPct val="0"/>
        </a:spcAft>
        <a:defRPr sz="3600" b="1">
          <a:solidFill>
            <a:srgbClr val="D69D3D"/>
          </a:solidFill>
          <a:latin typeface="+mj-lt"/>
          <a:ea typeface="ＭＳ Ｐゴシック" pitchFamily="-112" charset="-128"/>
          <a:cs typeface="ＭＳ Ｐゴシック" pitchFamily="-112" charset="-128"/>
        </a:defRPr>
      </a:lvl1pPr>
      <a:lvl2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2pPr>
      <a:lvl3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3pPr>
      <a:lvl4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4pPr>
      <a:lvl5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marL="347663" indent="-347663" algn="l" rtl="0" eaLnBrk="1" fontAlgn="base" hangingPunct="1">
        <a:lnSpc>
          <a:spcPct val="90000"/>
        </a:lnSpc>
        <a:spcBef>
          <a:spcPct val="35000"/>
        </a:spcBef>
        <a:spcAft>
          <a:spcPct val="17000"/>
        </a:spcAft>
        <a:buClr>
          <a:schemeClr val="accent2"/>
        </a:buClr>
        <a:buFont typeface="Wingdings" pitchFamily="2" charset="2"/>
        <a:buChar char="§"/>
        <a:defRPr sz="2400">
          <a:solidFill>
            <a:srgbClr val="292929"/>
          </a:solidFill>
          <a:latin typeface="+mn-lt"/>
          <a:ea typeface="ＭＳ Ｐゴシック" pitchFamily="-112" charset="-128"/>
          <a:cs typeface="ＭＳ Ｐゴシック" pitchFamily="-112" charset="-128"/>
        </a:defRPr>
      </a:lvl1pPr>
      <a:lvl2pPr marL="684213" indent="-222250" algn="l" rtl="0" eaLnBrk="1" fontAlgn="base" hangingPunct="1">
        <a:lnSpc>
          <a:spcPct val="92000"/>
        </a:lnSpc>
        <a:spcBef>
          <a:spcPct val="17000"/>
        </a:spcBef>
        <a:spcAft>
          <a:spcPct val="17000"/>
        </a:spcAft>
        <a:buClr>
          <a:schemeClr val="accent2"/>
        </a:buClr>
        <a:buFont typeface="Wingdings" pitchFamily="2" charset="2"/>
        <a:buChar char="§"/>
        <a:defRPr sz="2000">
          <a:solidFill>
            <a:srgbClr val="292929"/>
          </a:solidFill>
          <a:latin typeface="+mn-lt"/>
          <a:ea typeface="ＭＳ Ｐゴシック" pitchFamily="-112" charset="-128"/>
        </a:defRPr>
      </a:lvl2pPr>
      <a:lvl3pPr marL="1025525" indent="-227013" algn="l" rtl="0" eaLnBrk="1" fontAlgn="base" hangingPunct="1">
        <a:lnSpc>
          <a:spcPct val="92000"/>
        </a:lnSpc>
        <a:spcBef>
          <a:spcPct val="17000"/>
        </a:spcBef>
        <a:spcAft>
          <a:spcPct val="17000"/>
        </a:spcAft>
        <a:buClr>
          <a:schemeClr val="accent2"/>
        </a:buClr>
        <a:buFont typeface="Arial" pitchFamily="34" charset="0"/>
        <a:buChar char="»"/>
        <a:defRPr sz="2000">
          <a:solidFill>
            <a:srgbClr val="292929"/>
          </a:solidFill>
          <a:latin typeface="+mn-lt"/>
          <a:ea typeface="ＭＳ Ｐゴシック" pitchFamily="-112" charset="-128"/>
        </a:defRPr>
      </a:lvl3pPr>
      <a:lvl4pPr marL="1600200" indent="-228600" algn="l" rtl="0" eaLnBrk="1" fontAlgn="base" hangingPunct="1">
        <a:spcBef>
          <a:spcPct val="20000"/>
        </a:spcBef>
        <a:spcAft>
          <a:spcPct val="0"/>
        </a:spcAft>
        <a:buClr>
          <a:schemeClr val="accent2"/>
        </a:buClr>
        <a:buFont typeface="Arial" pitchFamily="34" charset="0"/>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lr>
          <a:schemeClr val="accent2"/>
        </a:buClr>
        <a:buFont typeface="Arial" pitchFamily="34" charset="0"/>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linkedin.com/pub/polina-kukhareva/29/42a/7a1"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606091" y="993619"/>
            <a:ext cx="5416175" cy="1548437"/>
          </a:xfrm>
        </p:spPr>
        <p:txBody>
          <a:bodyPr/>
          <a:lstStyle/>
          <a:p>
            <a:r>
              <a:rPr lang="en-US" b="0" dirty="0"/>
              <a:t/>
            </a:r>
            <a:br>
              <a:rPr lang="en-US" b="0" dirty="0"/>
            </a:br>
            <a:r>
              <a:rPr lang="en-US" sz="2400" dirty="0" smtClean="0"/>
              <a:t/>
            </a:r>
            <a:br>
              <a:rPr lang="en-US" sz="2400" dirty="0" smtClean="0"/>
            </a:br>
            <a:r>
              <a:rPr lang="en-US" dirty="0" smtClean="0"/>
              <a:t>Cox </a:t>
            </a:r>
            <a:r>
              <a:rPr lang="en-US" dirty="0"/>
              <a:t>Proportional </a:t>
            </a:r>
            <a:r>
              <a:rPr lang="en-US" dirty="0" smtClean="0"/>
              <a:t>Hazards </a:t>
            </a:r>
            <a:r>
              <a:rPr lang="en-US" dirty="0"/>
              <a:t>Model Evaluation in One Shot </a:t>
            </a:r>
          </a:p>
        </p:txBody>
      </p:sp>
      <p:sp>
        <p:nvSpPr>
          <p:cNvPr id="5" name="Subtitle 4"/>
          <p:cNvSpPr>
            <a:spLocks noGrp="1"/>
          </p:cNvSpPr>
          <p:nvPr>
            <p:ph type="subTitle" sz="quarter" idx="1"/>
          </p:nvPr>
        </p:nvSpPr>
        <p:spPr>
          <a:xfrm>
            <a:off x="3630281" y="2646444"/>
            <a:ext cx="5299709" cy="1554272"/>
          </a:xfrm>
        </p:spPr>
        <p:txBody>
          <a:bodyPr/>
          <a:lstStyle/>
          <a:p>
            <a:endParaRPr lang="en-US" b="0" dirty="0"/>
          </a:p>
          <a:p>
            <a:r>
              <a:rPr lang="en-US" b="0" dirty="0"/>
              <a:t> </a:t>
            </a:r>
            <a:r>
              <a:rPr lang="en-US" b="0" dirty="0" err="1"/>
              <a:t>Polina</a:t>
            </a:r>
            <a:r>
              <a:rPr lang="en-US" b="0" dirty="0"/>
              <a:t> </a:t>
            </a:r>
            <a:r>
              <a:rPr lang="en-US" b="0" dirty="0" err="1" smtClean="0"/>
              <a:t>Kukhareva</a:t>
            </a:r>
            <a:endParaRPr lang="en-US" b="0" dirty="0" smtClean="0"/>
          </a:p>
          <a:p>
            <a:endParaRPr lang="en-US" b="0" dirty="0" smtClean="0"/>
          </a:p>
          <a:p>
            <a:r>
              <a:rPr lang="en-US" b="0" dirty="0" smtClean="0"/>
              <a:t>Collaborative </a:t>
            </a:r>
            <a:r>
              <a:rPr lang="en-US" b="0" dirty="0"/>
              <a:t>Studies Coordinating Center, UNC, Chapel Hill, NC, USA </a:t>
            </a:r>
            <a:endParaRPr lang="en-US" dirty="0"/>
          </a:p>
        </p:txBody>
      </p:sp>
      <p:cxnSp>
        <p:nvCxnSpPr>
          <p:cNvPr id="6" name="Straight Connector 5"/>
          <p:cNvCxnSpPr/>
          <p:nvPr/>
        </p:nvCxnSpPr>
        <p:spPr>
          <a:xfrm flipV="1">
            <a:off x="3746335" y="2567419"/>
            <a:ext cx="6543143" cy="4951"/>
          </a:xfrm>
          <a:prstGeom prst="line">
            <a:avLst/>
          </a:prstGeom>
          <a:ln>
            <a:solidFill>
              <a:srgbClr val="13314F"/>
            </a:solidFill>
          </a:ln>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7627238" y="6549938"/>
            <a:ext cx="1516762" cy="307777"/>
          </a:xfrm>
          <a:prstGeom prst="rect">
            <a:avLst/>
          </a:prstGeom>
        </p:spPr>
        <p:txBody>
          <a:bodyPr wrap="none">
            <a:spAutoFit/>
          </a:bodyPr>
          <a:lstStyle/>
          <a:p>
            <a:r>
              <a:rPr lang="en-US" dirty="0"/>
              <a:t>Paper 428-2013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PHREG</a:t>
            </a:r>
            <a:endParaRPr lang="en-US" dirty="0"/>
          </a:p>
        </p:txBody>
      </p:sp>
      <p:sp>
        <p:nvSpPr>
          <p:cNvPr id="3" name="Rectangle 2"/>
          <p:cNvSpPr/>
          <p:nvPr/>
        </p:nvSpPr>
        <p:spPr>
          <a:xfrm>
            <a:off x="204279" y="579358"/>
            <a:ext cx="8832717" cy="5601533"/>
          </a:xfrm>
          <a:prstGeom prst="rect">
            <a:avLst/>
          </a:prstGeom>
        </p:spPr>
        <p:txBody>
          <a:bodyPr wrap="square">
            <a:spAutoFit/>
          </a:bodyPr>
          <a:lstStyle/>
          <a:p>
            <a:pPr lvl="0" algn="ctr"/>
            <a:r>
              <a:rPr lang="en-US" sz="4000" b="1" u="sng" dirty="0" smtClean="0">
                <a:solidFill>
                  <a:srgbClr val="D69D3D"/>
                </a:solidFill>
              </a:rPr>
              <a:t>Syntax</a:t>
            </a:r>
          </a:p>
          <a:p>
            <a:pPr lvl="0"/>
            <a:endParaRPr lang="en-US" sz="1600" b="1" u="sng" dirty="0" smtClean="0">
              <a:solidFill>
                <a:srgbClr val="FF8817"/>
              </a:solidFill>
            </a:endParaRPr>
          </a:p>
          <a:p>
            <a:pPr lvl="0"/>
            <a:r>
              <a:rPr lang="en-US" sz="2800" dirty="0" smtClean="0">
                <a:solidFill>
                  <a:schemeClr val="accent4">
                    <a:lumMod val="50000"/>
                  </a:schemeClr>
                </a:solidFill>
              </a:rPr>
              <a:t>	</a:t>
            </a:r>
            <a:r>
              <a:rPr lang="en-US" sz="2400" dirty="0" smtClean="0">
                <a:solidFill>
                  <a:schemeClr val="accent4">
                    <a:lumMod val="50000"/>
                  </a:schemeClr>
                </a:solidFill>
              </a:rPr>
              <a:t>PROC </a:t>
            </a:r>
            <a:r>
              <a:rPr lang="en-US" sz="2400" dirty="0">
                <a:solidFill>
                  <a:schemeClr val="accent4">
                    <a:lumMod val="50000"/>
                  </a:schemeClr>
                </a:solidFill>
              </a:rPr>
              <a:t>PHREG </a:t>
            </a:r>
            <a:r>
              <a:rPr lang="en-US" sz="2400" dirty="0"/>
              <a:t>&lt;options&gt; ; </a:t>
            </a:r>
          </a:p>
          <a:p>
            <a:pPr lvl="0"/>
            <a:r>
              <a:rPr lang="en-US" sz="2400" dirty="0" smtClean="0">
                <a:solidFill>
                  <a:schemeClr val="accent4">
                    <a:lumMod val="50000"/>
                  </a:schemeClr>
                </a:solidFill>
              </a:rPr>
              <a:t>		CLASS</a:t>
            </a:r>
            <a:r>
              <a:rPr lang="en-US" sz="2400" dirty="0" smtClean="0"/>
              <a:t> </a:t>
            </a:r>
            <a:r>
              <a:rPr lang="en-US" sz="2400" dirty="0"/>
              <a:t>variables; </a:t>
            </a:r>
          </a:p>
          <a:p>
            <a:pPr lvl="0"/>
            <a:r>
              <a:rPr lang="en-US" sz="2400" dirty="0" smtClean="0">
                <a:solidFill>
                  <a:schemeClr val="accent4">
                    <a:lumMod val="50000"/>
                  </a:schemeClr>
                </a:solidFill>
              </a:rPr>
              <a:t>		MODEL</a:t>
            </a:r>
            <a:r>
              <a:rPr lang="en-US" sz="2400" dirty="0" smtClean="0"/>
              <a:t> </a:t>
            </a:r>
            <a:r>
              <a:rPr lang="en-US" sz="2400" dirty="0"/>
              <a:t>response &lt;*censor(list)&gt; = variables</a:t>
            </a:r>
            <a:r>
              <a:rPr lang="en-US" sz="2800" dirty="0"/>
              <a:t>;</a:t>
            </a:r>
          </a:p>
          <a:p>
            <a:pPr lvl="0"/>
            <a:r>
              <a:rPr lang="en-US" sz="2800" dirty="0" smtClean="0">
                <a:solidFill>
                  <a:schemeClr val="accent4">
                    <a:lumMod val="50000"/>
                  </a:schemeClr>
                </a:solidFill>
              </a:rPr>
              <a:t>	</a:t>
            </a:r>
            <a:r>
              <a:rPr lang="en-US" sz="2400" dirty="0" smtClean="0">
                <a:solidFill>
                  <a:schemeClr val="accent4">
                    <a:lumMod val="50000"/>
                  </a:schemeClr>
                </a:solidFill>
              </a:rPr>
              <a:t>RUN</a:t>
            </a:r>
            <a:r>
              <a:rPr lang="en-US" sz="2400" dirty="0"/>
              <a:t>; </a:t>
            </a:r>
            <a:endParaRPr lang="en-US" sz="2400" dirty="0" smtClean="0"/>
          </a:p>
          <a:p>
            <a:pPr lvl="0"/>
            <a:endParaRPr lang="en-US" sz="2800" dirty="0" smtClean="0"/>
          </a:p>
          <a:p>
            <a:pPr lvl="0" algn="ctr"/>
            <a:r>
              <a:rPr lang="en-US" sz="4000" b="1" u="sng" dirty="0" smtClean="0">
                <a:solidFill>
                  <a:srgbClr val="D69D3D"/>
                </a:solidFill>
              </a:rPr>
              <a:t>Example</a:t>
            </a:r>
          </a:p>
          <a:p>
            <a:pPr lvl="0"/>
            <a:endParaRPr lang="en-US" sz="1600" b="1" u="sng" dirty="0" smtClean="0">
              <a:solidFill>
                <a:srgbClr val="FF8817"/>
              </a:solidFill>
            </a:endParaRPr>
          </a:p>
          <a:p>
            <a:pPr lvl="0"/>
            <a:r>
              <a:rPr lang="en-US" sz="2400" dirty="0" smtClean="0">
                <a:solidFill>
                  <a:schemeClr val="accent4">
                    <a:lumMod val="50000"/>
                  </a:schemeClr>
                </a:solidFill>
              </a:rPr>
              <a:t>	PROC </a:t>
            </a:r>
            <a:r>
              <a:rPr lang="en-US" sz="2400" dirty="0">
                <a:solidFill>
                  <a:schemeClr val="accent4">
                    <a:lumMod val="50000"/>
                  </a:schemeClr>
                </a:solidFill>
              </a:rPr>
              <a:t>PHREG </a:t>
            </a:r>
            <a:r>
              <a:rPr lang="en-US" sz="2400" dirty="0"/>
              <a:t>data=</a:t>
            </a:r>
            <a:r>
              <a:rPr lang="en-US" sz="2400" dirty="0" err="1"/>
              <a:t>simcox</a:t>
            </a:r>
            <a:r>
              <a:rPr lang="en-US" sz="2400" dirty="0"/>
              <a:t>; </a:t>
            </a:r>
          </a:p>
          <a:p>
            <a:pPr lvl="0"/>
            <a:r>
              <a:rPr lang="en-US" sz="2400" dirty="0" smtClean="0">
                <a:solidFill>
                  <a:schemeClr val="accent4">
                    <a:lumMod val="50000"/>
                  </a:schemeClr>
                </a:solidFill>
              </a:rPr>
              <a:t>		CLASS</a:t>
            </a:r>
            <a:r>
              <a:rPr lang="en-US" sz="2400" dirty="0" smtClean="0"/>
              <a:t> </a:t>
            </a:r>
            <a:r>
              <a:rPr lang="en-US" sz="2400" dirty="0"/>
              <a:t>activity; </a:t>
            </a:r>
          </a:p>
          <a:p>
            <a:pPr lvl="0"/>
            <a:r>
              <a:rPr lang="en-US" sz="2400" dirty="0" smtClean="0">
                <a:solidFill>
                  <a:schemeClr val="accent4">
                    <a:lumMod val="50000"/>
                  </a:schemeClr>
                </a:solidFill>
              </a:rPr>
              <a:t>		MODEL</a:t>
            </a:r>
            <a:r>
              <a:rPr lang="en-US" sz="2400" dirty="0" smtClean="0"/>
              <a:t> </a:t>
            </a:r>
            <a:r>
              <a:rPr lang="en-US" sz="2400" dirty="0" err="1"/>
              <a:t>CV_time</a:t>
            </a:r>
            <a:r>
              <a:rPr lang="en-US" sz="2400" dirty="0"/>
              <a:t>*</a:t>
            </a:r>
            <a:r>
              <a:rPr lang="en-US" sz="2400" dirty="0" err="1"/>
              <a:t>CV_event</a:t>
            </a:r>
            <a:r>
              <a:rPr lang="en-US" sz="2400" dirty="0"/>
              <a:t>(0) = age </a:t>
            </a:r>
            <a:r>
              <a:rPr lang="en-US" sz="2400" dirty="0" smtClean="0"/>
              <a:t>activity</a:t>
            </a:r>
            <a:r>
              <a:rPr lang="en-US" sz="2400" dirty="0"/>
              <a:t>;</a:t>
            </a:r>
          </a:p>
          <a:p>
            <a:pPr lvl="0"/>
            <a:r>
              <a:rPr lang="en-US" sz="2400" dirty="0" smtClean="0">
                <a:solidFill>
                  <a:schemeClr val="accent4">
                    <a:lumMod val="50000"/>
                  </a:schemeClr>
                </a:solidFill>
              </a:rPr>
              <a:t>	RUN</a:t>
            </a:r>
            <a:r>
              <a:rPr lang="en-US" sz="2400" dirty="0"/>
              <a:t>; </a:t>
            </a:r>
          </a:p>
          <a:p>
            <a:pPr lvl="0"/>
            <a:endParaRPr lang="en-US" dirty="0"/>
          </a:p>
        </p:txBody>
      </p:sp>
      <p:sp>
        <p:nvSpPr>
          <p:cNvPr id="7" name="Left Arrow 6"/>
          <p:cNvSpPr/>
          <p:nvPr/>
        </p:nvSpPr>
        <p:spPr bwMode="auto">
          <a:xfrm rot="20923105">
            <a:off x="4448565" y="1841585"/>
            <a:ext cx="897283" cy="353236"/>
          </a:xfrm>
          <a:prstGeom prst="leftArrow">
            <a:avLst/>
          </a:prstGeom>
          <a:solidFill>
            <a:srgbClr val="408F3A"/>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8" name="TextBox 7"/>
          <p:cNvSpPr txBox="1"/>
          <p:nvPr/>
        </p:nvSpPr>
        <p:spPr>
          <a:xfrm>
            <a:off x="5371731" y="1312268"/>
            <a:ext cx="3042695" cy="954107"/>
          </a:xfrm>
          <a:prstGeom prst="rect">
            <a:avLst/>
          </a:prstGeom>
          <a:noFill/>
          <a:ln w="60325">
            <a:solidFill>
              <a:srgbClr val="408F3A"/>
            </a:solidFill>
          </a:ln>
        </p:spPr>
        <p:txBody>
          <a:bodyPr wrap="square" rtlCol="0">
            <a:spAutoFit/>
          </a:bodyPr>
          <a:lstStyle/>
          <a:p>
            <a:pPr lvl="0"/>
            <a:r>
              <a:rPr lang="en-US" sz="2800" dirty="0">
                <a:solidFill>
                  <a:srgbClr val="408F3A"/>
                </a:solidFill>
              </a:rPr>
              <a:t>Categorical variables go </a:t>
            </a:r>
            <a:r>
              <a:rPr lang="en-US" sz="2800" dirty="0" smtClean="0">
                <a:solidFill>
                  <a:srgbClr val="408F3A"/>
                </a:solidFill>
              </a:rPr>
              <a:t>here</a:t>
            </a:r>
            <a:endParaRPr lang="en-US" dirty="0"/>
          </a:p>
        </p:txBody>
      </p:sp>
    </p:spTree>
    <p:extLst>
      <p:ext uri="{BB962C8B-B14F-4D97-AF65-F5344CB8AC3E}">
        <p14:creationId xmlns:p14="http://schemas.microsoft.com/office/powerpoint/2010/main" val="197168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parameters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11068583"/>
              </p:ext>
            </p:extLst>
          </p:nvPr>
        </p:nvGraphicFramePr>
        <p:xfrm>
          <a:off x="1887165" y="729580"/>
          <a:ext cx="5398851" cy="4797130"/>
        </p:xfrm>
        <a:graphic>
          <a:graphicData uri="http://schemas.openxmlformats.org/drawingml/2006/table">
            <a:tbl>
              <a:tblPr>
                <a:tableStyleId>{5C22544A-7EE6-4342-B048-85BDC9FD1C3A}</a:tableStyleId>
              </a:tblPr>
              <a:tblGrid>
                <a:gridCol w="2514071"/>
                <a:gridCol w="2884780"/>
              </a:tblGrid>
              <a:tr h="365119">
                <a:tc>
                  <a:txBody>
                    <a:bodyPr/>
                    <a:lstStyle/>
                    <a:p>
                      <a:pPr algn="ctr" fontAlgn="ctr">
                        <a:lnSpc>
                          <a:spcPct val="150000"/>
                        </a:lnSpc>
                      </a:pPr>
                      <a:r>
                        <a:rPr lang="en-US" sz="1600" b="1" u="none" strike="noStrike" dirty="0">
                          <a:effectLst/>
                        </a:rPr>
                        <a:t>Parameter</a:t>
                      </a:r>
                      <a:endParaRPr lang="en-US" sz="1600" b="1" i="0" u="none" strike="noStrike" dirty="0">
                        <a:solidFill>
                          <a:srgbClr val="000000"/>
                        </a:solidFill>
                        <a:effectLst/>
                        <a:latin typeface="Arial"/>
                      </a:endParaRPr>
                    </a:p>
                  </a:txBody>
                  <a:tcPr marL="3250" marR="3250" marT="3250" marB="0" anchor="ctr"/>
                </a:tc>
                <a:tc>
                  <a:txBody>
                    <a:bodyPr/>
                    <a:lstStyle/>
                    <a:p>
                      <a:pPr algn="ctr" fontAlgn="ctr">
                        <a:lnSpc>
                          <a:spcPct val="150000"/>
                        </a:lnSpc>
                      </a:pPr>
                      <a:r>
                        <a:rPr lang="en-US" sz="1600" b="1" u="none" strike="noStrike" dirty="0">
                          <a:effectLst/>
                        </a:rPr>
                        <a:t>Example</a:t>
                      </a:r>
                      <a:endParaRPr lang="en-US" sz="1600" b="1" i="0" u="none" strike="noStrike" dirty="0">
                        <a:solidFill>
                          <a:srgbClr val="000000"/>
                        </a:solidFill>
                        <a:effectLst/>
                        <a:latin typeface="Arial"/>
                      </a:endParaRPr>
                    </a:p>
                  </a:txBody>
                  <a:tcPr marL="3250" marR="3250" marT="3250" marB="0" anchor="ctr"/>
                </a:tc>
              </a:tr>
              <a:tr h="365119">
                <a:tc gridSpan="2">
                  <a:txBody>
                    <a:bodyPr/>
                    <a:lstStyle/>
                    <a:p>
                      <a:pPr algn="ctr" fontAlgn="ctr">
                        <a:lnSpc>
                          <a:spcPct val="150000"/>
                        </a:lnSpc>
                      </a:pPr>
                      <a:r>
                        <a:rPr lang="en-US" sz="1600" b="1" u="none" strike="noStrike" dirty="0" smtClean="0">
                          <a:effectLst/>
                        </a:rPr>
                        <a:t>Required </a:t>
                      </a:r>
                      <a:r>
                        <a:rPr lang="en-US" sz="1600" b="1" u="none" strike="noStrike" dirty="0">
                          <a:effectLst/>
                        </a:rPr>
                        <a:t>Parameters</a:t>
                      </a:r>
                      <a:endParaRPr lang="en-US" sz="1600" b="1" i="0" u="none" strike="noStrike" dirty="0">
                        <a:solidFill>
                          <a:srgbClr val="000000"/>
                        </a:solidFill>
                        <a:effectLst/>
                        <a:latin typeface="Arial"/>
                      </a:endParaRPr>
                    </a:p>
                  </a:txBody>
                  <a:tcPr marL="3250" marR="3250" marT="3250" marB="0" anchor="ctr"/>
                </a:tc>
                <a:tc hMerge="1">
                  <a:txBody>
                    <a:bodyPr/>
                    <a:lstStyle/>
                    <a:p>
                      <a:endParaRPr lang="en-US"/>
                    </a:p>
                  </a:txBody>
                  <a:tcPr/>
                </a:tc>
              </a:tr>
              <a:tr h="365119">
                <a:tc>
                  <a:txBody>
                    <a:bodyPr/>
                    <a:lstStyle/>
                    <a:p>
                      <a:pPr algn="l" fontAlgn="ctr">
                        <a:lnSpc>
                          <a:spcPct val="150000"/>
                        </a:lnSpc>
                      </a:pPr>
                      <a:r>
                        <a:rPr lang="en-US" sz="1600" u="none" strike="noStrike" dirty="0">
                          <a:effectLst/>
                        </a:rPr>
                        <a:t>_DATA</a:t>
                      </a:r>
                      <a:endParaRPr lang="en-US" sz="1600" b="0" i="0" u="none" strike="noStrike" dirty="0">
                        <a:solidFill>
                          <a:srgbClr val="000000"/>
                        </a:solidFill>
                        <a:effectLst/>
                        <a:latin typeface="Courier New"/>
                      </a:endParaRPr>
                    </a:p>
                  </a:txBody>
                  <a:tcPr marL="3250" marR="3250" marT="3250" marB="0" anchor="ctr"/>
                </a:tc>
                <a:tc>
                  <a:txBody>
                    <a:bodyPr/>
                    <a:lstStyle/>
                    <a:p>
                      <a:pPr algn="l" fontAlgn="ctr">
                        <a:lnSpc>
                          <a:spcPct val="150000"/>
                        </a:lnSpc>
                      </a:pPr>
                      <a:r>
                        <a:rPr lang="en-US" sz="1600" u="none" strike="noStrike">
                          <a:effectLst/>
                        </a:rPr>
                        <a:t>rq.simcox</a:t>
                      </a:r>
                      <a:endParaRPr lang="en-US" sz="1600" b="0" i="0" u="none" strike="noStrike">
                        <a:solidFill>
                          <a:srgbClr val="000000"/>
                        </a:solidFill>
                        <a:effectLst/>
                        <a:latin typeface="Courier New"/>
                      </a:endParaRPr>
                    </a:p>
                  </a:txBody>
                  <a:tcPr marL="3250" marR="3250" marT="3250" marB="0" anchor="ctr"/>
                </a:tc>
              </a:tr>
              <a:tr h="365119">
                <a:tc>
                  <a:txBody>
                    <a:bodyPr/>
                    <a:lstStyle/>
                    <a:p>
                      <a:pPr algn="l" fontAlgn="ctr">
                        <a:lnSpc>
                          <a:spcPct val="150000"/>
                        </a:lnSpc>
                      </a:pPr>
                      <a:r>
                        <a:rPr lang="en-US" sz="1600" u="none" strike="noStrike" dirty="0">
                          <a:effectLst/>
                        </a:rPr>
                        <a:t>_PREDICTORS</a:t>
                      </a:r>
                      <a:endParaRPr lang="en-US" sz="1600" b="0" i="0" u="none" strike="noStrike" dirty="0">
                        <a:solidFill>
                          <a:srgbClr val="000000"/>
                        </a:solidFill>
                        <a:effectLst/>
                        <a:latin typeface="Courier New"/>
                      </a:endParaRPr>
                    </a:p>
                  </a:txBody>
                  <a:tcPr marL="3250" marR="3250" marT="3250" marB="0" anchor="ctr"/>
                </a:tc>
                <a:tc>
                  <a:txBody>
                    <a:bodyPr/>
                    <a:lstStyle/>
                    <a:p>
                      <a:pPr algn="l" fontAlgn="ctr">
                        <a:lnSpc>
                          <a:spcPct val="150000"/>
                        </a:lnSpc>
                      </a:pPr>
                      <a:r>
                        <a:rPr lang="en-US" sz="1600" u="none" strike="noStrike" dirty="0">
                          <a:effectLst/>
                        </a:rPr>
                        <a:t>age sex treatment</a:t>
                      </a:r>
                      <a:endParaRPr lang="en-US" sz="1600" b="0" i="0" u="none" strike="noStrike" dirty="0">
                        <a:solidFill>
                          <a:srgbClr val="000000"/>
                        </a:solidFill>
                        <a:effectLst/>
                        <a:latin typeface="Courier New"/>
                      </a:endParaRPr>
                    </a:p>
                  </a:txBody>
                  <a:tcPr marL="3250" marR="3250" marT="3250" marB="0" anchor="ctr"/>
                </a:tc>
              </a:tr>
              <a:tr h="365119">
                <a:tc>
                  <a:txBody>
                    <a:bodyPr/>
                    <a:lstStyle/>
                    <a:p>
                      <a:pPr algn="l" fontAlgn="ctr">
                        <a:lnSpc>
                          <a:spcPct val="150000"/>
                        </a:lnSpc>
                      </a:pPr>
                      <a:r>
                        <a:rPr lang="en-US" sz="1600" u="none" strike="noStrike" dirty="0">
                          <a:effectLst/>
                        </a:rPr>
                        <a:t>_CLASS</a:t>
                      </a:r>
                      <a:endParaRPr lang="en-US" sz="1600" b="0" i="0" u="none" strike="noStrike" dirty="0">
                        <a:solidFill>
                          <a:srgbClr val="000000"/>
                        </a:solidFill>
                        <a:effectLst/>
                        <a:latin typeface="Courier New"/>
                      </a:endParaRPr>
                    </a:p>
                  </a:txBody>
                  <a:tcPr marL="3250" marR="3250" marT="3250" marB="0" anchor="ctr"/>
                </a:tc>
                <a:tc>
                  <a:txBody>
                    <a:bodyPr/>
                    <a:lstStyle/>
                    <a:p>
                      <a:pPr marL="0" marR="0" indent="0" algn="l" defTabSz="914400" rtl="0" eaLnBrk="1" fontAlgn="ctr" latinLnBrk="0" hangingPunct="1">
                        <a:lnSpc>
                          <a:spcPct val="150000"/>
                        </a:lnSpc>
                        <a:spcBef>
                          <a:spcPts val="0"/>
                        </a:spcBef>
                        <a:spcAft>
                          <a:spcPts val="0"/>
                        </a:spcAft>
                        <a:buClrTx/>
                        <a:buSzTx/>
                        <a:buFontTx/>
                        <a:buNone/>
                        <a:tabLst/>
                        <a:defRPr/>
                      </a:pPr>
                      <a:r>
                        <a:rPr lang="en-US" sz="1600" u="none" strike="noStrike" dirty="0">
                          <a:effectLst/>
                        </a:rPr>
                        <a:t>sex(ref="0</a:t>
                      </a:r>
                      <a:r>
                        <a:rPr lang="en-US" sz="1600" u="none" strike="noStrike" dirty="0" smtClean="0">
                          <a:effectLst/>
                        </a:rPr>
                        <a:t>") treatment(ref="0")</a:t>
                      </a:r>
                      <a:endParaRPr lang="en-US" sz="1600" b="0" i="0" u="none" strike="noStrike" dirty="0">
                        <a:solidFill>
                          <a:srgbClr val="000000"/>
                        </a:solidFill>
                        <a:effectLst/>
                        <a:latin typeface="Courier New"/>
                      </a:endParaRPr>
                    </a:p>
                  </a:txBody>
                  <a:tcPr marL="3250" marR="3250" marT="3250" marB="0" anchor="ctr"/>
                </a:tc>
              </a:tr>
              <a:tr h="365119">
                <a:tc>
                  <a:txBody>
                    <a:bodyPr/>
                    <a:lstStyle/>
                    <a:p>
                      <a:pPr algn="l" fontAlgn="ctr">
                        <a:lnSpc>
                          <a:spcPct val="150000"/>
                        </a:lnSpc>
                      </a:pPr>
                      <a:r>
                        <a:rPr lang="en-US" sz="1600" u="none" strike="noStrike" dirty="0">
                          <a:effectLst/>
                        </a:rPr>
                        <a:t>_OUTCOME</a:t>
                      </a:r>
                      <a:endParaRPr lang="en-US" sz="1600" b="0" i="0" u="none" strike="noStrike" dirty="0">
                        <a:solidFill>
                          <a:srgbClr val="000000"/>
                        </a:solidFill>
                        <a:effectLst/>
                        <a:latin typeface="Courier New"/>
                      </a:endParaRPr>
                    </a:p>
                  </a:txBody>
                  <a:tcPr marL="3250" marR="3250" marT="3250" marB="0" anchor="ctr"/>
                </a:tc>
                <a:tc>
                  <a:txBody>
                    <a:bodyPr/>
                    <a:lstStyle/>
                    <a:p>
                      <a:pPr algn="l" fontAlgn="ctr">
                        <a:lnSpc>
                          <a:spcPct val="150000"/>
                        </a:lnSpc>
                      </a:pPr>
                      <a:r>
                        <a:rPr lang="en-US" sz="1600" u="none" strike="noStrike" dirty="0" err="1">
                          <a:effectLst/>
                        </a:rPr>
                        <a:t>CV_event</a:t>
                      </a:r>
                      <a:endParaRPr lang="en-US" sz="1600" b="0" i="0" u="none" strike="noStrike" dirty="0">
                        <a:solidFill>
                          <a:srgbClr val="000000"/>
                        </a:solidFill>
                        <a:effectLst/>
                        <a:latin typeface="Courier New"/>
                      </a:endParaRPr>
                    </a:p>
                  </a:txBody>
                  <a:tcPr marL="3250" marR="3250" marT="3250" marB="0" anchor="ctr"/>
                </a:tc>
              </a:tr>
              <a:tr h="365119">
                <a:tc>
                  <a:txBody>
                    <a:bodyPr/>
                    <a:lstStyle/>
                    <a:p>
                      <a:pPr algn="l" fontAlgn="ctr">
                        <a:lnSpc>
                          <a:spcPct val="150000"/>
                        </a:lnSpc>
                      </a:pPr>
                      <a:r>
                        <a:rPr lang="en-US" sz="1600" u="none" strike="noStrike" dirty="0">
                          <a:effectLst/>
                        </a:rPr>
                        <a:t>_FU</a:t>
                      </a:r>
                      <a:endParaRPr lang="en-US" sz="1600" b="0" i="0" u="none" strike="noStrike" dirty="0">
                        <a:solidFill>
                          <a:srgbClr val="000000"/>
                        </a:solidFill>
                        <a:effectLst/>
                        <a:latin typeface="Courier New"/>
                      </a:endParaRPr>
                    </a:p>
                  </a:txBody>
                  <a:tcPr marL="3250" marR="3250" marT="3250" marB="0" anchor="ctr"/>
                </a:tc>
                <a:tc>
                  <a:txBody>
                    <a:bodyPr/>
                    <a:lstStyle/>
                    <a:p>
                      <a:pPr algn="l" fontAlgn="ctr">
                        <a:lnSpc>
                          <a:spcPct val="150000"/>
                        </a:lnSpc>
                      </a:pPr>
                      <a:r>
                        <a:rPr lang="en-US" sz="1600" u="none" strike="noStrike" dirty="0" err="1">
                          <a:effectLst/>
                        </a:rPr>
                        <a:t>CV_time</a:t>
                      </a:r>
                      <a:endParaRPr lang="en-US" sz="1600" b="0" i="0" u="none" strike="noStrike" dirty="0">
                        <a:solidFill>
                          <a:srgbClr val="000000"/>
                        </a:solidFill>
                        <a:effectLst/>
                        <a:latin typeface="Courier New"/>
                      </a:endParaRPr>
                    </a:p>
                  </a:txBody>
                  <a:tcPr marL="3250" marR="3250" marT="3250" marB="0" anchor="ctr"/>
                </a:tc>
              </a:tr>
              <a:tr h="365119">
                <a:tc gridSpan="2">
                  <a:txBody>
                    <a:bodyPr/>
                    <a:lstStyle/>
                    <a:p>
                      <a:pPr algn="ctr" fontAlgn="ctr">
                        <a:lnSpc>
                          <a:spcPct val="150000"/>
                        </a:lnSpc>
                      </a:pPr>
                      <a:r>
                        <a:rPr lang="en-US" sz="1600" b="1" u="none" strike="noStrike" spc="-5" dirty="0" smtClean="0">
                          <a:effectLst/>
                        </a:rPr>
                        <a:t>Optional </a:t>
                      </a:r>
                      <a:r>
                        <a:rPr lang="en-US" sz="1600" b="1" u="none" strike="noStrike" spc="-5" dirty="0">
                          <a:effectLst/>
                        </a:rPr>
                        <a:t>Parameters with specified default </a:t>
                      </a:r>
                      <a:r>
                        <a:rPr lang="en-US" sz="1600" b="1" u="none" strike="noStrike" spc="-5" dirty="0" smtClean="0">
                          <a:effectLst/>
                        </a:rPr>
                        <a:t>values</a:t>
                      </a:r>
                      <a:endParaRPr lang="en-US" sz="1600" b="1" i="0" u="none" strike="noStrike" dirty="0">
                        <a:solidFill>
                          <a:srgbClr val="000000"/>
                        </a:solidFill>
                        <a:effectLst/>
                        <a:latin typeface="Arial"/>
                      </a:endParaRPr>
                    </a:p>
                  </a:txBody>
                  <a:tcPr marL="438714" marR="3250" marT="3250" marB="0" anchor="ctr"/>
                </a:tc>
                <a:tc hMerge="1">
                  <a:txBody>
                    <a:bodyPr/>
                    <a:lstStyle/>
                    <a:p>
                      <a:endParaRPr lang="en-US"/>
                    </a:p>
                  </a:txBody>
                  <a:tcPr/>
                </a:tc>
              </a:tr>
              <a:tr h="365119">
                <a:tc>
                  <a:txBody>
                    <a:bodyPr/>
                    <a:lstStyle/>
                    <a:p>
                      <a:pPr algn="l" fontAlgn="ctr">
                        <a:lnSpc>
                          <a:spcPct val="150000"/>
                        </a:lnSpc>
                      </a:pPr>
                      <a:r>
                        <a:rPr lang="en-US" sz="1600" u="none" strike="noStrike" dirty="0">
                          <a:effectLst/>
                        </a:rPr>
                        <a:t>_STOP=_NOT_SPECIFIED</a:t>
                      </a:r>
                      <a:endParaRPr lang="en-US" sz="1600" b="0" i="0" u="none" strike="noStrike" dirty="0">
                        <a:solidFill>
                          <a:srgbClr val="000000"/>
                        </a:solidFill>
                        <a:effectLst/>
                        <a:latin typeface="Courier New"/>
                      </a:endParaRPr>
                    </a:p>
                  </a:txBody>
                  <a:tcPr marL="3250" marR="3250" marT="3250" marB="0" anchor="ctr"/>
                </a:tc>
                <a:tc>
                  <a:txBody>
                    <a:bodyPr/>
                    <a:lstStyle/>
                    <a:p>
                      <a:pPr algn="l" fontAlgn="ctr">
                        <a:lnSpc>
                          <a:spcPct val="150000"/>
                        </a:lnSpc>
                      </a:pPr>
                      <a:r>
                        <a:rPr lang="en-US" sz="1600" u="none" strike="noStrike" dirty="0">
                          <a:effectLst/>
                        </a:rPr>
                        <a:t>sex</a:t>
                      </a:r>
                      <a:endParaRPr lang="en-US" sz="1600" b="0" i="0" u="none" strike="noStrike" dirty="0">
                        <a:solidFill>
                          <a:srgbClr val="000000"/>
                        </a:solidFill>
                        <a:effectLst/>
                        <a:latin typeface="Courier New"/>
                      </a:endParaRPr>
                    </a:p>
                  </a:txBody>
                  <a:tcPr marL="3250" marR="3250" marT="3250" marB="0" anchor="ctr"/>
                </a:tc>
              </a:tr>
              <a:tr h="365119">
                <a:tc>
                  <a:txBody>
                    <a:bodyPr/>
                    <a:lstStyle/>
                    <a:p>
                      <a:pPr algn="l" fontAlgn="ctr">
                        <a:lnSpc>
                          <a:spcPct val="150000"/>
                        </a:lnSpc>
                      </a:pPr>
                      <a:r>
                        <a:rPr lang="en-US" sz="1600" u="none" strike="noStrike" dirty="0">
                          <a:effectLst/>
                        </a:rPr>
                        <a:t>_EXCLUDE=_NOTHING</a:t>
                      </a:r>
                      <a:endParaRPr lang="en-US" sz="1600" b="0" i="0" u="none" strike="noStrike" dirty="0">
                        <a:solidFill>
                          <a:srgbClr val="000000"/>
                        </a:solidFill>
                        <a:effectLst/>
                        <a:latin typeface="Courier New"/>
                      </a:endParaRPr>
                    </a:p>
                  </a:txBody>
                  <a:tcPr marL="3250" marR="3250" marT="3250" marB="0" anchor="ctr"/>
                </a:tc>
                <a:tc>
                  <a:txBody>
                    <a:bodyPr/>
                    <a:lstStyle/>
                    <a:p>
                      <a:pPr algn="l" fontAlgn="ctr">
                        <a:lnSpc>
                          <a:spcPct val="150000"/>
                        </a:lnSpc>
                      </a:pPr>
                      <a:r>
                        <a:rPr lang="en-US" sz="1600" u="none" strike="noStrike" dirty="0">
                          <a:effectLst/>
                        </a:rPr>
                        <a:t>age</a:t>
                      </a:r>
                      <a:endParaRPr lang="en-US" sz="1600" b="0" i="0" u="none" strike="noStrike" dirty="0">
                        <a:solidFill>
                          <a:srgbClr val="000000"/>
                        </a:solidFill>
                        <a:effectLst/>
                        <a:latin typeface="Courier New"/>
                      </a:endParaRPr>
                    </a:p>
                  </a:txBody>
                  <a:tcPr marL="3250" marR="3250" marT="3250" marB="0" anchor="ctr"/>
                </a:tc>
              </a:tr>
              <a:tr h="365119">
                <a:tc>
                  <a:txBody>
                    <a:bodyPr/>
                    <a:lstStyle/>
                    <a:p>
                      <a:pPr algn="l" fontAlgn="ctr">
                        <a:lnSpc>
                          <a:spcPct val="150000"/>
                        </a:lnSpc>
                      </a:pPr>
                      <a:r>
                        <a:rPr lang="en-US" sz="1600" u="none" strike="noStrike" dirty="0">
                          <a:effectLst/>
                        </a:rPr>
                        <a:t>_CHECK=_ALL</a:t>
                      </a:r>
                      <a:endParaRPr lang="en-US" sz="1600" b="0" i="0" u="none" strike="noStrike" dirty="0">
                        <a:solidFill>
                          <a:srgbClr val="000000"/>
                        </a:solidFill>
                        <a:effectLst/>
                        <a:latin typeface="Courier New"/>
                      </a:endParaRPr>
                    </a:p>
                  </a:txBody>
                  <a:tcPr marL="3250" marR="3250" marT="3250" marB="0" anchor="ctr"/>
                </a:tc>
                <a:tc>
                  <a:txBody>
                    <a:bodyPr/>
                    <a:lstStyle/>
                    <a:p>
                      <a:pPr algn="l" fontAlgn="ctr">
                        <a:lnSpc>
                          <a:spcPct val="150000"/>
                        </a:lnSpc>
                      </a:pPr>
                      <a:r>
                        <a:rPr lang="en-US" sz="1600" u="none" strike="noStrike" dirty="0">
                          <a:effectLst/>
                        </a:rPr>
                        <a:t>sex</a:t>
                      </a:r>
                      <a:endParaRPr lang="en-US" sz="1600" b="0" i="0" u="none" strike="noStrike" dirty="0">
                        <a:solidFill>
                          <a:srgbClr val="000000"/>
                        </a:solidFill>
                        <a:effectLst/>
                        <a:latin typeface="Courier New"/>
                      </a:endParaRPr>
                    </a:p>
                  </a:txBody>
                  <a:tcPr marL="3250" marR="3250" marT="3250" marB="0" anchor="ctr"/>
                </a:tc>
              </a:tr>
              <a:tr h="365119">
                <a:tc>
                  <a:txBody>
                    <a:bodyPr/>
                    <a:lstStyle/>
                    <a:p>
                      <a:pPr algn="l" fontAlgn="ctr">
                        <a:lnSpc>
                          <a:spcPct val="150000"/>
                        </a:lnSpc>
                      </a:pPr>
                      <a:r>
                        <a:rPr lang="en-US" sz="1600" u="none" strike="noStrike" dirty="0">
                          <a:effectLst/>
                        </a:rPr>
                        <a:t>_RQ=</a:t>
                      </a:r>
                      <a:r>
                        <a:rPr lang="en-US" sz="1600" u="none" strike="noStrike" dirty="0" err="1">
                          <a:effectLst/>
                        </a:rPr>
                        <a:t>cox_assumptions</a:t>
                      </a:r>
                      <a:endParaRPr lang="en-US" sz="1600" b="0" i="0" u="none" strike="noStrike" dirty="0">
                        <a:solidFill>
                          <a:srgbClr val="000000"/>
                        </a:solidFill>
                        <a:effectLst/>
                        <a:latin typeface="Courier New"/>
                      </a:endParaRPr>
                    </a:p>
                  </a:txBody>
                  <a:tcPr marL="3250" marR="3250" marT="3250" marB="0" anchor="ctr"/>
                </a:tc>
                <a:tc>
                  <a:txBody>
                    <a:bodyPr/>
                    <a:lstStyle/>
                    <a:p>
                      <a:pPr algn="l" fontAlgn="ctr">
                        <a:lnSpc>
                          <a:spcPct val="150000"/>
                        </a:lnSpc>
                      </a:pPr>
                      <a:r>
                        <a:rPr lang="en-US" sz="1600" u="none" strike="noStrike" dirty="0" err="1">
                          <a:effectLst/>
                        </a:rPr>
                        <a:t>cox_assumptions</a:t>
                      </a:r>
                      <a:endParaRPr lang="en-US" sz="1600" b="0" i="0" u="none" strike="noStrike" dirty="0">
                        <a:solidFill>
                          <a:srgbClr val="000000"/>
                        </a:solidFill>
                        <a:effectLst/>
                        <a:latin typeface="Courier New"/>
                      </a:endParaRPr>
                    </a:p>
                  </a:txBody>
                  <a:tcPr marL="3250" marR="3250" marT="3250" marB="0" anchor="ctr"/>
                </a:tc>
              </a:tr>
              <a:tr h="365119">
                <a:tc>
                  <a:txBody>
                    <a:bodyPr/>
                    <a:lstStyle/>
                    <a:p>
                      <a:pPr algn="l" fontAlgn="ctr">
                        <a:lnSpc>
                          <a:spcPct val="150000"/>
                        </a:lnSpc>
                      </a:pPr>
                      <a:r>
                        <a:rPr lang="en-US" sz="1600" u="none" strike="noStrike" dirty="0">
                          <a:effectLst/>
                        </a:rPr>
                        <a:t>_INTERACTIONS=_ALL</a:t>
                      </a:r>
                      <a:endParaRPr lang="en-US" sz="1600" b="0" i="0" u="none" strike="noStrike" dirty="0">
                        <a:solidFill>
                          <a:srgbClr val="000000"/>
                        </a:solidFill>
                        <a:effectLst/>
                        <a:latin typeface="Courier New"/>
                      </a:endParaRPr>
                    </a:p>
                  </a:txBody>
                  <a:tcPr marL="3250" marR="3250" marT="3250" marB="0" anchor="ctr"/>
                </a:tc>
                <a:tc>
                  <a:txBody>
                    <a:bodyPr/>
                    <a:lstStyle/>
                    <a:p>
                      <a:pPr algn="l" fontAlgn="ctr">
                        <a:lnSpc>
                          <a:spcPct val="150000"/>
                        </a:lnSpc>
                      </a:pPr>
                      <a:r>
                        <a:rPr lang="en-US" sz="1600" u="none" strike="noStrike" dirty="0">
                          <a:effectLst/>
                        </a:rPr>
                        <a:t>sex*age sex*treatment</a:t>
                      </a:r>
                      <a:endParaRPr lang="en-US" sz="1600" b="0" i="0" u="none" strike="noStrike" dirty="0">
                        <a:solidFill>
                          <a:srgbClr val="000000"/>
                        </a:solidFill>
                        <a:effectLst/>
                        <a:latin typeface="Courier New"/>
                      </a:endParaRPr>
                    </a:p>
                  </a:txBody>
                  <a:tcPr marL="3250" marR="3250" marT="3250" marB="0" anchor="ctr"/>
                </a:tc>
              </a:tr>
            </a:tbl>
          </a:graphicData>
        </a:graphic>
      </p:graphicFrame>
    </p:spTree>
    <p:extLst>
      <p:ext uri="{BB962C8B-B14F-4D97-AF65-F5344CB8AC3E}">
        <p14:creationId xmlns:p14="http://schemas.microsoft.com/office/powerpoint/2010/main" val="1971681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call macro for a long list of similar models? </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366987791"/>
              </p:ext>
            </p:extLst>
          </p:nvPr>
        </p:nvGraphicFramePr>
        <p:xfrm>
          <a:off x="801879" y="1295570"/>
          <a:ext cx="3974400" cy="4054645"/>
        </p:xfrm>
        <a:graphic>
          <a:graphicData uri="http://schemas.openxmlformats.org/drawingml/2006/table">
            <a:tbl>
              <a:tblPr>
                <a:tableStyleId>{5C22544A-7EE6-4342-B048-85BDC9FD1C3A}</a:tableStyleId>
              </a:tblPr>
              <a:tblGrid>
                <a:gridCol w="993600"/>
                <a:gridCol w="993600"/>
                <a:gridCol w="993600"/>
                <a:gridCol w="993600"/>
              </a:tblGrid>
              <a:tr h="328755">
                <a:tc>
                  <a:txBody>
                    <a:bodyPr/>
                    <a:lstStyle/>
                    <a:p>
                      <a:pPr algn="l" fontAlgn="ctr"/>
                      <a:r>
                        <a:rPr lang="en-US" sz="1400" u="none" strike="noStrike" dirty="0">
                          <a:effectLst/>
                        </a:rPr>
                        <a:t>Variable</a:t>
                      </a:r>
                      <a:endParaRPr lang="en-US" sz="1400" b="1" i="0" u="none" strike="noStrike" dirty="0">
                        <a:solidFill>
                          <a:srgbClr val="000000"/>
                        </a:solidFill>
                        <a:effectLst/>
                        <a:latin typeface="Arial"/>
                      </a:endParaRPr>
                    </a:p>
                  </a:txBody>
                  <a:tcPr marL="69562" marR="7729" marT="7729" marB="0" anchor="ctr"/>
                </a:tc>
                <a:tc>
                  <a:txBody>
                    <a:bodyPr/>
                    <a:lstStyle/>
                    <a:p>
                      <a:pPr algn="l" fontAlgn="ctr"/>
                      <a:r>
                        <a:rPr lang="en-US" sz="1400" u="none" strike="noStrike" spc="5">
                          <a:effectLst/>
                        </a:rPr>
                        <a:t>Model 1</a:t>
                      </a:r>
                      <a:endParaRPr lang="en-US" sz="1400" b="1" i="0" u="none" strike="noStrike">
                        <a:solidFill>
                          <a:srgbClr val="000000"/>
                        </a:solidFill>
                        <a:effectLst/>
                        <a:latin typeface="Arial"/>
                      </a:endParaRPr>
                    </a:p>
                  </a:txBody>
                  <a:tcPr marL="69562" marR="7729" marT="7729" marB="0" anchor="ctr"/>
                </a:tc>
                <a:tc>
                  <a:txBody>
                    <a:bodyPr/>
                    <a:lstStyle/>
                    <a:p>
                      <a:pPr algn="l" fontAlgn="ctr"/>
                      <a:r>
                        <a:rPr lang="en-US" sz="1400" u="none" strike="noStrike" spc="5">
                          <a:effectLst/>
                        </a:rPr>
                        <a:t>Model 2</a:t>
                      </a:r>
                      <a:endParaRPr lang="en-US" sz="1400" b="1" i="0" u="none" strike="noStrike">
                        <a:solidFill>
                          <a:srgbClr val="000000"/>
                        </a:solidFill>
                        <a:effectLst/>
                        <a:latin typeface="Arial"/>
                      </a:endParaRPr>
                    </a:p>
                  </a:txBody>
                  <a:tcPr marL="69562" marR="7729" marT="7729" marB="0" anchor="ctr"/>
                </a:tc>
                <a:tc>
                  <a:txBody>
                    <a:bodyPr/>
                    <a:lstStyle/>
                    <a:p>
                      <a:pPr algn="l" fontAlgn="ctr"/>
                      <a:r>
                        <a:rPr lang="en-US" sz="1400" u="none" strike="noStrike" spc="5">
                          <a:effectLst/>
                        </a:rPr>
                        <a:t>Model 3</a:t>
                      </a:r>
                      <a:endParaRPr lang="en-US" sz="1400" b="1" i="0" u="none" strike="noStrike">
                        <a:solidFill>
                          <a:srgbClr val="000000"/>
                        </a:solidFill>
                        <a:effectLst/>
                        <a:latin typeface="Arial"/>
                      </a:endParaRPr>
                    </a:p>
                  </a:txBody>
                  <a:tcPr marL="69562" marR="7729" marT="7729" marB="0" anchor="ctr"/>
                </a:tc>
              </a:tr>
              <a:tr h="328755">
                <a:tc>
                  <a:txBody>
                    <a:bodyPr/>
                    <a:lstStyle/>
                    <a:p>
                      <a:pPr algn="l" fontAlgn="ctr"/>
                      <a:r>
                        <a:rPr lang="en-US" sz="1400" u="none" strike="noStrike" spc="5" dirty="0">
                          <a:effectLst/>
                        </a:rPr>
                        <a:t>age</a:t>
                      </a:r>
                      <a:endParaRPr lang="en-US" sz="1400" b="0" i="0" u="none" strike="noStrike" dirty="0">
                        <a:solidFill>
                          <a:srgbClr val="000000"/>
                        </a:solidFill>
                        <a:effectLst/>
                        <a:latin typeface="Arial"/>
                      </a:endParaRPr>
                    </a:p>
                  </a:txBody>
                  <a:tcPr marL="7729" marR="7729" marT="7729" marB="0" anchor="ctr"/>
                </a:tc>
                <a:tc>
                  <a:txBody>
                    <a:bodyPr/>
                    <a:lstStyle/>
                    <a:p>
                      <a:pPr algn="ctr" fontAlgn="ctr"/>
                      <a:r>
                        <a:rPr lang="en-US" sz="1400" u="none" strike="noStrike">
                          <a:effectLst/>
                        </a:rPr>
                        <a:t>+</a:t>
                      </a:r>
                      <a:endParaRPr lang="en-US" sz="1400" b="0" i="0" u="none" strike="noStrike">
                        <a:solidFill>
                          <a:srgbClr val="000000"/>
                        </a:solidFill>
                        <a:effectLst/>
                        <a:latin typeface="Arial"/>
                      </a:endParaRPr>
                    </a:p>
                  </a:txBody>
                  <a:tcPr marL="7729" marR="7729" marT="7729" marB="0" anchor="ctr"/>
                </a:tc>
                <a:tc>
                  <a:txBody>
                    <a:bodyPr/>
                    <a:lstStyle/>
                    <a:p>
                      <a:pPr algn="ctr" fontAlgn="ctr"/>
                      <a:r>
                        <a:rPr lang="en-US" sz="1400" u="none" strike="noStrike">
                          <a:effectLst/>
                        </a:rPr>
                        <a:t>+</a:t>
                      </a:r>
                      <a:endParaRPr lang="en-US" sz="1400" b="0" i="0" u="none" strike="noStrike">
                        <a:solidFill>
                          <a:srgbClr val="000000"/>
                        </a:solidFill>
                        <a:effectLst/>
                        <a:latin typeface="Arial"/>
                      </a:endParaRPr>
                    </a:p>
                  </a:txBody>
                  <a:tcPr marL="7729" marR="7729" marT="7729" marB="0" anchor="ctr"/>
                </a:tc>
                <a:tc>
                  <a:txBody>
                    <a:bodyPr/>
                    <a:lstStyle/>
                    <a:p>
                      <a:pPr algn="ctr" fontAlgn="ctr"/>
                      <a:r>
                        <a:rPr lang="en-US" sz="1400" u="none" strike="noStrike">
                          <a:effectLst/>
                        </a:rPr>
                        <a:t>+</a:t>
                      </a:r>
                      <a:endParaRPr lang="en-US" sz="1400" b="0" i="0" u="none" strike="noStrike">
                        <a:solidFill>
                          <a:srgbClr val="000000"/>
                        </a:solidFill>
                        <a:effectLst/>
                        <a:latin typeface="Arial"/>
                      </a:endParaRPr>
                    </a:p>
                  </a:txBody>
                  <a:tcPr marL="7729" marR="7729" marT="7729" marB="0" anchor="ctr"/>
                </a:tc>
              </a:tr>
              <a:tr h="516615">
                <a:tc>
                  <a:txBody>
                    <a:bodyPr/>
                    <a:lstStyle/>
                    <a:p>
                      <a:pPr algn="l" fontAlgn="ctr"/>
                      <a:r>
                        <a:rPr lang="en-US" sz="1400" u="none" strike="noStrike" spc="5" dirty="0" err="1">
                          <a:effectLst/>
                        </a:rPr>
                        <a:t>systolic_bp</a:t>
                      </a:r>
                      <a:endParaRPr lang="en-US" sz="1400" b="0" i="0" u="none" strike="noStrike" dirty="0">
                        <a:solidFill>
                          <a:srgbClr val="000000"/>
                        </a:solidFill>
                        <a:effectLst/>
                        <a:latin typeface="Arial"/>
                      </a:endParaRPr>
                    </a:p>
                  </a:txBody>
                  <a:tcPr marL="7729" marR="7729" marT="7729" marB="0" anchor="ctr"/>
                </a:tc>
                <a:tc>
                  <a:txBody>
                    <a:bodyPr/>
                    <a:lstStyle/>
                    <a:p>
                      <a:pPr algn="l" fontAlgn="ctr"/>
                      <a:r>
                        <a:rPr lang="en-US" sz="1400" u="none" strike="noStrike" dirty="0">
                          <a:effectLst/>
                        </a:rPr>
                        <a:t> </a:t>
                      </a:r>
                      <a:endParaRPr lang="en-US" sz="1400" b="0" i="0" u="none" strike="noStrike" dirty="0">
                        <a:solidFill>
                          <a:srgbClr val="000000"/>
                        </a:solidFill>
                        <a:effectLst/>
                        <a:latin typeface="Times New Roman"/>
                      </a:endParaRPr>
                    </a:p>
                  </a:txBody>
                  <a:tcPr marL="7729" marR="7729" marT="7729" marB="0" anchor="ctr"/>
                </a:tc>
                <a:tc>
                  <a:txBody>
                    <a:bodyPr/>
                    <a:lstStyle/>
                    <a:p>
                      <a:pPr algn="ctr" fontAlgn="ctr"/>
                      <a:r>
                        <a:rPr lang="en-US" sz="1400" u="none" strike="noStrike">
                          <a:effectLst/>
                        </a:rPr>
                        <a:t>+</a:t>
                      </a:r>
                      <a:endParaRPr lang="en-US" sz="1400" b="0" i="0" u="none" strike="noStrike">
                        <a:solidFill>
                          <a:srgbClr val="000000"/>
                        </a:solidFill>
                        <a:effectLst/>
                        <a:latin typeface="Arial"/>
                      </a:endParaRPr>
                    </a:p>
                  </a:txBody>
                  <a:tcPr marL="7729" marR="7729" marT="7729" marB="0" anchor="ctr"/>
                </a:tc>
                <a:tc>
                  <a:txBody>
                    <a:bodyPr/>
                    <a:lstStyle/>
                    <a:p>
                      <a:pPr algn="ctr" fontAlgn="ctr"/>
                      <a:r>
                        <a:rPr lang="en-US" sz="1400" u="none" strike="noStrike">
                          <a:effectLst/>
                        </a:rPr>
                        <a:t>+</a:t>
                      </a:r>
                      <a:endParaRPr lang="en-US" sz="1400" b="0" i="0" u="none" strike="noStrike">
                        <a:solidFill>
                          <a:srgbClr val="000000"/>
                        </a:solidFill>
                        <a:effectLst/>
                        <a:latin typeface="Arial"/>
                      </a:endParaRPr>
                    </a:p>
                  </a:txBody>
                  <a:tcPr marL="7729" marR="7729" marT="7729" marB="0" anchor="ctr"/>
                </a:tc>
              </a:tr>
              <a:tr h="516615">
                <a:tc>
                  <a:txBody>
                    <a:bodyPr/>
                    <a:lstStyle/>
                    <a:p>
                      <a:pPr algn="l" fontAlgn="ctr"/>
                      <a:r>
                        <a:rPr lang="en-US" sz="1400" u="none" strike="noStrike" spc="5">
                          <a:effectLst/>
                        </a:rPr>
                        <a:t>diastolic_bp</a:t>
                      </a:r>
                      <a:endParaRPr lang="en-US" sz="1400" b="0" i="0" u="none" strike="noStrike">
                        <a:solidFill>
                          <a:srgbClr val="000000"/>
                        </a:solidFill>
                        <a:effectLst/>
                        <a:latin typeface="Arial"/>
                      </a:endParaRPr>
                    </a:p>
                  </a:txBody>
                  <a:tcPr marL="7729" marR="7729" marT="7729" marB="0" anchor="ctr"/>
                </a:tc>
                <a:tc>
                  <a:txBody>
                    <a:bodyPr/>
                    <a:lstStyle/>
                    <a:p>
                      <a:pPr algn="l" fontAlgn="ctr"/>
                      <a:r>
                        <a:rPr lang="en-US" sz="1400" u="none" strike="noStrike" dirty="0">
                          <a:effectLst/>
                        </a:rPr>
                        <a:t> </a:t>
                      </a:r>
                      <a:endParaRPr lang="en-US" sz="1400" b="0" i="0" u="none" strike="noStrike" dirty="0">
                        <a:solidFill>
                          <a:srgbClr val="000000"/>
                        </a:solidFill>
                        <a:effectLst/>
                        <a:latin typeface="Times New Roman"/>
                      </a:endParaRPr>
                    </a:p>
                  </a:txBody>
                  <a:tcPr marL="7729" marR="7729" marT="7729" marB="0" anchor="ctr"/>
                </a:tc>
                <a:tc>
                  <a:txBody>
                    <a:bodyPr/>
                    <a:lstStyle/>
                    <a:p>
                      <a:pPr algn="ctr" fontAlgn="ctr"/>
                      <a:r>
                        <a:rPr lang="en-US" sz="1400" u="none" strike="noStrike">
                          <a:effectLst/>
                        </a:rPr>
                        <a:t>+</a:t>
                      </a:r>
                      <a:endParaRPr lang="en-US" sz="1400" b="0" i="0" u="none" strike="noStrike">
                        <a:solidFill>
                          <a:srgbClr val="000000"/>
                        </a:solidFill>
                        <a:effectLst/>
                        <a:latin typeface="Arial"/>
                      </a:endParaRPr>
                    </a:p>
                  </a:txBody>
                  <a:tcPr marL="7729" marR="7729" marT="7729" marB="0" anchor="ctr"/>
                </a:tc>
                <a:tc>
                  <a:txBody>
                    <a:bodyPr/>
                    <a:lstStyle/>
                    <a:p>
                      <a:pPr algn="ctr" fontAlgn="ctr"/>
                      <a:r>
                        <a:rPr lang="en-US" sz="1400" u="none" strike="noStrike">
                          <a:effectLst/>
                        </a:rPr>
                        <a:t>+</a:t>
                      </a:r>
                      <a:endParaRPr lang="en-US" sz="1400" b="0" i="0" u="none" strike="noStrike">
                        <a:solidFill>
                          <a:srgbClr val="000000"/>
                        </a:solidFill>
                        <a:effectLst/>
                        <a:latin typeface="Arial"/>
                      </a:endParaRPr>
                    </a:p>
                  </a:txBody>
                  <a:tcPr marL="7729" marR="7729" marT="7729" marB="0" anchor="ctr"/>
                </a:tc>
              </a:tr>
              <a:tr h="344410">
                <a:tc>
                  <a:txBody>
                    <a:bodyPr/>
                    <a:lstStyle/>
                    <a:p>
                      <a:pPr algn="l" fontAlgn="ctr"/>
                      <a:r>
                        <a:rPr lang="en-US" sz="1400" u="none" strike="noStrike" spc="5">
                          <a:effectLst/>
                        </a:rPr>
                        <a:t>ldl</a:t>
                      </a:r>
                      <a:endParaRPr lang="en-US" sz="1400" b="0" i="0" u="none" strike="noStrike">
                        <a:solidFill>
                          <a:srgbClr val="000000"/>
                        </a:solidFill>
                        <a:effectLst/>
                        <a:latin typeface="Arial"/>
                      </a:endParaRPr>
                    </a:p>
                  </a:txBody>
                  <a:tcPr marL="7729" marR="7729" marT="7729" marB="0" anchor="ctr"/>
                </a:tc>
                <a:tc>
                  <a:txBody>
                    <a:bodyPr/>
                    <a:lstStyle/>
                    <a:p>
                      <a:pPr algn="l" fontAlgn="ctr"/>
                      <a:r>
                        <a:rPr lang="en-US" sz="1400" u="none" strike="noStrike" dirty="0">
                          <a:effectLst/>
                        </a:rPr>
                        <a:t> </a:t>
                      </a:r>
                      <a:endParaRPr lang="en-US" sz="1400" b="0" i="0" u="none" strike="noStrike" dirty="0">
                        <a:solidFill>
                          <a:srgbClr val="000000"/>
                        </a:solidFill>
                        <a:effectLst/>
                        <a:latin typeface="Times New Roman"/>
                      </a:endParaRPr>
                    </a:p>
                  </a:txBody>
                  <a:tcPr marL="7729" marR="7729" marT="7729" marB="0" anchor="ctr"/>
                </a:tc>
                <a:tc>
                  <a:txBody>
                    <a:bodyPr/>
                    <a:lstStyle/>
                    <a:p>
                      <a:pPr algn="ctr" fontAlgn="ctr"/>
                      <a:r>
                        <a:rPr lang="en-US" sz="1400" u="none" strike="noStrike">
                          <a:effectLst/>
                        </a:rPr>
                        <a:t>+</a:t>
                      </a:r>
                      <a:endParaRPr lang="en-US" sz="1400" b="0" i="0" u="none" strike="noStrike">
                        <a:solidFill>
                          <a:srgbClr val="000000"/>
                        </a:solidFill>
                        <a:effectLst/>
                        <a:latin typeface="Arial"/>
                      </a:endParaRPr>
                    </a:p>
                  </a:txBody>
                  <a:tcPr marL="7729" marR="7729" marT="7729" marB="0" anchor="ctr"/>
                </a:tc>
                <a:tc>
                  <a:txBody>
                    <a:bodyPr/>
                    <a:lstStyle/>
                    <a:p>
                      <a:pPr algn="ctr" fontAlgn="ctr"/>
                      <a:r>
                        <a:rPr lang="en-US" sz="1400" u="none" strike="noStrike">
                          <a:effectLst/>
                        </a:rPr>
                        <a:t>+</a:t>
                      </a:r>
                      <a:endParaRPr lang="en-US" sz="1400" b="0" i="0" u="none" strike="noStrike">
                        <a:solidFill>
                          <a:srgbClr val="000000"/>
                        </a:solidFill>
                        <a:effectLst/>
                        <a:latin typeface="Arial"/>
                      </a:endParaRPr>
                    </a:p>
                  </a:txBody>
                  <a:tcPr marL="7729" marR="7729" marT="7729" marB="0" anchor="ctr"/>
                </a:tc>
              </a:tr>
              <a:tr h="328755">
                <a:tc>
                  <a:txBody>
                    <a:bodyPr/>
                    <a:lstStyle/>
                    <a:p>
                      <a:pPr algn="l" fontAlgn="ctr"/>
                      <a:r>
                        <a:rPr lang="en-US" sz="1400" u="none" strike="noStrike" spc="5">
                          <a:effectLst/>
                        </a:rPr>
                        <a:t>bmi</a:t>
                      </a:r>
                      <a:endParaRPr lang="en-US" sz="1400" b="0" i="0" u="none" strike="noStrike">
                        <a:solidFill>
                          <a:srgbClr val="000000"/>
                        </a:solidFill>
                        <a:effectLst/>
                        <a:latin typeface="Arial"/>
                      </a:endParaRPr>
                    </a:p>
                  </a:txBody>
                  <a:tcPr marL="7729" marR="7729" marT="7729" marB="0" anchor="ctr"/>
                </a:tc>
                <a:tc>
                  <a:txBody>
                    <a:bodyPr/>
                    <a:lstStyle/>
                    <a:p>
                      <a:pPr algn="ctr" fontAlgn="ctr"/>
                      <a:r>
                        <a:rPr lang="en-US" sz="1400" u="none" strike="noStrike" dirty="0">
                          <a:effectLst/>
                        </a:rPr>
                        <a:t>+</a:t>
                      </a:r>
                      <a:endParaRPr lang="en-US" sz="1400" b="0" i="0" u="none" strike="noStrike" dirty="0">
                        <a:solidFill>
                          <a:srgbClr val="000000"/>
                        </a:solidFill>
                        <a:effectLst/>
                        <a:latin typeface="Arial"/>
                      </a:endParaRPr>
                    </a:p>
                  </a:txBody>
                  <a:tcPr marL="7729" marR="7729" marT="7729" marB="0" anchor="ctr"/>
                </a:tc>
                <a:tc>
                  <a:txBody>
                    <a:bodyPr/>
                    <a:lstStyle/>
                    <a:p>
                      <a:pPr algn="ctr" fontAlgn="ctr"/>
                      <a:r>
                        <a:rPr lang="en-US" sz="1400" u="none" strike="noStrike" dirty="0">
                          <a:effectLst/>
                        </a:rPr>
                        <a:t>+</a:t>
                      </a:r>
                      <a:endParaRPr lang="en-US" sz="1400" b="0" i="0" u="none" strike="noStrike" dirty="0">
                        <a:solidFill>
                          <a:srgbClr val="000000"/>
                        </a:solidFill>
                        <a:effectLst/>
                        <a:latin typeface="Arial"/>
                      </a:endParaRPr>
                    </a:p>
                  </a:txBody>
                  <a:tcPr marL="7729" marR="7729" marT="7729" marB="0" anchor="ctr"/>
                </a:tc>
                <a:tc>
                  <a:txBody>
                    <a:bodyPr/>
                    <a:lstStyle/>
                    <a:p>
                      <a:pPr algn="ctr" fontAlgn="ctr"/>
                      <a:r>
                        <a:rPr lang="en-US" sz="1400" u="none" strike="noStrike">
                          <a:effectLst/>
                        </a:rPr>
                        <a:t>+</a:t>
                      </a:r>
                      <a:endParaRPr lang="en-US" sz="1400" b="0" i="0" u="none" strike="noStrike">
                        <a:solidFill>
                          <a:srgbClr val="000000"/>
                        </a:solidFill>
                        <a:effectLst/>
                        <a:latin typeface="Arial"/>
                      </a:endParaRPr>
                    </a:p>
                  </a:txBody>
                  <a:tcPr marL="7729" marR="7729" marT="7729" marB="0" anchor="ctr"/>
                </a:tc>
              </a:tr>
              <a:tr h="344410">
                <a:tc>
                  <a:txBody>
                    <a:bodyPr/>
                    <a:lstStyle/>
                    <a:p>
                      <a:pPr algn="l" fontAlgn="ctr"/>
                      <a:r>
                        <a:rPr lang="en-US" sz="1400" u="none" strike="noStrike" spc="5">
                          <a:effectLst/>
                        </a:rPr>
                        <a:t>diabetes</a:t>
                      </a:r>
                      <a:endParaRPr lang="en-US" sz="1400" b="0" i="0" u="none" strike="noStrike">
                        <a:solidFill>
                          <a:srgbClr val="000000"/>
                        </a:solidFill>
                        <a:effectLst/>
                        <a:latin typeface="Arial"/>
                      </a:endParaRPr>
                    </a:p>
                  </a:txBody>
                  <a:tcPr marL="7729" marR="7729" marT="7729" marB="0" anchor="ctr"/>
                </a:tc>
                <a:tc>
                  <a:txBody>
                    <a:bodyPr/>
                    <a:lstStyle/>
                    <a:p>
                      <a:pPr algn="l" fontAlgn="ctr"/>
                      <a:r>
                        <a:rPr lang="en-US" sz="1400" u="none" strike="noStrike">
                          <a:effectLst/>
                        </a:rPr>
                        <a:t> </a:t>
                      </a:r>
                      <a:endParaRPr lang="en-US" sz="1400" b="0" i="0" u="none" strike="noStrike">
                        <a:solidFill>
                          <a:srgbClr val="000000"/>
                        </a:solidFill>
                        <a:effectLst/>
                        <a:latin typeface="Times New Roman"/>
                      </a:endParaRPr>
                    </a:p>
                  </a:txBody>
                  <a:tcPr marL="7729" marR="7729" marT="7729" marB="0" anchor="ctr"/>
                </a:tc>
                <a:tc>
                  <a:txBody>
                    <a:bodyPr/>
                    <a:lstStyle/>
                    <a:p>
                      <a:pPr algn="ctr" fontAlgn="ctr"/>
                      <a:r>
                        <a:rPr lang="en-US" sz="1400" u="none" strike="noStrike" dirty="0">
                          <a:effectLst/>
                        </a:rPr>
                        <a:t>+</a:t>
                      </a:r>
                      <a:endParaRPr lang="en-US" sz="1400" b="0" i="0" u="none" strike="noStrike" dirty="0">
                        <a:solidFill>
                          <a:srgbClr val="000000"/>
                        </a:solidFill>
                        <a:effectLst/>
                        <a:latin typeface="Arial"/>
                      </a:endParaRPr>
                    </a:p>
                  </a:txBody>
                  <a:tcPr marL="7729" marR="7729" marT="7729" marB="0" anchor="ctr"/>
                </a:tc>
                <a:tc>
                  <a:txBody>
                    <a:bodyPr/>
                    <a:lstStyle/>
                    <a:p>
                      <a:pPr algn="ctr" fontAlgn="ctr"/>
                      <a:r>
                        <a:rPr lang="en-US" sz="1400" u="none" strike="noStrike">
                          <a:effectLst/>
                        </a:rPr>
                        <a:t>+</a:t>
                      </a:r>
                      <a:endParaRPr lang="en-US" sz="1400" b="0" i="0" u="none" strike="noStrike">
                        <a:solidFill>
                          <a:srgbClr val="000000"/>
                        </a:solidFill>
                        <a:effectLst/>
                        <a:latin typeface="Arial"/>
                      </a:endParaRPr>
                    </a:p>
                  </a:txBody>
                  <a:tcPr marL="7729" marR="7729" marT="7729" marB="0" anchor="ctr"/>
                </a:tc>
              </a:tr>
              <a:tr h="344410">
                <a:tc>
                  <a:txBody>
                    <a:bodyPr/>
                    <a:lstStyle/>
                    <a:p>
                      <a:pPr algn="l" fontAlgn="ctr"/>
                      <a:r>
                        <a:rPr lang="en-US" sz="1400" u="none" strike="noStrike" spc="5">
                          <a:effectLst/>
                        </a:rPr>
                        <a:t>smoking</a:t>
                      </a:r>
                      <a:endParaRPr lang="en-US" sz="1400" b="0" i="0" u="none" strike="noStrike">
                        <a:solidFill>
                          <a:srgbClr val="000000"/>
                        </a:solidFill>
                        <a:effectLst/>
                        <a:latin typeface="Arial"/>
                      </a:endParaRPr>
                    </a:p>
                  </a:txBody>
                  <a:tcPr marL="7729" marR="7729" marT="7729" marB="0" anchor="ctr"/>
                </a:tc>
                <a:tc>
                  <a:txBody>
                    <a:bodyPr/>
                    <a:lstStyle/>
                    <a:p>
                      <a:pPr algn="l" fontAlgn="ctr"/>
                      <a:r>
                        <a:rPr lang="en-US" sz="1400" u="none" strike="noStrike">
                          <a:effectLst/>
                        </a:rPr>
                        <a:t> </a:t>
                      </a:r>
                      <a:endParaRPr lang="en-US" sz="1400" b="0" i="0" u="none" strike="noStrike">
                        <a:solidFill>
                          <a:srgbClr val="000000"/>
                        </a:solidFill>
                        <a:effectLst/>
                        <a:latin typeface="Times New Roman"/>
                      </a:endParaRPr>
                    </a:p>
                  </a:txBody>
                  <a:tcPr marL="7729" marR="7729" marT="7729" marB="0" anchor="ctr"/>
                </a:tc>
                <a:tc>
                  <a:txBody>
                    <a:bodyPr/>
                    <a:lstStyle/>
                    <a:p>
                      <a:pPr algn="ctr" fontAlgn="ctr"/>
                      <a:r>
                        <a:rPr lang="en-US" sz="1400" u="none" strike="noStrike" dirty="0">
                          <a:effectLst/>
                        </a:rPr>
                        <a:t>+</a:t>
                      </a:r>
                      <a:endParaRPr lang="en-US" sz="1400" b="0" i="0" u="none" strike="noStrike" dirty="0">
                        <a:solidFill>
                          <a:srgbClr val="000000"/>
                        </a:solidFill>
                        <a:effectLst/>
                        <a:latin typeface="Arial"/>
                      </a:endParaRPr>
                    </a:p>
                  </a:txBody>
                  <a:tcPr marL="7729" marR="7729" marT="7729" marB="0" anchor="ctr"/>
                </a:tc>
                <a:tc>
                  <a:txBody>
                    <a:bodyPr/>
                    <a:lstStyle/>
                    <a:p>
                      <a:pPr algn="ctr" fontAlgn="ctr"/>
                      <a:r>
                        <a:rPr lang="en-US" sz="1400" u="none" strike="noStrike">
                          <a:effectLst/>
                        </a:rPr>
                        <a:t>+</a:t>
                      </a:r>
                      <a:endParaRPr lang="en-US" sz="1400" b="0" i="0" u="none" strike="noStrike">
                        <a:solidFill>
                          <a:srgbClr val="000000"/>
                        </a:solidFill>
                        <a:effectLst/>
                        <a:latin typeface="Arial"/>
                      </a:endParaRPr>
                    </a:p>
                  </a:txBody>
                  <a:tcPr marL="7729" marR="7729" marT="7729" marB="0" anchor="ctr"/>
                </a:tc>
              </a:tr>
              <a:tr h="344410">
                <a:tc>
                  <a:txBody>
                    <a:bodyPr/>
                    <a:lstStyle/>
                    <a:p>
                      <a:pPr algn="l" fontAlgn="ctr"/>
                      <a:r>
                        <a:rPr lang="en-US" sz="1400" u="none" strike="noStrike" spc="5">
                          <a:effectLst/>
                        </a:rPr>
                        <a:t>sex</a:t>
                      </a:r>
                      <a:endParaRPr lang="en-US" sz="1400" b="0" i="0" u="none" strike="noStrike">
                        <a:solidFill>
                          <a:srgbClr val="000000"/>
                        </a:solidFill>
                        <a:effectLst/>
                        <a:latin typeface="Arial"/>
                      </a:endParaRPr>
                    </a:p>
                  </a:txBody>
                  <a:tcPr marL="7729" marR="7729" marT="7729" marB="0" anchor="ctr"/>
                </a:tc>
                <a:tc>
                  <a:txBody>
                    <a:bodyPr/>
                    <a:lstStyle/>
                    <a:p>
                      <a:pPr algn="l" fontAlgn="ctr"/>
                      <a:r>
                        <a:rPr lang="en-US" sz="1400" u="none" strike="noStrike">
                          <a:effectLst/>
                        </a:rPr>
                        <a:t> </a:t>
                      </a:r>
                      <a:endParaRPr lang="en-US" sz="1400" b="0" i="0" u="none" strike="noStrike">
                        <a:solidFill>
                          <a:srgbClr val="000000"/>
                        </a:solidFill>
                        <a:effectLst/>
                        <a:latin typeface="Times New Roman"/>
                      </a:endParaRPr>
                    </a:p>
                  </a:txBody>
                  <a:tcPr marL="7729" marR="7729" marT="7729" marB="0" anchor="ctr"/>
                </a:tc>
                <a:tc>
                  <a:txBody>
                    <a:bodyPr/>
                    <a:lstStyle/>
                    <a:p>
                      <a:pPr algn="ctr" fontAlgn="ctr"/>
                      <a:r>
                        <a:rPr lang="en-US" sz="1400" u="none" strike="noStrike">
                          <a:effectLst/>
                        </a:rPr>
                        <a:t>+</a:t>
                      </a:r>
                      <a:endParaRPr lang="en-US" sz="1400" b="0" i="0" u="none" strike="noStrike">
                        <a:solidFill>
                          <a:srgbClr val="000000"/>
                        </a:solidFill>
                        <a:effectLst/>
                        <a:latin typeface="Arial"/>
                      </a:endParaRPr>
                    </a:p>
                  </a:txBody>
                  <a:tcPr marL="7729" marR="7729" marT="7729" marB="0" anchor="ctr"/>
                </a:tc>
                <a:tc>
                  <a:txBody>
                    <a:bodyPr/>
                    <a:lstStyle/>
                    <a:p>
                      <a:pPr algn="l" fontAlgn="ctr"/>
                      <a:r>
                        <a:rPr lang="en-US" sz="1400" u="none" strike="noStrike" dirty="0">
                          <a:effectLst/>
                        </a:rPr>
                        <a:t> </a:t>
                      </a:r>
                      <a:endParaRPr lang="en-US" sz="1400" b="0" i="0" u="none" strike="noStrike" dirty="0">
                        <a:solidFill>
                          <a:srgbClr val="000000"/>
                        </a:solidFill>
                        <a:effectLst/>
                        <a:latin typeface="Times New Roman"/>
                      </a:endParaRPr>
                    </a:p>
                  </a:txBody>
                  <a:tcPr marL="7729" marR="7729" marT="7729" marB="0" anchor="ctr"/>
                </a:tc>
              </a:tr>
              <a:tr h="328755">
                <a:tc>
                  <a:txBody>
                    <a:bodyPr/>
                    <a:lstStyle/>
                    <a:p>
                      <a:pPr algn="l" fontAlgn="ctr"/>
                      <a:r>
                        <a:rPr lang="en-US" sz="1400" u="none" strike="noStrike" spc="5" dirty="0">
                          <a:effectLst/>
                        </a:rPr>
                        <a:t>activity</a:t>
                      </a:r>
                      <a:endParaRPr lang="en-US" sz="1400" b="0" i="0" u="none" strike="noStrike" dirty="0">
                        <a:solidFill>
                          <a:srgbClr val="000000"/>
                        </a:solidFill>
                        <a:effectLst/>
                        <a:latin typeface="Arial"/>
                      </a:endParaRPr>
                    </a:p>
                  </a:txBody>
                  <a:tcPr marL="7729" marR="7729" marT="7729" marB="0" anchor="ctr"/>
                </a:tc>
                <a:tc>
                  <a:txBody>
                    <a:bodyPr/>
                    <a:lstStyle/>
                    <a:p>
                      <a:pPr algn="ctr" fontAlgn="ctr"/>
                      <a:r>
                        <a:rPr lang="en-US" sz="1400" u="none" strike="noStrike">
                          <a:effectLst/>
                        </a:rPr>
                        <a:t>+</a:t>
                      </a:r>
                      <a:endParaRPr lang="en-US" sz="1400" b="0" i="0" u="none" strike="noStrike">
                        <a:solidFill>
                          <a:srgbClr val="000000"/>
                        </a:solidFill>
                        <a:effectLst/>
                        <a:latin typeface="Arial"/>
                      </a:endParaRPr>
                    </a:p>
                  </a:txBody>
                  <a:tcPr marL="7729" marR="7729" marT="7729" marB="0" anchor="ctr"/>
                </a:tc>
                <a:tc>
                  <a:txBody>
                    <a:bodyPr/>
                    <a:lstStyle/>
                    <a:p>
                      <a:pPr algn="ctr" fontAlgn="ctr"/>
                      <a:r>
                        <a:rPr lang="en-US" sz="1400" u="none" strike="noStrike">
                          <a:effectLst/>
                        </a:rPr>
                        <a:t>+</a:t>
                      </a:r>
                      <a:endParaRPr lang="en-US" sz="1400" b="0" i="0" u="none" strike="noStrike">
                        <a:solidFill>
                          <a:srgbClr val="000000"/>
                        </a:solidFill>
                        <a:effectLst/>
                        <a:latin typeface="Arial"/>
                      </a:endParaRPr>
                    </a:p>
                  </a:txBody>
                  <a:tcPr marL="7729" marR="7729" marT="7729" marB="0" anchor="ctr"/>
                </a:tc>
                <a:tc>
                  <a:txBody>
                    <a:bodyPr/>
                    <a:lstStyle/>
                    <a:p>
                      <a:pPr algn="ctr" fontAlgn="ctr"/>
                      <a:r>
                        <a:rPr lang="en-US" sz="1400" u="none" strike="noStrike" dirty="0">
                          <a:effectLst/>
                        </a:rPr>
                        <a:t>+</a:t>
                      </a:r>
                      <a:endParaRPr lang="en-US" sz="1400" b="0" i="0" u="none" strike="noStrike" dirty="0">
                        <a:solidFill>
                          <a:srgbClr val="000000"/>
                        </a:solidFill>
                        <a:effectLst/>
                        <a:latin typeface="Arial"/>
                      </a:endParaRPr>
                    </a:p>
                  </a:txBody>
                  <a:tcPr marL="7729" marR="7729" marT="7729" marB="0" anchor="ctr"/>
                </a:tc>
              </a:tr>
              <a:tr h="328755">
                <a:tc>
                  <a:txBody>
                    <a:bodyPr/>
                    <a:lstStyle/>
                    <a:p>
                      <a:pPr algn="l" fontAlgn="ctr"/>
                      <a:r>
                        <a:rPr lang="en-US" sz="1400" u="none" strike="noStrike" dirty="0">
                          <a:effectLst/>
                        </a:rPr>
                        <a:t>treatment</a:t>
                      </a:r>
                      <a:endParaRPr lang="en-US" sz="1400" b="0" i="0" u="none" strike="noStrike" dirty="0">
                        <a:solidFill>
                          <a:srgbClr val="000000"/>
                        </a:solidFill>
                        <a:effectLst/>
                        <a:latin typeface="Arial"/>
                      </a:endParaRPr>
                    </a:p>
                  </a:txBody>
                  <a:tcPr marL="7729" marR="7729" marT="7729" marB="0" anchor="ctr"/>
                </a:tc>
                <a:tc>
                  <a:txBody>
                    <a:bodyPr/>
                    <a:lstStyle/>
                    <a:p>
                      <a:pPr algn="ctr" fontAlgn="ctr"/>
                      <a:endParaRPr lang="en-US" sz="1400" b="0" i="0" u="none" strike="noStrike" dirty="0">
                        <a:solidFill>
                          <a:srgbClr val="000000"/>
                        </a:solidFill>
                        <a:effectLst/>
                        <a:latin typeface="Arial"/>
                      </a:endParaRPr>
                    </a:p>
                  </a:txBody>
                  <a:tcPr marL="7729" marR="7729" marT="7729" marB="0" anchor="ctr"/>
                </a:tc>
                <a:tc>
                  <a:txBody>
                    <a:bodyPr/>
                    <a:lstStyle/>
                    <a:p>
                      <a:pPr algn="ctr" fontAlgn="ctr"/>
                      <a:r>
                        <a:rPr lang="en-US" sz="1400" b="0" i="0" u="none" strike="noStrike" dirty="0" smtClean="0">
                          <a:solidFill>
                            <a:srgbClr val="000000"/>
                          </a:solidFill>
                          <a:effectLst/>
                          <a:latin typeface="Arial"/>
                        </a:rPr>
                        <a:t>+</a:t>
                      </a:r>
                      <a:endParaRPr lang="en-US" sz="1400" b="0" i="0" u="none" strike="noStrike" dirty="0">
                        <a:solidFill>
                          <a:srgbClr val="000000"/>
                        </a:solidFill>
                        <a:effectLst/>
                        <a:latin typeface="Arial"/>
                      </a:endParaRPr>
                    </a:p>
                  </a:txBody>
                  <a:tcPr marL="7729" marR="7729" marT="7729" marB="0" anchor="ctr"/>
                </a:tc>
                <a:tc>
                  <a:txBody>
                    <a:bodyPr/>
                    <a:lstStyle/>
                    <a:p>
                      <a:pPr algn="ctr" fontAlgn="ctr"/>
                      <a:endParaRPr lang="en-US" sz="1400" b="0" i="0" u="none" strike="noStrike" dirty="0">
                        <a:solidFill>
                          <a:srgbClr val="000000"/>
                        </a:solidFill>
                        <a:effectLst/>
                        <a:latin typeface="Arial"/>
                      </a:endParaRPr>
                    </a:p>
                  </a:txBody>
                  <a:tcPr marL="7729" marR="7729" marT="7729" marB="0" anchor="ctr"/>
                </a:tc>
              </a:tr>
            </a:tbl>
          </a:graphicData>
        </a:graphic>
      </p:graphicFrame>
      <p:sp>
        <p:nvSpPr>
          <p:cNvPr id="9" name="Rectangle 8"/>
          <p:cNvSpPr/>
          <p:nvPr/>
        </p:nvSpPr>
        <p:spPr>
          <a:xfrm>
            <a:off x="4863829" y="1166044"/>
            <a:ext cx="4017523" cy="4508927"/>
          </a:xfrm>
          <a:prstGeom prst="rect">
            <a:avLst/>
          </a:prstGeom>
        </p:spPr>
        <p:txBody>
          <a:bodyPr wrap="square">
            <a:spAutoFit/>
          </a:bodyPr>
          <a:lstStyle/>
          <a:p>
            <a:r>
              <a:rPr lang="en-US" dirty="0">
                <a:solidFill>
                  <a:schemeClr val="accent1">
                    <a:lumMod val="50000"/>
                  </a:schemeClr>
                </a:solidFill>
              </a:rPr>
              <a:t>%let </a:t>
            </a:r>
            <a:r>
              <a:rPr lang="en-US" dirty="0"/>
              <a:t>predictors=age </a:t>
            </a:r>
            <a:r>
              <a:rPr lang="en-US" dirty="0" err="1"/>
              <a:t>systolic_bp</a:t>
            </a:r>
            <a:r>
              <a:rPr lang="en-US" dirty="0"/>
              <a:t> </a:t>
            </a:r>
            <a:r>
              <a:rPr lang="en-US" dirty="0" err="1"/>
              <a:t>diastolic_bp</a:t>
            </a:r>
            <a:r>
              <a:rPr lang="en-US" dirty="0"/>
              <a:t> </a:t>
            </a:r>
            <a:r>
              <a:rPr lang="en-US" dirty="0" err="1"/>
              <a:t>ldl</a:t>
            </a:r>
            <a:r>
              <a:rPr lang="en-US" dirty="0"/>
              <a:t> </a:t>
            </a:r>
            <a:r>
              <a:rPr lang="en-US" dirty="0" err="1"/>
              <a:t>bmi</a:t>
            </a:r>
            <a:r>
              <a:rPr lang="en-US" dirty="0"/>
              <a:t> diabetes smoking sex </a:t>
            </a:r>
            <a:r>
              <a:rPr lang="en-US" dirty="0" smtClean="0"/>
              <a:t>activity treatment</a:t>
            </a:r>
            <a:r>
              <a:rPr lang="en-US" dirty="0"/>
              <a:t>;</a:t>
            </a:r>
            <a:endParaRPr lang="en-US" dirty="0" smtClean="0"/>
          </a:p>
          <a:p>
            <a:endParaRPr lang="en-US" dirty="0"/>
          </a:p>
          <a:p>
            <a:r>
              <a:rPr lang="en-US" dirty="0">
                <a:solidFill>
                  <a:schemeClr val="accent1">
                    <a:lumMod val="50000"/>
                  </a:schemeClr>
                </a:solidFill>
              </a:rPr>
              <a:t>%let </a:t>
            </a:r>
            <a:r>
              <a:rPr lang="en-US" dirty="0"/>
              <a:t>class = diabetes(ref="0") smoking(ref="0") sex(ref="0") treatment(ref="0")</a:t>
            </a:r>
          </a:p>
          <a:p>
            <a:r>
              <a:rPr lang="en-US" dirty="0"/>
              <a:t>activity(ref="average")</a:t>
            </a:r>
          </a:p>
          <a:p>
            <a:r>
              <a:rPr lang="en-US" dirty="0"/>
              <a:t> </a:t>
            </a:r>
          </a:p>
          <a:p>
            <a:pPr>
              <a:lnSpc>
                <a:spcPct val="150000"/>
              </a:lnSpc>
            </a:pPr>
            <a:r>
              <a:rPr lang="en-US" dirty="0"/>
              <a:t>%</a:t>
            </a:r>
            <a:r>
              <a:rPr lang="en-US" b="1" i="1" dirty="0" err="1"/>
              <a:t>check_Cox_assumptions_all</a:t>
            </a:r>
            <a:r>
              <a:rPr lang="en-US" b="1" i="1" dirty="0"/>
              <a:t> </a:t>
            </a:r>
            <a:endParaRPr lang="en-US" b="1" i="1" dirty="0" smtClean="0"/>
          </a:p>
          <a:p>
            <a:pPr>
              <a:lnSpc>
                <a:spcPct val="150000"/>
              </a:lnSpc>
            </a:pPr>
            <a:r>
              <a:rPr lang="en-US" dirty="0" smtClean="0"/>
              <a:t>	(_</a:t>
            </a:r>
            <a:r>
              <a:rPr lang="en-US" dirty="0"/>
              <a:t>NUMBER =</a:t>
            </a:r>
            <a:r>
              <a:rPr lang="en-US" b="1" dirty="0"/>
              <a:t>3</a:t>
            </a:r>
            <a:r>
              <a:rPr lang="en-US" dirty="0"/>
              <a:t>, </a:t>
            </a:r>
            <a:endParaRPr lang="en-US" dirty="0" smtClean="0"/>
          </a:p>
          <a:p>
            <a:pPr>
              <a:lnSpc>
                <a:spcPct val="150000"/>
              </a:lnSpc>
            </a:pPr>
            <a:r>
              <a:rPr lang="en-US" dirty="0" smtClean="0"/>
              <a:t>	_</a:t>
            </a:r>
            <a:r>
              <a:rPr lang="en-US" dirty="0"/>
              <a:t>DATA =</a:t>
            </a:r>
            <a:r>
              <a:rPr lang="en-US" dirty="0" err="1"/>
              <a:t>simCox</a:t>
            </a:r>
            <a:r>
              <a:rPr lang="en-US" dirty="0"/>
              <a:t>, </a:t>
            </a:r>
            <a:endParaRPr lang="en-US" dirty="0" smtClean="0"/>
          </a:p>
          <a:p>
            <a:pPr>
              <a:lnSpc>
                <a:spcPct val="150000"/>
              </a:lnSpc>
            </a:pPr>
            <a:r>
              <a:rPr lang="en-US" dirty="0" smtClean="0"/>
              <a:t>	_ </a:t>
            </a:r>
            <a:r>
              <a:rPr lang="en-US" dirty="0"/>
              <a:t>PREDICTORS=&amp;predictors,</a:t>
            </a:r>
          </a:p>
          <a:p>
            <a:pPr>
              <a:lnSpc>
                <a:spcPct val="150000"/>
              </a:lnSpc>
            </a:pPr>
            <a:r>
              <a:rPr lang="en-US" dirty="0" smtClean="0"/>
              <a:t>	_CLASS=&amp;</a:t>
            </a:r>
            <a:r>
              <a:rPr lang="en-US" dirty="0"/>
              <a:t>class, </a:t>
            </a:r>
            <a:endParaRPr lang="en-US" dirty="0" smtClean="0"/>
          </a:p>
          <a:p>
            <a:pPr>
              <a:lnSpc>
                <a:spcPct val="150000"/>
              </a:lnSpc>
            </a:pPr>
            <a:r>
              <a:rPr lang="en-US" dirty="0" smtClean="0"/>
              <a:t>	_</a:t>
            </a:r>
            <a:r>
              <a:rPr lang="en-US" dirty="0"/>
              <a:t>OUTCOME=</a:t>
            </a:r>
            <a:r>
              <a:rPr lang="en-US" dirty="0" err="1"/>
              <a:t>CV_event</a:t>
            </a:r>
            <a:r>
              <a:rPr lang="en-US" dirty="0"/>
              <a:t>, </a:t>
            </a:r>
            <a:endParaRPr lang="en-US" dirty="0" smtClean="0"/>
          </a:p>
          <a:p>
            <a:pPr>
              <a:lnSpc>
                <a:spcPct val="150000"/>
              </a:lnSpc>
            </a:pPr>
            <a:r>
              <a:rPr lang="en-US" dirty="0" smtClean="0"/>
              <a:t>	_</a:t>
            </a:r>
            <a:r>
              <a:rPr lang="en-US" dirty="0"/>
              <a:t>FU=</a:t>
            </a:r>
            <a:r>
              <a:rPr lang="en-US" dirty="0" err="1"/>
              <a:t>CV_time</a:t>
            </a:r>
            <a:r>
              <a:rPr lang="en-US" dirty="0"/>
              <a:t>, </a:t>
            </a:r>
            <a:endParaRPr lang="en-US" dirty="0" smtClean="0"/>
          </a:p>
          <a:p>
            <a:pPr>
              <a:lnSpc>
                <a:spcPct val="150000"/>
              </a:lnSpc>
            </a:pPr>
            <a:r>
              <a:rPr lang="en-US" dirty="0" smtClean="0"/>
              <a:t>	_</a:t>
            </a:r>
            <a:r>
              <a:rPr lang="en-US" dirty="0"/>
              <a:t>STOP=activity, </a:t>
            </a:r>
            <a:endParaRPr lang="en-US" dirty="0" smtClean="0"/>
          </a:p>
          <a:p>
            <a:pPr>
              <a:lnSpc>
                <a:spcPct val="150000"/>
              </a:lnSpc>
            </a:pPr>
            <a:r>
              <a:rPr lang="en-US" dirty="0" smtClean="0"/>
              <a:t>	_</a:t>
            </a:r>
            <a:r>
              <a:rPr lang="en-US" dirty="0"/>
              <a:t>EXCLUDE=sex)</a:t>
            </a:r>
          </a:p>
        </p:txBody>
      </p:sp>
      <p:sp>
        <p:nvSpPr>
          <p:cNvPr id="3" name="Rectangle 2"/>
          <p:cNvSpPr/>
          <p:nvPr/>
        </p:nvSpPr>
        <p:spPr bwMode="auto">
          <a:xfrm>
            <a:off x="5700409" y="4990289"/>
            <a:ext cx="1556425" cy="291830"/>
          </a:xfrm>
          <a:prstGeom prst="rect">
            <a:avLst/>
          </a:prstGeom>
          <a:noFill/>
          <a:ln w="63500" cap="flat" cmpd="sng" algn="ctr">
            <a:solidFill>
              <a:schemeClr val="accent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6" name="Rectangle 5"/>
          <p:cNvSpPr/>
          <p:nvPr/>
        </p:nvSpPr>
        <p:spPr bwMode="auto">
          <a:xfrm>
            <a:off x="765244" y="4704944"/>
            <a:ext cx="4098585" cy="291830"/>
          </a:xfrm>
          <a:prstGeom prst="rect">
            <a:avLst/>
          </a:prstGeom>
          <a:noFill/>
          <a:ln w="63500" cap="flat" cmpd="sng" algn="ctr">
            <a:solidFill>
              <a:schemeClr val="accent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7" name="Rectangle 6"/>
          <p:cNvSpPr/>
          <p:nvPr/>
        </p:nvSpPr>
        <p:spPr bwMode="auto">
          <a:xfrm>
            <a:off x="3780818" y="1309990"/>
            <a:ext cx="985735" cy="4166681"/>
          </a:xfrm>
          <a:prstGeom prst="rect">
            <a:avLst/>
          </a:prstGeom>
          <a:noFill/>
          <a:ln w="635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10" name="Rectangle 9"/>
          <p:cNvSpPr/>
          <p:nvPr/>
        </p:nvSpPr>
        <p:spPr bwMode="auto">
          <a:xfrm>
            <a:off x="3780818" y="4335293"/>
            <a:ext cx="985735" cy="291830"/>
          </a:xfrm>
          <a:prstGeom prst="rect">
            <a:avLst/>
          </a:prstGeom>
          <a:noFill/>
          <a:ln w="635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11" name="Rectangle 10"/>
          <p:cNvSpPr/>
          <p:nvPr/>
        </p:nvSpPr>
        <p:spPr bwMode="auto">
          <a:xfrm>
            <a:off x="5690681" y="5314544"/>
            <a:ext cx="1566153" cy="291830"/>
          </a:xfrm>
          <a:prstGeom prst="rect">
            <a:avLst/>
          </a:prstGeom>
          <a:noFill/>
          <a:ln w="635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197168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868" y="206983"/>
            <a:ext cx="8205787" cy="719615"/>
          </a:xfrm>
        </p:spPr>
        <p:txBody>
          <a:bodyPr/>
          <a:lstStyle/>
          <a:p>
            <a:r>
              <a:rPr lang="en-US" dirty="0" smtClean="0"/>
              <a:t>How do I specify variables for which diagnostics should be run? </a:t>
            </a:r>
            <a:endParaRPr lang="en-US" dirty="0"/>
          </a:p>
        </p:txBody>
      </p:sp>
      <p:sp>
        <p:nvSpPr>
          <p:cNvPr id="4" name="Rectangle 3"/>
          <p:cNvSpPr/>
          <p:nvPr/>
        </p:nvSpPr>
        <p:spPr>
          <a:xfrm>
            <a:off x="301194" y="1631136"/>
            <a:ext cx="7353295" cy="3139321"/>
          </a:xfrm>
          <a:prstGeom prst="rect">
            <a:avLst/>
          </a:prstGeom>
        </p:spPr>
        <p:txBody>
          <a:bodyPr wrap="none">
            <a:spAutoFit/>
          </a:bodyPr>
          <a:lstStyle/>
          <a:p>
            <a:r>
              <a:rPr lang="en-US" sz="1800" dirty="0"/>
              <a:t>_</a:t>
            </a:r>
            <a:r>
              <a:rPr lang="en-US" sz="1800" dirty="0" smtClean="0"/>
              <a:t>CHECK=</a:t>
            </a:r>
            <a:r>
              <a:rPr lang="en-US" sz="1800" b="1" dirty="0" smtClean="0"/>
              <a:t>age activity</a:t>
            </a:r>
          </a:p>
          <a:p>
            <a:r>
              <a:rPr lang="en-US" sz="1800" dirty="0"/>
              <a:t>_CHECK</a:t>
            </a:r>
            <a:r>
              <a:rPr lang="en-US" sz="1800" dirty="0" smtClean="0"/>
              <a:t>=</a:t>
            </a:r>
            <a:r>
              <a:rPr lang="en-US" sz="1800" b="1" dirty="0" smtClean="0"/>
              <a:t>_ALL </a:t>
            </a:r>
            <a:r>
              <a:rPr lang="en-US" sz="1800" dirty="0" smtClean="0"/>
              <a:t>- default</a:t>
            </a:r>
            <a:endParaRPr lang="en-US" sz="1800" dirty="0"/>
          </a:p>
          <a:p>
            <a:endParaRPr lang="en-US" sz="1800" dirty="0" smtClean="0"/>
          </a:p>
          <a:p>
            <a:r>
              <a:rPr lang="en-US" sz="1800" dirty="0" smtClean="0"/>
              <a:t>Iterating through the list of predictors to call internal macro:</a:t>
            </a:r>
            <a:endParaRPr lang="en-US" sz="1800" dirty="0"/>
          </a:p>
          <a:p>
            <a:endParaRPr lang="en-US" sz="1800" dirty="0" smtClean="0"/>
          </a:p>
          <a:p>
            <a:pPr>
              <a:lnSpc>
                <a:spcPct val="150000"/>
              </a:lnSpc>
            </a:pPr>
            <a:r>
              <a:rPr lang="en-US" sz="1800" dirty="0"/>
              <a:t>%do </a:t>
            </a:r>
            <a:r>
              <a:rPr lang="en-US" sz="1800" dirty="0" err="1">
                <a:solidFill>
                  <a:srgbClr val="00B050"/>
                </a:solidFill>
              </a:rPr>
              <a:t>all_count</a:t>
            </a:r>
            <a:r>
              <a:rPr lang="en-US" sz="1800" dirty="0"/>
              <a:t>=1 %to %</a:t>
            </a:r>
            <a:r>
              <a:rPr lang="en-US" sz="1800" dirty="0" err="1"/>
              <a:t>sysfunc</a:t>
            </a:r>
            <a:r>
              <a:rPr lang="en-US" sz="1800" dirty="0"/>
              <a:t>(</a:t>
            </a:r>
            <a:r>
              <a:rPr lang="en-US" sz="1800" dirty="0" err="1"/>
              <a:t>countw</a:t>
            </a:r>
            <a:r>
              <a:rPr lang="en-US" sz="1800" dirty="0"/>
              <a:t>(&amp;_CHECK)); </a:t>
            </a:r>
            <a:endParaRPr lang="en-US" sz="1800" dirty="0" smtClean="0"/>
          </a:p>
          <a:p>
            <a:pPr>
              <a:lnSpc>
                <a:spcPct val="150000"/>
              </a:lnSpc>
            </a:pPr>
            <a:r>
              <a:rPr lang="en-US" sz="1800" dirty="0" smtClean="0"/>
              <a:t>	%</a:t>
            </a:r>
            <a:r>
              <a:rPr lang="en-US" sz="1800" dirty="0"/>
              <a:t>let CHECK_VAR=%</a:t>
            </a:r>
            <a:r>
              <a:rPr lang="en-US" sz="1800" b="1" dirty="0" err="1"/>
              <a:t>qscan</a:t>
            </a:r>
            <a:r>
              <a:rPr lang="en-US" sz="1800" dirty="0"/>
              <a:t>(&amp;_CHECK, </a:t>
            </a:r>
            <a:r>
              <a:rPr lang="en-US" sz="1800" dirty="0">
                <a:solidFill>
                  <a:srgbClr val="00B050"/>
                </a:solidFill>
              </a:rPr>
              <a:t>&amp;all_count</a:t>
            </a:r>
            <a:r>
              <a:rPr lang="en-US" sz="1800" dirty="0"/>
              <a:t>,%</a:t>
            </a:r>
            <a:r>
              <a:rPr lang="en-US" sz="1800" dirty="0" err="1"/>
              <a:t>str</a:t>
            </a:r>
            <a:r>
              <a:rPr lang="en-US" sz="1800" dirty="0"/>
              <a:t>( )); </a:t>
            </a:r>
            <a:endParaRPr lang="en-US" sz="1800" dirty="0" smtClean="0"/>
          </a:p>
          <a:p>
            <a:pPr>
              <a:lnSpc>
                <a:spcPct val="150000"/>
              </a:lnSpc>
            </a:pPr>
            <a:r>
              <a:rPr lang="en-US" sz="1800" dirty="0" smtClean="0"/>
              <a:t>		%</a:t>
            </a:r>
            <a:r>
              <a:rPr lang="en-US" sz="1800" dirty="0" err="1"/>
              <a:t>check_cox_assumptions</a:t>
            </a:r>
            <a:r>
              <a:rPr lang="en-US" sz="1800" dirty="0"/>
              <a:t> </a:t>
            </a:r>
            <a:r>
              <a:rPr lang="en-US" sz="1800" dirty="0" smtClean="0"/>
              <a:t>(</a:t>
            </a:r>
            <a:r>
              <a:rPr lang="en-US" sz="1800" b="1" dirty="0" smtClean="0"/>
              <a:t>calling internal macro)</a:t>
            </a:r>
          </a:p>
          <a:p>
            <a:pPr>
              <a:lnSpc>
                <a:spcPct val="150000"/>
              </a:lnSpc>
            </a:pPr>
            <a:r>
              <a:rPr lang="en-US" sz="1800" dirty="0" smtClean="0"/>
              <a:t>%end</a:t>
            </a:r>
            <a:r>
              <a:rPr lang="en-US" sz="1800" dirty="0"/>
              <a:t>;</a:t>
            </a:r>
          </a:p>
        </p:txBody>
      </p:sp>
      <p:sp>
        <p:nvSpPr>
          <p:cNvPr id="3" name="TextBox 2"/>
          <p:cNvSpPr txBox="1"/>
          <p:nvPr/>
        </p:nvSpPr>
        <p:spPr>
          <a:xfrm>
            <a:off x="4417700" y="4508909"/>
            <a:ext cx="4262705" cy="646331"/>
          </a:xfrm>
          <a:prstGeom prst="rect">
            <a:avLst/>
          </a:prstGeom>
          <a:noFill/>
        </p:spPr>
        <p:txBody>
          <a:bodyPr wrap="none" rtlCol="0">
            <a:spAutoFit/>
          </a:bodyPr>
          <a:lstStyle/>
          <a:p>
            <a:r>
              <a:rPr lang="en-US" sz="3600" b="1" dirty="0" smtClean="0">
                <a:solidFill>
                  <a:schemeClr val="accent2"/>
                </a:solidFill>
              </a:rPr>
              <a:t>Internal macro call</a:t>
            </a:r>
            <a:endParaRPr lang="en-US" sz="3600" b="1" dirty="0">
              <a:solidFill>
                <a:schemeClr val="accent2"/>
              </a:solidFill>
            </a:endParaRPr>
          </a:p>
        </p:txBody>
      </p:sp>
      <p:sp>
        <p:nvSpPr>
          <p:cNvPr id="9" name="Bent-Up Arrow 8"/>
          <p:cNvSpPr/>
          <p:nvPr/>
        </p:nvSpPr>
        <p:spPr bwMode="auto">
          <a:xfrm flipH="1">
            <a:off x="3579779" y="4241261"/>
            <a:ext cx="837921" cy="696404"/>
          </a:xfrm>
          <a:prstGeom prst="bentUpArrow">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197168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output for categorical variables</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647" y="739302"/>
            <a:ext cx="6287001" cy="4720370"/>
          </a:xfrm>
          <a:prstGeom prst="rect">
            <a:avLst/>
          </a:prstGeom>
          <a:noFill/>
          <a:ln w="34925">
            <a:solidFill>
              <a:srgbClr val="FF8817"/>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238326" y="1329772"/>
            <a:ext cx="1969853" cy="3539430"/>
          </a:xfrm>
          <a:prstGeom prst="rect">
            <a:avLst/>
          </a:prstGeom>
          <a:ln w="34925">
            <a:solidFill>
              <a:srgbClr val="00B0F0"/>
            </a:solidFill>
          </a:ln>
        </p:spPr>
        <p:txBody>
          <a:bodyPr wrap="square">
            <a:spAutoFit/>
          </a:bodyPr>
          <a:lstStyle/>
          <a:p>
            <a:r>
              <a:rPr lang="en-US" sz="3200" dirty="0"/>
              <a:t>If the hazard ratios are </a:t>
            </a:r>
            <a:r>
              <a:rPr lang="en-US" sz="3200" dirty="0" smtClean="0"/>
              <a:t>constant plot </a:t>
            </a:r>
            <a:r>
              <a:rPr lang="en-US" sz="3200" dirty="0"/>
              <a:t>has </a:t>
            </a:r>
            <a:r>
              <a:rPr lang="en-US" sz="3200" b="1" dirty="0"/>
              <a:t>parallel </a:t>
            </a:r>
            <a:r>
              <a:rPr lang="en-US" sz="3200" b="1" dirty="0" smtClean="0"/>
              <a:t>lines</a:t>
            </a:r>
            <a:r>
              <a:rPr lang="en-US" sz="3200" dirty="0" smtClean="0"/>
              <a:t>. </a:t>
            </a:r>
            <a:endParaRPr lang="en-US" sz="3200" dirty="0"/>
          </a:p>
        </p:txBody>
      </p:sp>
    </p:spTree>
    <p:extLst>
      <p:ext uri="{BB962C8B-B14F-4D97-AF65-F5344CB8AC3E}">
        <p14:creationId xmlns:p14="http://schemas.microsoft.com/office/powerpoint/2010/main" val="1971681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output for continuous variables </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459" y="739302"/>
            <a:ext cx="6335556" cy="4756826"/>
          </a:xfrm>
          <a:prstGeom prst="rect">
            <a:avLst/>
          </a:prstGeom>
          <a:noFill/>
          <a:ln w="28575">
            <a:solidFill>
              <a:srgbClr val="FF8817"/>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238326" y="1329772"/>
            <a:ext cx="1969853" cy="3539430"/>
          </a:xfrm>
          <a:prstGeom prst="rect">
            <a:avLst/>
          </a:prstGeom>
          <a:ln w="34925">
            <a:solidFill>
              <a:srgbClr val="00B0F0"/>
            </a:solidFill>
          </a:ln>
        </p:spPr>
        <p:txBody>
          <a:bodyPr wrap="square">
            <a:spAutoFit/>
          </a:bodyPr>
          <a:lstStyle/>
          <a:p>
            <a:r>
              <a:rPr lang="en-US" sz="3200" dirty="0"/>
              <a:t>If the hazard ratios are </a:t>
            </a:r>
            <a:r>
              <a:rPr lang="en-US" sz="3200" dirty="0" smtClean="0"/>
              <a:t>constant plot </a:t>
            </a:r>
            <a:r>
              <a:rPr lang="en-US" sz="3200" dirty="0"/>
              <a:t>has </a:t>
            </a:r>
            <a:r>
              <a:rPr lang="en-US" sz="3200" b="1" dirty="0"/>
              <a:t>parallel </a:t>
            </a:r>
            <a:r>
              <a:rPr lang="en-US" sz="3200" b="1" dirty="0" smtClean="0"/>
              <a:t>lines</a:t>
            </a:r>
            <a:r>
              <a:rPr lang="en-US" sz="3200" dirty="0" smtClean="0"/>
              <a:t>. </a:t>
            </a:r>
            <a:endParaRPr lang="en-US" sz="3200" dirty="0"/>
          </a:p>
        </p:txBody>
      </p:sp>
    </p:spTree>
    <p:extLst>
      <p:ext uri="{BB962C8B-B14F-4D97-AF65-F5344CB8AC3E}">
        <p14:creationId xmlns:p14="http://schemas.microsoft.com/office/powerpoint/2010/main" val="1971681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test </a:t>
            </a:r>
            <a:r>
              <a:rPr lang="en-US" dirty="0"/>
              <a:t>for </a:t>
            </a:r>
            <a:r>
              <a:rPr lang="en-US" dirty="0" smtClean="0"/>
              <a:t>interactions</a:t>
            </a:r>
            <a:endParaRPr lang="en-US" dirty="0"/>
          </a:p>
        </p:txBody>
      </p:sp>
      <p:pic>
        <p:nvPicPr>
          <p:cNvPr id="3073"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082" y="1614792"/>
            <a:ext cx="8922917" cy="1845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59924" y="3223684"/>
            <a:ext cx="8618706" cy="1815882"/>
          </a:xfrm>
          <a:prstGeom prst="rect">
            <a:avLst/>
          </a:prstGeom>
        </p:spPr>
        <p:txBody>
          <a:bodyPr wrap="square">
            <a:spAutoFit/>
          </a:bodyPr>
          <a:lstStyle/>
          <a:p>
            <a:r>
              <a:rPr lang="en-US" sz="2800" dirty="0"/>
              <a:t>Results of a partial likelihood ratio test that compares the model with only the main effects to the model with the main effects and </a:t>
            </a:r>
            <a:r>
              <a:rPr lang="en-US" sz="2800" dirty="0" smtClean="0"/>
              <a:t>two-way </a:t>
            </a:r>
            <a:r>
              <a:rPr lang="en-US" sz="2800" dirty="0"/>
              <a:t>interactions. </a:t>
            </a:r>
            <a:endParaRPr lang="en-US" sz="2800" dirty="0" smtClean="0"/>
          </a:p>
          <a:p>
            <a:r>
              <a:rPr lang="en-US" sz="2800" dirty="0" smtClean="0"/>
              <a:t>P-values </a:t>
            </a:r>
            <a:r>
              <a:rPr lang="en-US" sz="2800" dirty="0"/>
              <a:t>less than 0.05 are marked</a:t>
            </a:r>
          </a:p>
        </p:txBody>
      </p:sp>
      <p:sp>
        <p:nvSpPr>
          <p:cNvPr id="5" name="Rectangle 4"/>
          <p:cNvSpPr/>
          <p:nvPr/>
        </p:nvSpPr>
        <p:spPr bwMode="auto">
          <a:xfrm>
            <a:off x="7626485" y="1614792"/>
            <a:ext cx="817124" cy="1371599"/>
          </a:xfrm>
          <a:prstGeom prst="rect">
            <a:avLst/>
          </a:prstGeom>
          <a:noFill/>
          <a:ln w="7620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6" name="TextBox 5"/>
          <p:cNvSpPr txBox="1"/>
          <p:nvPr/>
        </p:nvSpPr>
        <p:spPr>
          <a:xfrm>
            <a:off x="6556655" y="468196"/>
            <a:ext cx="2421975" cy="738664"/>
          </a:xfrm>
          <a:prstGeom prst="rect">
            <a:avLst/>
          </a:prstGeom>
          <a:noFill/>
          <a:ln w="79375">
            <a:solidFill>
              <a:srgbClr val="00B050"/>
            </a:solidFill>
          </a:ln>
        </p:spPr>
        <p:txBody>
          <a:bodyPr wrap="square" rtlCol="0">
            <a:spAutoFit/>
          </a:bodyPr>
          <a:lstStyle/>
          <a:p>
            <a:r>
              <a:rPr lang="en-US" dirty="0" smtClean="0"/>
              <a:t>All p-values are larger than 0.05 =&gt; no significant interactions</a:t>
            </a:r>
            <a:endParaRPr lang="en-US" dirty="0"/>
          </a:p>
        </p:txBody>
      </p:sp>
      <p:sp>
        <p:nvSpPr>
          <p:cNvPr id="7" name="Down Arrow 6"/>
          <p:cNvSpPr/>
          <p:nvPr/>
        </p:nvSpPr>
        <p:spPr bwMode="auto">
          <a:xfrm>
            <a:off x="7884902" y="1311964"/>
            <a:ext cx="285063" cy="208722"/>
          </a:xfrm>
          <a:prstGeom prst="downArrow">
            <a:avLst/>
          </a:prstGeom>
          <a:solidFill>
            <a:srgbClr val="408F3A"/>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Tree>
    <p:extLst>
      <p:ext uri="{BB962C8B-B14F-4D97-AF65-F5344CB8AC3E}">
        <p14:creationId xmlns:p14="http://schemas.microsoft.com/office/powerpoint/2010/main" val="280846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check </a:t>
            </a:r>
            <a:r>
              <a:rPr lang="en-US" dirty="0"/>
              <a:t>for confounding</a:t>
            </a:r>
          </a:p>
        </p:txBody>
      </p:sp>
      <p:pic>
        <p:nvPicPr>
          <p:cNvPr id="4097"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555" y="1537238"/>
            <a:ext cx="8799445" cy="2830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7737929" y="1541966"/>
            <a:ext cx="768485" cy="2261548"/>
          </a:xfrm>
          <a:prstGeom prst="rect">
            <a:avLst/>
          </a:prstGeom>
          <a:noFill/>
          <a:ln w="7302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5" name="TextBox 4"/>
          <p:cNvSpPr txBox="1"/>
          <p:nvPr/>
        </p:nvSpPr>
        <p:spPr>
          <a:xfrm>
            <a:off x="6453455" y="938313"/>
            <a:ext cx="2568948" cy="307777"/>
          </a:xfrm>
          <a:prstGeom prst="rect">
            <a:avLst/>
          </a:prstGeom>
          <a:noFill/>
          <a:ln w="79375">
            <a:solidFill>
              <a:srgbClr val="00B050"/>
            </a:solidFill>
          </a:ln>
        </p:spPr>
        <p:txBody>
          <a:bodyPr wrap="square" rtlCol="0">
            <a:spAutoFit/>
          </a:bodyPr>
          <a:lstStyle/>
          <a:p>
            <a:r>
              <a:rPr lang="en-US" dirty="0" smtClean="0"/>
              <a:t>No change =&gt; no confounding</a:t>
            </a:r>
            <a:endParaRPr lang="en-US" dirty="0"/>
          </a:p>
        </p:txBody>
      </p:sp>
      <p:sp>
        <p:nvSpPr>
          <p:cNvPr id="6" name="Down Arrow 5"/>
          <p:cNvSpPr/>
          <p:nvPr/>
        </p:nvSpPr>
        <p:spPr bwMode="auto">
          <a:xfrm>
            <a:off x="7979639" y="1311971"/>
            <a:ext cx="285063" cy="208722"/>
          </a:xfrm>
          <a:prstGeom prst="downArrow">
            <a:avLst/>
          </a:prstGeom>
          <a:solidFill>
            <a:srgbClr val="408F3A"/>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pPr>
            <a:endParaRPr kumimoji="0" lang="en-US" sz="1400" b="0" i="0" u="none" strike="noStrike" cap="none" normalizeH="0" baseline="0" smtClean="0">
              <a:ln>
                <a:noFill/>
              </a:ln>
              <a:solidFill>
                <a:srgbClr val="292929"/>
              </a:solidFill>
              <a:effectLst/>
              <a:latin typeface="Arial" charset="0"/>
            </a:endParaRPr>
          </a:p>
        </p:txBody>
      </p:sp>
      <p:sp>
        <p:nvSpPr>
          <p:cNvPr id="4" name="Rectangle 3"/>
          <p:cNvSpPr/>
          <p:nvPr/>
        </p:nvSpPr>
        <p:spPr>
          <a:xfrm>
            <a:off x="175097" y="4149166"/>
            <a:ext cx="8501975" cy="1200329"/>
          </a:xfrm>
          <a:prstGeom prst="rect">
            <a:avLst/>
          </a:prstGeom>
        </p:spPr>
        <p:txBody>
          <a:bodyPr wrap="square">
            <a:spAutoFit/>
          </a:bodyPr>
          <a:lstStyle/>
          <a:p>
            <a:r>
              <a:rPr lang="en-US" sz="2400" dirty="0"/>
              <a:t>Estimating change between Parameter Estimates for Other variables varies significantly for model without (crude) or with (adjusted) variable of interest. </a:t>
            </a:r>
          </a:p>
        </p:txBody>
      </p:sp>
    </p:spTree>
    <p:extLst>
      <p:ext uri="{BB962C8B-B14F-4D97-AF65-F5344CB8AC3E}">
        <p14:creationId xmlns:p14="http://schemas.microsoft.com/office/powerpoint/2010/main" val="343175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Advantages</a:t>
            </a:r>
            <a:endParaRPr lang="en-US" dirty="0"/>
          </a:p>
        </p:txBody>
      </p:sp>
      <p:sp>
        <p:nvSpPr>
          <p:cNvPr id="3" name="Content Placeholder 2"/>
          <p:cNvSpPr>
            <a:spLocks noGrp="1"/>
          </p:cNvSpPr>
          <p:nvPr>
            <p:ph idx="1"/>
          </p:nvPr>
        </p:nvSpPr>
        <p:spPr>
          <a:xfrm>
            <a:off x="638174" y="936923"/>
            <a:ext cx="8201025" cy="3992440"/>
          </a:xfrm>
        </p:spPr>
        <p:txBody>
          <a:bodyPr/>
          <a:lstStyle/>
          <a:p>
            <a:endParaRPr lang="en-US" dirty="0"/>
          </a:p>
          <a:p>
            <a:r>
              <a:rPr lang="en-US" dirty="0" smtClean="0"/>
              <a:t>This macro </a:t>
            </a:r>
            <a:r>
              <a:rPr lang="en-US" dirty="0"/>
              <a:t>makes it easy to run diagnostics for a long list of similar models. </a:t>
            </a:r>
            <a:endParaRPr lang="en-US" dirty="0" smtClean="0"/>
          </a:p>
          <a:p>
            <a:r>
              <a:rPr lang="en-US" dirty="0"/>
              <a:t>This macro</a:t>
            </a:r>
            <a:r>
              <a:rPr lang="en-US" dirty="0" smtClean="0"/>
              <a:t> </a:t>
            </a:r>
            <a:r>
              <a:rPr lang="en-US" dirty="0"/>
              <a:t>allows the specification of the variables for which diagnostics should be run. </a:t>
            </a:r>
            <a:endParaRPr lang="en-US" dirty="0" smtClean="0"/>
          </a:p>
          <a:p>
            <a:r>
              <a:rPr lang="en-US" dirty="0"/>
              <a:t>This macro</a:t>
            </a:r>
            <a:r>
              <a:rPr lang="en-US" dirty="0" smtClean="0"/>
              <a:t> </a:t>
            </a:r>
            <a:r>
              <a:rPr lang="en-US" dirty="0"/>
              <a:t>produces a comprehensive list of plots and tables necessary for evaluation of the Cox proportional </a:t>
            </a:r>
            <a:r>
              <a:rPr lang="en-US" dirty="0" smtClean="0"/>
              <a:t>hazards </a:t>
            </a:r>
            <a:r>
              <a:rPr lang="en-US" dirty="0"/>
              <a:t>model assumptions as recommended in the SAS® course “Survival Analysis Using the Proportional Hazards Model.” </a:t>
            </a:r>
          </a:p>
        </p:txBody>
      </p:sp>
    </p:spTree>
    <p:extLst>
      <p:ext uri="{BB962C8B-B14F-4D97-AF65-F5344CB8AC3E}">
        <p14:creationId xmlns:p14="http://schemas.microsoft.com/office/powerpoint/2010/main" val="197168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38174" y="936923"/>
            <a:ext cx="8201025" cy="4708918"/>
          </a:xfrm>
        </p:spPr>
        <p:txBody>
          <a:bodyPr/>
          <a:lstStyle/>
          <a:p>
            <a:r>
              <a:rPr lang="en-US" dirty="0"/>
              <a:t>This macro can help to save hours of work for a programmer performing survival analysis. </a:t>
            </a:r>
            <a:endParaRPr lang="en-US" dirty="0" smtClean="0"/>
          </a:p>
          <a:p>
            <a:r>
              <a:rPr lang="en-US" dirty="0" smtClean="0"/>
              <a:t>Also </a:t>
            </a:r>
            <a:r>
              <a:rPr lang="en-US" dirty="0"/>
              <a:t>this macro can save time for a biostatistician writing a request. </a:t>
            </a:r>
            <a:endParaRPr lang="en-US" dirty="0" smtClean="0"/>
          </a:p>
          <a:p>
            <a:r>
              <a:rPr lang="en-US" dirty="0" smtClean="0"/>
              <a:t>This </a:t>
            </a:r>
            <a:r>
              <a:rPr lang="en-US" dirty="0"/>
              <a:t>time savings can be multiplied with several clinical studies. </a:t>
            </a:r>
            <a:endParaRPr lang="en-US" dirty="0" smtClean="0"/>
          </a:p>
          <a:p>
            <a:r>
              <a:rPr lang="en-US" dirty="0" smtClean="0"/>
              <a:t>It </a:t>
            </a:r>
            <a:r>
              <a:rPr lang="en-US" dirty="0"/>
              <a:t>can minimize errors which can be made specifying models. </a:t>
            </a:r>
            <a:endParaRPr lang="en-US" dirty="0" smtClean="0"/>
          </a:p>
          <a:p>
            <a:r>
              <a:rPr lang="en-US" dirty="0" smtClean="0"/>
              <a:t>Also </a:t>
            </a:r>
            <a:r>
              <a:rPr lang="en-US" dirty="0"/>
              <a:t>this macro can be helpful if slight changes need to be made for already existing jobs.</a:t>
            </a:r>
          </a:p>
          <a:p>
            <a:endParaRPr lang="en-US" dirty="0"/>
          </a:p>
        </p:txBody>
      </p:sp>
    </p:spTree>
    <p:extLst>
      <p:ext uri="{BB962C8B-B14F-4D97-AF65-F5344CB8AC3E}">
        <p14:creationId xmlns:p14="http://schemas.microsoft.com/office/powerpoint/2010/main" val="197168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60352" y="1197961"/>
            <a:ext cx="8201025" cy="3046924"/>
          </a:xfrm>
        </p:spPr>
        <p:txBody>
          <a:bodyPr/>
          <a:lstStyle/>
          <a:p>
            <a:r>
              <a:rPr lang="en-US" dirty="0" smtClean="0"/>
              <a:t>Survival analysis </a:t>
            </a:r>
            <a:r>
              <a:rPr lang="en-US" dirty="0"/>
              <a:t>and survival </a:t>
            </a:r>
            <a:r>
              <a:rPr lang="en-US" dirty="0" smtClean="0"/>
              <a:t>data</a:t>
            </a:r>
          </a:p>
          <a:p>
            <a:r>
              <a:rPr lang="en-US" dirty="0"/>
              <a:t>Cox proportional </a:t>
            </a:r>
            <a:r>
              <a:rPr lang="en-US" dirty="0" smtClean="0"/>
              <a:t>hazards </a:t>
            </a:r>
            <a:r>
              <a:rPr lang="en-US" dirty="0"/>
              <a:t>model </a:t>
            </a:r>
            <a:endParaRPr lang="en-US" dirty="0" smtClean="0"/>
          </a:p>
          <a:p>
            <a:r>
              <a:rPr lang="en-US" dirty="0" smtClean="0"/>
              <a:t>Diagnostics of the PH model assumptions</a:t>
            </a:r>
          </a:p>
          <a:p>
            <a:r>
              <a:rPr lang="en-US" dirty="0" smtClean="0"/>
              <a:t>Motivation to write a macro</a:t>
            </a:r>
          </a:p>
          <a:p>
            <a:r>
              <a:rPr lang="en-US" dirty="0" smtClean="0"/>
              <a:t>Advantages of the macro</a:t>
            </a:r>
          </a:p>
          <a:p>
            <a:endParaRPr lang="en-US" dirty="0"/>
          </a:p>
        </p:txBody>
      </p:sp>
    </p:spTree>
    <p:extLst>
      <p:ext uri="{BB962C8B-B14F-4D97-AF65-F5344CB8AC3E}">
        <p14:creationId xmlns:p14="http://schemas.microsoft.com/office/powerpoint/2010/main" val="42051601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a:xfrm>
            <a:off x="638174" y="936923"/>
            <a:ext cx="8201025" cy="5669116"/>
          </a:xfrm>
        </p:spPr>
        <p:txBody>
          <a:bodyPr/>
          <a:lstStyle/>
          <a:p>
            <a:pPr marL="0" indent="0">
              <a:buNone/>
            </a:pPr>
            <a:r>
              <a:rPr lang="en-US" b="1" dirty="0" smtClean="0"/>
              <a:t>Collaborative </a:t>
            </a:r>
            <a:r>
              <a:rPr lang="en-US" b="1" dirty="0"/>
              <a:t>Studies Coordinating </a:t>
            </a:r>
            <a:r>
              <a:rPr lang="en-US" b="1" dirty="0" smtClean="0"/>
              <a:t>Center, UNC</a:t>
            </a:r>
            <a:r>
              <a:rPr lang="en-US" dirty="0" smtClean="0"/>
              <a:t>: </a:t>
            </a:r>
          </a:p>
          <a:p>
            <a:pPr marL="0" indent="0">
              <a:buNone/>
            </a:pPr>
            <a:r>
              <a:rPr lang="en-US" dirty="0" smtClean="0"/>
              <a:t>	Kathy </a:t>
            </a:r>
            <a:r>
              <a:rPr lang="en-US" dirty="0" err="1" smtClean="0"/>
              <a:t>Roggenkamp</a:t>
            </a:r>
            <a:endParaRPr lang="en-US" dirty="0" smtClean="0"/>
          </a:p>
          <a:p>
            <a:pPr marL="0" indent="0">
              <a:buNone/>
            </a:pPr>
            <a:r>
              <a:rPr lang="en-US" dirty="0" smtClean="0"/>
              <a:t>	Myra Carpenter</a:t>
            </a:r>
          </a:p>
          <a:p>
            <a:pPr marL="0" indent="0">
              <a:buNone/>
            </a:pPr>
            <a:r>
              <a:rPr lang="en-US" dirty="0" smtClean="0"/>
              <a:t>	Stephen </a:t>
            </a:r>
            <a:r>
              <a:rPr lang="en-US" dirty="0"/>
              <a:t>Campbell </a:t>
            </a:r>
            <a:endParaRPr lang="en-US" dirty="0" smtClean="0"/>
          </a:p>
          <a:p>
            <a:pPr marL="0" indent="0">
              <a:buNone/>
            </a:pPr>
            <a:r>
              <a:rPr lang="en-US" dirty="0" smtClean="0"/>
              <a:t>	</a:t>
            </a:r>
            <a:r>
              <a:rPr lang="en-US" dirty="0" err="1" smtClean="0"/>
              <a:t>Kwanhye</a:t>
            </a:r>
            <a:r>
              <a:rPr lang="en-US" dirty="0" smtClean="0"/>
              <a:t> </a:t>
            </a:r>
            <a:r>
              <a:rPr lang="en-US" dirty="0"/>
              <a:t>Jung </a:t>
            </a:r>
            <a:endParaRPr lang="en-US" dirty="0" smtClean="0"/>
          </a:p>
          <a:p>
            <a:pPr marL="0" indent="0">
              <a:buNone/>
            </a:pPr>
            <a:r>
              <a:rPr lang="en-US" b="1" dirty="0"/>
              <a:t>My attendance of the conference was supported by:</a:t>
            </a:r>
          </a:p>
          <a:p>
            <a:pPr marL="0" indent="0">
              <a:buNone/>
            </a:pPr>
            <a:r>
              <a:rPr lang="en-US" dirty="0" smtClean="0"/>
              <a:t>	Collaborative </a:t>
            </a:r>
            <a:r>
              <a:rPr lang="en-US" dirty="0"/>
              <a:t>Studies Coordinating </a:t>
            </a:r>
            <a:r>
              <a:rPr lang="en-US" dirty="0" smtClean="0"/>
              <a:t>Center, UNC</a:t>
            </a:r>
            <a:endParaRPr lang="en-US" dirty="0"/>
          </a:p>
          <a:p>
            <a:pPr marL="0" indent="0">
              <a:buNone/>
            </a:pPr>
            <a:r>
              <a:rPr lang="en-US" dirty="0" smtClean="0"/>
              <a:t>	SAS </a:t>
            </a:r>
            <a:r>
              <a:rPr lang="en-US" dirty="0"/>
              <a:t>Junior Professional </a:t>
            </a:r>
            <a:r>
              <a:rPr lang="en-US" dirty="0" smtClean="0"/>
              <a:t>Program Award</a:t>
            </a:r>
            <a:endParaRPr lang="en-US" dirty="0"/>
          </a:p>
          <a:p>
            <a:pPr marL="0" indent="0">
              <a:buNone/>
            </a:pPr>
            <a:r>
              <a:rPr lang="en-US" b="1" dirty="0" smtClean="0"/>
              <a:t>SAS </a:t>
            </a:r>
            <a:r>
              <a:rPr lang="en-US" b="1" dirty="0"/>
              <a:t>Global Forum Presenter Mentoring </a:t>
            </a:r>
            <a:r>
              <a:rPr lang="en-US" b="1" dirty="0" smtClean="0"/>
              <a:t>Program:</a:t>
            </a:r>
            <a:endParaRPr lang="en-US" b="1" dirty="0"/>
          </a:p>
          <a:p>
            <a:pPr marL="0" indent="0">
              <a:buNone/>
            </a:pPr>
            <a:r>
              <a:rPr lang="en-US" dirty="0" smtClean="0"/>
              <a:t>	Sunil </a:t>
            </a:r>
            <a:r>
              <a:rPr lang="en-US" dirty="0"/>
              <a:t>Gupta</a:t>
            </a:r>
          </a:p>
          <a:p>
            <a:pPr marL="0" indent="0">
              <a:buNone/>
            </a:pPr>
            <a:endParaRPr lang="en-US" dirty="0"/>
          </a:p>
        </p:txBody>
      </p:sp>
    </p:spTree>
    <p:extLst>
      <p:ext uri="{BB962C8B-B14F-4D97-AF65-F5344CB8AC3E}">
        <p14:creationId xmlns:p14="http://schemas.microsoft.com/office/powerpoint/2010/main" val="1971681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954" y="137849"/>
            <a:ext cx="8205787" cy="719615"/>
          </a:xfrm>
        </p:spPr>
        <p:txBody>
          <a:bodyPr/>
          <a:lstStyle/>
          <a:p>
            <a:r>
              <a:rPr lang="en-US" dirty="0" smtClean="0"/>
              <a:t>Contact Information</a:t>
            </a:r>
            <a:endParaRPr lang="en-US" dirty="0"/>
          </a:p>
        </p:txBody>
      </p:sp>
      <p:sp>
        <p:nvSpPr>
          <p:cNvPr id="3" name="Content Placeholder 2"/>
          <p:cNvSpPr>
            <a:spLocks noGrp="1"/>
          </p:cNvSpPr>
          <p:nvPr>
            <p:ph idx="1"/>
          </p:nvPr>
        </p:nvSpPr>
        <p:spPr>
          <a:xfrm>
            <a:off x="2850204" y="856749"/>
            <a:ext cx="5920901" cy="2995244"/>
          </a:xfrm>
        </p:spPr>
        <p:txBody>
          <a:bodyPr/>
          <a:lstStyle/>
          <a:p>
            <a:pPr marL="0" indent="0">
              <a:buNone/>
            </a:pPr>
            <a:r>
              <a:rPr lang="en-US" dirty="0" smtClean="0"/>
              <a:t>Your </a:t>
            </a:r>
            <a:r>
              <a:rPr lang="en-US" dirty="0"/>
              <a:t>comments and questions are valued and encouraged. For a copy of the macro contact the author at: </a:t>
            </a:r>
            <a:endParaRPr lang="en-US" dirty="0" smtClean="0"/>
          </a:p>
          <a:p>
            <a:pPr marL="0" indent="0">
              <a:buNone/>
            </a:pPr>
            <a:r>
              <a:rPr lang="en-US" dirty="0" smtClean="0"/>
              <a:t>Name</a:t>
            </a:r>
            <a:r>
              <a:rPr lang="en-US" dirty="0"/>
              <a:t>: </a:t>
            </a:r>
            <a:r>
              <a:rPr lang="en-US" dirty="0" err="1"/>
              <a:t>Polina</a:t>
            </a:r>
            <a:r>
              <a:rPr lang="en-US" dirty="0"/>
              <a:t> </a:t>
            </a:r>
            <a:r>
              <a:rPr lang="en-US" dirty="0" err="1"/>
              <a:t>Kukhareva</a:t>
            </a:r>
            <a:endParaRPr lang="en-US" dirty="0"/>
          </a:p>
          <a:p>
            <a:pPr marL="0" indent="0">
              <a:buNone/>
            </a:pPr>
            <a:r>
              <a:rPr lang="en-US" dirty="0"/>
              <a:t>Enterprise: Collaborative Studies Coordinating Center</a:t>
            </a:r>
            <a:r>
              <a:rPr lang="en-US" dirty="0" smtClean="0"/>
              <a:t>, UNC </a:t>
            </a:r>
            <a:r>
              <a:rPr lang="en-US" dirty="0"/>
              <a:t>at Chapel Hill</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976" y="856748"/>
            <a:ext cx="2513773" cy="2392289"/>
          </a:xfrm>
          <a:prstGeom prst="rect">
            <a:avLst/>
          </a:prstGeom>
        </p:spPr>
      </p:pic>
      <p:sp>
        <p:nvSpPr>
          <p:cNvPr id="5" name="TextBox 4"/>
          <p:cNvSpPr txBox="1"/>
          <p:nvPr/>
        </p:nvSpPr>
        <p:spPr>
          <a:xfrm>
            <a:off x="291829" y="3819374"/>
            <a:ext cx="8092152" cy="2092881"/>
          </a:xfrm>
          <a:prstGeom prst="rect">
            <a:avLst/>
          </a:prstGeom>
          <a:noFill/>
        </p:spPr>
        <p:txBody>
          <a:bodyPr wrap="none" rtlCol="0">
            <a:spAutoFit/>
          </a:bodyPr>
          <a:lstStyle/>
          <a:p>
            <a:pPr marL="0" indent="0">
              <a:spcAft>
                <a:spcPts val="600"/>
              </a:spcAft>
              <a:buNone/>
            </a:pPr>
            <a:r>
              <a:rPr lang="en-US" sz="2400" dirty="0" smtClean="0"/>
              <a:t>Work </a:t>
            </a:r>
            <a:r>
              <a:rPr lang="en-US" sz="2400" dirty="0"/>
              <a:t>Phone: (919) 962-6971</a:t>
            </a:r>
          </a:p>
          <a:p>
            <a:pPr marL="0" indent="0">
              <a:spcAft>
                <a:spcPts val="600"/>
              </a:spcAft>
              <a:buNone/>
            </a:pPr>
            <a:r>
              <a:rPr lang="en-US" sz="2400" dirty="0"/>
              <a:t>Fax: (919) 962-3265</a:t>
            </a:r>
          </a:p>
          <a:p>
            <a:pPr marL="0" indent="0">
              <a:spcAft>
                <a:spcPts val="600"/>
              </a:spcAft>
              <a:buNone/>
            </a:pPr>
            <a:r>
              <a:rPr lang="en-US" sz="2400" dirty="0"/>
              <a:t>E-mail: </a:t>
            </a:r>
            <a:r>
              <a:rPr lang="en-US" sz="2400" u="sng" dirty="0">
                <a:solidFill>
                  <a:schemeClr val="accent4">
                    <a:lumMod val="75000"/>
                  </a:schemeClr>
                </a:solidFill>
              </a:rPr>
              <a:t>p.kukhareva@alumni.unc.edu</a:t>
            </a:r>
          </a:p>
          <a:p>
            <a:pPr marL="0" indent="0">
              <a:spcAft>
                <a:spcPts val="600"/>
              </a:spcAft>
              <a:buNone/>
            </a:pPr>
            <a:r>
              <a:rPr lang="en-US" sz="2400" dirty="0"/>
              <a:t>Web: </a:t>
            </a:r>
            <a:r>
              <a:rPr lang="en-US" sz="2400" dirty="0">
                <a:hlinkClick r:id="rId3"/>
              </a:rPr>
              <a:t>www.linkedin.com/pub/polina-kukhareva/29/42a/7a1</a:t>
            </a:r>
            <a:endParaRPr lang="en-US" sz="2400" dirty="0"/>
          </a:p>
          <a:p>
            <a:endParaRPr lang="en-US" dirty="0"/>
          </a:p>
        </p:txBody>
      </p:sp>
    </p:spTree>
    <p:extLst>
      <p:ext uri="{BB962C8B-B14F-4D97-AF65-F5344CB8AC3E}">
        <p14:creationId xmlns:p14="http://schemas.microsoft.com/office/powerpoint/2010/main" val="3439191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9019" y="2013440"/>
            <a:ext cx="4762500" cy="3257550"/>
          </a:xfrm>
          <a:prstGeom prst="rect">
            <a:avLst/>
          </a:prstGeom>
        </p:spPr>
      </p:pic>
      <p:sp>
        <p:nvSpPr>
          <p:cNvPr id="2" name="Title 1"/>
          <p:cNvSpPr>
            <a:spLocks noGrp="1"/>
          </p:cNvSpPr>
          <p:nvPr>
            <p:ph type="title"/>
          </p:nvPr>
        </p:nvSpPr>
        <p:spPr/>
        <p:txBody>
          <a:bodyPr/>
          <a:lstStyle/>
          <a:p>
            <a:r>
              <a:rPr lang="en-US" dirty="0" smtClean="0"/>
              <a:t>What is survival analysis and survival data?</a:t>
            </a:r>
            <a:endParaRPr lang="en-US" dirty="0"/>
          </a:p>
        </p:txBody>
      </p:sp>
      <p:sp>
        <p:nvSpPr>
          <p:cNvPr id="3" name="Content Placeholder 2"/>
          <p:cNvSpPr>
            <a:spLocks noGrp="1"/>
          </p:cNvSpPr>
          <p:nvPr>
            <p:ph idx="1"/>
          </p:nvPr>
        </p:nvSpPr>
        <p:spPr>
          <a:xfrm>
            <a:off x="277644" y="1193072"/>
            <a:ext cx="8201025" cy="424732"/>
          </a:xfrm>
        </p:spPr>
        <p:txBody>
          <a:bodyPr/>
          <a:lstStyle/>
          <a:p>
            <a:r>
              <a:rPr lang="en-US" dirty="0" smtClean="0"/>
              <a:t>Studying the occurrence and timing of events</a:t>
            </a:r>
          </a:p>
        </p:txBody>
      </p:sp>
      <p:sp>
        <p:nvSpPr>
          <p:cNvPr id="4" name="Rectangle 3"/>
          <p:cNvSpPr/>
          <p:nvPr/>
        </p:nvSpPr>
        <p:spPr>
          <a:xfrm>
            <a:off x="4169019" y="4963213"/>
            <a:ext cx="3310009" cy="307777"/>
          </a:xfrm>
          <a:prstGeom prst="rect">
            <a:avLst/>
          </a:prstGeom>
        </p:spPr>
        <p:txBody>
          <a:bodyPr wrap="none">
            <a:spAutoFit/>
          </a:bodyPr>
          <a:lstStyle/>
          <a:p>
            <a:r>
              <a:rPr lang="en-US" dirty="0"/>
              <a:t>Copyright © 2011 Plenty Of Health.com</a:t>
            </a:r>
          </a:p>
        </p:txBody>
      </p:sp>
      <p:sp>
        <p:nvSpPr>
          <p:cNvPr id="8" name="Content Placeholder 2"/>
          <p:cNvSpPr txBox="1">
            <a:spLocks/>
          </p:cNvSpPr>
          <p:nvPr/>
        </p:nvSpPr>
        <p:spPr bwMode="auto">
          <a:xfrm>
            <a:off x="277644" y="2252315"/>
            <a:ext cx="3891375" cy="14219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7663" indent="-347663" algn="l" rtl="0" eaLnBrk="1" fontAlgn="base" hangingPunct="1">
              <a:lnSpc>
                <a:spcPct val="90000"/>
              </a:lnSpc>
              <a:spcBef>
                <a:spcPct val="35000"/>
              </a:spcBef>
              <a:spcAft>
                <a:spcPct val="17000"/>
              </a:spcAft>
              <a:buClr>
                <a:schemeClr val="accent2"/>
              </a:buClr>
              <a:buFont typeface="Wingdings" pitchFamily="2" charset="2"/>
              <a:buChar char="§"/>
              <a:defRPr sz="2400">
                <a:solidFill>
                  <a:srgbClr val="292929"/>
                </a:solidFill>
                <a:latin typeface="+mn-lt"/>
                <a:ea typeface="ＭＳ Ｐゴシック" pitchFamily="-112" charset="-128"/>
                <a:cs typeface="ＭＳ Ｐゴシック" pitchFamily="-112" charset="-128"/>
              </a:defRPr>
            </a:lvl1pPr>
            <a:lvl2pPr marL="684213" indent="-222250" algn="l" rtl="0" eaLnBrk="1" fontAlgn="base" hangingPunct="1">
              <a:lnSpc>
                <a:spcPct val="92000"/>
              </a:lnSpc>
              <a:spcBef>
                <a:spcPct val="17000"/>
              </a:spcBef>
              <a:spcAft>
                <a:spcPct val="17000"/>
              </a:spcAft>
              <a:buClr>
                <a:schemeClr val="accent2"/>
              </a:buClr>
              <a:buFont typeface="Wingdings" pitchFamily="2" charset="2"/>
              <a:buChar char="§"/>
              <a:defRPr sz="2000">
                <a:solidFill>
                  <a:srgbClr val="292929"/>
                </a:solidFill>
                <a:latin typeface="+mn-lt"/>
                <a:ea typeface="ＭＳ Ｐゴシック" pitchFamily="-112" charset="-128"/>
              </a:defRPr>
            </a:lvl2pPr>
            <a:lvl3pPr marL="1025525" indent="-227013" algn="l" rtl="0" eaLnBrk="1" fontAlgn="base" hangingPunct="1">
              <a:lnSpc>
                <a:spcPct val="92000"/>
              </a:lnSpc>
              <a:spcBef>
                <a:spcPct val="17000"/>
              </a:spcBef>
              <a:spcAft>
                <a:spcPct val="17000"/>
              </a:spcAft>
              <a:buClr>
                <a:schemeClr val="accent2"/>
              </a:buClr>
              <a:buFont typeface="Arial" pitchFamily="34" charset="0"/>
              <a:buChar char="»"/>
              <a:defRPr sz="2000">
                <a:solidFill>
                  <a:srgbClr val="292929"/>
                </a:solidFill>
                <a:latin typeface="+mn-lt"/>
                <a:ea typeface="ＭＳ Ｐゴシック" pitchFamily="-112" charset="-128"/>
              </a:defRPr>
            </a:lvl3pPr>
            <a:lvl4pPr marL="1600200" indent="-228600" algn="l" rtl="0" eaLnBrk="1" fontAlgn="base" hangingPunct="1">
              <a:spcBef>
                <a:spcPct val="20000"/>
              </a:spcBef>
              <a:spcAft>
                <a:spcPct val="0"/>
              </a:spcAft>
              <a:buClr>
                <a:schemeClr val="accent2"/>
              </a:buClr>
              <a:buFont typeface="Arial" pitchFamily="34" charset="0"/>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lr>
                <a:schemeClr val="accent2"/>
              </a:buClr>
              <a:buFont typeface="Arial" pitchFamily="34" charset="0"/>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smtClean="0"/>
              <a:t>Example: occurrence and timing of the cardiovascular event such as heart failure</a:t>
            </a:r>
            <a:endParaRPr lang="en-US" kern="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Cox proportional hazards model</a:t>
            </a:r>
            <a:endParaRPr lang="en-US" dirty="0"/>
          </a:p>
        </p:txBody>
      </p:sp>
      <p:sp>
        <p:nvSpPr>
          <p:cNvPr id="3" name="Content Placeholder 2"/>
          <p:cNvSpPr>
            <a:spLocks noGrp="1"/>
          </p:cNvSpPr>
          <p:nvPr>
            <p:ph idx="1"/>
          </p:nvPr>
        </p:nvSpPr>
        <p:spPr>
          <a:xfrm>
            <a:off x="593178" y="964069"/>
            <a:ext cx="8201025" cy="1089529"/>
          </a:xfrm>
        </p:spPr>
        <p:txBody>
          <a:bodyPr/>
          <a:lstStyle/>
          <a:p>
            <a:pPr marL="0" indent="0">
              <a:buNone/>
            </a:pPr>
            <a:r>
              <a:rPr lang="en-US" dirty="0"/>
              <a:t>In a proportional hazards model, the unique effect of a unit increase in a covariate is multiplicative with respect to the </a:t>
            </a:r>
            <a:r>
              <a:rPr lang="en-US" b="1" dirty="0"/>
              <a:t>hazard rate</a:t>
            </a:r>
            <a:r>
              <a:rPr lang="en-US" dirty="0" smtClean="0"/>
              <a:t>.</a:t>
            </a:r>
            <a:endParaRPr lang="en-US" dirty="0"/>
          </a:p>
        </p:txBody>
      </p:sp>
      <p:sp>
        <p:nvSpPr>
          <p:cNvPr id="4" name="Content Placeholder 2"/>
          <p:cNvSpPr txBox="1">
            <a:spLocks/>
          </p:cNvSpPr>
          <p:nvPr/>
        </p:nvSpPr>
        <p:spPr bwMode="auto">
          <a:xfrm>
            <a:off x="440778" y="2299810"/>
            <a:ext cx="8201025" cy="29952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7663" indent="-347663" algn="l" rtl="0" eaLnBrk="1" fontAlgn="base" hangingPunct="1">
              <a:lnSpc>
                <a:spcPct val="90000"/>
              </a:lnSpc>
              <a:spcBef>
                <a:spcPct val="35000"/>
              </a:spcBef>
              <a:spcAft>
                <a:spcPct val="17000"/>
              </a:spcAft>
              <a:buClr>
                <a:schemeClr val="accent2"/>
              </a:buClr>
              <a:buFont typeface="Wingdings" pitchFamily="2" charset="2"/>
              <a:buChar char="§"/>
              <a:defRPr sz="2400">
                <a:solidFill>
                  <a:srgbClr val="292929"/>
                </a:solidFill>
                <a:latin typeface="+mn-lt"/>
                <a:ea typeface="ＭＳ Ｐゴシック" pitchFamily="-112" charset="-128"/>
                <a:cs typeface="ＭＳ Ｐゴシック" pitchFamily="-112" charset="-128"/>
              </a:defRPr>
            </a:lvl1pPr>
            <a:lvl2pPr marL="684213" indent="-222250" algn="l" rtl="0" eaLnBrk="1" fontAlgn="base" hangingPunct="1">
              <a:lnSpc>
                <a:spcPct val="92000"/>
              </a:lnSpc>
              <a:spcBef>
                <a:spcPct val="17000"/>
              </a:spcBef>
              <a:spcAft>
                <a:spcPct val="17000"/>
              </a:spcAft>
              <a:buClr>
                <a:schemeClr val="accent2"/>
              </a:buClr>
              <a:buFont typeface="Wingdings" pitchFamily="2" charset="2"/>
              <a:buChar char="§"/>
              <a:defRPr sz="2000">
                <a:solidFill>
                  <a:srgbClr val="292929"/>
                </a:solidFill>
                <a:latin typeface="+mn-lt"/>
                <a:ea typeface="ＭＳ Ｐゴシック" pitchFamily="-112" charset="-128"/>
              </a:defRPr>
            </a:lvl2pPr>
            <a:lvl3pPr marL="1025525" indent="-227013" algn="l" rtl="0" eaLnBrk="1" fontAlgn="base" hangingPunct="1">
              <a:lnSpc>
                <a:spcPct val="92000"/>
              </a:lnSpc>
              <a:spcBef>
                <a:spcPct val="17000"/>
              </a:spcBef>
              <a:spcAft>
                <a:spcPct val="17000"/>
              </a:spcAft>
              <a:buClr>
                <a:schemeClr val="accent2"/>
              </a:buClr>
              <a:buFont typeface="Arial" pitchFamily="34" charset="0"/>
              <a:buChar char="»"/>
              <a:defRPr sz="2000">
                <a:solidFill>
                  <a:srgbClr val="292929"/>
                </a:solidFill>
                <a:latin typeface="+mn-lt"/>
                <a:ea typeface="ＭＳ Ｐゴシック" pitchFamily="-112" charset="-128"/>
              </a:defRPr>
            </a:lvl3pPr>
            <a:lvl4pPr marL="1600200" indent="-228600" algn="l" rtl="0" eaLnBrk="1" fontAlgn="base" hangingPunct="1">
              <a:spcBef>
                <a:spcPct val="20000"/>
              </a:spcBef>
              <a:spcAft>
                <a:spcPct val="0"/>
              </a:spcAft>
              <a:buClr>
                <a:schemeClr val="accent2"/>
              </a:buClr>
              <a:buFont typeface="Arial" pitchFamily="34" charset="0"/>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lr>
                <a:schemeClr val="accent2"/>
              </a:buClr>
              <a:buFont typeface="Arial" pitchFamily="34" charset="0"/>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 typeface="Wingdings" pitchFamily="2" charset="2"/>
              <a:buNone/>
            </a:pPr>
            <a:r>
              <a:rPr lang="en-US" b="1" kern="0" dirty="0" smtClean="0"/>
              <a:t>Model assumptions:</a:t>
            </a:r>
          </a:p>
          <a:p>
            <a:r>
              <a:rPr lang="en-US" kern="0" dirty="0" smtClean="0"/>
              <a:t>The relationship between the continuous predictor (ex. AGE) variables and the log hazard should be linear.</a:t>
            </a:r>
          </a:p>
          <a:p>
            <a:r>
              <a:rPr lang="en-US" kern="0" dirty="0" smtClean="0"/>
              <a:t>The effects of the predictor variables are the same at all values of time. In other words, the hazard ratio is constant over time. </a:t>
            </a:r>
          </a:p>
          <a:p>
            <a:endParaRPr lang="en-US" kern="0" dirty="0"/>
          </a:p>
        </p:txBody>
      </p:sp>
    </p:spTree>
    <p:extLst>
      <p:ext uri="{BB962C8B-B14F-4D97-AF65-F5344CB8AC3E}">
        <p14:creationId xmlns:p14="http://schemas.microsoft.com/office/powerpoint/2010/main" val="197168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 diagnostics</a:t>
            </a:r>
            <a:endParaRPr lang="en-US" dirty="0"/>
          </a:p>
        </p:txBody>
      </p:sp>
      <p:sp>
        <p:nvSpPr>
          <p:cNvPr id="3" name="Content Placeholder 2"/>
          <p:cNvSpPr>
            <a:spLocks noGrp="1"/>
          </p:cNvSpPr>
          <p:nvPr>
            <p:ph idx="1"/>
          </p:nvPr>
        </p:nvSpPr>
        <p:spPr>
          <a:xfrm>
            <a:off x="638174" y="936923"/>
            <a:ext cx="8201025" cy="4653582"/>
          </a:xfrm>
        </p:spPr>
        <p:txBody>
          <a:bodyPr/>
          <a:lstStyle/>
          <a:p>
            <a:pPr marL="0" indent="0">
              <a:buNone/>
            </a:pPr>
            <a:r>
              <a:rPr lang="en-US" sz="2000" b="1" dirty="0" smtClean="0"/>
              <a:t>Continuous predictor: </a:t>
            </a:r>
            <a:endParaRPr lang="en-US" sz="2000" b="1" dirty="0"/>
          </a:p>
          <a:p>
            <a:pPr>
              <a:lnSpc>
                <a:spcPct val="100000"/>
              </a:lnSpc>
              <a:spcAft>
                <a:spcPts val="1200"/>
              </a:spcAft>
            </a:pPr>
            <a:r>
              <a:rPr lang="en-US" sz="2000" dirty="0" smtClean="0"/>
              <a:t>A </a:t>
            </a:r>
            <a:r>
              <a:rPr lang="en-US" sz="2000" dirty="0"/>
              <a:t>plot of </a:t>
            </a:r>
            <a:r>
              <a:rPr lang="en-US" sz="2000" b="1" dirty="0"/>
              <a:t>martingale residuals </a:t>
            </a:r>
            <a:r>
              <a:rPr lang="en-US" sz="2000" dirty="0"/>
              <a:t>plotted against the variable being checked </a:t>
            </a:r>
            <a:endParaRPr lang="en-US" sz="2000" dirty="0" smtClean="0"/>
          </a:p>
          <a:p>
            <a:pPr>
              <a:lnSpc>
                <a:spcPct val="100000"/>
              </a:lnSpc>
              <a:spcAft>
                <a:spcPts val="1200"/>
              </a:spcAft>
            </a:pPr>
            <a:r>
              <a:rPr lang="en-US" sz="2000" dirty="0" smtClean="0"/>
              <a:t>A </a:t>
            </a:r>
            <a:r>
              <a:rPr lang="en-US" sz="2000" dirty="0"/>
              <a:t>plot of parameter estimates for </a:t>
            </a:r>
            <a:r>
              <a:rPr lang="en-US" sz="2000" b="1" dirty="0"/>
              <a:t>dummy variables </a:t>
            </a:r>
            <a:r>
              <a:rPr lang="en-US" sz="2000" dirty="0" smtClean="0"/>
              <a:t>fitted </a:t>
            </a:r>
            <a:r>
              <a:rPr lang="en-US" sz="2000" dirty="0"/>
              <a:t>instead of that continuous variable </a:t>
            </a:r>
            <a:endParaRPr lang="en-US" sz="2000" dirty="0" smtClean="0"/>
          </a:p>
          <a:p>
            <a:pPr>
              <a:lnSpc>
                <a:spcPct val="100000"/>
              </a:lnSpc>
              <a:spcAft>
                <a:spcPts val="1200"/>
              </a:spcAft>
            </a:pPr>
            <a:r>
              <a:rPr lang="en-US" sz="2000" b="1" dirty="0" smtClean="0"/>
              <a:t>Log-negative-log </a:t>
            </a:r>
            <a:r>
              <a:rPr lang="en-US" sz="2000" b="1" dirty="0"/>
              <a:t>survival curves </a:t>
            </a:r>
            <a:r>
              <a:rPr lang="en-US" sz="2000" dirty="0"/>
              <a:t>using the same dummy variables to check proportional hazard assumption </a:t>
            </a:r>
          </a:p>
          <a:p>
            <a:pPr>
              <a:lnSpc>
                <a:spcPct val="100000"/>
              </a:lnSpc>
              <a:spcAft>
                <a:spcPts val="1200"/>
              </a:spcAft>
            </a:pPr>
            <a:r>
              <a:rPr lang="en-US" sz="2000" dirty="0" smtClean="0"/>
              <a:t>The </a:t>
            </a:r>
            <a:r>
              <a:rPr lang="en-US" sz="2000" b="1" dirty="0" err="1"/>
              <a:t>Schoenfeld</a:t>
            </a:r>
            <a:r>
              <a:rPr lang="en-US" sz="2000" b="1" dirty="0"/>
              <a:t> residual </a:t>
            </a:r>
            <a:r>
              <a:rPr lang="en-US" sz="2000" dirty="0"/>
              <a:t>plot to check proportional hazard assumption </a:t>
            </a:r>
          </a:p>
          <a:p>
            <a:pPr>
              <a:lnSpc>
                <a:spcPct val="100000"/>
              </a:lnSpc>
              <a:spcAft>
                <a:spcPts val="1200"/>
              </a:spcAft>
            </a:pPr>
            <a:r>
              <a:rPr lang="en-US" sz="2000" dirty="0" smtClean="0"/>
              <a:t>Tables </a:t>
            </a:r>
            <a:r>
              <a:rPr lang="en-US" sz="2000" dirty="0"/>
              <a:t>to check for </a:t>
            </a:r>
            <a:r>
              <a:rPr lang="en-US" sz="2000" b="1" dirty="0"/>
              <a:t>confounding and interaction </a:t>
            </a:r>
            <a:r>
              <a:rPr lang="en-US" sz="2000" dirty="0"/>
              <a:t>with other variables </a:t>
            </a:r>
          </a:p>
        </p:txBody>
      </p:sp>
    </p:spTree>
    <p:extLst>
      <p:ext uri="{BB962C8B-B14F-4D97-AF65-F5344CB8AC3E}">
        <p14:creationId xmlns:p14="http://schemas.microsoft.com/office/powerpoint/2010/main" val="1971681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 diagnostics</a:t>
            </a:r>
            <a:endParaRPr lang="en-US" dirty="0"/>
          </a:p>
        </p:txBody>
      </p:sp>
      <p:sp>
        <p:nvSpPr>
          <p:cNvPr id="3" name="Content Placeholder 2"/>
          <p:cNvSpPr>
            <a:spLocks noGrp="1"/>
          </p:cNvSpPr>
          <p:nvPr>
            <p:ph idx="1"/>
          </p:nvPr>
        </p:nvSpPr>
        <p:spPr>
          <a:xfrm>
            <a:off x="394447" y="1225684"/>
            <a:ext cx="3049415" cy="3921948"/>
          </a:xfrm>
        </p:spPr>
        <p:txBody>
          <a:bodyPr/>
          <a:lstStyle/>
          <a:p>
            <a:pPr marL="0" indent="0">
              <a:buNone/>
            </a:pPr>
            <a:r>
              <a:rPr lang="en-US" sz="2000" b="1" dirty="0" smtClean="0"/>
              <a:t>Categorical predictor: </a:t>
            </a:r>
            <a:endParaRPr lang="en-US" sz="2000" b="1" dirty="0"/>
          </a:p>
          <a:p>
            <a:endParaRPr lang="en-US" sz="2000" dirty="0"/>
          </a:p>
          <a:p>
            <a:r>
              <a:rPr lang="en-US" sz="2000" b="1" dirty="0" smtClean="0"/>
              <a:t>Log-negative-log </a:t>
            </a:r>
            <a:r>
              <a:rPr lang="en-US" sz="2000" b="1" dirty="0"/>
              <a:t>survival </a:t>
            </a:r>
            <a:r>
              <a:rPr lang="en-US" sz="2000" dirty="0"/>
              <a:t>curves and </a:t>
            </a:r>
            <a:r>
              <a:rPr lang="en-US" sz="2000" b="1" dirty="0" err="1"/>
              <a:t>Schoenfeld</a:t>
            </a:r>
            <a:r>
              <a:rPr lang="en-US" sz="2000" dirty="0"/>
              <a:t> residuals plot to check proportional hazard assumption </a:t>
            </a:r>
          </a:p>
          <a:p>
            <a:r>
              <a:rPr lang="en-US" sz="2000" dirty="0" smtClean="0"/>
              <a:t>Tables </a:t>
            </a:r>
            <a:r>
              <a:rPr lang="en-US" sz="2000" dirty="0"/>
              <a:t>to check for </a:t>
            </a:r>
            <a:r>
              <a:rPr lang="en-US" sz="2000" b="1" dirty="0"/>
              <a:t>confounding and interaction</a:t>
            </a:r>
            <a:r>
              <a:rPr lang="en-US" sz="2000" dirty="0"/>
              <a:t> with other variables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164" y="1099225"/>
            <a:ext cx="5441581" cy="4085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452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to write a macro</a:t>
            </a:r>
            <a:endParaRPr lang="en-US" dirty="0"/>
          </a:p>
        </p:txBody>
      </p:sp>
      <p:graphicFrame>
        <p:nvGraphicFramePr>
          <p:cNvPr id="4" name="Diagram 3"/>
          <p:cNvGraphicFramePr/>
          <p:nvPr>
            <p:extLst>
              <p:ext uri="{D42A27DB-BD31-4B8C-83A1-F6EECF244321}">
                <p14:modId xmlns:p14="http://schemas.microsoft.com/office/powerpoint/2010/main" val="57344480"/>
              </p:ext>
            </p:extLst>
          </p:nvPr>
        </p:nvGraphicFramePr>
        <p:xfrm>
          <a:off x="1241898" y="117326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168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638174" y="936923"/>
            <a:ext cx="8201025" cy="3973973"/>
          </a:xfrm>
        </p:spPr>
        <p:txBody>
          <a:bodyPr/>
          <a:lstStyle/>
          <a:p>
            <a:endParaRPr lang="en-US" dirty="0"/>
          </a:p>
          <a:p>
            <a:pPr marL="0" indent="0">
              <a:buNone/>
            </a:pPr>
            <a:r>
              <a:rPr lang="en-US" sz="3600" dirty="0" smtClean="0"/>
              <a:t>Describe </a:t>
            </a:r>
            <a:r>
              <a:rPr lang="en-US" sz="3600" dirty="0"/>
              <a:t>a macro which: </a:t>
            </a:r>
            <a:endParaRPr lang="en-US" sz="3600" dirty="0" smtClean="0"/>
          </a:p>
          <a:p>
            <a:pPr marL="0" indent="0">
              <a:buNone/>
            </a:pPr>
            <a:endParaRPr lang="en-US" dirty="0"/>
          </a:p>
          <a:p>
            <a:r>
              <a:rPr lang="en-US" dirty="0" smtClean="0"/>
              <a:t>Verifies </a:t>
            </a:r>
            <a:r>
              <a:rPr lang="en-US" dirty="0"/>
              <a:t>the assumptions of the Cox proportional hazards model. </a:t>
            </a:r>
          </a:p>
          <a:p>
            <a:r>
              <a:rPr lang="en-US" dirty="0" smtClean="0"/>
              <a:t>Assesses </a:t>
            </a:r>
            <a:r>
              <a:rPr lang="en-US" dirty="0"/>
              <a:t>the model for interactions and confounding between the predictor variables. </a:t>
            </a:r>
          </a:p>
          <a:p>
            <a:endParaRPr lang="en-US" dirty="0"/>
          </a:p>
        </p:txBody>
      </p:sp>
    </p:spTree>
    <p:extLst>
      <p:ext uri="{BB962C8B-B14F-4D97-AF65-F5344CB8AC3E}">
        <p14:creationId xmlns:p14="http://schemas.microsoft.com/office/powerpoint/2010/main" val="978066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Simulated Cardiovascular Outcome Dataset</a:t>
            </a:r>
            <a:endParaRPr lang="en-US" dirty="0"/>
          </a:p>
        </p:txBody>
      </p:sp>
      <p:sp>
        <p:nvSpPr>
          <p:cNvPr id="9" name="Rectangle 8"/>
          <p:cNvSpPr/>
          <p:nvPr/>
        </p:nvSpPr>
        <p:spPr>
          <a:xfrm>
            <a:off x="165371" y="4779311"/>
            <a:ext cx="8793803" cy="954107"/>
          </a:xfrm>
          <a:prstGeom prst="rect">
            <a:avLst/>
          </a:prstGeom>
        </p:spPr>
        <p:txBody>
          <a:bodyPr wrap="square">
            <a:spAutoFit/>
          </a:bodyPr>
          <a:lstStyle/>
          <a:p>
            <a:r>
              <a:rPr lang="en-US" sz="1800" b="1" dirty="0">
                <a:solidFill>
                  <a:schemeClr val="accent1">
                    <a:lumMod val="50000"/>
                  </a:schemeClr>
                </a:solidFill>
              </a:rPr>
              <a:t>%let predictors</a:t>
            </a:r>
            <a:r>
              <a:rPr lang="en-US" sz="1800" b="1" dirty="0" smtClean="0">
                <a:solidFill>
                  <a:schemeClr val="accent1">
                    <a:lumMod val="50000"/>
                  </a:schemeClr>
                </a:solidFill>
              </a:rPr>
              <a:t>=</a:t>
            </a:r>
          </a:p>
          <a:p>
            <a:r>
              <a:rPr lang="en-US" sz="1800" b="1" dirty="0" smtClean="0">
                <a:solidFill>
                  <a:schemeClr val="accent1">
                    <a:lumMod val="50000"/>
                  </a:schemeClr>
                </a:solidFill>
              </a:rPr>
              <a:t>age </a:t>
            </a:r>
            <a:r>
              <a:rPr lang="en-US" sz="1800" b="1" dirty="0" err="1">
                <a:solidFill>
                  <a:schemeClr val="accent1">
                    <a:lumMod val="50000"/>
                  </a:schemeClr>
                </a:solidFill>
              </a:rPr>
              <a:t>systolic_bp</a:t>
            </a:r>
            <a:r>
              <a:rPr lang="en-US" sz="1800" b="1" dirty="0">
                <a:solidFill>
                  <a:schemeClr val="accent1">
                    <a:lumMod val="50000"/>
                  </a:schemeClr>
                </a:solidFill>
              </a:rPr>
              <a:t> </a:t>
            </a:r>
            <a:r>
              <a:rPr lang="en-US" sz="1800" b="1" dirty="0" err="1">
                <a:solidFill>
                  <a:schemeClr val="accent1">
                    <a:lumMod val="50000"/>
                  </a:schemeClr>
                </a:solidFill>
              </a:rPr>
              <a:t>diastolic_bp</a:t>
            </a:r>
            <a:r>
              <a:rPr lang="en-US" sz="1800" b="1" dirty="0">
                <a:solidFill>
                  <a:schemeClr val="accent1">
                    <a:lumMod val="50000"/>
                  </a:schemeClr>
                </a:solidFill>
              </a:rPr>
              <a:t> </a:t>
            </a:r>
            <a:r>
              <a:rPr lang="en-US" sz="1800" b="1" dirty="0" err="1">
                <a:solidFill>
                  <a:schemeClr val="accent1">
                    <a:lumMod val="50000"/>
                  </a:schemeClr>
                </a:solidFill>
              </a:rPr>
              <a:t>ldl</a:t>
            </a:r>
            <a:r>
              <a:rPr lang="en-US" sz="1800" b="1" dirty="0">
                <a:solidFill>
                  <a:schemeClr val="accent1">
                    <a:lumMod val="50000"/>
                  </a:schemeClr>
                </a:solidFill>
              </a:rPr>
              <a:t> </a:t>
            </a:r>
            <a:r>
              <a:rPr lang="en-US" sz="1800" b="1" dirty="0" err="1">
                <a:solidFill>
                  <a:schemeClr val="accent1">
                    <a:lumMod val="50000"/>
                  </a:schemeClr>
                </a:solidFill>
              </a:rPr>
              <a:t>bmi</a:t>
            </a:r>
            <a:r>
              <a:rPr lang="en-US" sz="1800" b="1" dirty="0">
                <a:solidFill>
                  <a:schemeClr val="accent1">
                    <a:lumMod val="50000"/>
                  </a:schemeClr>
                </a:solidFill>
              </a:rPr>
              <a:t> diabetes smoking sex treatment activity;</a:t>
            </a:r>
          </a:p>
          <a:p>
            <a:endParaRPr lang="en-US" sz="2000" b="1" dirty="0">
              <a:solidFill>
                <a:schemeClr val="accent1">
                  <a:lumMod val="50000"/>
                </a:schemeClr>
              </a:solidFill>
            </a:endParaRPr>
          </a:p>
        </p:txBody>
      </p:sp>
      <p:graphicFrame>
        <p:nvGraphicFramePr>
          <p:cNvPr id="4" name="Diagram 3"/>
          <p:cNvGraphicFramePr/>
          <p:nvPr>
            <p:extLst>
              <p:ext uri="{D42A27DB-BD31-4B8C-83A1-F6EECF244321}">
                <p14:modId xmlns:p14="http://schemas.microsoft.com/office/powerpoint/2010/main" val="56551241"/>
              </p:ext>
            </p:extLst>
          </p:nvPr>
        </p:nvGraphicFramePr>
        <p:xfrm>
          <a:off x="165371" y="2042810"/>
          <a:ext cx="8472791" cy="300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2305059384"/>
              </p:ext>
            </p:extLst>
          </p:nvPr>
        </p:nvGraphicFramePr>
        <p:xfrm>
          <a:off x="165371" y="1118680"/>
          <a:ext cx="8433880" cy="10700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extBox 5"/>
          <p:cNvSpPr txBox="1"/>
          <p:nvPr/>
        </p:nvSpPr>
        <p:spPr>
          <a:xfrm>
            <a:off x="5408578" y="651756"/>
            <a:ext cx="3326860" cy="4462760"/>
          </a:xfrm>
          <a:prstGeom prst="rect">
            <a:avLst/>
          </a:prstGeom>
          <a:noFill/>
          <a:ln w="82550">
            <a:solidFill>
              <a:srgbClr val="408F3A"/>
            </a:solidFill>
          </a:ln>
        </p:spPr>
        <p:txBody>
          <a:bodyPr wrap="square" rtlCol="0">
            <a:spAutoFit/>
          </a:bodyPr>
          <a:lstStyle/>
          <a:p>
            <a:pPr algn="ctr">
              <a:spcBef>
                <a:spcPts val="0"/>
              </a:spcBef>
            </a:pPr>
            <a:r>
              <a:rPr lang="en-US" sz="2800" b="1" dirty="0" smtClean="0">
                <a:solidFill>
                  <a:srgbClr val="408F3A"/>
                </a:solidFill>
              </a:rPr>
              <a:t>Variable names: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95146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428-2013">
  <a:themeElements>
    <a:clrScheme name="SAS_2010_Template">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sz="1400" b="0" i="0" u="none" strike="noStrike" cap="none" normalizeH="0" baseline="0" smtClean="0">
            <a:ln>
              <a:noFill/>
            </a:ln>
            <a:solidFill>
              <a:srgbClr val="292929"/>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objectDefaults>
  <a:extraClrSchemeLst>
    <a:extraClrScheme>
      <a:clrScheme name="SAS_Presentation_Template_External_Audiences 2">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Status xmlns="27859d8f-6750-407e-aa47-fba89d8acaed">Draft</Status>
    <Description0 xmlns="27859d8f-6750-407e-aa47-fba89d8acaed">presentations.</Description0>
    <Owner xmlns="27859d8f-6750-407e-aa47-fba89d8acaed">Polina Kukhareva</Owner>
    <Template_x0020_Type xmlns="27859d8f-6750-407e-aa47-fba89d8acaed">Standard</Template_x0020_Type>
    <Office_x0020_Version xmlns="27859d8f-6750-407e-aa47-fba89d8acaed">2007</Office_x0020_Version>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D07754B365008844B6F0D46EBB76DF44" ma:contentTypeVersion="6" ma:contentTypeDescription="Create a new document." ma:contentTypeScope="" ma:versionID="1ceb07d708c2a36d747ce8d58edbefc8">
  <xsd:schema xmlns:xsd="http://www.w3.org/2001/XMLSchema" xmlns:p="http://schemas.microsoft.com/office/2006/metadata/properties" xmlns:ns2="27859d8f-6750-407e-aa47-fba89d8acaed" targetNamespace="http://schemas.microsoft.com/office/2006/metadata/properties" ma:root="true" ma:fieldsID="8bfe92c42150e48c4fe0e18cc86ed716" ns2:_="">
    <xsd:import namespace="27859d8f-6750-407e-aa47-fba89d8acaed"/>
    <xsd:element name="properties">
      <xsd:complexType>
        <xsd:sequence>
          <xsd:element name="documentManagement">
            <xsd:complexType>
              <xsd:all>
                <xsd:element ref="ns2:Owner" minOccurs="0"/>
                <xsd:element ref="ns2:Description0" minOccurs="0"/>
                <xsd:element ref="ns2:Status" minOccurs="0"/>
                <xsd:element ref="ns2:Template_x0020_Type" minOccurs="0"/>
                <xsd:element ref="ns2:Office_x0020_Version" minOccurs="0"/>
              </xsd:all>
            </xsd:complexType>
          </xsd:element>
        </xsd:sequence>
      </xsd:complexType>
    </xsd:element>
  </xsd:schema>
  <xsd:schema xmlns:xsd="http://www.w3.org/2001/XMLSchema" xmlns:dms="http://schemas.microsoft.com/office/2006/documentManagement/types" targetNamespace="27859d8f-6750-407e-aa47-fba89d8acaed" elementFormDefault="qualified">
    <xsd:import namespace="http://schemas.microsoft.com/office/2006/documentManagement/types"/>
    <xsd:element name="Owner" ma:index="8" nillable="true" ma:displayName="Owner" ma:internalName="Owner">
      <xsd:simpleType>
        <xsd:restriction base="dms:Text">
          <xsd:maxLength value="255"/>
        </xsd:restriction>
      </xsd:simpleType>
    </xsd:element>
    <xsd:element name="Description0" ma:index="9" nillable="true" ma:displayName="Description" ma:internalName="Description0">
      <xsd:simpleType>
        <xsd:restriction base="dms:Note"/>
      </xsd:simpleType>
    </xsd:element>
    <xsd:element name="Status" ma:index="10" nillable="true" ma:displayName="Status" ma:default="Rough" ma:format="Dropdown" ma:internalName="Status">
      <xsd:simpleType>
        <xsd:restriction base="dms:Choice">
          <xsd:enumeration value="Rough"/>
          <xsd:enumeration value="Draft"/>
          <xsd:enumeration value="In Review"/>
          <xsd:enumeration value="Final"/>
        </xsd:restriction>
      </xsd:simpleType>
    </xsd:element>
    <xsd:element name="Template_x0020_Type" ma:index="11" nillable="true" ma:displayName="Template Type" ma:default="Standard" ma:format="Dropdown" ma:internalName="Template_x0020_Type">
      <xsd:simpleType>
        <xsd:restriction base="dms:Choice">
          <xsd:enumeration value="Standard"/>
          <xsd:enumeration value="Optional"/>
          <xsd:enumeration value="Other"/>
        </xsd:restriction>
      </xsd:simpleType>
    </xsd:element>
    <xsd:element name="Office_x0020_Version" ma:index="12" nillable="true" ma:displayName="Office Version" ma:format="Dropdown" ma:internalName="Office_x0020_Version">
      <xsd:simpleType>
        <xsd:restriction base="dms:Choice">
          <xsd:enumeration value="2007"/>
          <xsd:enumeration value="2003"/>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C1ECD8B-190C-41CD-BA4D-68678999D560}">
  <ds:schemaRefs>
    <ds:schemaRef ds:uri="http://schemas.microsoft.com/office/2006/metadata/properties"/>
    <ds:schemaRef ds:uri="http://schemas.microsoft.com/office/2006/documentManagement/types"/>
    <ds:schemaRef ds:uri="http://purl.org/dc/terms/"/>
    <ds:schemaRef ds:uri="27859d8f-6750-407e-aa47-fba89d8acaed"/>
    <ds:schemaRef ds:uri="http://purl.org/dc/elements/1.1/"/>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0C0EC8D-DC2D-412B-BF2D-F0742B6EC6C7}">
  <ds:schemaRefs>
    <ds:schemaRef ds:uri="http://schemas.microsoft.com/sharepoint/v3/contenttype/forms"/>
  </ds:schemaRefs>
</ds:datastoreItem>
</file>

<file path=customXml/itemProps3.xml><?xml version="1.0" encoding="utf-8"?>
<ds:datastoreItem xmlns:ds="http://schemas.openxmlformats.org/officeDocument/2006/customXml" ds:itemID="{FD6F3235-54B9-4132-8885-D260F97975D4}">
  <ds:schemaRefs>
    <ds:schemaRef ds:uri="http://schemas.microsoft.com/office/2006/metadata/longProperties"/>
  </ds:schemaRefs>
</ds:datastoreItem>
</file>

<file path=customXml/itemProps4.xml><?xml version="1.0" encoding="utf-8"?>
<ds:datastoreItem xmlns:ds="http://schemas.openxmlformats.org/officeDocument/2006/customXml" ds:itemID="{3F39159A-E9E3-483C-BD48-868A43A5CD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59d8f-6750-407e-aa47-fba89d8acae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428-2013</Template>
  <TotalTime>918</TotalTime>
  <Words>1683</Words>
  <Application>Microsoft Office PowerPoint</Application>
  <PresentationFormat>On-screen Show (4:3)</PresentationFormat>
  <Paragraphs>307</Paragraphs>
  <Slides>22</Slides>
  <Notes>14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428-2013</vt:lpstr>
      <vt:lpstr>  Cox Proportional Hazards Model Evaluation in One Shot </vt:lpstr>
      <vt:lpstr>Outline</vt:lpstr>
      <vt:lpstr>What is survival analysis and survival data?</vt:lpstr>
      <vt:lpstr>Cox proportional hazards model</vt:lpstr>
      <vt:lpstr>Assumption diagnostics</vt:lpstr>
      <vt:lpstr>Assumption diagnostics</vt:lpstr>
      <vt:lpstr>Motivation to write a macro</vt:lpstr>
      <vt:lpstr>Goals</vt:lpstr>
      <vt:lpstr>Simulated Cardiovascular Outcome Dataset</vt:lpstr>
      <vt:lpstr>PROC PHREG</vt:lpstr>
      <vt:lpstr>Macro parameters</vt:lpstr>
      <vt:lpstr>How do I call macro for a long list of similar models? </vt:lpstr>
      <vt:lpstr>How do I specify variables for which diagnostics should be run? </vt:lpstr>
      <vt:lpstr>Example of output for categorical variables</vt:lpstr>
      <vt:lpstr>Example of output for continuous variables </vt:lpstr>
      <vt:lpstr>Example of test for interactions</vt:lpstr>
      <vt:lpstr>Example of check for confounding</vt:lpstr>
      <vt:lpstr>Macro Advantages</vt:lpstr>
      <vt:lpstr>Conclusion</vt:lpstr>
      <vt:lpstr>Acknowledgements</vt:lpstr>
      <vt:lpstr>Contact Information</vt:lpstr>
      <vt:lpstr>PowerPoint Presentation</vt:lpstr>
    </vt:vector>
  </TitlesOfParts>
  <Company>The University of North Carolina at Chapel Hill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Cox Proportional Hazard Model Evaluation in One Shot</dc:title>
  <dc:creator>Polina Kukhareva</dc:creator>
  <cp:lastModifiedBy>Polina Kukhareva</cp:lastModifiedBy>
  <cp:revision>59</cp:revision>
  <dcterms:created xsi:type="dcterms:W3CDTF">2013-04-04T20:09:45Z</dcterms:created>
  <dcterms:modified xsi:type="dcterms:W3CDTF">2013-04-16T20:12:16Z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Standard template for internal-facing presentations.</vt:lpwstr>
  </property>
  <property fmtid="{D5CDD505-2E9C-101B-9397-08002B2CF9AE}" pid="3" name="TemplateType">
    <vt:lpwstr>Standard</vt:lpwstr>
  </property>
  <property fmtid="{D5CDD505-2E9C-101B-9397-08002B2CF9AE}" pid="4" name="Order">
    <vt:r8>600</vt:r8>
  </property>
  <property fmtid="{D5CDD505-2E9C-101B-9397-08002B2CF9AE}" pid="5" name="ContentTypeId">
    <vt:lpwstr>0x010100D07754B365008844B6F0D46EBB76DF44</vt:lpwstr>
  </property>
</Properties>
</file>