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86E30-4406-BE61-DA8A-00C9E5DCE160}"/>
              </a:ext>
            </a:extLst>
          </p:cNvPr>
          <p:cNvSpPr txBox="1"/>
          <p:nvPr/>
        </p:nvSpPr>
        <p:spPr>
          <a:xfrm>
            <a:off x="1196556" y="840025"/>
            <a:ext cx="10179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YENEPOYA INSTITUTE OF TECHNOLOGY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           (Approved by AICTE, New Delhi, Affiliated to Visvesvaraya Technological University, </a:t>
            </a:r>
            <a:r>
              <a:rPr lang="en-US" dirty="0" err="1"/>
              <a:t>Belgavi</a:t>
            </a:r>
            <a:r>
              <a:rPr lang="en-US" dirty="0"/>
              <a:t>) </a:t>
            </a:r>
          </a:p>
        </p:txBody>
      </p:sp>
      <p:pic>
        <p:nvPicPr>
          <p:cNvPr id="5" name="Picture 4" descr="Yenepoya Institute of Technology">
            <a:extLst>
              <a:ext uri="{FF2B5EF4-FFF2-40B4-BE49-F238E27FC236}">
                <a16:creationId xmlns:a16="http://schemas.microsoft.com/office/drawing/2014/main" id="{A2095CFF-6416-7B14-4EAB-26122B28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0" y="733321"/>
            <a:ext cx="1202690" cy="10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4774D-301F-0D28-B2AC-3191EEC45DB5}"/>
              </a:ext>
            </a:extLst>
          </p:cNvPr>
          <p:cNvSpPr txBox="1"/>
          <p:nvPr/>
        </p:nvSpPr>
        <p:spPr>
          <a:xfrm>
            <a:off x="2101969" y="2047322"/>
            <a:ext cx="81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DEPARTMENT OF INFORMATION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068D-81E2-FA72-A567-3B451EBB4569}"/>
              </a:ext>
            </a:extLst>
          </p:cNvPr>
          <p:cNvSpPr txBox="1"/>
          <p:nvPr/>
        </p:nvSpPr>
        <p:spPr>
          <a:xfrm>
            <a:off x="3694577" y="2592639"/>
            <a:ext cx="379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PRESENTATION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F410C-11DB-0246-F5C1-74CDCEE78A8C}"/>
              </a:ext>
            </a:extLst>
          </p:cNvPr>
          <p:cNvSpPr txBox="1"/>
          <p:nvPr/>
        </p:nvSpPr>
        <p:spPr>
          <a:xfrm>
            <a:off x="2389302" y="3054304"/>
            <a:ext cx="7413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cap="all" dirty="0">
                <a:solidFill>
                  <a:srgbClr val="00BF63"/>
                </a:solidFill>
                <a:effectLst/>
                <a:latin typeface="YAFdJo1JGkU 0"/>
              </a:rPr>
              <a:t>INSIGHTFUL VISION FOR BLIND EMPOWERMENT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A5C39-B0A6-2D5A-D1F6-52738B59EBE6}"/>
              </a:ext>
            </a:extLst>
          </p:cNvPr>
          <p:cNvSpPr txBox="1"/>
          <p:nvPr/>
        </p:nvSpPr>
        <p:spPr>
          <a:xfrm>
            <a:off x="540725" y="5376772"/>
            <a:ext cx="2797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UNDER THE GUIDENCE OF </a:t>
            </a:r>
          </a:p>
          <a:p>
            <a:pPr algn="ctr"/>
            <a:r>
              <a:rPr lang="en-US" dirty="0"/>
              <a:t>Rashmi P C</a:t>
            </a:r>
          </a:p>
          <a:p>
            <a:pPr algn="ctr"/>
            <a:r>
              <a:rPr lang="en-US" dirty="0"/>
              <a:t> Prof, Dept of 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DA153-893C-3EA6-171D-11BCF358CD81}"/>
              </a:ext>
            </a:extLst>
          </p:cNvPr>
          <p:cNvSpPr txBox="1"/>
          <p:nvPr/>
        </p:nvSpPr>
        <p:spPr>
          <a:xfrm>
            <a:off x="4961742" y="439984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ON</a:t>
            </a:r>
          </a:p>
          <a:p>
            <a:pPr algn="ctr"/>
            <a:r>
              <a:rPr lang="en-US" b="1" dirty="0"/>
              <a:t>08/05/2024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96F8B-CE3A-C661-8DB3-A7C437F9DAAC}"/>
              </a:ext>
            </a:extLst>
          </p:cNvPr>
          <p:cNvSpPr txBox="1"/>
          <p:nvPr/>
        </p:nvSpPr>
        <p:spPr>
          <a:xfrm>
            <a:off x="7726853" y="4962519"/>
            <a:ext cx="3658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MEMBERS: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PRANEETH         	     4DM20IS034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PRANEETH JAIN 	     4DM20IS035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HARSHAVARDHAN    4DM20IS039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THOUFEEQ M I             4DM20IS054</a:t>
            </a:r>
          </a:p>
        </p:txBody>
      </p:sp>
    </p:spTree>
    <p:extLst>
      <p:ext uri="{BB962C8B-B14F-4D97-AF65-F5344CB8AC3E}">
        <p14:creationId xmlns:p14="http://schemas.microsoft.com/office/powerpoint/2010/main" val="295766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C975F-EA84-1731-98F9-BAF37E1170C6}"/>
              </a:ext>
            </a:extLst>
          </p:cNvPr>
          <p:cNvSpPr txBox="1"/>
          <p:nvPr/>
        </p:nvSpPr>
        <p:spPr>
          <a:xfrm>
            <a:off x="3781425" y="56197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aleway Black" pitchFamily="2" charset="0"/>
              </a:rPr>
              <a:t>SYSTEM REQUIREMENT</a:t>
            </a:r>
            <a:endParaRPr lang="en-US" sz="3200" b="1" dirty="0">
              <a:latin typeface="Raleway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12704-75AF-DBE0-156E-909E5292DA35}"/>
              </a:ext>
            </a:extLst>
          </p:cNvPr>
          <p:cNvSpPr txBox="1"/>
          <p:nvPr/>
        </p:nvSpPr>
        <p:spPr>
          <a:xfrm>
            <a:off x="2160404" y="1762125"/>
            <a:ext cx="2914965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Micro controller (ESP 32)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Ultrasonic Sensors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DTH 11 Sensor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Tactile Switches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Speaker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3D3E8-8E69-A49B-2766-40EB153BCC3E}"/>
              </a:ext>
            </a:extLst>
          </p:cNvPr>
          <p:cNvSpPr txBox="1"/>
          <p:nvPr/>
        </p:nvSpPr>
        <p:spPr>
          <a:xfrm>
            <a:off x="6457950" y="1762125"/>
            <a:ext cx="4588179" cy="3366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Python (Programming Language)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TensorFlow (Object Recognition)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Facial Recognition and Sentiment Analysis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Libraries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●OpenCV (Computer Vision Library)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0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1F110-A24C-1598-F745-C7C0DAA06334}"/>
              </a:ext>
            </a:extLst>
          </p:cNvPr>
          <p:cNvSpPr txBox="1"/>
          <p:nvPr/>
        </p:nvSpPr>
        <p:spPr>
          <a:xfrm>
            <a:off x="3733800" y="2085975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dirty="0">
                <a:latin typeface="Raleway Black" pitchFamily="2" charset="0"/>
              </a:rPr>
              <a:t>THANK   YOU</a:t>
            </a:r>
            <a:endParaRPr lang="en-US" sz="5600" dirty="0"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8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B379DA-6F00-4D80-B854-4A394C6F2AA3}"/>
              </a:ext>
            </a:extLst>
          </p:cNvPr>
          <p:cNvSpPr txBox="1"/>
          <p:nvPr/>
        </p:nvSpPr>
        <p:spPr>
          <a:xfrm>
            <a:off x="4657725" y="857250"/>
            <a:ext cx="24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Black" pitchFamily="2" charset="0"/>
              </a:rPr>
              <a:t>CONTENTS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E3819-B58A-84E3-2190-63DAFB99ACE7}"/>
              </a:ext>
            </a:extLst>
          </p:cNvPr>
          <p:cNvSpPr txBox="1"/>
          <p:nvPr/>
        </p:nvSpPr>
        <p:spPr>
          <a:xfrm>
            <a:off x="1343025" y="1828800"/>
            <a:ext cx="29610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9FE04D-0C13-AD48-68BC-259E5BBFB069}"/>
              </a:ext>
            </a:extLst>
          </p:cNvPr>
          <p:cNvSpPr/>
          <p:nvPr/>
        </p:nvSpPr>
        <p:spPr>
          <a:xfrm>
            <a:off x="4915169" y="847620"/>
            <a:ext cx="2361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ABSTRACT</a:t>
            </a:r>
            <a:endParaRPr lang="en-LT" sz="32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67EA6-29FA-5B0F-2788-730B47568C03}"/>
              </a:ext>
            </a:extLst>
          </p:cNvPr>
          <p:cNvSpPr/>
          <p:nvPr/>
        </p:nvSpPr>
        <p:spPr>
          <a:xfrm>
            <a:off x="1227653" y="1674496"/>
            <a:ext cx="11220467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Groundbreaking assistive system for visually impaired empowerment.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tools for navigation and environmental awareness.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ultrasonic sensors for precise obstacle detection.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camera for real-time object recognition.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with sentiment analysis.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reporting using sensors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through audio cues and text-to-speech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9509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3C535-C213-4D93-EC49-BE7314C1D02E}"/>
              </a:ext>
            </a:extLst>
          </p:cNvPr>
          <p:cNvSpPr/>
          <p:nvPr/>
        </p:nvSpPr>
        <p:spPr>
          <a:xfrm>
            <a:off x="4529706" y="704738"/>
            <a:ext cx="3132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INTRODUCTION</a:t>
            </a:r>
            <a:endParaRPr lang="en-LT" sz="32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3704E-CD93-FF28-37DA-FE1FA3D42007}"/>
              </a:ext>
            </a:extLst>
          </p:cNvPr>
          <p:cNvSpPr txBox="1"/>
          <p:nvPr/>
        </p:nvSpPr>
        <p:spPr>
          <a:xfrm>
            <a:off x="942975" y="1603196"/>
            <a:ext cx="10788659" cy="390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unique challenges of navigating without sight.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innovative solutions for visually impaired independence.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ultrasonic sensors, a sophisticated camera, and tactile switches.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facial recognition, sentiment analysis, weather reporting.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Holistic solution beyond traditional assistive tools.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Multifunctional system aiding obstacle detection and providing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 greater autonomy and inclusivity in navigating the world.</a:t>
            </a:r>
          </a:p>
        </p:txBody>
      </p:sp>
    </p:spTree>
    <p:extLst>
      <p:ext uri="{BB962C8B-B14F-4D97-AF65-F5344CB8AC3E}">
        <p14:creationId xmlns:p14="http://schemas.microsoft.com/office/powerpoint/2010/main" val="35828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6BC797-E371-A9B1-8238-50E136BFE411}"/>
              </a:ext>
            </a:extLst>
          </p:cNvPr>
          <p:cNvSpPr/>
          <p:nvPr/>
        </p:nvSpPr>
        <p:spPr>
          <a:xfrm>
            <a:off x="4058955" y="648918"/>
            <a:ext cx="3007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APPLICATIONS</a:t>
            </a:r>
            <a:endParaRPr lang="en-LT" sz="32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4B075-C531-388F-0DA3-23FB175AE680}"/>
              </a:ext>
            </a:extLst>
          </p:cNvPr>
          <p:cNvSpPr txBox="1"/>
          <p:nvPr/>
        </p:nvSpPr>
        <p:spPr>
          <a:xfrm>
            <a:off x="832485" y="1698189"/>
            <a:ext cx="1092708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Multifunctional application for visually impaired individuals.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on obstacles, object and face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environmental conditions via weather reports.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solution catering to diverse needs.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Versatility addresses varied challenges in daily lives of visually impaired individuals.</a:t>
            </a:r>
            <a:endParaRPr lang="en-LT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52AC67-E508-BF49-A9C4-047CBF6F617D}"/>
              </a:ext>
            </a:extLst>
          </p:cNvPr>
          <p:cNvSpPr/>
          <p:nvPr/>
        </p:nvSpPr>
        <p:spPr>
          <a:xfrm>
            <a:off x="4377041" y="647588"/>
            <a:ext cx="2694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CHALLENGES</a:t>
            </a:r>
            <a:endParaRPr lang="en-LT" sz="32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09A5E-B5D8-66B5-D195-C74907CAC47E}"/>
              </a:ext>
            </a:extLst>
          </p:cNvPr>
          <p:cNvSpPr/>
          <p:nvPr/>
        </p:nvSpPr>
        <p:spPr>
          <a:xfrm>
            <a:off x="590550" y="1826480"/>
            <a:ext cx="118110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implementing a multifaceted system.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of sensor data is a key hurdle.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in object and facial recognition poses a challenge.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an accessible and user-friendly interface for visually impaired individuals is crucial.</a:t>
            </a:r>
            <a:endParaRPr lang="en-LT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5BC54-88BB-672E-F2CA-572AEE635875}"/>
              </a:ext>
            </a:extLst>
          </p:cNvPr>
          <p:cNvSpPr/>
          <p:nvPr/>
        </p:nvSpPr>
        <p:spPr>
          <a:xfrm>
            <a:off x="2855650" y="647595"/>
            <a:ext cx="6480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PROBLEM STATEMENT</a:t>
            </a:r>
            <a:endParaRPr lang="en-LT" sz="32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4C1F0-3924-4E8E-D744-4D1C584EF2AB}"/>
              </a:ext>
            </a:extLst>
          </p:cNvPr>
          <p:cNvSpPr/>
          <p:nvPr/>
        </p:nvSpPr>
        <p:spPr>
          <a:xfrm>
            <a:off x="1572789" y="1754022"/>
            <a:ext cx="512212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Awareness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Handling Capability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lang="en-LT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1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07EFB1-06E4-9736-A855-EA6F1842B5B8}"/>
              </a:ext>
            </a:extLst>
          </p:cNvPr>
          <p:cNvSpPr/>
          <p:nvPr/>
        </p:nvSpPr>
        <p:spPr>
          <a:xfrm>
            <a:off x="4561758" y="714263"/>
            <a:ext cx="2249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OBJECTIVE</a:t>
            </a:r>
            <a:endParaRPr kumimoji="0" lang="en-LT" sz="3200" b="1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07A89-DC24-DC3E-25A2-77AF2EBE96EE}"/>
              </a:ext>
            </a:extLst>
          </p:cNvPr>
          <p:cNvSpPr/>
          <p:nvPr/>
        </p:nvSpPr>
        <p:spPr>
          <a:xfrm>
            <a:off x="1443313" y="1754022"/>
            <a:ext cx="6029092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and Sentiment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Reporting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Interaction</a:t>
            </a:r>
            <a:endParaRPr lang="en-LT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CDEBFE-93A0-CC73-EF8C-441D10F597C6}"/>
              </a:ext>
            </a:extLst>
          </p:cNvPr>
          <p:cNvSpPr/>
          <p:nvPr/>
        </p:nvSpPr>
        <p:spPr>
          <a:xfrm>
            <a:off x="4828032" y="1965960"/>
            <a:ext cx="2359152" cy="3941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ESP-WROOM-32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6C0AAE-5133-9832-2315-066C202E0F92}"/>
              </a:ext>
            </a:extLst>
          </p:cNvPr>
          <p:cNvSpPr/>
          <p:nvPr/>
        </p:nvSpPr>
        <p:spPr>
          <a:xfrm>
            <a:off x="1673352" y="1965960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185FC-3066-2CE8-25EA-57E178D78F34}"/>
              </a:ext>
            </a:extLst>
          </p:cNvPr>
          <p:cNvSpPr/>
          <p:nvPr/>
        </p:nvSpPr>
        <p:spPr>
          <a:xfrm>
            <a:off x="1673352" y="3044952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EC15D4-59D2-55E1-8AF9-A97AF0554010}"/>
              </a:ext>
            </a:extLst>
          </p:cNvPr>
          <p:cNvSpPr/>
          <p:nvPr/>
        </p:nvSpPr>
        <p:spPr>
          <a:xfrm>
            <a:off x="1673352" y="4123944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 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65B29C-E3EA-012A-F9D4-A90A359FFAA2}"/>
              </a:ext>
            </a:extLst>
          </p:cNvPr>
          <p:cNvSpPr/>
          <p:nvPr/>
        </p:nvSpPr>
        <p:spPr>
          <a:xfrm>
            <a:off x="1673352" y="5194935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DTH 11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EFF39E-14DC-6C01-091D-6348BCC7F8CB}"/>
              </a:ext>
            </a:extLst>
          </p:cNvPr>
          <p:cNvSpPr/>
          <p:nvPr/>
        </p:nvSpPr>
        <p:spPr>
          <a:xfrm>
            <a:off x="5070348" y="490728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061147F-F893-1E51-CD37-AD0C151E623D}"/>
              </a:ext>
            </a:extLst>
          </p:cNvPr>
          <p:cNvSpPr/>
          <p:nvPr/>
        </p:nvSpPr>
        <p:spPr>
          <a:xfrm>
            <a:off x="3483864" y="6336792"/>
            <a:ext cx="1197864" cy="37832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1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ACDBA01F-F503-F9B9-240F-682AA1DB8ABF}"/>
              </a:ext>
            </a:extLst>
          </p:cNvPr>
          <p:cNvSpPr/>
          <p:nvPr/>
        </p:nvSpPr>
        <p:spPr>
          <a:xfrm>
            <a:off x="7626093" y="6340218"/>
            <a:ext cx="1042413" cy="37833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5DA4DB-36EC-043D-FA09-4C5CD38441AB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007608" y="1258824"/>
            <a:ext cx="0" cy="70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775F8-AA81-1265-A6F4-9A9D633094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47872" y="5578983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12DAF8-1FBD-A3D5-892B-F35C11E7E949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4082796" y="5907024"/>
            <a:ext cx="1924812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94BEDB-2A14-1155-C69E-DB546605D7F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47872" y="2350008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946D69-83BB-4A0A-A42F-4640E246595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47872" y="3429000"/>
            <a:ext cx="1280160" cy="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5E2A8F-2EEA-C13A-28CF-268CFA9298B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47872" y="4507992"/>
            <a:ext cx="1280160" cy="1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5A08B09-CA4B-0B41-1DE9-38F1C760FA0B}"/>
              </a:ext>
            </a:extLst>
          </p:cNvPr>
          <p:cNvSpPr/>
          <p:nvPr/>
        </p:nvSpPr>
        <p:spPr>
          <a:xfrm>
            <a:off x="8467344" y="1965960"/>
            <a:ext cx="1874520" cy="768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B06878-B7D5-0D00-ADD6-189808819D6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187184" y="2350008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8A5DD5-F935-43E4-AF24-C2374958EF50}"/>
              </a:ext>
            </a:extLst>
          </p:cNvPr>
          <p:cNvSpPr txBox="1"/>
          <p:nvPr/>
        </p:nvSpPr>
        <p:spPr>
          <a:xfrm>
            <a:off x="-522732" y="7177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M</a:t>
            </a:r>
            <a:r>
              <a:rPr 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ETHODOLOGY</a:t>
            </a:r>
            <a:endParaRPr lang="en-LT" sz="2400" b="1" spc="-1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2D987D-F0FD-8503-ACE5-BA6413AA2F65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H="1" flipV="1">
            <a:off x="6007608" y="5907024"/>
            <a:ext cx="2139692" cy="43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6D9ED0A-7C24-939E-B495-2218E709E990}"/>
              </a:ext>
            </a:extLst>
          </p:cNvPr>
          <p:cNvSpPr/>
          <p:nvPr/>
        </p:nvSpPr>
        <p:spPr>
          <a:xfrm>
            <a:off x="5442201" y="6336790"/>
            <a:ext cx="1042413" cy="378331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265DF-4CC5-7248-BE4D-37C9B98C7230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5963408" y="5907024"/>
            <a:ext cx="44200" cy="4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618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212</TotalTime>
  <Words>391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Raleway Black</vt:lpstr>
      <vt:lpstr>Times New Roman</vt:lpstr>
      <vt:lpstr>Tw Cen MT</vt:lpstr>
      <vt:lpstr>YAFdJo1JGkU 0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5</cp:revision>
  <dcterms:created xsi:type="dcterms:W3CDTF">2024-04-15T03:39:40Z</dcterms:created>
  <dcterms:modified xsi:type="dcterms:W3CDTF">2024-05-08T04:14:21Z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2024-04-15T05:38:59Z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9ac13d2d-37a1-4db0-bcda-760d14cbffba</vt:lpwstr>
  </property>
  <property fmtid="{D5CDD505-2E9C-101B-9397-08002B2CF9AE}" pid="7" name="MSIP_Label_defa4170-0d19-0005-0004-bc88714345d2_ActionId">
    <vt:lpwstr>c27bb832-5bfc-4e00-86d9-dfd3f5fddb9a</vt:lpwstr>
  </property>
  <property fmtid="{D5CDD505-2E9C-101B-9397-08002B2CF9AE}" pid="8" name="MSIP_Label_defa4170-0d19-0005-0004-bc88714345d2_ContentBits">
    <vt:lpwstr>0</vt:lpwstr>
  </property>
</Properties>
</file>