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3" r:id="rId13"/>
    <p:sldId id="269" r:id="rId14"/>
    <p:sldId id="270" r:id="rId15"/>
    <p:sldId id="272" r:id="rId16"/>
    <p:sldId id="271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" y="241300"/>
            <a:ext cx="11431905" cy="1847850"/>
          </a:xfrm>
        </p:spPr>
        <p:txBody>
          <a:bodyPr/>
          <a:lstStyle/>
          <a:p>
            <a:pPr algn="ctr"/>
            <a:br>
              <a:rPr lang="en-US" sz="7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br>
              <a:rPr lang="en-US" sz="7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endParaRPr lang="en-US" sz="54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717405" y="5746115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sz="36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6690" y="5376545"/>
            <a:ext cx="29794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Praneeth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7th sem ISE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4DM20IS034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>
                <a:solidFill>
                  <a:schemeClr val="tx1"/>
                </a:solidFill>
                <a:effectLst/>
              </a:rPr>
              <a:t>Date:11/11/1111</a:t>
            </a:r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984490" y="56032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Under the guidence of</a:t>
            </a:r>
            <a:endParaRPr lang="en-US" b="1"/>
          </a:p>
          <a:p>
            <a:pPr algn="ctr"/>
            <a:r>
              <a:rPr lang="en-US" b="1"/>
              <a:t>Prof.Rashmi P C</a:t>
            </a:r>
            <a:endParaRPr lang="en-US" b="1"/>
          </a:p>
        </p:txBody>
      </p:sp>
      <p:pic>
        <p:nvPicPr>
          <p:cNvPr id="4" name="Picture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365125"/>
            <a:ext cx="1751330" cy="12090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212340" y="241935"/>
            <a:ext cx="9836150" cy="1518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                            </a:t>
            </a:r>
            <a:r>
              <a:rPr lang="en-US" sz="2400" b="1">
                <a:solidFill>
                  <a:srgbClr val="FFC000"/>
                </a:solidFill>
              </a:rPr>
              <a:t>YENEPOYA INSTITUTE OF TECHNOLOGY</a:t>
            </a:r>
            <a:endParaRPr lang="en-US"/>
          </a:p>
          <a:p>
            <a:r>
              <a:rPr lang="en-US"/>
              <a:t>                                          NBA-Accredited : B.E (CSE &amp; ME)</a:t>
            </a:r>
            <a:endParaRPr lang="en-US"/>
          </a:p>
          <a:p>
            <a:r>
              <a:rPr lang="en-US"/>
              <a:t>  (Approved by AICTE, New Delhi, Affiliated to Visvesvaraya Technological University, Belgavi)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1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348990" y="1362075"/>
            <a:ext cx="7228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/>
              <a:t>Department of Information Science and Engineering</a:t>
            </a:r>
            <a:endParaRPr lang="en-US" sz="2000"/>
          </a:p>
        </p:txBody>
      </p:sp>
      <p:sp>
        <p:nvSpPr>
          <p:cNvPr id="10" name="Text Box 9"/>
          <p:cNvSpPr txBox="1"/>
          <p:nvPr/>
        </p:nvSpPr>
        <p:spPr>
          <a:xfrm>
            <a:off x="1863725" y="2751455"/>
            <a:ext cx="95326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MOVIE RECOMMENDATION SYSTEM</a:t>
            </a:r>
            <a:endParaRPr lang="en-US" sz="54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098415" y="20351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Internship Presentation On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maindata s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11132185" cy="55435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16305" y="372745"/>
            <a:ext cx="4008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TRAINED DATA SET</a:t>
            </a:r>
            <a:endParaRPr lang="en-US" sz="2800" b="1">
              <a:ln w="660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227435" y="66211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10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Flask==2.3.2</a:t>
            </a:r>
            <a:endParaRPr lang="en-US"/>
          </a:p>
          <a:p>
            <a:r>
              <a:rPr lang="en-US"/>
              <a:t>gunicorn==19.9.0</a:t>
            </a:r>
            <a:endParaRPr lang="en-US"/>
          </a:p>
          <a:p>
            <a:r>
              <a:rPr lang="en-US"/>
              <a:t>Jinja2==2.11.3</a:t>
            </a:r>
            <a:endParaRPr lang="en-US"/>
          </a:p>
          <a:p>
            <a:r>
              <a:rPr lang="en-US"/>
              <a:t>MarkupSafe==1.1.1</a:t>
            </a:r>
            <a:endParaRPr lang="en-US"/>
          </a:p>
          <a:p>
            <a:r>
              <a:rPr lang="en-US"/>
              <a:t>Werkzeug==2.2.3</a:t>
            </a:r>
            <a:endParaRPr lang="en-US"/>
          </a:p>
          <a:p>
            <a:r>
              <a:rPr lang="en-US"/>
              <a:t>numpy&gt;=1.9.2</a:t>
            </a:r>
            <a:endParaRPr lang="en-US"/>
          </a:p>
          <a:p>
            <a:r>
              <a:rPr lang="en-US"/>
              <a:t>scipy&gt;=0.15.1</a:t>
            </a:r>
            <a:endParaRPr lang="en-US"/>
          </a:p>
          <a:p>
            <a:r>
              <a:rPr lang="en-US"/>
              <a:t>nltk==3.6.6</a:t>
            </a:r>
            <a:endParaRPr lang="en-US"/>
          </a:p>
          <a:p>
            <a:r>
              <a:rPr lang="en-US"/>
              <a:t>scikit-learn&gt;=0.18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pandas&gt;=0.19</a:t>
            </a:r>
            <a:endParaRPr lang="en-US"/>
          </a:p>
          <a:p>
            <a:r>
              <a:rPr lang="en-US"/>
              <a:t>beautifulsoup4==4.9.1</a:t>
            </a:r>
            <a:endParaRPr lang="en-US"/>
          </a:p>
          <a:p>
            <a:r>
              <a:rPr lang="en-US"/>
              <a:t>jsonschema==3.2.0</a:t>
            </a:r>
            <a:endParaRPr lang="en-US"/>
          </a:p>
          <a:p>
            <a:r>
              <a:rPr lang="en-US"/>
              <a:t>tmdbv3api==1.6.1</a:t>
            </a:r>
            <a:endParaRPr lang="en-US"/>
          </a:p>
          <a:p>
            <a:r>
              <a:rPr lang="en-US"/>
              <a:t>lxml==4.9.1</a:t>
            </a:r>
            <a:endParaRPr lang="en-US"/>
          </a:p>
          <a:p>
            <a:r>
              <a:rPr lang="en-US"/>
              <a:t>urllib3==1.26.5</a:t>
            </a:r>
            <a:endParaRPr lang="en-US"/>
          </a:p>
          <a:p>
            <a:r>
              <a:rPr lang="en-US"/>
              <a:t>requests==2.23.0</a:t>
            </a:r>
            <a:endParaRPr lang="en-US"/>
          </a:p>
          <a:p>
            <a:r>
              <a:rPr lang="en-US"/>
              <a:t>pickleshare==0.7.5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9600" y="2813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ML PYTHON PACKAGES </a:t>
            </a:r>
            <a:endParaRPr lang="en-US" sz="2800" b="1">
              <a:ln w="660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11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Multinomial Naive Bayes Algorithm for Sentiment Analysis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       </a:t>
            </a:r>
            <a:endParaRPr lang="en-US"/>
          </a:p>
          <a:p>
            <a:pPr lvl="2">
              <a:buFont typeface="Wingdings" panose="05000000000000000000" charset="0"/>
              <a:buChar char="q"/>
            </a:pPr>
            <a:r>
              <a:rPr lang="en-US"/>
              <a:t>   TF-IDF Vectorization(Term Frequency-Inverse Document Frequency)</a:t>
            </a:r>
            <a:endParaRPr lang="en-US"/>
          </a:p>
          <a:p>
            <a:pPr lvl="2">
              <a:buFont typeface="Wingdings" panose="05000000000000000000" charset="0"/>
              <a:buChar char="q"/>
            </a:pPr>
            <a:r>
              <a:rPr lang="en-US"/>
              <a:t>   Training Phase   </a:t>
            </a:r>
            <a:endParaRPr lang="en-US"/>
          </a:p>
          <a:p>
            <a:pPr lvl="2">
              <a:buFont typeface="Wingdings" panose="05000000000000000000" charset="0"/>
              <a:buChar char="q"/>
            </a:pPr>
            <a:r>
              <a:rPr lang="en-US"/>
              <a:t>   Bayes' Theorem for Classification</a:t>
            </a:r>
            <a:endParaRPr lang="en-US"/>
          </a:p>
          <a:p>
            <a:pPr lvl="2">
              <a:buFont typeface="Wingdings" panose="05000000000000000000" charset="0"/>
              <a:buChar char="q"/>
            </a:pPr>
            <a:r>
              <a:rPr lang="en-US"/>
              <a:t>   Cosine Similarity </a:t>
            </a:r>
            <a:endParaRPr lang="en-US"/>
          </a:p>
          <a:p>
            <a:pPr lvl="2">
              <a:buFont typeface="Wingdings" panose="05000000000000000000" charset="0"/>
              <a:buChar char="q"/>
            </a:pPr>
            <a:r>
              <a:rPr lang="en-US"/>
              <a:t>   Prediction Phase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49935" y="300990"/>
            <a:ext cx="29127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ALGORITHM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12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655810" cy="4953000"/>
          </a:xfrm>
        </p:spPr>
        <p:txBody>
          <a:bodyPr/>
          <a:p>
            <a:r>
              <a:rPr lang="en-US"/>
              <a:t>Convert the given dataset into frequency tables.</a:t>
            </a:r>
            <a:endParaRPr lang="en-US"/>
          </a:p>
          <a:p>
            <a:r>
              <a:rPr lang="en-US"/>
              <a:t>Generate Likelihood table by finding the probabilities of given features.</a:t>
            </a:r>
            <a:endParaRPr lang="en-US"/>
          </a:p>
          <a:p>
            <a:r>
              <a:rPr lang="en-US"/>
              <a:t>Now, use Bayes theorem to calculate the posterior probability.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92480" y="372745"/>
            <a:ext cx="48863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NAIVE BAYES ALGORITHM</a:t>
            </a:r>
            <a:endParaRPr lang="en-US" sz="2800"/>
          </a:p>
        </p:txBody>
      </p:sp>
      <p:pic>
        <p:nvPicPr>
          <p:cNvPr id="5" name="Content Placeholder 4" descr="naive-bayes-classifier-algorith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35705" y="4117340"/>
            <a:ext cx="5401945" cy="15944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13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0260" cy="495300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400"/>
              <a:t>The TMDb API, provided by The Movie Database, is a powerful tool that allows developers to access a vast amount of information related to movies and TV shows.</a:t>
            </a:r>
            <a:endParaRPr lang="en-US" sz="2400"/>
          </a:p>
          <a:p>
            <a:pPr>
              <a:buFont typeface="Wingdings" panose="05000000000000000000" charset="0"/>
              <a:buChar char="v"/>
            </a:pPr>
            <a:endParaRPr lang="en-US" sz="2400"/>
          </a:p>
          <a:p>
            <a:pPr lvl="4">
              <a:buFont typeface="Wingdings" panose="05000000000000000000" charset="0"/>
              <a:buChar char="q"/>
            </a:pPr>
            <a:r>
              <a:rPr lang="en-US"/>
              <a:t>Accessing Movie Information</a:t>
            </a:r>
            <a:endParaRPr lang="en-US"/>
          </a:p>
          <a:p>
            <a:pPr lvl="4">
              <a:buFont typeface="Wingdings" panose="05000000000000000000" charset="0"/>
              <a:buChar char="q"/>
            </a:pPr>
            <a:r>
              <a:rPr lang="en-US"/>
              <a:t>Fetching Images and Posters</a:t>
            </a:r>
            <a:endParaRPr lang="en-US"/>
          </a:p>
          <a:p>
            <a:pPr lvl="4">
              <a:buFont typeface="Wingdings" panose="05000000000000000000" charset="0"/>
              <a:buChar char="q"/>
            </a:pPr>
            <a:r>
              <a:rPr lang="en-US"/>
              <a:t>Ratings and Reviews</a:t>
            </a:r>
            <a:endParaRPr lang="en-US"/>
          </a:p>
          <a:p>
            <a:pPr lvl="4">
              <a:buFont typeface="Wingdings" panose="05000000000000000000" charset="0"/>
              <a:buChar char="q"/>
            </a:pPr>
            <a:r>
              <a:rPr lang="en-US"/>
              <a:t>Discovering Similar Movies</a:t>
            </a:r>
            <a:endParaRPr lang="en-US"/>
          </a:p>
          <a:p>
            <a:pPr lvl="4">
              <a:buFont typeface="Wingdings" panose="05000000000000000000" charset="0"/>
              <a:buChar char="q"/>
            </a:pPr>
            <a:r>
              <a:rPr lang="en-US"/>
              <a:t>Real-Time Updates</a:t>
            </a:r>
            <a:endParaRPr lang="en-US"/>
          </a:p>
          <a:p>
            <a:pPr lvl="4">
              <a:buFont typeface="Wingdings" panose="05000000000000000000" charset="0"/>
              <a:buChar char="q"/>
            </a:pPr>
            <a:r>
              <a:rPr lang="en-US"/>
              <a:t>Search and Filtering</a:t>
            </a:r>
            <a:endParaRPr lang="en-US"/>
          </a:p>
          <a:p>
            <a:pPr lvl="4">
              <a:buFont typeface="Wingdings" panose="05000000000000000000" charset="0"/>
              <a:buChar char="q"/>
            </a:pPr>
            <a:r>
              <a:rPr lang="en-US"/>
              <a:t>Authentication and Security</a:t>
            </a:r>
            <a:endParaRPr lang="en-US"/>
          </a:p>
          <a:p>
            <a:pPr lvl="4">
              <a:buFont typeface="Wingdings" panose="05000000000000000000" charset="0"/>
              <a:buChar char="q"/>
            </a:pPr>
            <a:r>
              <a:rPr lang="en-US"/>
              <a:t>Compliance with Terms of Use     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11200" y="314960"/>
            <a:ext cx="56464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TMDB API</a:t>
            </a:r>
            <a:endParaRPr lang="en-US" sz="2800" b="1">
              <a:ln w="660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SYSTEM ARCHITECTURE</a:t>
            </a:r>
            <a:endParaRPr lang="en-US" sz="6000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Content Placeholder 4" descr="archite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10" y="1249680"/>
            <a:ext cx="11540490" cy="54508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15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DEMO</a:t>
            </a:r>
            <a:endParaRPr lang="en-US" sz="6000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Lets start the visual studio with python as a kernel</a:t>
            </a:r>
            <a:endParaRPr lang="en-US"/>
          </a:p>
          <a:p>
            <a:r>
              <a:rPr lang="en-US"/>
              <a:t>Run the program</a:t>
            </a:r>
            <a:endParaRPr lang="en-US"/>
          </a:p>
          <a:p>
            <a:r>
              <a:rPr lang="en-US"/>
              <a:t>Copy url to browser</a:t>
            </a:r>
            <a:endParaRPr lang="en-US"/>
          </a:p>
          <a:p>
            <a:r>
              <a:rPr lang="en-US" b="1" u="sng">
                <a:solidFill>
                  <a:srgbClr val="00B0F0"/>
                </a:solidFill>
              </a:rPr>
              <a:t>http://127.0.0.1:5000</a:t>
            </a:r>
            <a:endParaRPr lang="en-US" b="1" u="sng">
              <a:solidFill>
                <a:srgbClr val="00B0F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16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hank yo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6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17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endParaRPr lang="en-US" sz="6000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683250"/>
          </a:xfrm>
        </p:spPr>
        <p:txBody>
          <a:bodyPr/>
          <a:p>
            <a:pPr algn="just">
              <a:lnSpc>
                <a:spcPct val="130000"/>
              </a:lnSpc>
            </a:pPr>
            <a:r>
              <a:rPr lang="en-US"/>
              <a:t>Personalized movie recommendations based on user preferences and movie attributes.</a:t>
            </a:r>
            <a:endParaRPr lang="en-US"/>
          </a:p>
          <a:p>
            <a:pPr algn="just">
              <a:lnSpc>
                <a:spcPct val="130000"/>
              </a:lnSpc>
            </a:pPr>
            <a:r>
              <a:rPr lang="en-US"/>
              <a:t>Focus on intrinsic movie characteristics for tailored suggestions.</a:t>
            </a:r>
            <a:endParaRPr lang="en-US"/>
          </a:p>
          <a:p>
            <a:pPr algn="just">
              <a:lnSpc>
                <a:spcPct val="130000"/>
              </a:lnSpc>
            </a:pPr>
            <a:r>
              <a:rPr lang="en-US"/>
              <a:t>Comprehensive approach includes data acquisition, preprocessing, and algorithm selection.</a:t>
            </a:r>
            <a:endParaRPr lang="en-US"/>
          </a:p>
          <a:p>
            <a:pPr algn="just">
              <a:lnSpc>
                <a:spcPct val="130000"/>
              </a:lnSpc>
            </a:pPr>
            <a:r>
              <a:rPr lang="en-US"/>
              <a:t>Potential user interface for seamless interaction and enhanced accessibility.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ABOUT COMPANY</a:t>
            </a:r>
            <a:endParaRPr lang="en-US" sz="6000"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Content Placeholder 3" descr="zephyr 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40430" y="2163445"/>
            <a:ext cx="5916295" cy="40220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ABOUT COMPANY</a:t>
            </a:r>
            <a:endParaRPr lang="en-US" sz="6000"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6064250"/>
          </a:xfrm>
        </p:spPr>
        <p:txBody>
          <a:bodyPr/>
          <a:p>
            <a:r>
              <a:rPr lang="en-US" sz="3100"/>
              <a:t>ZEPHYR TECHNOLOGIES is a software company delivering high quality, cost effective, reliable result-oriented web and e-commerce solutions on time for a global clientele. </a:t>
            </a:r>
            <a:endParaRPr lang="en-US" sz="3100"/>
          </a:p>
          <a:p>
            <a:endParaRPr lang="en-US" sz="3100"/>
          </a:p>
          <a:p>
            <a:r>
              <a:rPr lang="en-US" sz="3100"/>
              <a:t>They develop unique web solutions which ensure increased efficiency and competitive advantage for your business and thus to your end- users</a:t>
            </a:r>
            <a:endParaRPr lang="en-US" sz="3100"/>
          </a:p>
        </p:txBody>
      </p:sp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METHODOLOGY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98040"/>
            <a:ext cx="10972800" cy="4759325"/>
          </a:xfrm>
        </p:spPr>
        <p:txBody>
          <a:bodyPr/>
          <a:p>
            <a:r>
              <a:rPr lang="en-US" sz="2400"/>
              <a:t>A recommender system is a type of information filtering system that predicts and suggests relevant items or content to users based on their preferences and behavior.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They rely on techniques like data mining, machine learning, and natural language processing to understand and respond to user preferences, creating a personalized and tailored experience.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 ultimate goal of recommender systems is to assist users in discovering and engaging with content that aligns with their interests, ultimately increasing user satisfaction and driving business success.</a:t>
            </a:r>
            <a:endParaRPr lang="en-US" sz="2400"/>
          </a:p>
          <a:p>
            <a:endParaRPr lang="en-US" sz="2400"/>
          </a:p>
          <a:p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59460" y="1472565"/>
            <a:ext cx="4657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RECOMMENDER SYSTEM</a:t>
            </a:r>
            <a:endParaRPr lang="en-US" sz="2800" b="1">
              <a:ln w="660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5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09600" y="344170"/>
            <a:ext cx="47015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RECOMMENDER SYSTEM</a:t>
            </a:r>
            <a:endParaRPr lang="en-US" sz="2800" b="1">
              <a:ln w="660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pic>
        <p:nvPicPr>
          <p:cNvPr id="8" name="Content Placeholder 7" descr="typ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588770"/>
            <a:ext cx="10972800" cy="48888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6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content bas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2860" y="1174750"/>
            <a:ext cx="7410450" cy="55587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42950" y="358775"/>
            <a:ext cx="72110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1. CONTENT BASED RECOMMENDER SYSTEM</a:t>
            </a:r>
            <a:endParaRPr lang="en-US" sz="2400" b="1">
              <a:ln w="660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7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1465" y="358775"/>
            <a:ext cx="106807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2. COLLABORATIVE FILTERING BASED RECOMMENDER SYSTEM</a:t>
            </a:r>
            <a:endParaRPr lang="en-US" sz="2400" b="1">
              <a:ln w="660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pic>
        <p:nvPicPr>
          <p:cNvPr id="12" name="Content Placeholder 11" descr="co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8100" y="1174750"/>
            <a:ext cx="7324090" cy="54933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 descr="hybri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5205" y="1663065"/>
            <a:ext cx="10181590" cy="42411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42950" y="358775"/>
            <a:ext cx="72110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3. HYBRID RECOMMENDER SYSTEM</a:t>
            </a:r>
            <a:endParaRPr lang="en-US" sz="2400" b="1">
              <a:ln w="660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26807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Page 9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3121</Words>
  <Application>WPS Presentation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Gear Drives</vt:lpstr>
      <vt:lpstr>  MOVIE RECOMMENDATION SYSTEM</vt:lpstr>
      <vt:lpstr>INTRODUCTION</vt:lpstr>
      <vt:lpstr>ABOUT COMPANY</vt:lpstr>
      <vt:lpstr>ABOUT COMPANY</vt:lpstr>
      <vt:lpstr>METHODOLOGY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 ARCHITECTURE</vt:lpstr>
      <vt:lpstr>DEMO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/>
  <cp:lastModifiedBy>admin</cp:lastModifiedBy>
  <cp:revision>11</cp:revision>
  <dcterms:created xsi:type="dcterms:W3CDTF">2023-09-25T15:38:00Z</dcterms:created>
  <dcterms:modified xsi:type="dcterms:W3CDTF">2023-11-09T15:07:05Z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EABFBD711B794B8F8F24A3410FEC0AB5</vt:lpwstr>
  </property>
  <property fmtid="{D5CDD505-2E9C-101B-9397-08002B2CF9AE}" pid="3" name="KSOProductBuildVer">
    <vt:lpwstr>1033-12.2.0.13266</vt:lpwstr>
  </property>
</Properties>
</file>