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5"/>
    <p:restoredTop sz="94694"/>
  </p:normalViewPr>
  <p:slideViewPr>
    <p:cSldViewPr snapToGrid="0">
      <p:cViewPr varScale="1">
        <p:scale>
          <a:sx n="123" d="100"/>
          <a:sy n="123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08C30-4070-C4F9-FB4D-2B7168EB3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65001-F7A6-B0B5-69F5-C77C8243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DCAEE-458A-A624-A26E-5B16F78C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D7C-56ED-3F49-B115-F942E50AE344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1144A-B18B-C318-9648-9E54E1EB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EA3AF-D7B1-F7B9-741E-2E2AAF33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4CC-BAA2-4048-A334-106CC2AB7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17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E6CE9-B078-13A6-A083-83997B2A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022C55-E765-5825-ACEE-A8F20213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938EE-B3BF-F143-6A55-08176B06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D7C-56ED-3F49-B115-F942E50AE344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5EC18-44BD-F1D9-776D-F34CDE51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ADBCD-B2E9-07BF-0F57-041DD351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4CC-BAA2-4048-A334-106CC2AB7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15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A47B2D-F489-8D10-8D9C-42AB1A892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B4951-6BA1-6E07-FF2C-F7CB9A05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D1753-8000-46E9-4C56-8BAA2487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D7C-56ED-3F49-B115-F942E50AE344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399B0-D690-A323-234B-FB5EB3BA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ACB77-8C47-E5DB-0837-ECF7484B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4CC-BAA2-4048-A334-106CC2AB7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57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F4B0E-DC22-F2E7-612E-6B186154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267CD-72F8-D075-B102-F026577A2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35C4D-28C9-2F56-DECC-0E438588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D7C-56ED-3F49-B115-F942E50AE344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3C907-28E5-EB03-4F50-58F9CE64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3C87D-DB9F-1B44-59E1-DCDC208D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4CC-BAA2-4048-A334-106CC2AB7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7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786B2-835A-3A0C-3871-04B8B542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1384E-3D72-620E-5BFD-A35036FA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40D0B-29AB-E427-E77B-9CF7AE56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D7C-56ED-3F49-B115-F942E50AE344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04769-529E-22EA-AC62-E689B33A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33B09-6958-4875-2DEF-12CB5AC1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4CC-BAA2-4048-A334-106CC2AB7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45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DDA41-7EED-09AE-481F-DAB553A0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5CB9F-46AE-AC29-711F-8E27DA278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070BB-91C3-C448-0EE6-81F643640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54B59-5AA3-5899-5E1D-6F61B28B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D7C-56ED-3F49-B115-F942E50AE344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D5B16-BA6E-657B-82CC-87B7BBD2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CAF52-936A-70AF-1B62-F4E0C428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4CC-BAA2-4048-A334-106CC2AB7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09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915A-19ED-F215-F7C9-0FAF6A87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ECC0F-0BF3-391C-40D4-9B0D8D370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9D3DA-ED12-42D4-DD84-E92DFED5B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6B7DC-EBFE-34EB-7C11-3ACD2558E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2D293B-2124-6C63-7287-520DC904B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CEAAAD-F109-214B-0AEB-5ABFFDAA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D7C-56ED-3F49-B115-F942E50AE344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BD1C12-DC34-5144-F861-DFFF0618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C7CCD4-496A-28C0-3446-C1D51D09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4CC-BAA2-4048-A334-106CC2AB7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9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C2836-03A9-A90B-667B-F59802CB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CB078-7F86-3D4C-EED5-77F377AB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D7C-56ED-3F49-B115-F942E50AE344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6D5466-10B3-EE33-B044-C51CFF58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4109FD-EA77-5CDE-EDB0-A0F0E372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4CC-BAA2-4048-A334-106CC2AB7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04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99DA40-1551-1EDC-A290-4D7F7159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D7C-56ED-3F49-B115-F942E50AE344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912BA5-ADDF-A884-C7B2-E43687C5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AC50D-E5CB-B971-78FA-46DA1756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4CC-BAA2-4048-A334-106CC2AB7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4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D4A57-B843-F4F8-ABAD-519B628A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D9814-9774-D779-F19C-838FBD82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25DD8-9D13-598C-0913-EC962281B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DF020-E145-4AA1-CCB1-04462A62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D7C-56ED-3F49-B115-F942E50AE344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AC5219-45E3-8358-A26E-CFF3D838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10A38-4862-C420-1AEE-A0836E75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4CC-BAA2-4048-A334-106CC2AB7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25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BA1FF-18F3-2245-6401-DE5F0407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18D6CE-BF87-4CE5-313F-196130699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8DEFB-EECD-39CB-2E52-A71323455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01F279-5F0B-C31E-4584-85F72B4C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D7C-56ED-3F49-B115-F942E50AE344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BB6C0-4976-F57B-A633-48F6E0FB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0149F-5F46-DEA9-6011-07652ED6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4CC-BAA2-4048-A334-106CC2AB7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8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36DF2F-9C4C-DAF4-32BB-8D287B21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2D7E1-D087-F4B7-6538-AA89BF85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A0442-4329-E857-43A1-81918A97F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7C2D7C-56ED-3F49-B115-F942E50AE344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909F0-5859-DA92-5E1D-2253F2C7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C7F21-FCF8-0CCC-3347-45A188F99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3F4CC-BAA2-4048-A334-106CC2AB7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71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9ACD8C-7F2D-CFF1-54F3-A64649CAA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324317"/>
              </p:ext>
            </p:extLst>
          </p:nvPr>
        </p:nvGraphicFramePr>
        <p:xfrm>
          <a:off x="1560067" y="711347"/>
          <a:ext cx="2982064" cy="4729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516">
                  <a:extLst>
                    <a:ext uri="{9D8B030D-6E8A-4147-A177-3AD203B41FA5}">
                      <a16:colId xmlns:a16="http://schemas.microsoft.com/office/drawing/2014/main" val="948867342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1368372320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3236430747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3651881895"/>
                    </a:ext>
                  </a:extLst>
                </a:gridCol>
              </a:tblGrid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68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5660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80873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78301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27474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824899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07630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127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D450870-5BF6-781B-12EF-81D248486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31320"/>
              </p:ext>
            </p:extLst>
          </p:nvPr>
        </p:nvGraphicFramePr>
        <p:xfrm>
          <a:off x="1193484" y="1055849"/>
          <a:ext cx="2982064" cy="4729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516">
                  <a:extLst>
                    <a:ext uri="{9D8B030D-6E8A-4147-A177-3AD203B41FA5}">
                      <a16:colId xmlns:a16="http://schemas.microsoft.com/office/drawing/2014/main" val="948867342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1368372320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3236430747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3651881895"/>
                    </a:ext>
                  </a:extLst>
                </a:gridCol>
              </a:tblGrid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6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5660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80873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78301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27474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824899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07630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127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0EEC23E-BF98-E510-D00E-D8FD9BEAF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170754"/>
              </p:ext>
            </p:extLst>
          </p:nvPr>
        </p:nvGraphicFramePr>
        <p:xfrm>
          <a:off x="826901" y="1400352"/>
          <a:ext cx="2982064" cy="4729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516">
                  <a:extLst>
                    <a:ext uri="{9D8B030D-6E8A-4147-A177-3AD203B41FA5}">
                      <a16:colId xmlns:a16="http://schemas.microsoft.com/office/drawing/2014/main" val="948867342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1368372320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3236430747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3651881895"/>
                    </a:ext>
                  </a:extLst>
                </a:gridCol>
              </a:tblGrid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5660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80873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78301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27474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824899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07630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1270"/>
                  </a:ext>
                </a:extLst>
              </a:tr>
            </a:tbl>
          </a:graphicData>
        </a:graphic>
      </p:graphicFrame>
      <p:sp>
        <p:nvSpPr>
          <p:cNvPr id="13" name="右大括号 12">
            <a:extLst>
              <a:ext uri="{FF2B5EF4-FFF2-40B4-BE49-F238E27FC236}">
                <a16:creationId xmlns:a16="http://schemas.microsoft.com/office/drawing/2014/main" id="{357B5039-052D-F9A6-04B5-4EAC8339A2CF}"/>
              </a:ext>
            </a:extLst>
          </p:cNvPr>
          <p:cNvSpPr>
            <a:spLocks/>
          </p:cNvSpPr>
          <p:nvPr/>
        </p:nvSpPr>
        <p:spPr>
          <a:xfrm rot="13443874">
            <a:off x="553802" y="312444"/>
            <a:ext cx="760582" cy="1014317"/>
          </a:xfrm>
          <a:prstGeom prst="rightBrace">
            <a:avLst>
              <a:gd name="adj1" fmla="val 8333"/>
              <a:gd name="adj2" fmla="val 539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A87B7B-62C6-4BC5-A0A4-EA372D1D7F0C}"/>
              </a:ext>
            </a:extLst>
          </p:cNvPr>
          <p:cNvSpPr txBox="1">
            <a:spLocks/>
          </p:cNvSpPr>
          <p:nvPr/>
        </p:nvSpPr>
        <p:spPr>
          <a:xfrm>
            <a:off x="382152" y="233803"/>
            <a:ext cx="593124" cy="37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8492651-5269-2D9F-E9A1-E3A680D31DCA}"/>
              </a:ext>
            </a:extLst>
          </p:cNvPr>
          <p:cNvSpPr>
            <a:spLocks/>
          </p:cNvSpPr>
          <p:nvPr/>
        </p:nvSpPr>
        <p:spPr>
          <a:xfrm rot="5400000">
            <a:off x="2145679" y="4811241"/>
            <a:ext cx="344505" cy="2982063"/>
          </a:xfrm>
          <a:prstGeom prst="rightBrace">
            <a:avLst>
              <a:gd name="adj1" fmla="val 8333"/>
              <a:gd name="adj2" fmla="val 539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D029A9-71CD-17E2-68CC-44CE6C25D642}"/>
              </a:ext>
            </a:extLst>
          </p:cNvPr>
          <p:cNvSpPr txBox="1"/>
          <p:nvPr/>
        </p:nvSpPr>
        <p:spPr>
          <a:xfrm>
            <a:off x="1964740" y="6484315"/>
            <a:ext cx="593124" cy="37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D3AF160F-9A2D-05EF-9445-FD2D0D9E388A}"/>
              </a:ext>
            </a:extLst>
          </p:cNvPr>
          <p:cNvSpPr>
            <a:spLocks/>
          </p:cNvSpPr>
          <p:nvPr/>
        </p:nvSpPr>
        <p:spPr>
          <a:xfrm rot="10800000">
            <a:off x="369872" y="1400349"/>
            <a:ext cx="457025" cy="4729669"/>
          </a:xfrm>
          <a:prstGeom prst="rightBrace">
            <a:avLst>
              <a:gd name="adj1" fmla="val 8333"/>
              <a:gd name="adj2" fmla="val 539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200B67-9AD9-7EDD-6E00-83276864A100}"/>
              </a:ext>
            </a:extLst>
          </p:cNvPr>
          <p:cNvSpPr txBox="1"/>
          <p:nvPr/>
        </p:nvSpPr>
        <p:spPr>
          <a:xfrm>
            <a:off x="87757" y="3415576"/>
            <a:ext cx="440724" cy="37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4CC2A3-9F22-8E1C-F550-453E6305E90F}"/>
              </a:ext>
            </a:extLst>
          </p:cNvPr>
          <p:cNvSpPr txBox="1"/>
          <p:nvPr/>
        </p:nvSpPr>
        <p:spPr>
          <a:xfrm>
            <a:off x="5354607" y="1079173"/>
            <a:ext cx="334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对应一帧中的图像的</a:t>
            </a:r>
            <a:r>
              <a:rPr kumimoji="1" lang="en-US" altLang="zh-CN" dirty="0"/>
              <a:t>fin,</a:t>
            </a:r>
            <a:r>
              <a:rPr kumimoji="1" lang="zh-CN" altLang="en-US" dirty="0"/>
              <a:t>特征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A1EAA7E-7F50-E5B7-46CC-621A4509B66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36183675"/>
              </p:ext>
            </p:extLst>
          </p:nvPr>
        </p:nvGraphicFramePr>
        <p:xfrm>
          <a:off x="5760322" y="1644229"/>
          <a:ext cx="2312758" cy="281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19">
                  <a:extLst>
                    <a:ext uri="{9D8B030D-6E8A-4147-A177-3AD203B41FA5}">
                      <a16:colId xmlns:a16="http://schemas.microsoft.com/office/drawing/2014/main" val="948867342"/>
                    </a:ext>
                  </a:extLst>
                </a:gridCol>
                <a:gridCol w="770920">
                  <a:extLst>
                    <a:ext uri="{9D8B030D-6E8A-4147-A177-3AD203B41FA5}">
                      <a16:colId xmlns:a16="http://schemas.microsoft.com/office/drawing/2014/main" val="3897563677"/>
                    </a:ext>
                  </a:extLst>
                </a:gridCol>
                <a:gridCol w="770919">
                  <a:extLst>
                    <a:ext uri="{9D8B030D-6E8A-4147-A177-3AD203B41FA5}">
                      <a16:colId xmlns:a16="http://schemas.microsoft.com/office/drawing/2014/main" val="3790105446"/>
                    </a:ext>
                  </a:extLst>
                </a:gridCol>
              </a:tblGrid>
              <a:tr h="7043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5660"/>
                  </a:ext>
                </a:extLst>
              </a:tr>
              <a:tr h="7043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906934"/>
                  </a:ext>
                </a:extLst>
              </a:tr>
              <a:tr h="7043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64285"/>
                  </a:ext>
                </a:extLst>
              </a:tr>
              <a:tr h="7043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241402"/>
                  </a:ext>
                </a:extLst>
              </a:tr>
            </a:tbl>
          </a:graphicData>
        </a:graphic>
      </p:graphicFrame>
      <p:sp>
        <p:nvSpPr>
          <p:cNvPr id="23" name="右大括号 22">
            <a:extLst>
              <a:ext uri="{FF2B5EF4-FFF2-40B4-BE49-F238E27FC236}">
                <a16:creationId xmlns:a16="http://schemas.microsoft.com/office/drawing/2014/main" id="{840F8422-C773-800F-B7CB-BE625E230CB0}"/>
              </a:ext>
            </a:extLst>
          </p:cNvPr>
          <p:cNvSpPr>
            <a:spLocks/>
          </p:cNvSpPr>
          <p:nvPr/>
        </p:nvSpPr>
        <p:spPr>
          <a:xfrm rot="5400000">
            <a:off x="6744448" y="3477451"/>
            <a:ext cx="344505" cy="2312757"/>
          </a:xfrm>
          <a:prstGeom prst="rightBrace">
            <a:avLst>
              <a:gd name="adj1" fmla="val 8333"/>
              <a:gd name="adj2" fmla="val 539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4FE137-5DBF-C3E7-DCD1-8499381A00E4}"/>
              </a:ext>
            </a:extLst>
          </p:cNvPr>
          <p:cNvSpPr txBox="1"/>
          <p:nvPr/>
        </p:nvSpPr>
        <p:spPr>
          <a:xfrm>
            <a:off x="4610107" y="2716286"/>
            <a:ext cx="593124" cy="37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88D3FDA7-B66E-9D79-ADB0-B64C642D2242}"/>
              </a:ext>
            </a:extLst>
          </p:cNvPr>
          <p:cNvSpPr>
            <a:spLocks/>
          </p:cNvSpPr>
          <p:nvPr/>
        </p:nvSpPr>
        <p:spPr>
          <a:xfrm rot="10800000">
            <a:off x="4925190" y="1644229"/>
            <a:ext cx="835131" cy="2817348"/>
          </a:xfrm>
          <a:prstGeom prst="rightBrace">
            <a:avLst>
              <a:gd name="adj1" fmla="val 8333"/>
              <a:gd name="adj2" fmla="val 539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98B2BE-A964-AB98-CE28-CA35098DEAA4}"/>
              </a:ext>
            </a:extLst>
          </p:cNvPr>
          <p:cNvSpPr txBox="1">
            <a:spLocks/>
          </p:cNvSpPr>
          <p:nvPr/>
        </p:nvSpPr>
        <p:spPr>
          <a:xfrm>
            <a:off x="6620138" y="4806082"/>
            <a:ext cx="593124" cy="37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BD074F6-21F2-EFAC-E291-5C0590AFD615}"/>
                  </a:ext>
                </a:extLst>
              </p:cNvPr>
              <p:cNvSpPr txBox="1"/>
              <p:nvPr/>
            </p:nvSpPr>
            <p:spPr>
              <a:xfrm>
                <a:off x="2261302" y="122526"/>
                <a:ext cx="6098058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sSup>
                        <m:sSup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BD074F6-21F2-EFAC-E291-5C0590AFD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02" y="122526"/>
                <a:ext cx="6098058" cy="4932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FD89C63D-E85B-0754-DF51-F8885AA12D3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87310617"/>
              </p:ext>
            </p:extLst>
          </p:nvPr>
        </p:nvGraphicFramePr>
        <p:xfrm>
          <a:off x="8703288" y="1644229"/>
          <a:ext cx="2813209" cy="214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02">
                  <a:extLst>
                    <a:ext uri="{9D8B030D-6E8A-4147-A177-3AD203B41FA5}">
                      <a16:colId xmlns:a16="http://schemas.microsoft.com/office/drawing/2014/main" val="948867342"/>
                    </a:ext>
                  </a:extLst>
                </a:gridCol>
                <a:gridCol w="703303">
                  <a:extLst>
                    <a:ext uri="{9D8B030D-6E8A-4147-A177-3AD203B41FA5}">
                      <a16:colId xmlns:a16="http://schemas.microsoft.com/office/drawing/2014/main" val="3897563677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3790105446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1974585086"/>
                    </a:ext>
                  </a:extLst>
                </a:gridCol>
              </a:tblGrid>
              <a:tr h="715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5660"/>
                  </a:ext>
                </a:extLst>
              </a:tr>
              <a:tr h="715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906934"/>
                  </a:ext>
                </a:extLst>
              </a:tr>
              <a:tr h="715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64285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3B39ACCC-6D72-B398-B4D9-0BF45CA4A560}"/>
              </a:ext>
            </a:extLst>
          </p:cNvPr>
          <p:cNvSpPr txBox="1"/>
          <p:nvPr/>
        </p:nvSpPr>
        <p:spPr>
          <a:xfrm>
            <a:off x="9052342" y="1121768"/>
            <a:ext cx="231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权重</a:t>
            </a:r>
            <a:r>
              <a:rPr kumimoji="1" lang="en-US" altLang="zh-CN" dirty="0"/>
              <a:t>W:</a:t>
            </a:r>
            <a:r>
              <a:rPr kumimoji="1" lang="zh-CN" altLang="en-US" dirty="0"/>
              <a:t> </a:t>
            </a:r>
            <a:r>
              <a:rPr kumimoji="1" lang="en-US" altLang="zh-CN" dirty="0"/>
              <a:t>(Cin,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DAFCBC-7F1C-0EC2-F8FC-9070DD8B0A05}"/>
              </a:ext>
            </a:extLst>
          </p:cNvPr>
          <p:cNvSpPr txBox="1"/>
          <p:nvPr/>
        </p:nvSpPr>
        <p:spPr>
          <a:xfrm>
            <a:off x="9045146" y="4015946"/>
            <a:ext cx="247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权重的维度，对应</a:t>
            </a:r>
            <a:r>
              <a:rPr kumimoji="1" lang="en-US" altLang="zh-CN" dirty="0" err="1"/>
              <a:t>fout</a:t>
            </a:r>
            <a:r>
              <a:rPr kumimoji="1" lang="zh-CN" altLang="en-US" dirty="0"/>
              <a:t>的维度</a:t>
            </a:r>
          </a:p>
        </p:txBody>
      </p:sp>
    </p:spTree>
    <p:extLst>
      <p:ext uri="{BB962C8B-B14F-4D97-AF65-F5344CB8AC3E}">
        <p14:creationId xmlns:p14="http://schemas.microsoft.com/office/powerpoint/2010/main" val="11131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立方体 6">
            <a:extLst>
              <a:ext uri="{FF2B5EF4-FFF2-40B4-BE49-F238E27FC236}">
                <a16:creationId xmlns:a16="http://schemas.microsoft.com/office/drawing/2014/main" id="{CD88324B-3C06-68DA-3F56-3939BE9FB8B0}"/>
              </a:ext>
            </a:extLst>
          </p:cNvPr>
          <p:cNvSpPr/>
          <p:nvPr/>
        </p:nvSpPr>
        <p:spPr>
          <a:xfrm>
            <a:off x="506629" y="1692876"/>
            <a:ext cx="4979772" cy="3113903"/>
          </a:xfrm>
          <a:prstGeom prst="cube">
            <a:avLst/>
          </a:prstGeom>
          <a:noFill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4154CB-634C-C18E-FAA2-4EDCF721ED97}"/>
              </a:ext>
            </a:extLst>
          </p:cNvPr>
          <p:cNvSpPr txBox="1"/>
          <p:nvPr/>
        </p:nvSpPr>
        <p:spPr>
          <a:xfrm>
            <a:off x="2125362" y="4806779"/>
            <a:ext cx="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5635DF-1940-73A2-F59E-D68625E88388}"/>
              </a:ext>
            </a:extLst>
          </p:cNvPr>
          <p:cNvSpPr txBox="1"/>
          <p:nvPr/>
        </p:nvSpPr>
        <p:spPr>
          <a:xfrm>
            <a:off x="123567" y="3429000"/>
            <a:ext cx="29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97689F-967F-B1FB-F846-362301597CE8}"/>
              </a:ext>
            </a:extLst>
          </p:cNvPr>
          <p:cNvSpPr txBox="1"/>
          <p:nvPr/>
        </p:nvSpPr>
        <p:spPr>
          <a:xfrm>
            <a:off x="520528" y="1716902"/>
            <a:ext cx="4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C0DEB721-E07C-ABE7-5E7B-16B3CAA6FB72}"/>
              </a:ext>
            </a:extLst>
          </p:cNvPr>
          <p:cNvSpPr/>
          <p:nvPr/>
        </p:nvSpPr>
        <p:spPr>
          <a:xfrm>
            <a:off x="1195513" y="3069968"/>
            <a:ext cx="1130641" cy="1087395"/>
          </a:xfrm>
          <a:prstGeom prst="cube">
            <a:avLst>
              <a:gd name="adj" fmla="val 691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20E510DD-546F-DEAA-FCC6-E0BD8AFA870E}"/>
              </a:ext>
            </a:extLst>
          </p:cNvPr>
          <p:cNvSpPr/>
          <p:nvPr/>
        </p:nvSpPr>
        <p:spPr>
          <a:xfrm>
            <a:off x="5889030" y="137298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8F3209D5-54EE-B2E8-9C2E-E06A0CDF4817}"/>
              </a:ext>
            </a:extLst>
          </p:cNvPr>
          <p:cNvSpPr/>
          <p:nvPr/>
        </p:nvSpPr>
        <p:spPr>
          <a:xfrm>
            <a:off x="5932788" y="707766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CD3B97C9-FAB0-EEE8-FCD7-CE18CA2FE641}"/>
              </a:ext>
            </a:extLst>
          </p:cNvPr>
          <p:cNvSpPr/>
          <p:nvPr/>
        </p:nvSpPr>
        <p:spPr>
          <a:xfrm>
            <a:off x="5895345" y="2258545"/>
            <a:ext cx="1130641" cy="1087395"/>
          </a:xfrm>
          <a:prstGeom prst="cube">
            <a:avLst>
              <a:gd name="adj" fmla="val 69189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7F6068-42B5-E45A-205A-D9DF1059B62B}"/>
              </a:ext>
            </a:extLst>
          </p:cNvPr>
          <p:cNvSpPr txBox="1"/>
          <p:nvPr/>
        </p:nvSpPr>
        <p:spPr>
          <a:xfrm>
            <a:off x="3943353" y="164062"/>
            <a:ext cx="1770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卷积核的个数取决于输出特征维度，一共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O_c</a:t>
            </a:r>
            <a:r>
              <a:rPr kumimoji="1" lang="zh-CN" altLang="en-US" dirty="0"/>
              <a:t>组，对应三个子集</a:t>
            </a:r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5B961802-E3C8-9646-63DB-F53109EEB4D2}"/>
              </a:ext>
            </a:extLst>
          </p:cNvPr>
          <p:cNvSpPr/>
          <p:nvPr/>
        </p:nvSpPr>
        <p:spPr>
          <a:xfrm>
            <a:off x="7698260" y="1087393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5B12B198-3153-DD39-BAB2-F381664C731F}"/>
              </a:ext>
            </a:extLst>
          </p:cNvPr>
          <p:cNvSpPr/>
          <p:nvPr/>
        </p:nvSpPr>
        <p:spPr>
          <a:xfrm>
            <a:off x="8017996" y="1087393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C7292A6E-C7C0-D1E8-328D-27DAF51964A7}"/>
              </a:ext>
            </a:extLst>
          </p:cNvPr>
          <p:cNvSpPr/>
          <p:nvPr/>
        </p:nvSpPr>
        <p:spPr>
          <a:xfrm>
            <a:off x="8337729" y="1087392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63AEAE7C-2F74-A6E3-4BB1-08CA99F4B9E2}"/>
              </a:ext>
            </a:extLst>
          </p:cNvPr>
          <p:cNvSpPr/>
          <p:nvPr/>
        </p:nvSpPr>
        <p:spPr>
          <a:xfrm>
            <a:off x="5922370" y="2777530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D1C3A10D-9780-4630-A6DE-18CF17EFEBFE}"/>
              </a:ext>
            </a:extLst>
          </p:cNvPr>
          <p:cNvSpPr/>
          <p:nvPr/>
        </p:nvSpPr>
        <p:spPr>
          <a:xfrm>
            <a:off x="5922370" y="3296515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111D1C5A-FC93-EA70-53EF-99B455310BCB}"/>
              </a:ext>
            </a:extLst>
          </p:cNvPr>
          <p:cNvSpPr/>
          <p:nvPr/>
        </p:nvSpPr>
        <p:spPr>
          <a:xfrm>
            <a:off x="5870489" y="4544541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58EFA911-5C42-1AD5-5C73-8AE87CD65334}"/>
              </a:ext>
            </a:extLst>
          </p:cNvPr>
          <p:cNvSpPr/>
          <p:nvPr/>
        </p:nvSpPr>
        <p:spPr>
          <a:xfrm>
            <a:off x="5889030" y="5088238"/>
            <a:ext cx="1130641" cy="1087395"/>
          </a:xfrm>
          <a:prstGeom prst="cube">
            <a:avLst>
              <a:gd name="adj" fmla="val 69189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A9A3259B-5A75-1325-9038-59DAA428533F}"/>
              </a:ext>
            </a:extLst>
          </p:cNvPr>
          <p:cNvSpPr/>
          <p:nvPr/>
        </p:nvSpPr>
        <p:spPr>
          <a:xfrm>
            <a:off x="5889030" y="5606536"/>
            <a:ext cx="1130641" cy="1087395"/>
          </a:xfrm>
          <a:prstGeom prst="cube">
            <a:avLst>
              <a:gd name="adj" fmla="val 69189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FE9CAAD4-8877-05DA-9FA1-2B26D8E5EF1A}"/>
              </a:ext>
            </a:extLst>
          </p:cNvPr>
          <p:cNvSpPr/>
          <p:nvPr/>
        </p:nvSpPr>
        <p:spPr>
          <a:xfrm>
            <a:off x="5983243" y="1148835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095A9D3-7AA3-D070-71AF-1647D1BAD8D9}"/>
              </a:ext>
            </a:extLst>
          </p:cNvPr>
          <p:cNvSpPr txBox="1"/>
          <p:nvPr/>
        </p:nvSpPr>
        <p:spPr>
          <a:xfrm>
            <a:off x="3225114" y="5325762"/>
            <a:ext cx="226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一共有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O_c</a:t>
            </a:r>
            <a:r>
              <a:rPr kumimoji="1" lang="zh-CN" altLang="en-US" dirty="0"/>
              <a:t>组卷积核</a:t>
            </a:r>
            <a:endParaRPr kumimoji="1" lang="en-US" altLang="zh-CN" dirty="0"/>
          </a:p>
          <a:p>
            <a:r>
              <a:rPr kumimoji="1" lang="zh-CN" altLang="en-US" dirty="0"/>
              <a:t>每组</a:t>
            </a:r>
            <a:r>
              <a:rPr kumimoji="1" lang="en-US" altLang="zh-CN" dirty="0"/>
              <a:t>O_c</a:t>
            </a:r>
            <a:r>
              <a:rPr kumimoji="1" lang="zh-CN" altLang="en-US" dirty="0"/>
              <a:t>个卷积核的大小为（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B64B52-9E56-6E73-6799-2F46DE34A951}"/>
              </a:ext>
            </a:extLst>
          </p:cNvPr>
          <p:cNvSpPr txBox="1"/>
          <p:nvPr/>
        </p:nvSpPr>
        <p:spPr>
          <a:xfrm>
            <a:off x="5889030" y="164062"/>
            <a:ext cx="4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4FB73F93-7931-DB0A-1B8C-5789709820F9}"/>
              </a:ext>
            </a:extLst>
          </p:cNvPr>
          <p:cNvSpPr/>
          <p:nvPr/>
        </p:nvSpPr>
        <p:spPr>
          <a:xfrm>
            <a:off x="8954030" y="1087392"/>
            <a:ext cx="1130641" cy="1087395"/>
          </a:xfrm>
          <a:prstGeom prst="cube">
            <a:avLst>
              <a:gd name="adj" fmla="val 69189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79350F52-8CD5-C51B-98E7-A41547C9AB36}"/>
              </a:ext>
            </a:extLst>
          </p:cNvPr>
          <p:cNvSpPr/>
          <p:nvPr/>
        </p:nvSpPr>
        <p:spPr>
          <a:xfrm>
            <a:off x="9273763" y="1087392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EE2EEFA7-AE2D-C2E8-1677-0C1E35E1AF94}"/>
              </a:ext>
            </a:extLst>
          </p:cNvPr>
          <p:cNvSpPr/>
          <p:nvPr/>
        </p:nvSpPr>
        <p:spPr>
          <a:xfrm>
            <a:off x="9612029" y="1087392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FFB1ECDE-D16D-E163-9C11-624D67D2DE17}"/>
              </a:ext>
            </a:extLst>
          </p:cNvPr>
          <p:cNvSpPr/>
          <p:nvPr/>
        </p:nvSpPr>
        <p:spPr>
          <a:xfrm>
            <a:off x="10336945" y="1087393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845EDCF4-FCDD-92A6-72F2-7E6F9675CF90}"/>
              </a:ext>
            </a:extLst>
          </p:cNvPr>
          <p:cNvSpPr/>
          <p:nvPr/>
        </p:nvSpPr>
        <p:spPr>
          <a:xfrm>
            <a:off x="10695292" y="1087393"/>
            <a:ext cx="1130641" cy="1087395"/>
          </a:xfrm>
          <a:prstGeom prst="cube">
            <a:avLst>
              <a:gd name="adj" fmla="val 69189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立方体 31">
            <a:extLst>
              <a:ext uri="{FF2B5EF4-FFF2-40B4-BE49-F238E27FC236}">
                <a16:creationId xmlns:a16="http://schemas.microsoft.com/office/drawing/2014/main" id="{F1D7B46E-C5D3-F9FF-13AE-F936D10D2240}"/>
              </a:ext>
            </a:extLst>
          </p:cNvPr>
          <p:cNvSpPr/>
          <p:nvPr/>
        </p:nvSpPr>
        <p:spPr>
          <a:xfrm>
            <a:off x="11053639" y="1087392"/>
            <a:ext cx="1130641" cy="1087395"/>
          </a:xfrm>
          <a:prstGeom prst="cube">
            <a:avLst>
              <a:gd name="adj" fmla="val 69189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F9507A7B-F965-B5B7-FB7E-A71B287BD6E2}"/>
              </a:ext>
            </a:extLst>
          </p:cNvPr>
          <p:cNvSpPr/>
          <p:nvPr/>
        </p:nvSpPr>
        <p:spPr>
          <a:xfrm>
            <a:off x="8827377" y="3909035"/>
            <a:ext cx="2018269" cy="155695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FE146031-B360-E9B1-B67E-26E7E7CBB097}"/>
              </a:ext>
            </a:extLst>
          </p:cNvPr>
          <p:cNvSpPr/>
          <p:nvPr/>
        </p:nvSpPr>
        <p:spPr>
          <a:xfrm>
            <a:off x="8459235" y="4314060"/>
            <a:ext cx="2018269" cy="1556951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B8AD105A-2AD0-7042-9F62-4C8DA7F1721E}"/>
              </a:ext>
            </a:extLst>
          </p:cNvPr>
          <p:cNvSpPr/>
          <p:nvPr/>
        </p:nvSpPr>
        <p:spPr>
          <a:xfrm>
            <a:off x="8091093" y="4687511"/>
            <a:ext cx="2018269" cy="1556951"/>
          </a:xfrm>
          <a:prstGeom prst="cube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4A49A8-EEF5-74CD-EDCC-D61BDF01DD69}"/>
              </a:ext>
            </a:extLst>
          </p:cNvPr>
          <p:cNvSpPr txBox="1"/>
          <p:nvPr/>
        </p:nvSpPr>
        <p:spPr>
          <a:xfrm>
            <a:off x="8718724" y="6276036"/>
            <a:ext cx="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BA4BF61-B647-A628-9DA7-0D363E692ABD}"/>
              </a:ext>
            </a:extLst>
          </p:cNvPr>
          <p:cNvSpPr txBox="1"/>
          <p:nvPr/>
        </p:nvSpPr>
        <p:spPr>
          <a:xfrm>
            <a:off x="7709313" y="5501679"/>
            <a:ext cx="29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07708C-587E-B28A-586A-ACDFDF52A8DF}"/>
              </a:ext>
            </a:extLst>
          </p:cNvPr>
          <p:cNvSpPr txBox="1"/>
          <p:nvPr/>
        </p:nvSpPr>
        <p:spPr>
          <a:xfrm>
            <a:off x="7852911" y="4199244"/>
            <a:ext cx="9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O_c</a:t>
            </a:r>
            <a:endParaRPr kumimoji="1" lang="zh-CN" altLang="en-US" dirty="0"/>
          </a:p>
        </p:txBody>
      </p:sp>
      <p:sp>
        <p:nvSpPr>
          <p:cNvPr id="56" name="任意形状 55">
            <a:extLst>
              <a:ext uri="{FF2B5EF4-FFF2-40B4-BE49-F238E27FC236}">
                <a16:creationId xmlns:a16="http://schemas.microsoft.com/office/drawing/2014/main" id="{14088C1B-13D6-9FB4-7744-FBC8C6D9899C}"/>
              </a:ext>
            </a:extLst>
          </p:cNvPr>
          <p:cNvSpPr/>
          <p:nvPr/>
        </p:nvSpPr>
        <p:spPr>
          <a:xfrm>
            <a:off x="7536710" y="2162432"/>
            <a:ext cx="767031" cy="2686187"/>
          </a:xfrm>
          <a:custGeom>
            <a:avLst/>
            <a:gdLst>
              <a:gd name="connsiteX0" fmla="*/ 643463 w 767031"/>
              <a:gd name="connsiteY0" fmla="*/ 0 h 2686187"/>
              <a:gd name="connsiteX1" fmla="*/ 912 w 767031"/>
              <a:gd name="connsiteY1" fmla="*/ 1260390 h 2686187"/>
              <a:gd name="connsiteX2" fmla="*/ 767031 w 767031"/>
              <a:gd name="connsiteY2" fmla="*/ 2681417 h 268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031" h="2686187">
                <a:moveTo>
                  <a:pt x="643463" y="0"/>
                </a:moveTo>
                <a:cubicBezTo>
                  <a:pt x="311890" y="406743"/>
                  <a:pt x="-19683" y="813487"/>
                  <a:pt x="912" y="1260390"/>
                </a:cubicBezTo>
                <a:cubicBezTo>
                  <a:pt x="21507" y="1707293"/>
                  <a:pt x="594037" y="2765855"/>
                  <a:pt x="767031" y="268141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任意形状 57">
            <a:extLst>
              <a:ext uri="{FF2B5EF4-FFF2-40B4-BE49-F238E27FC236}">
                <a16:creationId xmlns:a16="http://schemas.microsoft.com/office/drawing/2014/main" id="{9D874522-8D15-1516-5EB3-16306729EDB5}"/>
              </a:ext>
            </a:extLst>
          </p:cNvPr>
          <p:cNvSpPr/>
          <p:nvPr/>
        </p:nvSpPr>
        <p:spPr>
          <a:xfrm>
            <a:off x="8484663" y="2174789"/>
            <a:ext cx="968256" cy="2298357"/>
          </a:xfrm>
          <a:custGeom>
            <a:avLst/>
            <a:gdLst>
              <a:gd name="connsiteX0" fmla="*/ 968256 w 968256"/>
              <a:gd name="connsiteY0" fmla="*/ 0 h 2298357"/>
              <a:gd name="connsiteX1" fmla="*/ 41499 w 968256"/>
              <a:gd name="connsiteY1" fmla="*/ 889687 h 2298357"/>
              <a:gd name="connsiteX2" fmla="*/ 152710 w 968256"/>
              <a:gd name="connsiteY2" fmla="*/ 2298357 h 229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256" h="2298357">
                <a:moveTo>
                  <a:pt x="968256" y="0"/>
                </a:moveTo>
                <a:cubicBezTo>
                  <a:pt x="572839" y="253314"/>
                  <a:pt x="177423" y="506628"/>
                  <a:pt x="41499" y="889687"/>
                </a:cubicBezTo>
                <a:cubicBezTo>
                  <a:pt x="-94425" y="1272746"/>
                  <a:pt x="146532" y="2187146"/>
                  <a:pt x="152710" y="229835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任意形状 58">
            <a:extLst>
              <a:ext uri="{FF2B5EF4-FFF2-40B4-BE49-F238E27FC236}">
                <a16:creationId xmlns:a16="http://schemas.microsoft.com/office/drawing/2014/main" id="{61D13B35-8E8C-9C24-9923-2C3D1C70C847}"/>
              </a:ext>
            </a:extLst>
          </p:cNvPr>
          <p:cNvSpPr/>
          <p:nvPr/>
        </p:nvSpPr>
        <p:spPr>
          <a:xfrm>
            <a:off x="10633398" y="2162432"/>
            <a:ext cx="316281" cy="1964725"/>
          </a:xfrm>
          <a:custGeom>
            <a:avLst/>
            <a:gdLst>
              <a:gd name="connsiteX0" fmla="*/ 240548 w 316281"/>
              <a:gd name="connsiteY0" fmla="*/ 0 h 1964725"/>
              <a:gd name="connsiteX1" fmla="*/ 302332 w 316281"/>
              <a:gd name="connsiteY1" fmla="*/ 939114 h 1964725"/>
              <a:gd name="connsiteX2" fmla="*/ 5770 w 316281"/>
              <a:gd name="connsiteY2" fmla="*/ 1964725 h 196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81" h="1964725">
                <a:moveTo>
                  <a:pt x="240548" y="0"/>
                </a:moveTo>
                <a:cubicBezTo>
                  <a:pt x="291005" y="305830"/>
                  <a:pt x="341462" y="611660"/>
                  <a:pt x="302332" y="939114"/>
                </a:cubicBezTo>
                <a:cubicBezTo>
                  <a:pt x="263202" y="1266568"/>
                  <a:pt x="-45716" y="1905001"/>
                  <a:pt x="5770" y="19647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立方体 1">
            <a:extLst>
              <a:ext uri="{FF2B5EF4-FFF2-40B4-BE49-F238E27FC236}">
                <a16:creationId xmlns:a16="http://schemas.microsoft.com/office/drawing/2014/main" id="{FCCB13FE-66FC-7048-7D6C-C0CDCDE21CEC}"/>
              </a:ext>
            </a:extLst>
          </p:cNvPr>
          <p:cNvSpPr/>
          <p:nvPr/>
        </p:nvSpPr>
        <p:spPr>
          <a:xfrm>
            <a:off x="8169119" y="4928797"/>
            <a:ext cx="1686751" cy="1246836"/>
          </a:xfrm>
          <a:prstGeom prst="cube">
            <a:avLst>
              <a:gd name="adj" fmla="val 364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3095B736-2CEA-E928-526A-6D5B10D874B2}"/>
              </a:ext>
            </a:extLst>
          </p:cNvPr>
          <p:cNvSpPr/>
          <p:nvPr/>
        </p:nvSpPr>
        <p:spPr>
          <a:xfrm>
            <a:off x="8059673" y="5012165"/>
            <a:ext cx="1686751" cy="1246836"/>
          </a:xfrm>
          <a:prstGeom prst="cube">
            <a:avLst>
              <a:gd name="adj" fmla="val 364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25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B8341D-4E33-4A23-0B9C-EF5B0464DF99}"/>
              </a:ext>
            </a:extLst>
          </p:cNvPr>
          <p:cNvSpPr txBox="1"/>
          <p:nvPr/>
        </p:nvSpPr>
        <p:spPr>
          <a:xfrm>
            <a:off x="5029200" y="50552"/>
            <a:ext cx="468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ST-GCN</a:t>
            </a:r>
            <a:r>
              <a:rPr lang="zh-CN" altLang="en-US" dirty="0"/>
              <a:t>网络内部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939C6E-5B02-B400-A4BD-3CE88A78982D}"/>
              </a:ext>
            </a:extLst>
          </p:cNvPr>
          <p:cNvSpPr txBox="1"/>
          <p:nvPr/>
        </p:nvSpPr>
        <p:spPr>
          <a:xfrm>
            <a:off x="0" y="492900"/>
            <a:ext cx="70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dirty="0" err="1"/>
              <a:t>st_gcn</a:t>
            </a:r>
            <a:r>
              <a:rPr lang="en-US" altLang="zh-CN" dirty="0"/>
              <a:t>(</a:t>
            </a:r>
            <a:r>
              <a:rPr lang="en-US" altLang="zh-CN" dirty="0" err="1"/>
              <a:t>in_c</a:t>
            </a:r>
            <a:r>
              <a:rPr lang="en-US" altLang="zh-CN" dirty="0"/>
              <a:t>, </a:t>
            </a:r>
            <a:r>
              <a:rPr lang="en-US" altLang="zh-CN" dirty="0" err="1"/>
              <a:t>out_c</a:t>
            </a:r>
            <a:r>
              <a:rPr lang="en-US" altLang="zh-CN" dirty="0"/>
              <a:t>, </a:t>
            </a:r>
            <a:r>
              <a:rPr lang="en-US" altLang="zh-CN" dirty="0" err="1"/>
              <a:t>kernel_size</a:t>
            </a:r>
            <a:r>
              <a:rPr lang="en-US" altLang="zh-CN" dirty="0"/>
              <a:t>, stride, residual=False, **</a:t>
            </a:r>
            <a:r>
              <a:rPr lang="en-US" altLang="zh-CN" dirty="0" err="1"/>
              <a:t>kwargs</a:t>
            </a:r>
            <a:r>
              <a:rPr lang="en-US" altLang="zh-CN" dirty="0"/>
              <a:t>),</a:t>
            </a:r>
            <a:br>
              <a:rPr lang="en-US" altLang="zh-CN" dirty="0"/>
            </a:b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 err="1"/>
              <a:t>kernel_size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[t</a:t>
            </a:r>
            <a:r>
              <a:rPr lang="zh-CN" altLang="en-US" dirty="0"/>
              <a:t> </a:t>
            </a:r>
            <a:r>
              <a:rPr lang="en-US" altLang="zh-CN" dirty="0"/>
              <a:t>][s</a:t>
            </a:r>
            <a:r>
              <a:rPr lang="zh-CN" altLang="en-US" dirty="0"/>
              <a:t> </a:t>
            </a:r>
            <a:r>
              <a:rPr lang="en-US" altLang="zh-CN" dirty="0"/>
              <a:t>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C294F0-6FB1-4CAE-F64F-1D13152B3A84}"/>
              </a:ext>
            </a:extLst>
          </p:cNvPr>
          <p:cNvSpPr txBox="1"/>
          <p:nvPr/>
        </p:nvSpPr>
        <p:spPr>
          <a:xfrm>
            <a:off x="86498" y="1484534"/>
            <a:ext cx="614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self.gcn</a:t>
            </a:r>
            <a:r>
              <a:rPr lang="en-US" altLang="zh-CN" dirty="0"/>
              <a:t> = </a:t>
            </a:r>
            <a:r>
              <a:rPr lang="en-US" altLang="zh-CN" dirty="0" err="1"/>
              <a:t>ConvTemporalGraphical</a:t>
            </a:r>
            <a:r>
              <a:rPr lang="en-US" altLang="zh-CN" dirty="0"/>
              <a:t>(</a:t>
            </a:r>
            <a:r>
              <a:rPr lang="en-US" altLang="zh-CN" dirty="0" err="1"/>
              <a:t>in_c</a:t>
            </a:r>
            <a:r>
              <a:rPr lang="en-US" altLang="zh-CN" dirty="0"/>
              <a:t>, </a:t>
            </a:r>
            <a:r>
              <a:rPr lang="en-US" altLang="zh-CN" dirty="0" err="1"/>
              <a:t>out_c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kernel_size</a:t>
            </a:r>
            <a:r>
              <a:rPr lang="en-US" altLang="zh-CN" dirty="0"/>
              <a:t>[1])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16B565F-4B18-A664-D3D9-B187697AA03E}"/>
              </a:ext>
            </a:extLst>
          </p:cNvPr>
          <p:cNvCxnSpPr>
            <a:cxnSpLocks/>
          </p:cNvCxnSpPr>
          <p:nvPr/>
        </p:nvCxnSpPr>
        <p:spPr>
          <a:xfrm>
            <a:off x="2977978" y="1139231"/>
            <a:ext cx="0" cy="345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723EE59-5BD2-2182-D63A-BD08FB2B54EB}"/>
              </a:ext>
            </a:extLst>
          </p:cNvPr>
          <p:cNvSpPr/>
          <p:nvPr/>
        </p:nvSpPr>
        <p:spPr>
          <a:xfrm>
            <a:off x="86497" y="1510452"/>
            <a:ext cx="614130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C639FB-1FA9-509A-22FA-DC3CF245C2A4}"/>
              </a:ext>
            </a:extLst>
          </p:cNvPr>
          <p:cNvSpPr/>
          <p:nvPr/>
        </p:nvSpPr>
        <p:spPr>
          <a:xfrm>
            <a:off x="86497" y="492900"/>
            <a:ext cx="7006281" cy="6463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6D4A2A-E66A-B3F2-4B66-448ED47D05C5}"/>
              </a:ext>
            </a:extLst>
          </p:cNvPr>
          <p:cNvSpPr txBox="1"/>
          <p:nvPr/>
        </p:nvSpPr>
        <p:spPr>
          <a:xfrm>
            <a:off x="5776784" y="2329597"/>
            <a:ext cx="614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self.gcn</a:t>
            </a:r>
            <a:r>
              <a:rPr lang="en-US" altLang="zh-CN" dirty="0"/>
              <a:t> = </a:t>
            </a:r>
            <a:r>
              <a:rPr lang="en-US" altLang="zh-CN" dirty="0" err="1"/>
              <a:t>ConvTemporalGraphical</a:t>
            </a:r>
            <a:r>
              <a:rPr lang="en-US" altLang="zh-CN" dirty="0"/>
              <a:t>(</a:t>
            </a:r>
            <a:r>
              <a:rPr lang="en-US" altLang="zh-CN" dirty="0" err="1"/>
              <a:t>in_c</a:t>
            </a:r>
            <a:r>
              <a:rPr lang="en-US" altLang="zh-CN" dirty="0"/>
              <a:t>, </a:t>
            </a:r>
            <a:r>
              <a:rPr lang="en-US" altLang="zh-CN" dirty="0" err="1"/>
              <a:t>out_c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kernel_size</a:t>
            </a:r>
            <a:r>
              <a:rPr lang="en-US" altLang="zh-CN" dirty="0"/>
              <a:t>[1])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F445BB-958C-3329-6A8A-45627054622F}"/>
              </a:ext>
            </a:extLst>
          </p:cNvPr>
          <p:cNvSpPr/>
          <p:nvPr/>
        </p:nvSpPr>
        <p:spPr>
          <a:xfrm>
            <a:off x="5776783" y="2355515"/>
            <a:ext cx="614130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FD47E807-8EF9-F5C7-E53F-165C91690DF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16200000" flipH="1">
            <a:off x="5764429" y="-727494"/>
            <a:ext cx="475731" cy="56902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389F46E-CF4A-730E-DBE9-8626E080ABF5}"/>
              </a:ext>
            </a:extLst>
          </p:cNvPr>
          <p:cNvSpPr/>
          <p:nvPr/>
        </p:nvSpPr>
        <p:spPr>
          <a:xfrm>
            <a:off x="5894173" y="3286897"/>
            <a:ext cx="6153665" cy="20865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234EEE-8951-6FA1-18BE-2572EB8809CC}"/>
              </a:ext>
            </a:extLst>
          </p:cNvPr>
          <p:cNvSpPr txBox="1"/>
          <p:nvPr/>
        </p:nvSpPr>
        <p:spPr>
          <a:xfrm>
            <a:off x="5894173" y="3286897"/>
            <a:ext cx="6153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effectLst/>
              </a:rPr>
              <a:t>self.conv = nn.Conv2d(</a:t>
            </a:r>
            <a:r>
              <a:rPr lang="zh-CN" altLang="en-US">
                <a:effectLst/>
              </a:rPr>
              <a:t> </a:t>
            </a:r>
            <a:r>
              <a:rPr lang="en-US" altLang="zh-CN">
                <a:effectLst/>
              </a:rPr>
              <a:t>in_c, </a:t>
            </a:r>
            <a:r>
              <a:rPr lang="en-US" altLang="zh-CN">
                <a:effectLst/>
                <a:highlight>
                  <a:srgbClr val="FFFF00"/>
                </a:highlight>
              </a:rPr>
              <a:t>out_c * kernel_size</a:t>
            </a:r>
            <a:r>
              <a:rPr lang="en-US" altLang="zh-CN">
                <a:effectLst/>
              </a:rPr>
              <a:t>,  </a:t>
            </a:r>
            <a:br>
              <a:rPr lang="zh-CN" altLang="en-US">
                <a:effectLst/>
                <a:latin typeface=".AppleSystemUIFont"/>
              </a:rPr>
            </a:br>
            <a:r>
              <a:rPr lang="zh-CN" altLang="en-US">
                <a:effectLst/>
                <a:latin typeface=".AppleSystemUIFont"/>
              </a:rPr>
              <a:t>    </a:t>
            </a:r>
            <a:r>
              <a:rPr lang="en-US" altLang="zh-CN">
                <a:effectLst/>
              </a:rPr>
              <a:t>kernel_size=(t_kernel_size, 1), # t</a:t>
            </a:r>
            <a:r>
              <a:rPr lang="zh-CN" altLang="en-US">
                <a:effectLst/>
              </a:rPr>
              <a:t>维度</a:t>
            </a:r>
            <a:r>
              <a:rPr lang="en-US" altLang="zh-CN">
                <a:effectLst/>
              </a:rPr>
              <a:t>1</a:t>
            </a:r>
            <a:r>
              <a:rPr lang="zh-CN" altLang="en-US">
                <a:effectLst/>
              </a:rPr>
              <a:t>，</a:t>
            </a:r>
            <a:r>
              <a:rPr lang="en-US" altLang="zh-CN">
                <a:effectLst/>
                <a:latin typeface=".AppleSystemUIFont"/>
              </a:rPr>
              <a:t>s</a:t>
            </a:r>
            <a:r>
              <a:rPr lang="zh-CN" altLang="en-US">
                <a:effectLst/>
                <a:latin typeface=".AppleSystemUIFont"/>
              </a:rPr>
              <a:t>维度为</a:t>
            </a:r>
            <a:r>
              <a:rPr lang="en-US" altLang="zh-CN">
                <a:effectLst/>
              </a:rPr>
              <a:t>1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padding=(t_padding, 0),  </a:t>
            </a:r>
            <a:r>
              <a:rPr lang="zh-CN" altLang="en-US">
                <a:effectLst/>
              </a:rPr>
              <a:t>      </a:t>
            </a:r>
            <a:r>
              <a:rPr lang="en-US" altLang="zh-CN">
                <a:effectLst/>
              </a:rPr>
              <a:t># t</a:t>
            </a:r>
            <a:r>
              <a:rPr lang="zh-CN" altLang="en-US">
                <a:effectLst/>
                <a:latin typeface=".AppleSystemUIFont"/>
              </a:rPr>
              <a:t>填充</a:t>
            </a:r>
            <a:r>
              <a:rPr lang="en-US" altLang="zh-CN">
                <a:effectLst/>
              </a:rPr>
              <a:t>t_padding</a:t>
            </a:r>
            <a:r>
              <a:rPr lang="zh-CN" altLang="en-US">
                <a:effectLst/>
                <a:latin typeface=".AppleSystemUIFont"/>
              </a:rPr>
              <a:t>，</a:t>
            </a:r>
            <a:r>
              <a:rPr lang="en-US" altLang="zh-CN">
                <a:effectLst/>
                <a:latin typeface=".AppleSystemUIFont"/>
              </a:rPr>
              <a:t>s</a:t>
            </a:r>
            <a:r>
              <a:rPr lang="zh-CN" altLang="en-US">
                <a:effectLst/>
                <a:latin typeface=".AppleSystemUIFont"/>
              </a:rPr>
              <a:t>无填充</a:t>
            </a:r>
            <a:br>
              <a:rPr lang="zh-CN" altLang="en-US">
                <a:effectLst/>
                <a:latin typeface=".AppleSystemUIFont"/>
              </a:rPr>
            </a:br>
            <a:r>
              <a:rPr lang="zh-CN" altLang="en-US">
                <a:effectLst/>
                <a:latin typeface=".AppleSystemUIFont"/>
              </a:rPr>
              <a:t>    </a:t>
            </a:r>
            <a:r>
              <a:rPr lang="en-US" altLang="zh-CN">
                <a:effectLst/>
              </a:rPr>
              <a:t>stride=(t_stride, 1), </a:t>
            </a:r>
            <a:r>
              <a:rPr lang="zh-CN" altLang="en-US">
                <a:effectLst/>
              </a:rPr>
              <a:t>           </a:t>
            </a:r>
            <a:r>
              <a:rPr lang="en-US" altLang="zh-CN">
                <a:effectLst/>
              </a:rPr>
              <a:t> </a:t>
            </a:r>
            <a:r>
              <a:rPr lang="zh-CN" altLang="en-US">
                <a:effectLst/>
              </a:rPr>
              <a:t>     </a:t>
            </a:r>
            <a:r>
              <a:rPr lang="en-US" altLang="zh-CN">
                <a:effectLst/>
              </a:rPr>
              <a:t># </a:t>
            </a:r>
            <a:r>
              <a:rPr lang="en-US" altLang="zh-CN">
                <a:effectLst/>
                <a:latin typeface=".AppleSystemUIFont"/>
              </a:rPr>
              <a:t>t</a:t>
            </a:r>
            <a:r>
              <a:rPr lang="zh-CN" altLang="en-US">
                <a:effectLst/>
                <a:latin typeface=".AppleSystemUIFont"/>
              </a:rPr>
              <a:t>步长为</a:t>
            </a:r>
            <a:r>
              <a:rPr lang="zh-CN" altLang="en-US">
                <a:effectLst/>
              </a:rPr>
              <a:t> </a:t>
            </a:r>
            <a:r>
              <a:rPr lang="en-US" altLang="zh-CN">
                <a:effectLst/>
              </a:rPr>
              <a:t>t_stride</a:t>
            </a:r>
            <a:r>
              <a:rPr lang="zh-CN" altLang="en-US">
                <a:effectLst/>
                <a:latin typeface=".AppleSystemUIFont"/>
              </a:rPr>
              <a:t>，</a:t>
            </a:r>
            <a:r>
              <a:rPr lang="en-US" altLang="zh-CN">
                <a:effectLst/>
                <a:latin typeface=".AppleSystemUIFont"/>
              </a:rPr>
              <a:t>s</a:t>
            </a:r>
            <a:r>
              <a:rPr lang="zh-CN" altLang="en-US">
                <a:effectLst/>
                <a:latin typeface=".AppleSystemUIFont"/>
              </a:rPr>
              <a:t>步长</a:t>
            </a:r>
            <a:r>
              <a:rPr lang="en-US" altLang="zh-CN">
                <a:effectLst/>
              </a:rPr>
              <a:t>1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dilation=(t_dilation, 1), </a:t>
            </a:r>
            <a:r>
              <a:rPr lang="zh-CN" altLang="en-US">
                <a:effectLst/>
              </a:rPr>
              <a:t>         </a:t>
            </a:r>
            <a:r>
              <a:rPr lang="en-US" altLang="zh-CN">
                <a:effectLst/>
              </a:rPr>
              <a:t> # </a:t>
            </a:r>
            <a:r>
              <a:rPr lang="en-US" altLang="zh-CN">
                <a:effectLst/>
                <a:latin typeface=".AppleSystemUIFont"/>
              </a:rPr>
              <a:t>t</a:t>
            </a:r>
            <a:r>
              <a:rPr lang="zh-CN" altLang="en-US">
                <a:effectLst/>
                <a:latin typeface=".AppleSystemUIFont"/>
              </a:rPr>
              <a:t>膨胀</a:t>
            </a:r>
            <a:r>
              <a:rPr lang="zh-CN" altLang="en-US">
                <a:effectLst/>
              </a:rPr>
              <a:t> </a:t>
            </a:r>
            <a:r>
              <a:rPr lang="en-US" altLang="zh-CN">
                <a:effectLst/>
              </a:rPr>
              <a:t>t_dilation</a:t>
            </a:r>
            <a:r>
              <a:rPr lang="zh-CN" altLang="en-US">
                <a:effectLst/>
                <a:latin typeface=".AppleSystemUIFont"/>
              </a:rPr>
              <a:t>，</a:t>
            </a:r>
            <a:r>
              <a:rPr lang="en-US" altLang="zh-CN">
                <a:effectLst/>
                <a:latin typeface=".AppleSystemUIFont"/>
              </a:rPr>
              <a:t>s</a:t>
            </a:r>
            <a:r>
              <a:rPr lang="zh-CN" altLang="en-US">
                <a:effectLst/>
                <a:latin typeface=".AppleSystemUIFont"/>
              </a:rPr>
              <a:t>无膨胀</a:t>
            </a:r>
            <a:br>
              <a:rPr lang="zh-CN" altLang="en-US">
                <a:effectLst/>
                <a:latin typeface=".AppleSystemUIFont"/>
              </a:rPr>
            </a:br>
            <a:r>
              <a:rPr lang="zh-CN" altLang="en-US">
                <a:effectLst/>
                <a:latin typeface=".AppleSystemUIFont"/>
              </a:rPr>
              <a:t>    </a:t>
            </a:r>
            <a:r>
              <a:rPr lang="en-US" altLang="zh-CN">
                <a:effectLst/>
              </a:rPr>
              <a:t>bias=bias </a:t>
            </a:r>
            <a:r>
              <a:rPr lang="zh-CN" altLang="en-US">
                <a:effectLst/>
              </a:rPr>
              <a:t>                              </a:t>
            </a:r>
            <a:r>
              <a:rPr lang="en-US" altLang="zh-CN">
                <a:effectLst/>
              </a:rPr>
              <a:t> # </a:t>
            </a:r>
            <a:r>
              <a:rPr lang="zh-CN" altLang="en-US">
                <a:effectLst/>
                <a:latin typeface=".AppleSystemUIFont"/>
              </a:rPr>
              <a:t>是否使用偏置项</a:t>
            </a:r>
            <a:br>
              <a:rPr lang="zh-CN" altLang="en-US">
                <a:effectLst/>
                <a:latin typeface=".AppleSystemUIFont"/>
              </a:rPr>
            </a:br>
            <a:r>
              <a:rPr lang="en-US" altLang="zh-CN">
                <a:effectLst/>
              </a:rPr>
              <a:t>)</a:t>
            </a:r>
          </a:p>
        </p:txBody>
      </p: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EC3985BE-43D0-5C81-5F7B-AEF85D40322C}"/>
              </a:ext>
            </a:extLst>
          </p:cNvPr>
          <p:cNvCxnSpPr>
            <a:cxnSpLocks/>
            <a:stCxn id="13" idx="2"/>
            <a:endCxn id="23" idx="1"/>
          </p:cNvCxnSpPr>
          <p:nvPr/>
        </p:nvCxnSpPr>
        <p:spPr>
          <a:xfrm rot="5400000">
            <a:off x="6555180" y="2037923"/>
            <a:ext cx="1631253" cy="2953265"/>
          </a:xfrm>
          <a:prstGeom prst="curvedConnector4">
            <a:avLst>
              <a:gd name="adj1" fmla="val 18022"/>
              <a:gd name="adj2" fmla="val 1077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4FEFD17-7ED4-5740-CA44-1B7A4DB473C7}"/>
              </a:ext>
            </a:extLst>
          </p:cNvPr>
          <p:cNvSpPr/>
          <p:nvPr/>
        </p:nvSpPr>
        <p:spPr>
          <a:xfrm>
            <a:off x="321276" y="2903838"/>
            <a:ext cx="4164227" cy="37798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692C5AD-8753-BA3F-0465-5F972C0935B6}"/>
              </a:ext>
            </a:extLst>
          </p:cNvPr>
          <p:cNvSpPr txBox="1"/>
          <p:nvPr/>
        </p:nvSpPr>
        <p:spPr>
          <a:xfrm>
            <a:off x="407774" y="2990335"/>
            <a:ext cx="40777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effectLst/>
              </a:rPr>
              <a:t>self.tcn = nn.Sequential(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nn.BatchNorm2d(out_channels),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nn.ReLU(inplace=True),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nn.Conv2d(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    out_channels,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    out_channels,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    (kernel_size[0], 1),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    (stride, 1),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    padding,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),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nn.BatchNorm2d(out_channels),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    nn.Dropout(dropout, inplace=True),</a:t>
            </a:r>
            <a:br>
              <a:rPr lang="en-US" altLang="zh-CN">
                <a:effectLst/>
              </a:rPr>
            </a:br>
            <a:r>
              <a:rPr lang="en-US" altLang="zh-CN">
                <a:effectLst/>
              </a:rPr>
              <a:t>)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C56B67BB-8292-6F35-DC77-E16AB6245C26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 rot="5400000">
            <a:off x="2268244" y="2014931"/>
            <a:ext cx="1024054" cy="7537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2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6B313-66C4-40EC-32FB-EB59480C3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立方体 6">
            <a:extLst>
              <a:ext uri="{FF2B5EF4-FFF2-40B4-BE49-F238E27FC236}">
                <a16:creationId xmlns:a16="http://schemas.microsoft.com/office/drawing/2014/main" id="{BC3B592F-314D-32AF-1616-14732A99CE3A}"/>
              </a:ext>
            </a:extLst>
          </p:cNvPr>
          <p:cNvSpPr/>
          <p:nvPr/>
        </p:nvSpPr>
        <p:spPr>
          <a:xfrm>
            <a:off x="506629" y="1692876"/>
            <a:ext cx="4979772" cy="3113903"/>
          </a:xfrm>
          <a:prstGeom prst="cube">
            <a:avLst/>
          </a:prstGeom>
          <a:noFill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886E55-EF08-41D2-9A5C-DE4358DF7EB5}"/>
              </a:ext>
            </a:extLst>
          </p:cNvPr>
          <p:cNvSpPr txBox="1"/>
          <p:nvPr/>
        </p:nvSpPr>
        <p:spPr>
          <a:xfrm>
            <a:off x="2125362" y="4806779"/>
            <a:ext cx="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C4C2C2-8B33-0074-9B7D-2A446F622CFB}"/>
              </a:ext>
            </a:extLst>
          </p:cNvPr>
          <p:cNvSpPr txBox="1"/>
          <p:nvPr/>
        </p:nvSpPr>
        <p:spPr>
          <a:xfrm>
            <a:off x="123567" y="3429000"/>
            <a:ext cx="29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CA958A-5C64-2E59-E554-E1923DA4EC67}"/>
              </a:ext>
            </a:extLst>
          </p:cNvPr>
          <p:cNvSpPr txBox="1"/>
          <p:nvPr/>
        </p:nvSpPr>
        <p:spPr>
          <a:xfrm>
            <a:off x="520528" y="1716902"/>
            <a:ext cx="4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9760BDF7-5B8C-A17A-C35B-A4BDDBDE82BE}"/>
              </a:ext>
            </a:extLst>
          </p:cNvPr>
          <p:cNvSpPr/>
          <p:nvPr/>
        </p:nvSpPr>
        <p:spPr>
          <a:xfrm>
            <a:off x="5906756" y="568968"/>
            <a:ext cx="1130641" cy="1854232"/>
          </a:xfrm>
          <a:prstGeom prst="cube">
            <a:avLst>
              <a:gd name="adj" fmla="val 6918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025933-6B33-6CDA-29E7-265CAA0664C1}"/>
              </a:ext>
            </a:extLst>
          </p:cNvPr>
          <p:cNvSpPr txBox="1"/>
          <p:nvPr/>
        </p:nvSpPr>
        <p:spPr>
          <a:xfrm>
            <a:off x="3678696" y="143705"/>
            <a:ext cx="1770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卷积核的个数取决于输出特，征维度，一共</a:t>
            </a:r>
            <a:r>
              <a:rPr kumimoji="1" lang="en-US" altLang="zh-CN" dirty="0"/>
              <a:t>O_c</a:t>
            </a:r>
            <a:r>
              <a:rPr kumimoji="1" lang="zh-CN" altLang="en-US" dirty="0"/>
              <a:t>组</a:t>
            </a:r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4A9B6EAD-68D6-CBD0-8EFE-9BBCB6249789}"/>
              </a:ext>
            </a:extLst>
          </p:cNvPr>
          <p:cNvSpPr/>
          <p:nvPr/>
        </p:nvSpPr>
        <p:spPr>
          <a:xfrm>
            <a:off x="9370143" y="2086235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C159F19A-7CD1-20BA-9EBC-3194B42ED926}"/>
              </a:ext>
            </a:extLst>
          </p:cNvPr>
          <p:cNvSpPr/>
          <p:nvPr/>
        </p:nvSpPr>
        <p:spPr>
          <a:xfrm>
            <a:off x="9689879" y="2086235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E68ED5E5-6FED-55D8-BA67-59D5B7363B1A}"/>
              </a:ext>
            </a:extLst>
          </p:cNvPr>
          <p:cNvSpPr/>
          <p:nvPr/>
        </p:nvSpPr>
        <p:spPr>
          <a:xfrm>
            <a:off x="10009612" y="2086234"/>
            <a:ext cx="1130641" cy="1087395"/>
          </a:xfrm>
          <a:prstGeom prst="cube">
            <a:avLst>
              <a:gd name="adj" fmla="val 6918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1959E31-2C07-2D0E-B7D2-CEDDE69D82D0}"/>
              </a:ext>
            </a:extLst>
          </p:cNvPr>
          <p:cNvSpPr txBox="1"/>
          <p:nvPr/>
        </p:nvSpPr>
        <p:spPr>
          <a:xfrm>
            <a:off x="3225114" y="5325762"/>
            <a:ext cx="2261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一共有</a:t>
            </a:r>
            <a:r>
              <a:rPr kumimoji="1" lang="en-US" altLang="zh-CN" dirty="0"/>
              <a:t>O_c</a:t>
            </a:r>
            <a:r>
              <a:rPr kumimoji="1" lang="zh-CN" altLang="en-US" dirty="0"/>
              <a:t>个卷积核</a:t>
            </a:r>
            <a:endParaRPr kumimoji="1" lang="en-US" altLang="zh-CN" dirty="0"/>
          </a:p>
          <a:p>
            <a:r>
              <a:rPr kumimoji="1" lang="zh-CN" altLang="en-US" dirty="0"/>
              <a:t>卷积核的大小为（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58D20-87C0-0F29-6022-44C2B3F91867}"/>
              </a:ext>
            </a:extLst>
          </p:cNvPr>
          <p:cNvSpPr txBox="1"/>
          <p:nvPr/>
        </p:nvSpPr>
        <p:spPr>
          <a:xfrm>
            <a:off x="5906756" y="568968"/>
            <a:ext cx="4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F39381AE-AB0A-7DE2-5FFF-5FE0145B7B9A}"/>
              </a:ext>
            </a:extLst>
          </p:cNvPr>
          <p:cNvSpPr/>
          <p:nvPr/>
        </p:nvSpPr>
        <p:spPr>
          <a:xfrm>
            <a:off x="8091093" y="4687511"/>
            <a:ext cx="2018269" cy="1556951"/>
          </a:xfrm>
          <a:prstGeom prst="cube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0A18605-5588-BBA5-4E1C-9CF3DBA231F7}"/>
              </a:ext>
            </a:extLst>
          </p:cNvPr>
          <p:cNvSpPr txBox="1"/>
          <p:nvPr/>
        </p:nvSpPr>
        <p:spPr>
          <a:xfrm>
            <a:off x="8718724" y="6276036"/>
            <a:ext cx="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869B6A5-2236-2B0D-CEA0-321C37891008}"/>
              </a:ext>
            </a:extLst>
          </p:cNvPr>
          <p:cNvSpPr txBox="1"/>
          <p:nvPr/>
        </p:nvSpPr>
        <p:spPr>
          <a:xfrm>
            <a:off x="7709313" y="5501679"/>
            <a:ext cx="29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2" name="立方体 1">
            <a:extLst>
              <a:ext uri="{FF2B5EF4-FFF2-40B4-BE49-F238E27FC236}">
                <a16:creationId xmlns:a16="http://schemas.microsoft.com/office/drawing/2014/main" id="{9A45AFC0-8447-3450-1696-755F43DF35E4}"/>
              </a:ext>
            </a:extLst>
          </p:cNvPr>
          <p:cNvSpPr/>
          <p:nvPr/>
        </p:nvSpPr>
        <p:spPr>
          <a:xfrm>
            <a:off x="520528" y="1682485"/>
            <a:ext cx="1130641" cy="1854232"/>
          </a:xfrm>
          <a:prstGeom prst="cube">
            <a:avLst>
              <a:gd name="adj" fmla="val 6918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21558FC0-0D12-F7C5-39F0-3A668F700B5B}"/>
              </a:ext>
            </a:extLst>
          </p:cNvPr>
          <p:cNvSpPr/>
          <p:nvPr/>
        </p:nvSpPr>
        <p:spPr>
          <a:xfrm>
            <a:off x="8091093" y="5029200"/>
            <a:ext cx="1686751" cy="1246836"/>
          </a:xfrm>
          <a:prstGeom prst="cube">
            <a:avLst>
              <a:gd name="adj" fmla="val 364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EF2A00-A9AD-F5B5-ECC9-98EBEE2D49B3}"/>
              </a:ext>
            </a:extLst>
          </p:cNvPr>
          <p:cNvSpPr txBox="1"/>
          <p:nvPr/>
        </p:nvSpPr>
        <p:spPr>
          <a:xfrm>
            <a:off x="420131" y="143705"/>
            <a:ext cx="255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Tcn</a:t>
            </a:r>
            <a:r>
              <a:rPr kumimoji="1" lang="zh-CN" altLang="en-US"/>
              <a:t>卷积</a:t>
            </a:r>
          </a:p>
        </p:txBody>
      </p:sp>
    </p:spTree>
    <p:extLst>
      <p:ext uri="{BB962C8B-B14F-4D97-AF65-F5344CB8AC3E}">
        <p14:creationId xmlns:p14="http://schemas.microsoft.com/office/powerpoint/2010/main" val="65910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440</Words>
  <Application>Microsoft Macintosh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.AppleSystemUIFont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少武 姚</dc:creator>
  <cp:lastModifiedBy>少武 姚</cp:lastModifiedBy>
  <cp:revision>33</cp:revision>
  <dcterms:created xsi:type="dcterms:W3CDTF">2024-10-04T02:45:06Z</dcterms:created>
  <dcterms:modified xsi:type="dcterms:W3CDTF">2024-10-08T01:53:41Z</dcterms:modified>
</cp:coreProperties>
</file>