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7" r:id="rId4"/>
    <p:sldId id="266" r:id="rId5"/>
    <p:sldId id="272" r:id="rId6"/>
    <p:sldId id="281" r:id="rId7"/>
    <p:sldId id="273" r:id="rId8"/>
    <p:sldId id="278" r:id="rId9"/>
    <p:sldId id="283" r:id="rId10"/>
    <p:sldId id="274" r:id="rId11"/>
    <p:sldId id="282" r:id="rId12"/>
    <p:sldId id="275" r:id="rId13"/>
    <p:sldId id="280" r:id="rId14"/>
    <p:sldId id="276" r:id="rId15"/>
    <p:sldId id="271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980" userDrawn="1">
          <p15:clr>
            <a:srgbClr val="A4A3A4"/>
          </p15:clr>
        </p15:guide>
        <p15:guide id="4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536" y="126"/>
      </p:cViewPr>
      <p:guideLst>
        <p:guide orient="horz" pos="2160"/>
        <p:guide pos="2880"/>
        <p:guide pos="298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988E-1298-4D2E-85BD-51D784BB2320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EDA1-77FA-4A3A-BA84-C6F89BD16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626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988E-1298-4D2E-85BD-51D784BB2320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EDA1-77FA-4A3A-BA84-C6F89BD16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959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988E-1298-4D2E-85BD-51D784BB2320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EDA1-77FA-4A3A-BA84-C6F89BD16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005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988E-1298-4D2E-85BD-51D784BB2320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EDA1-77FA-4A3A-BA84-C6F89BD16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38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988E-1298-4D2E-85BD-51D784BB2320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EDA1-77FA-4A3A-BA84-C6F89BD16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59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988E-1298-4D2E-85BD-51D784BB2320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EDA1-77FA-4A3A-BA84-C6F89BD16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46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988E-1298-4D2E-85BD-51D784BB2320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EDA1-77FA-4A3A-BA84-C6F89BD16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09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988E-1298-4D2E-85BD-51D784BB2320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EDA1-77FA-4A3A-BA84-C6F89BD16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679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988E-1298-4D2E-85BD-51D784BB2320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EDA1-77FA-4A3A-BA84-C6F89BD16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02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988E-1298-4D2E-85BD-51D784BB2320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EDA1-77FA-4A3A-BA84-C6F89BD16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214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988E-1298-4D2E-85BD-51D784BB2320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EDA1-77FA-4A3A-BA84-C6F89BD16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48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3988E-1298-4D2E-85BD-51D784BB2320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7EDA1-77FA-4A3A-BA84-C6F89BD16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0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980728"/>
            <a:ext cx="9144000" cy="5877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-649477" y="-1808534"/>
            <a:ext cx="10478061" cy="10478061"/>
          </a:xfrm>
          <a:prstGeom prst="ellipse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-433187" y="-1592637"/>
            <a:ext cx="10015200" cy="10016041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67" b="20793"/>
          <a:stretch/>
        </p:blipFill>
        <p:spPr>
          <a:xfrm>
            <a:off x="-108520" y="2132856"/>
            <a:ext cx="9252520" cy="253312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987824" y="5951021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atin typeface="+mn-ea"/>
              </a:rPr>
              <a:t>박경혜</a:t>
            </a:r>
            <a:r>
              <a:rPr lang="en-US" altLang="ko-KR" sz="2400" b="1" dirty="0" smtClean="0">
                <a:latin typeface="+mn-ea"/>
              </a:rPr>
              <a:t>, </a:t>
            </a:r>
            <a:r>
              <a:rPr lang="ko-KR" altLang="en-US" sz="2400" b="1" dirty="0" smtClean="0">
                <a:latin typeface="+mn-ea"/>
              </a:rPr>
              <a:t>윤소원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99928" y="2276872"/>
            <a:ext cx="48881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latin typeface="+mn-ea"/>
              </a:rPr>
              <a:t>음악 커뮤니티</a:t>
            </a:r>
            <a:endParaRPr lang="en-US" altLang="ko-KR" sz="4400" b="1" dirty="0" smtClean="0">
              <a:latin typeface="+mn-ea"/>
            </a:endParaRPr>
          </a:p>
          <a:p>
            <a:pPr algn="ctr"/>
            <a:r>
              <a:rPr lang="ko-KR" altLang="en-US" sz="4400" b="1" dirty="0" smtClean="0">
                <a:latin typeface="+mn-ea"/>
              </a:rPr>
              <a:t>웹 사이트</a:t>
            </a:r>
            <a:endParaRPr lang="ko-KR" altLang="en-US" sz="4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296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-649477" y="-1808534"/>
            <a:ext cx="10478061" cy="10478061"/>
          </a:xfrm>
          <a:prstGeom prst="ellipse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-433187" y="-1592637"/>
            <a:ext cx="10015200" cy="10016041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916832"/>
            <a:ext cx="1944216" cy="257477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644008" y="2852936"/>
            <a:ext cx="4499992" cy="10801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 DB </a:t>
            </a:r>
            <a:r>
              <a:rPr lang="ko-KR" altLang="en-US" sz="4000" dirty="0" smtClean="0"/>
              <a:t>설계</a:t>
            </a:r>
            <a:endParaRPr lang="ko-KR" altLang="en-US" sz="4000" dirty="0"/>
          </a:p>
        </p:txBody>
      </p:sp>
      <p:sp>
        <p:nvSpPr>
          <p:cNvPr id="29" name="TextBox 28"/>
          <p:cNvSpPr txBox="1"/>
          <p:nvPr/>
        </p:nvSpPr>
        <p:spPr>
          <a:xfrm>
            <a:off x="4838602" y="2450098"/>
            <a:ext cx="10390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chemeClr val="bg1"/>
                </a:solidFill>
              </a:rPr>
              <a:t>4</a:t>
            </a:r>
            <a:endParaRPr lang="ko-KR" altLang="en-US" sz="1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52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-649477" y="-1808534"/>
            <a:ext cx="10478061" cy="10478061"/>
          </a:xfrm>
          <a:prstGeom prst="ellipse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-433187" y="-1592637"/>
            <a:ext cx="10015200" cy="10016041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38659" y="548680"/>
            <a:ext cx="288032" cy="432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97104" y="548680"/>
            <a:ext cx="1934736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40930" y="580038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+mn-ea"/>
              </a:rPr>
              <a:t>DB </a:t>
            </a:r>
            <a:r>
              <a:rPr lang="ko-KR" altLang="en-US" b="1" dirty="0" smtClean="0">
                <a:latin typeface="+mn-ea"/>
              </a:rPr>
              <a:t>설</a:t>
            </a:r>
            <a:r>
              <a:rPr lang="ko-KR" altLang="en-US" b="1" dirty="0">
                <a:latin typeface="+mn-ea"/>
              </a:rPr>
              <a:t>계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388134"/>
              </p:ext>
            </p:extLst>
          </p:nvPr>
        </p:nvGraphicFramePr>
        <p:xfrm>
          <a:off x="2619571" y="1268760"/>
          <a:ext cx="3909683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93459"/>
                <a:gridCol w="2016224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user01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userid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유저 아이디 </a:t>
                      </a:r>
                      <a:r>
                        <a:rPr lang="en-US" altLang="ko-KR" dirty="0" smtClean="0"/>
                        <a:t>(PK)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userpw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유저 비밀번호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usernickname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유저 닉네임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110818"/>
              </p:ext>
            </p:extLst>
          </p:nvPr>
        </p:nvGraphicFramePr>
        <p:xfrm>
          <a:off x="2619571" y="2924944"/>
          <a:ext cx="3927872" cy="370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95872"/>
                <a:gridCol w="2032000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post01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postno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게시글</a:t>
                      </a:r>
                      <a:r>
                        <a:rPr lang="ko-KR" altLang="en-US" dirty="0" smtClean="0"/>
                        <a:t> 번호 </a:t>
                      </a:r>
                      <a:r>
                        <a:rPr lang="en-US" altLang="ko-KR" dirty="0" smtClean="0"/>
                        <a:t>(PK)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postdate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 날짜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userid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작성자 아이디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ptitle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게시글</a:t>
                      </a:r>
                      <a:r>
                        <a:rPr lang="ko-KR" altLang="en-US" dirty="0" smtClean="0"/>
                        <a:t> 제목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pcontent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게시글</a:t>
                      </a:r>
                      <a:r>
                        <a:rPr lang="ko-KR" altLang="en-US" dirty="0" smtClean="0"/>
                        <a:t> 내용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surl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곡 </a:t>
                      </a:r>
                      <a:r>
                        <a:rPr lang="ko-KR" altLang="en-US" dirty="0" err="1" smtClean="0"/>
                        <a:t>썸네일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baseline="0" dirty="0" smtClean="0"/>
                        <a:t>URL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stitle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곡 제목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sartist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아티스트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salbum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앨범명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97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-649477" y="-1808534"/>
            <a:ext cx="10478061" cy="10478061"/>
          </a:xfrm>
          <a:prstGeom prst="ellipse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-433187" y="-1592637"/>
            <a:ext cx="10015200" cy="10016041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916832"/>
            <a:ext cx="1944216" cy="257477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644008" y="2852936"/>
            <a:ext cx="4499992" cy="10801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   MVC </a:t>
            </a:r>
            <a:r>
              <a:rPr lang="ko-KR" altLang="en-US" sz="4000" dirty="0" smtClean="0"/>
              <a:t>패턴</a:t>
            </a:r>
            <a:endParaRPr lang="ko-KR" altLang="en-US" sz="4000" dirty="0"/>
          </a:p>
        </p:txBody>
      </p:sp>
      <p:sp>
        <p:nvSpPr>
          <p:cNvPr id="29" name="TextBox 28"/>
          <p:cNvSpPr txBox="1"/>
          <p:nvPr/>
        </p:nvSpPr>
        <p:spPr>
          <a:xfrm>
            <a:off x="4838602" y="2450098"/>
            <a:ext cx="10390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chemeClr val="bg1"/>
                </a:solidFill>
              </a:rPr>
              <a:t>5</a:t>
            </a:r>
            <a:endParaRPr lang="ko-KR" altLang="en-US" sz="1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58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-649477" y="-1808534"/>
            <a:ext cx="10478061" cy="10478061"/>
          </a:xfrm>
          <a:prstGeom prst="ellipse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-433187" y="-1592637"/>
            <a:ext cx="10015200" cy="10016041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38659" y="548680"/>
            <a:ext cx="288032" cy="432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97104" y="548680"/>
            <a:ext cx="1934736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539974" y="592462"/>
            <a:ext cx="124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MVC </a:t>
            </a:r>
            <a:r>
              <a:rPr lang="ko-KR" altLang="en-US" b="1" dirty="0" smtClean="0">
                <a:latin typeface="+mn-ea"/>
              </a:rPr>
              <a:t>패턴</a:t>
            </a:r>
            <a:endParaRPr lang="ko-KR" altLang="en-US" b="1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83076" y="1986638"/>
            <a:ext cx="2149891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574757" y="1975578"/>
            <a:ext cx="2149891" cy="14549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65028" y="1975262"/>
            <a:ext cx="2149891" cy="360071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871066" y="1431351"/>
            <a:ext cx="1610257" cy="7200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851918" y="3426544"/>
            <a:ext cx="1610257" cy="7200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734845" y="3415383"/>
            <a:ext cx="1610257" cy="7200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2614580" y="3415383"/>
            <a:ext cx="968157" cy="0"/>
          </a:xfrm>
          <a:prstGeom prst="straightConnector1">
            <a:avLst/>
          </a:prstGeom>
          <a:ln w="952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5732967" y="2348880"/>
            <a:ext cx="841790" cy="0"/>
          </a:xfrm>
          <a:prstGeom prst="straightConnector1">
            <a:avLst/>
          </a:prstGeom>
          <a:ln w="952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5732967" y="3068960"/>
            <a:ext cx="841790" cy="0"/>
          </a:xfrm>
          <a:prstGeom prst="straightConnector1">
            <a:avLst/>
          </a:prstGeom>
          <a:ln w="952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2614579" y="4146624"/>
            <a:ext cx="968157" cy="0"/>
          </a:xfrm>
          <a:prstGeom prst="straightConnector1">
            <a:avLst/>
          </a:prstGeom>
          <a:ln w="952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574756" y="4652799"/>
            <a:ext cx="2149891" cy="14549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7962285" y="3415383"/>
            <a:ext cx="0" cy="1237416"/>
          </a:xfrm>
          <a:prstGeom prst="straightConnector1">
            <a:avLst/>
          </a:prstGeom>
          <a:ln w="952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7380312" y="3426544"/>
            <a:ext cx="0" cy="1226255"/>
          </a:xfrm>
          <a:prstGeom prst="straightConnector1">
            <a:avLst/>
          </a:prstGeom>
          <a:ln w="952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6747941" y="5020218"/>
            <a:ext cx="1856508" cy="7200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Model.domain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47939" y="2204864"/>
            <a:ext cx="18565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유저 데이터</a:t>
            </a:r>
            <a:endParaRPr lang="en-US" altLang="ko-KR" sz="1600" dirty="0" smtClean="0"/>
          </a:p>
          <a:p>
            <a:pPr algn="ctr"/>
            <a:r>
              <a:rPr lang="ko-KR" altLang="en-US" sz="1600" dirty="0" err="1" smtClean="0"/>
              <a:t>게시글</a:t>
            </a:r>
            <a:r>
              <a:rPr lang="ko-KR" altLang="en-US" sz="1600" dirty="0" smtClean="0"/>
              <a:t> 데이터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곡 데이터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이용권 데이터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1026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-649477" y="-1808534"/>
            <a:ext cx="10478061" cy="10478061"/>
          </a:xfrm>
          <a:prstGeom prst="ellipse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-433187" y="-1592637"/>
            <a:ext cx="10015200" cy="10016041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916832"/>
            <a:ext cx="1944216" cy="257477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644008" y="2852936"/>
            <a:ext cx="4499992" cy="10801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/>
              <a:t>시연</a:t>
            </a:r>
            <a:endParaRPr lang="ko-KR" altLang="en-US" sz="4000" dirty="0"/>
          </a:p>
        </p:txBody>
      </p:sp>
      <p:sp>
        <p:nvSpPr>
          <p:cNvPr id="29" name="TextBox 28"/>
          <p:cNvSpPr txBox="1"/>
          <p:nvPr/>
        </p:nvSpPr>
        <p:spPr>
          <a:xfrm>
            <a:off x="4838602" y="2450098"/>
            <a:ext cx="10390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chemeClr val="bg1"/>
                </a:solidFill>
              </a:rPr>
              <a:t>6</a:t>
            </a:r>
            <a:endParaRPr lang="ko-KR" altLang="en-US" sz="1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65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-649477" y="-1808534"/>
            <a:ext cx="10478061" cy="10478061"/>
          </a:xfrm>
          <a:prstGeom prst="ellipse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-433187" y="-1592637"/>
            <a:ext cx="10015200" cy="10016041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67" b="20793"/>
          <a:stretch/>
        </p:blipFill>
        <p:spPr>
          <a:xfrm>
            <a:off x="-108520" y="2132856"/>
            <a:ext cx="9252520" cy="253312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99928" y="2276872"/>
            <a:ext cx="4888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latin typeface="+mn-ea"/>
              </a:rPr>
              <a:t>감사합니다</a:t>
            </a:r>
            <a:endParaRPr lang="ko-KR" altLang="en-US" sz="4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948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-649477" y="-1808534"/>
            <a:ext cx="10478061" cy="10478061"/>
          </a:xfrm>
          <a:prstGeom prst="ellipse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-433187" y="-1592637"/>
            <a:ext cx="10015200" cy="10016041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019" y="429129"/>
            <a:ext cx="1080120" cy="14304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83733" y="1142232"/>
            <a:ext cx="2346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atin typeface="+mn-ea"/>
              </a:rPr>
              <a:t>CONTENTS</a:t>
            </a:r>
            <a:endParaRPr lang="ko-KR" altLang="en-US" sz="3200" b="1" dirty="0">
              <a:latin typeface="+mn-ea"/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3100139" y="-7315"/>
            <a:ext cx="2933395" cy="1784909"/>
          </a:xfrm>
          <a:custGeom>
            <a:avLst/>
            <a:gdLst>
              <a:gd name="connsiteX0" fmla="*/ 0 w 2933395"/>
              <a:gd name="connsiteY0" fmla="*/ 0 h 1784909"/>
              <a:gd name="connsiteX1" fmla="*/ 0 w 2933395"/>
              <a:gd name="connsiteY1" fmla="*/ 1784909 h 1784909"/>
              <a:gd name="connsiteX2" fmla="*/ 2933395 w 2933395"/>
              <a:gd name="connsiteY2" fmla="*/ 1784909 h 1784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3395" h="1784909">
                <a:moveTo>
                  <a:pt x="0" y="0"/>
                </a:moveTo>
                <a:lnTo>
                  <a:pt x="0" y="1784909"/>
                </a:lnTo>
                <a:lnTo>
                  <a:pt x="2933395" y="1784909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100139" y="1727007"/>
            <a:ext cx="2933395" cy="505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2020019" y="2570619"/>
            <a:ext cx="3898648" cy="925921"/>
            <a:chOff x="1470655" y="2366883"/>
            <a:chExt cx="3898648" cy="925921"/>
          </a:xfrm>
        </p:grpSpPr>
        <p:grpSp>
          <p:nvGrpSpPr>
            <p:cNvPr id="12" name="그룹 11"/>
            <p:cNvGrpSpPr/>
            <p:nvPr/>
          </p:nvGrpSpPr>
          <p:grpSpPr>
            <a:xfrm>
              <a:off x="1470655" y="2366883"/>
              <a:ext cx="747880" cy="925921"/>
              <a:chOff x="2181677" y="1319394"/>
              <a:chExt cx="747880" cy="92592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2181677" y="1319394"/>
                <a:ext cx="4523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b="1" dirty="0" smtClean="0">
                    <a:latin typeface="+mn-ea"/>
                  </a:rPr>
                  <a:t>1</a:t>
                </a:r>
                <a:endParaRPr lang="ko-KR" altLang="en-US" sz="3600" b="1" dirty="0">
                  <a:latin typeface="+mn-ea"/>
                </a:endParaRPr>
              </a:p>
            </p:txBody>
          </p:sp>
          <p:sp>
            <p:nvSpPr>
              <p:cNvPr id="19" name="직각 삼각형 18"/>
              <p:cNvSpPr/>
              <p:nvPr/>
            </p:nvSpPr>
            <p:spPr>
              <a:xfrm rot="16200000">
                <a:off x="2620469" y="1936227"/>
                <a:ext cx="309088" cy="30908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482600" dir="13500000" algn="b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0" name="직각 삼각형 19"/>
              <p:cNvSpPr/>
              <p:nvPr/>
            </p:nvSpPr>
            <p:spPr>
              <a:xfrm rot="16200000">
                <a:off x="2210366" y="1538120"/>
                <a:ext cx="468052" cy="46805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2004279" y="2534724"/>
              <a:ext cx="33650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latin typeface="+mn-ea"/>
                </a:rPr>
                <a:t>프로젝트 목표 및 주제 선정</a:t>
              </a:r>
              <a:endParaRPr lang="ko-KR" altLang="en-US" sz="2000" b="1" dirty="0">
                <a:latin typeface="+mn-ea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2020019" y="3672285"/>
            <a:ext cx="2346941" cy="925921"/>
            <a:chOff x="1470655" y="2366883"/>
            <a:chExt cx="2346941" cy="925921"/>
          </a:xfrm>
        </p:grpSpPr>
        <p:grpSp>
          <p:nvGrpSpPr>
            <p:cNvPr id="77" name="그룹 76"/>
            <p:cNvGrpSpPr/>
            <p:nvPr/>
          </p:nvGrpSpPr>
          <p:grpSpPr>
            <a:xfrm>
              <a:off x="1470655" y="2366883"/>
              <a:ext cx="747880" cy="925921"/>
              <a:chOff x="2181677" y="1319394"/>
              <a:chExt cx="747880" cy="925921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2181677" y="1319394"/>
                <a:ext cx="4523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b="1" dirty="0">
                    <a:latin typeface="+mn-ea"/>
                  </a:rPr>
                  <a:t>2</a:t>
                </a:r>
                <a:endParaRPr lang="ko-KR" altLang="en-US" sz="3600" b="1" dirty="0">
                  <a:latin typeface="+mn-ea"/>
                </a:endParaRPr>
              </a:p>
            </p:txBody>
          </p:sp>
          <p:sp>
            <p:nvSpPr>
              <p:cNvPr id="80" name="직각 삼각형 79"/>
              <p:cNvSpPr/>
              <p:nvPr/>
            </p:nvSpPr>
            <p:spPr>
              <a:xfrm rot="16200000">
                <a:off x="2620469" y="1936227"/>
                <a:ext cx="309088" cy="30908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482600" dir="13500000" algn="b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81" name="직각 삼각형 80"/>
              <p:cNvSpPr/>
              <p:nvPr/>
            </p:nvSpPr>
            <p:spPr>
              <a:xfrm rot="16200000">
                <a:off x="2210366" y="1538120"/>
                <a:ext cx="468052" cy="46805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78" name="TextBox 77"/>
            <p:cNvSpPr txBox="1"/>
            <p:nvPr/>
          </p:nvSpPr>
          <p:spPr>
            <a:xfrm>
              <a:off x="2004279" y="2534724"/>
              <a:ext cx="18133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latin typeface="+mn-ea"/>
                </a:rPr>
                <a:t>요구사항 도출</a:t>
              </a:r>
              <a:endParaRPr lang="ko-KR" altLang="en-US" sz="2000" b="1" dirty="0">
                <a:latin typeface="+mn-ea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4438198" y="3672285"/>
            <a:ext cx="2105090" cy="925921"/>
            <a:chOff x="5715934" y="1140844"/>
            <a:chExt cx="2105090" cy="925921"/>
          </a:xfrm>
        </p:grpSpPr>
        <p:grpSp>
          <p:nvGrpSpPr>
            <p:cNvPr id="83" name="그룹 82"/>
            <p:cNvGrpSpPr/>
            <p:nvPr/>
          </p:nvGrpSpPr>
          <p:grpSpPr>
            <a:xfrm>
              <a:off x="5715934" y="1140844"/>
              <a:ext cx="747880" cy="925921"/>
              <a:chOff x="2181677" y="2745858"/>
              <a:chExt cx="747880" cy="925921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2181677" y="2745858"/>
                <a:ext cx="4523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b="1" dirty="0">
                    <a:latin typeface="+mn-ea"/>
                  </a:rPr>
                  <a:t>3</a:t>
                </a:r>
                <a:endParaRPr lang="ko-KR" altLang="en-US" sz="3600" b="1" dirty="0">
                  <a:latin typeface="+mn-ea"/>
                </a:endParaRPr>
              </a:p>
            </p:txBody>
          </p:sp>
          <p:sp>
            <p:nvSpPr>
              <p:cNvPr id="86" name="직각 삼각형 85"/>
              <p:cNvSpPr/>
              <p:nvPr/>
            </p:nvSpPr>
            <p:spPr>
              <a:xfrm rot="16200000">
                <a:off x="2620469" y="3362691"/>
                <a:ext cx="309088" cy="30908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482600" dir="13500000" algn="b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87" name="직각 삼각형 86"/>
              <p:cNvSpPr/>
              <p:nvPr/>
            </p:nvSpPr>
            <p:spPr>
              <a:xfrm rot="16200000">
                <a:off x="2210366" y="2964584"/>
                <a:ext cx="468052" cy="46805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6264188" y="1303452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latin typeface="+mn-ea"/>
                </a:rPr>
                <a:t>페이지 구성</a:t>
              </a:r>
              <a:endParaRPr lang="ko-KR" altLang="en-US" sz="2000" b="1" dirty="0">
                <a:latin typeface="+mn-ea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2020019" y="4788122"/>
            <a:ext cx="1675283" cy="925921"/>
            <a:chOff x="1470655" y="2366883"/>
            <a:chExt cx="1675283" cy="925921"/>
          </a:xfrm>
        </p:grpSpPr>
        <p:grpSp>
          <p:nvGrpSpPr>
            <p:cNvPr id="63" name="그룹 62"/>
            <p:cNvGrpSpPr/>
            <p:nvPr/>
          </p:nvGrpSpPr>
          <p:grpSpPr>
            <a:xfrm>
              <a:off x="1470655" y="2366883"/>
              <a:ext cx="747880" cy="925921"/>
              <a:chOff x="2181677" y="1319394"/>
              <a:chExt cx="747880" cy="925921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2181677" y="1319394"/>
                <a:ext cx="4523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b="1" dirty="0" smtClean="0">
                    <a:latin typeface="+mn-ea"/>
                  </a:rPr>
                  <a:t>4</a:t>
                </a:r>
                <a:endParaRPr lang="ko-KR" altLang="en-US" sz="3600" b="1" dirty="0">
                  <a:latin typeface="+mn-ea"/>
                </a:endParaRPr>
              </a:p>
            </p:txBody>
          </p:sp>
          <p:sp>
            <p:nvSpPr>
              <p:cNvPr id="66" name="직각 삼각형 65"/>
              <p:cNvSpPr/>
              <p:nvPr/>
            </p:nvSpPr>
            <p:spPr>
              <a:xfrm rot="16200000">
                <a:off x="2620469" y="1936227"/>
                <a:ext cx="309088" cy="30908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482600" dir="13500000" algn="b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7" name="직각 삼각형 66"/>
              <p:cNvSpPr/>
              <p:nvPr/>
            </p:nvSpPr>
            <p:spPr>
              <a:xfrm rot="16200000">
                <a:off x="2210366" y="1538120"/>
                <a:ext cx="468052" cy="46805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2004279" y="2534724"/>
              <a:ext cx="11416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latin typeface="+mn-ea"/>
                </a:rPr>
                <a:t>DB </a:t>
              </a:r>
              <a:r>
                <a:rPr lang="ko-KR" altLang="en-US" sz="2000" b="1" dirty="0" smtClean="0">
                  <a:latin typeface="+mn-ea"/>
                </a:rPr>
                <a:t>설계</a:t>
              </a:r>
              <a:endParaRPr lang="ko-KR" altLang="en-US" sz="2000" b="1" dirty="0">
                <a:latin typeface="+mn-ea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2020019" y="5871925"/>
            <a:ext cx="1245881" cy="925921"/>
            <a:chOff x="5715934" y="1140844"/>
            <a:chExt cx="1245881" cy="925921"/>
          </a:xfrm>
        </p:grpSpPr>
        <p:grpSp>
          <p:nvGrpSpPr>
            <p:cNvPr id="69" name="그룹 68"/>
            <p:cNvGrpSpPr/>
            <p:nvPr/>
          </p:nvGrpSpPr>
          <p:grpSpPr>
            <a:xfrm>
              <a:off x="5715934" y="1140844"/>
              <a:ext cx="747880" cy="925921"/>
              <a:chOff x="2181677" y="2745858"/>
              <a:chExt cx="747880" cy="925921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2181677" y="2745858"/>
                <a:ext cx="4523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b="1" dirty="0">
                    <a:latin typeface="+mn-ea"/>
                  </a:rPr>
                  <a:t>6</a:t>
                </a:r>
                <a:endParaRPr lang="ko-KR" altLang="en-US" sz="3600" b="1" dirty="0">
                  <a:latin typeface="+mn-ea"/>
                </a:endParaRPr>
              </a:p>
            </p:txBody>
          </p:sp>
          <p:sp>
            <p:nvSpPr>
              <p:cNvPr id="72" name="직각 삼각형 71"/>
              <p:cNvSpPr/>
              <p:nvPr/>
            </p:nvSpPr>
            <p:spPr>
              <a:xfrm rot="16200000">
                <a:off x="2620469" y="3362691"/>
                <a:ext cx="309088" cy="30908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482600" dir="13500000" algn="b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73" name="직각 삼각형 72"/>
              <p:cNvSpPr/>
              <p:nvPr/>
            </p:nvSpPr>
            <p:spPr>
              <a:xfrm rot="16200000">
                <a:off x="2210366" y="2964584"/>
                <a:ext cx="468052" cy="46805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6264188" y="130345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latin typeface="+mn-ea"/>
                </a:rPr>
                <a:t>시</a:t>
              </a:r>
              <a:r>
                <a:rPr lang="ko-KR" altLang="en-US" sz="2000" b="1" dirty="0">
                  <a:latin typeface="+mn-ea"/>
                </a:rPr>
                <a:t>연</a:t>
              </a: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4466887" y="4788122"/>
            <a:ext cx="1912154" cy="925921"/>
            <a:chOff x="5715934" y="1140844"/>
            <a:chExt cx="1912154" cy="925921"/>
          </a:xfrm>
        </p:grpSpPr>
        <p:grpSp>
          <p:nvGrpSpPr>
            <p:cNvPr id="99" name="그룹 98"/>
            <p:cNvGrpSpPr/>
            <p:nvPr/>
          </p:nvGrpSpPr>
          <p:grpSpPr>
            <a:xfrm>
              <a:off x="5715934" y="1140844"/>
              <a:ext cx="747880" cy="925921"/>
              <a:chOff x="2181677" y="2745858"/>
              <a:chExt cx="747880" cy="925921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2181677" y="2745858"/>
                <a:ext cx="4523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b="1" dirty="0">
                    <a:latin typeface="+mn-ea"/>
                  </a:rPr>
                  <a:t>5</a:t>
                </a:r>
                <a:endParaRPr lang="ko-KR" altLang="en-US" sz="3600" b="1" dirty="0">
                  <a:latin typeface="+mn-ea"/>
                </a:endParaRPr>
              </a:p>
            </p:txBody>
          </p:sp>
          <p:sp>
            <p:nvSpPr>
              <p:cNvPr id="102" name="직각 삼각형 101"/>
              <p:cNvSpPr/>
              <p:nvPr/>
            </p:nvSpPr>
            <p:spPr>
              <a:xfrm rot="16200000">
                <a:off x="2620469" y="3362691"/>
                <a:ext cx="309088" cy="30908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482600" dir="13500000" algn="b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03" name="직각 삼각형 102"/>
              <p:cNvSpPr/>
              <p:nvPr/>
            </p:nvSpPr>
            <p:spPr>
              <a:xfrm rot="16200000">
                <a:off x="2210366" y="2964584"/>
                <a:ext cx="468052" cy="46805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6264188" y="1303452"/>
              <a:ext cx="1363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latin typeface="+mn-ea"/>
                </a:rPr>
                <a:t>MVC </a:t>
              </a:r>
              <a:r>
                <a:rPr lang="ko-KR" altLang="en-US" sz="2000" b="1" dirty="0" smtClean="0">
                  <a:latin typeface="+mn-ea"/>
                </a:rPr>
                <a:t>패턴</a:t>
              </a:r>
              <a:endParaRPr lang="ko-KR" altLang="en-US" sz="20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139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-649477" y="-1808534"/>
            <a:ext cx="10478061" cy="10478061"/>
          </a:xfrm>
          <a:prstGeom prst="ellipse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-433187" y="-1592637"/>
            <a:ext cx="10015200" cy="10016041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916832"/>
            <a:ext cx="1944216" cy="257477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644008" y="2852936"/>
            <a:ext cx="4499992" cy="10801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+mn-ea"/>
              </a:rPr>
              <a:t>프로젝트 목표</a:t>
            </a:r>
            <a:endParaRPr lang="en-US" altLang="ko-KR" sz="2800" dirty="0" smtClean="0">
              <a:latin typeface="+mn-ea"/>
            </a:endParaRPr>
          </a:p>
          <a:p>
            <a:pPr algn="ctr"/>
            <a:r>
              <a:rPr lang="ko-KR" altLang="en-US" sz="2800" dirty="0" smtClean="0">
                <a:latin typeface="+mn-ea"/>
              </a:rPr>
              <a:t>및 주제 선정</a:t>
            </a:r>
            <a:endParaRPr lang="ko-KR" altLang="en-US" sz="2800" dirty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38602" y="2450098"/>
            <a:ext cx="10390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chemeClr val="bg1"/>
                </a:solidFill>
              </a:rPr>
              <a:t>1</a:t>
            </a:r>
            <a:endParaRPr lang="ko-KR" altLang="en-US" sz="1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01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-649477" y="-1808534"/>
            <a:ext cx="10478061" cy="10478061"/>
          </a:xfrm>
          <a:prstGeom prst="ellipse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-433187" y="-1592637"/>
            <a:ext cx="10015200" cy="10016041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38659" y="548680"/>
            <a:ext cx="288032" cy="432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97104" y="548680"/>
            <a:ext cx="1934736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338765" y="58003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latin typeface="+mn-ea"/>
              </a:rPr>
              <a:t>프로젝트 목표</a:t>
            </a:r>
            <a:endParaRPr lang="ko-KR" altLang="en-US" b="1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85558" y="1268760"/>
            <a:ext cx="71777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1. </a:t>
            </a:r>
            <a:r>
              <a:rPr lang="ko-KR" altLang="en-US" sz="2400" dirty="0" smtClean="0">
                <a:latin typeface="+mn-ea"/>
              </a:rPr>
              <a:t>지금까지 학습한 모든 내용들로 프로그램 제작</a:t>
            </a:r>
            <a:endParaRPr lang="en-US" altLang="ko-KR" sz="2400" dirty="0" smtClean="0">
              <a:latin typeface="+mn-ea"/>
            </a:endParaRPr>
          </a:p>
          <a:p>
            <a:r>
              <a:rPr lang="en-US" altLang="ko-KR" sz="2400" dirty="0" smtClean="0">
                <a:latin typeface="+mn-ea"/>
              </a:rPr>
              <a:t> 1) </a:t>
            </a:r>
            <a:r>
              <a:rPr lang="en-US" altLang="ko-KR" sz="2400" dirty="0">
                <a:latin typeface="+mn-ea"/>
              </a:rPr>
              <a:t>JAVA (</a:t>
            </a:r>
            <a:r>
              <a:rPr lang="ko-KR" altLang="en-US" sz="2400" dirty="0">
                <a:latin typeface="+mn-ea"/>
              </a:rPr>
              <a:t>기본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 smtClean="0">
                <a:latin typeface="+mn-ea"/>
              </a:rPr>
              <a:t>웹 </a:t>
            </a:r>
            <a:r>
              <a:rPr lang="en-US" altLang="ko-KR" sz="2400" dirty="0" smtClean="0">
                <a:latin typeface="+mn-ea"/>
              </a:rPr>
              <a:t>(</a:t>
            </a:r>
            <a:r>
              <a:rPr lang="en-US" altLang="ko-KR" sz="2400" dirty="0">
                <a:latin typeface="+mn-ea"/>
              </a:rPr>
              <a:t>Servlet &amp; </a:t>
            </a:r>
            <a:r>
              <a:rPr lang="en-US" altLang="ko-KR" sz="2400" dirty="0" smtClean="0">
                <a:latin typeface="+mn-ea"/>
              </a:rPr>
              <a:t>JSP))</a:t>
            </a:r>
            <a:endParaRPr lang="en-US" altLang="ko-KR" sz="2400" dirty="0">
              <a:latin typeface="+mn-ea"/>
            </a:endParaRPr>
          </a:p>
          <a:p>
            <a:r>
              <a:rPr lang="en-US" altLang="ko-KR" sz="2400" dirty="0" smtClean="0">
                <a:latin typeface="+mn-ea"/>
              </a:rPr>
              <a:t> 2) SQL</a:t>
            </a:r>
            <a:endParaRPr lang="en-US" altLang="ko-KR" sz="2400" dirty="0">
              <a:latin typeface="+mn-ea"/>
            </a:endParaRPr>
          </a:p>
          <a:p>
            <a:r>
              <a:rPr lang="en-US" altLang="ko-KR" sz="2400" dirty="0" smtClean="0">
                <a:latin typeface="+mn-ea"/>
              </a:rPr>
              <a:t> 3) Front End (HTML / CSS / JAVA script</a:t>
            </a:r>
            <a:r>
              <a:rPr lang="en-US" altLang="ko-KR" sz="2400" dirty="0">
                <a:latin typeface="+mn-ea"/>
              </a:rPr>
              <a:t>)</a:t>
            </a:r>
          </a:p>
          <a:p>
            <a:r>
              <a:rPr lang="en-US" altLang="ko-KR" sz="2400" dirty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4) </a:t>
            </a:r>
            <a:r>
              <a:rPr lang="ko-KR" altLang="en-US" sz="2400" dirty="0">
                <a:latin typeface="+mn-ea"/>
              </a:rPr>
              <a:t>외부 </a:t>
            </a:r>
            <a:r>
              <a:rPr lang="en-US" altLang="ko-KR" sz="2400" dirty="0">
                <a:latin typeface="+mn-ea"/>
              </a:rPr>
              <a:t>Library </a:t>
            </a:r>
            <a:r>
              <a:rPr lang="en-US" altLang="ko-KR" sz="2400" dirty="0" smtClean="0">
                <a:latin typeface="+mn-ea"/>
              </a:rPr>
              <a:t>(Maven)</a:t>
            </a:r>
          </a:p>
          <a:p>
            <a:endParaRPr lang="en-US" altLang="ko-KR" sz="2400" dirty="0">
              <a:latin typeface="+mn-ea"/>
            </a:endParaRPr>
          </a:p>
          <a:p>
            <a:r>
              <a:rPr lang="en-US" altLang="ko-KR" sz="2400" dirty="0" smtClean="0">
                <a:latin typeface="+mn-ea"/>
              </a:rPr>
              <a:t>2. </a:t>
            </a:r>
            <a:r>
              <a:rPr lang="ko-KR" altLang="en-US" sz="2400" dirty="0" smtClean="0">
                <a:latin typeface="+mn-ea"/>
              </a:rPr>
              <a:t>웹 </a:t>
            </a:r>
            <a:r>
              <a:rPr lang="ko-KR" altLang="en-US" sz="2400" dirty="0" err="1" smtClean="0">
                <a:latin typeface="+mn-ea"/>
              </a:rPr>
              <a:t>크롤링</a:t>
            </a:r>
            <a:r>
              <a:rPr lang="ko-KR" altLang="en-US" sz="2400" dirty="0" smtClean="0">
                <a:latin typeface="+mn-ea"/>
              </a:rPr>
              <a:t> 자가학습 후 사용</a:t>
            </a:r>
            <a:endParaRPr lang="en-US" altLang="ko-KR" sz="2400" dirty="0" smtClean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3</a:t>
            </a:r>
            <a:r>
              <a:rPr lang="en-US" altLang="ko-KR" sz="2400" dirty="0" smtClean="0">
                <a:latin typeface="+mn-ea"/>
              </a:rPr>
              <a:t>. MVC </a:t>
            </a:r>
            <a:r>
              <a:rPr lang="ko-KR" altLang="en-US" sz="2400" dirty="0" smtClean="0">
                <a:latin typeface="+mn-ea"/>
              </a:rPr>
              <a:t>패턴 </a:t>
            </a:r>
            <a:r>
              <a:rPr lang="en-US" altLang="ko-KR" sz="2400" dirty="0" smtClean="0">
                <a:latin typeface="+mn-ea"/>
              </a:rPr>
              <a:t>+ CRUD</a:t>
            </a:r>
            <a:r>
              <a:rPr lang="ko-KR" altLang="en-US" sz="2400" dirty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구현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38657" y="5128966"/>
            <a:ext cx="288032" cy="432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197102" y="5128966"/>
            <a:ext cx="1934736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569595" y="516032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latin typeface="+mn-ea"/>
              </a:rPr>
              <a:t>주제 선정</a:t>
            </a:r>
            <a:endParaRPr lang="ko-KR" altLang="en-US" b="1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80895" y="5820820"/>
            <a:ext cx="733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+mn-ea"/>
              </a:rPr>
              <a:t>음악을 좋아하는 사람들을 위한 커뮤니티 웹 사이트</a:t>
            </a:r>
            <a:endParaRPr lang="en-US" altLang="ko-KR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987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-649477" y="-1808534"/>
            <a:ext cx="10478061" cy="10478061"/>
          </a:xfrm>
          <a:prstGeom prst="ellipse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-433187" y="-1592637"/>
            <a:ext cx="10015200" cy="10016041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916832"/>
            <a:ext cx="1944216" cy="257477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644008" y="2852936"/>
            <a:ext cx="4499992" cy="10801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4000" dirty="0" smtClean="0"/>
              <a:t>요구사항 도출</a:t>
            </a:r>
            <a:endParaRPr lang="ko-KR" altLang="en-US" sz="4000" dirty="0"/>
          </a:p>
        </p:txBody>
      </p:sp>
      <p:sp>
        <p:nvSpPr>
          <p:cNvPr id="29" name="TextBox 28"/>
          <p:cNvSpPr txBox="1"/>
          <p:nvPr/>
        </p:nvSpPr>
        <p:spPr>
          <a:xfrm>
            <a:off x="4838602" y="2450098"/>
            <a:ext cx="10390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chemeClr val="bg1"/>
                </a:solidFill>
              </a:rPr>
              <a:t>2</a:t>
            </a:r>
            <a:endParaRPr lang="ko-KR" altLang="en-US" sz="1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99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-649477" y="-1808534"/>
            <a:ext cx="10478061" cy="10478061"/>
          </a:xfrm>
          <a:prstGeom prst="ellipse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-433187" y="-1592637"/>
            <a:ext cx="10015200" cy="10016041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38659" y="548680"/>
            <a:ext cx="288032" cy="432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97104" y="548680"/>
            <a:ext cx="1934736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338765" y="58003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mtClean="0">
                <a:latin typeface="+mn-ea"/>
              </a:rPr>
              <a:t>요구사항 도출</a:t>
            </a:r>
            <a:endParaRPr lang="ko-KR" altLang="en-US" b="1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4690" y="1628800"/>
            <a:ext cx="78977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1. </a:t>
            </a:r>
            <a:r>
              <a:rPr lang="ko-KR" altLang="en-US" sz="2400" dirty="0" smtClean="0">
                <a:latin typeface="+mn-ea"/>
              </a:rPr>
              <a:t>이용권 비교</a:t>
            </a:r>
            <a:endParaRPr lang="en-US" altLang="ko-KR" sz="2400" dirty="0" smtClean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- </a:t>
            </a:r>
            <a:r>
              <a:rPr lang="ko-KR" altLang="en-US" sz="2400" dirty="0" err="1" smtClean="0">
                <a:latin typeface="+mn-ea"/>
              </a:rPr>
              <a:t>음원</a:t>
            </a:r>
            <a:r>
              <a:rPr lang="ko-KR" altLang="en-US" sz="2400" dirty="0" smtClean="0">
                <a:latin typeface="+mn-ea"/>
              </a:rPr>
              <a:t> 사이트들의 이용권 가격 비교</a:t>
            </a:r>
            <a:endParaRPr lang="en-US" altLang="ko-KR" sz="2400" dirty="0" smtClean="0">
              <a:latin typeface="+mn-ea"/>
            </a:endParaRPr>
          </a:p>
          <a:p>
            <a:r>
              <a:rPr lang="en-US" altLang="ko-KR" sz="2400" dirty="0" smtClean="0">
                <a:latin typeface="+mn-ea"/>
              </a:rPr>
              <a:t> </a:t>
            </a:r>
          </a:p>
          <a:p>
            <a:r>
              <a:rPr lang="en-US" altLang="ko-KR" sz="2400" dirty="0" smtClean="0">
                <a:latin typeface="+mn-ea"/>
              </a:rPr>
              <a:t>2. </a:t>
            </a:r>
            <a:r>
              <a:rPr lang="ko-KR" altLang="en-US" sz="2400" dirty="0" smtClean="0">
                <a:latin typeface="+mn-ea"/>
              </a:rPr>
              <a:t>노래 추천 게시판</a:t>
            </a:r>
            <a:endParaRPr lang="en-US" altLang="ko-KR" sz="2400" dirty="0" smtClean="0">
              <a:latin typeface="+mn-ea"/>
            </a:endParaRPr>
          </a:p>
          <a:p>
            <a:r>
              <a:rPr lang="en-US" altLang="ko-KR" sz="2400" dirty="0" smtClean="0">
                <a:latin typeface="+mn-ea"/>
              </a:rPr>
              <a:t> - </a:t>
            </a:r>
            <a:r>
              <a:rPr lang="ko-KR" altLang="en-US" sz="2400" dirty="0" smtClean="0">
                <a:latin typeface="+mn-ea"/>
              </a:rPr>
              <a:t>음악을 검색해서 선택한 후 </a:t>
            </a:r>
            <a:r>
              <a:rPr lang="ko-KR" altLang="en-US" sz="2400" dirty="0" err="1" smtClean="0">
                <a:latin typeface="+mn-ea"/>
              </a:rPr>
              <a:t>게시글</a:t>
            </a:r>
            <a:r>
              <a:rPr lang="ko-KR" altLang="en-US" sz="2400" dirty="0" smtClean="0">
                <a:latin typeface="+mn-ea"/>
              </a:rPr>
              <a:t> 작성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494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-649477" y="-1808534"/>
            <a:ext cx="10478061" cy="10478061"/>
          </a:xfrm>
          <a:prstGeom prst="ellipse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-433187" y="-1592637"/>
            <a:ext cx="10015200" cy="10016041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916832"/>
            <a:ext cx="1944216" cy="257477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644008" y="2852936"/>
            <a:ext cx="4499992" cy="10801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/>
              <a:t>    페이지 구성</a:t>
            </a:r>
            <a:endParaRPr lang="ko-KR" altLang="en-US" sz="4000" dirty="0"/>
          </a:p>
        </p:txBody>
      </p:sp>
      <p:sp>
        <p:nvSpPr>
          <p:cNvPr id="29" name="TextBox 28"/>
          <p:cNvSpPr txBox="1"/>
          <p:nvPr/>
        </p:nvSpPr>
        <p:spPr>
          <a:xfrm>
            <a:off x="4838602" y="2450098"/>
            <a:ext cx="10390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chemeClr val="bg1"/>
                </a:solidFill>
              </a:rPr>
              <a:t>3</a:t>
            </a:r>
            <a:endParaRPr lang="ko-KR" altLang="en-US" sz="1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48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-649477" y="-1808534"/>
            <a:ext cx="10478061" cy="10478061"/>
          </a:xfrm>
          <a:prstGeom prst="ellipse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-433187" y="-1592637"/>
            <a:ext cx="10015200" cy="10016041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38659" y="548680"/>
            <a:ext cx="288032" cy="432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97104" y="548680"/>
            <a:ext cx="1934736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54735" y="58003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latin typeface="+mn-ea"/>
              </a:rPr>
              <a:t>페이지 구성</a:t>
            </a:r>
            <a:endParaRPr lang="ko-KR" altLang="en-US" b="1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68760"/>
            <a:ext cx="8640960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6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-649477" y="-1808534"/>
            <a:ext cx="10478061" cy="10478061"/>
          </a:xfrm>
          <a:prstGeom prst="ellipse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-433187" y="-1592637"/>
            <a:ext cx="10015200" cy="10016041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38659" y="548680"/>
            <a:ext cx="288032" cy="432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97104" y="548680"/>
            <a:ext cx="1934736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54735" y="58003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latin typeface="+mn-ea"/>
              </a:rPr>
              <a:t>페이지 구성</a:t>
            </a:r>
            <a:endParaRPr lang="ko-KR" altLang="en-US" b="1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68760"/>
            <a:ext cx="8640960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0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213</Words>
  <Application>Microsoft Office PowerPoint</Application>
  <PresentationFormat>화면 슬라이드 쇼(4:3)</PresentationFormat>
  <Paragraphs>86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</dc:creator>
  <cp:lastModifiedBy>USER</cp:lastModifiedBy>
  <cp:revision>51</cp:revision>
  <dcterms:created xsi:type="dcterms:W3CDTF">2012-11-24T16:00:27Z</dcterms:created>
  <dcterms:modified xsi:type="dcterms:W3CDTF">2019-04-26T00:05:28Z</dcterms:modified>
</cp:coreProperties>
</file>