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 id="2147483655" r:id="rId3"/>
  </p:sldMasterIdLst>
  <p:notesMasterIdLst>
    <p:notesMasterId r:id="rId5"/>
  </p:notesMasterIdLst>
  <p:sldIdLst>
    <p:sldId id="276" r:id="rId4"/>
    <p:sldId id="257" r:id="rId6"/>
    <p:sldId id="258" r:id="rId7"/>
    <p:sldId id="287" r:id="rId8"/>
    <p:sldId id="285" r:id="rId9"/>
    <p:sldId id="286" r:id="rId10"/>
    <p:sldId id="293" r:id="rId11"/>
    <p:sldId id="282"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E9EDF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31" d="100"/>
          <a:sy n="131" d="100"/>
        </p:scale>
        <p:origin x="63" y="105"/>
      </p:cViewPr>
      <p:guideLst>
        <p:guide orient="horz" pos="1620"/>
        <p:guide pos="29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1pPr>
            <a:lvl2pPr marL="914400" marR="0" lvl="1"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2pPr>
            <a:lvl3pPr marL="1371600" marR="0" lvl="2"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3pPr>
            <a:lvl4pPr marL="1828800" marR="0" lvl="3"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4pPr>
            <a:lvl5pPr marL="2286000" marR="0" lvl="4"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5pPr>
            <a:lvl6pPr marL="2743200" marR="0" lvl="5"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6pPr>
            <a:lvl7pPr marL="3200400" marR="0" lvl="6"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7pPr>
            <a:lvl8pPr marL="3657600" marR="0" lvl="7"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8pPr>
            <a:lvl9pPr marL="4114800" marR="0" lvl="8"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285F4"/>
              </a:solidFill>
              <a:latin typeface="Arial" panose="020B0604020202020204"/>
              <a:ea typeface="Arial" panose="020B0604020202020204"/>
              <a:cs typeface="Arial" panose="020B0604020202020204"/>
              <a:sym typeface="Arial" panose="020B0604020202020204"/>
            </a:endParaRPr>
          </a:p>
        </p:txBody>
      </p:sp>
      <p:pic>
        <p:nvPicPr>
          <p:cNvPr id="13" name="Google Shape;13;p2" descr="Shape 14"/>
          <p:cNvPicPr preferRelativeResize="0"/>
          <p:nvPr/>
        </p:nvPicPr>
        <p:blipFill rotWithShape="1">
          <a:blip r:embed="rId2"/>
          <a:srcRect/>
          <a:stretch>
            <a:fill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fld>
            <a:endParaRPr lang="en-US"/>
          </a:p>
        </p:txBody>
      </p:sp>
      <p:pic>
        <p:nvPicPr>
          <p:cNvPr id="69" name="Google Shape;69;p13"/>
          <p:cNvPicPr preferRelativeResize="0"/>
          <p:nvPr/>
        </p:nvPicPr>
        <p:blipFill rotWithShape="1">
          <a:blip r:embed="rId2"/>
          <a:srcRect/>
          <a:stretch>
            <a:fill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panose="020B0604020202020204"/>
              <a:buNone/>
              <a:defRPr sz="42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panose="020B0604020202020204"/>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_AND_BODY">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285F4"/>
              </a:solidFill>
              <a:latin typeface="Arial" panose="020B0604020202020204"/>
              <a:ea typeface="Arial" panose="020B0604020202020204"/>
              <a:cs typeface="Arial" panose="020B0604020202020204"/>
              <a:sym typeface="Arial" panose="020B0604020202020204"/>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285F4"/>
              </a:solidFill>
              <a:latin typeface="Arial" panose="020B0604020202020204"/>
              <a:ea typeface="Arial" panose="020B0604020202020204"/>
              <a:cs typeface="Arial" panose="020B0604020202020204"/>
              <a:sym typeface="Arial" panose="020B0604020202020204"/>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_HEADER">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_AND_TWO_COLUMNS">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285F4"/>
              </a:solidFill>
              <a:latin typeface="Arial" panose="020B0604020202020204"/>
              <a:ea typeface="Arial" panose="020B0604020202020204"/>
              <a:cs typeface="Arial" panose="020B0604020202020204"/>
              <a:sym typeface="Arial" panose="020B0604020202020204"/>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285F4"/>
              </a:solidFill>
              <a:latin typeface="Arial" panose="020B0604020202020204"/>
              <a:ea typeface="Arial" panose="020B0604020202020204"/>
              <a:cs typeface="Arial" panose="020B0604020202020204"/>
              <a:sym typeface="Arial" panose="020B0604020202020204"/>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hin title">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285F4"/>
              </a:solidFill>
              <a:latin typeface="Arial" panose="020B0604020202020204"/>
              <a:ea typeface="Arial" panose="020B0604020202020204"/>
              <a:cs typeface="Arial" panose="020B0604020202020204"/>
              <a:sym typeface="Arial" panose="020B0604020202020204"/>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showMasterSp="0" matchingNam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fld>
            <a:endParaRPr lang="en-US"/>
          </a:p>
        </p:txBody>
      </p:sp>
      <p:pic>
        <p:nvPicPr>
          <p:cNvPr id="44" name="Google Shape;44;p9"/>
          <p:cNvPicPr preferRelativeResize="0"/>
          <p:nvPr/>
        </p:nvPicPr>
        <p:blipFill rotWithShape="1">
          <a:blip r:embed="rId2"/>
          <a:srcRect/>
          <a:stretch>
            <a:fill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0" name="Google Shape;50;p10"/>
          <p:cNvPicPr preferRelativeResize="0"/>
          <p:nvPr/>
        </p:nvPicPr>
        <p:blipFill rotWithShape="1">
          <a:blip r:embed="rId2"/>
          <a:srcRect/>
          <a:stretch>
            <a:fill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fld>
            <a:endParaRPr lang="en-US"/>
          </a:p>
        </p:txBody>
      </p:sp>
      <p:pic>
        <p:nvPicPr>
          <p:cNvPr id="58" name="Google Shape;58;p11"/>
          <p:cNvPicPr preferRelativeResize="0"/>
          <p:nvPr/>
        </p:nvPicPr>
        <p:blipFill rotWithShape="1">
          <a:blip r:embed="rId2"/>
          <a:srcRect/>
          <a:stretch>
            <a:fill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1" Type="http://schemas.openxmlformats.org/officeDocument/2006/relationships/theme" Target="../theme/theme2.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fld>
            <a:endParaRPr lang="en-US"/>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panose="020B0604020202020204"/>
              <a:buNone/>
              <a:defRPr sz="32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7.xml"/><Relationship Id="rId7" Type="http://schemas.openxmlformats.org/officeDocument/2006/relationships/hyperlink" Target="https://www.ietf.org/privacy-policy/" TargetMode="External"/><Relationship Id="rId6" Type="http://schemas.openxmlformats.org/officeDocument/2006/relationships/hyperlink" Target="https://www.rfc-editor.org/info/bcp79" TargetMode="External"/><Relationship Id="rId5" Type="http://schemas.openxmlformats.org/officeDocument/2006/relationships/hyperlink" Target="https://www.rfc-editor.org/info/bcp78" TargetMode="External"/><Relationship Id="rId4" Type="http://schemas.openxmlformats.org/officeDocument/2006/relationships/hyperlink" Target="https://www.rfc-editor.org/info/bcp54" TargetMode="External"/><Relationship Id="rId3" Type="http://schemas.openxmlformats.org/officeDocument/2006/relationships/hyperlink" Target="https://www.rfc-editor.org/info/bcp25" TargetMode="External"/><Relationship Id="rId2" Type="http://schemas.openxmlformats.org/officeDocument/2006/relationships/hyperlink" Target="https://www.rfc-editor.org/info/bcp9" TargetMode="External"/><Relationship Id="rId1" Type="http://schemas.openxmlformats.org/officeDocument/2006/relationships/hyperlink" Target="https://www7.ietf.org/contact/ombudsteam/" TargetMode="Externa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hyperlink" Target="https://notes.ietf.org/gIpc_AS8RJ2kzxIIrJQrUw?edit" TargetMode="External"/><Relationship Id="rId2" Type="http://schemas.openxmlformats.org/officeDocument/2006/relationships/hyperlink" Target="https://github.com/IETF-Satellite-Networks/side-meeting-IETF122" TargetMode="External"/><Relationship Id="rId1" Type="http://schemas.openxmlformats.org/officeDocument/2006/relationships/hyperlink" Target="https://ietf.webex.com/meet/ietfsidemeeting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datatracker.ietf.org/doc/draft-lj-rtgwg-sat-routing-consideration/" TargetMode="External"/><Relationship Id="rId4" Type="http://schemas.openxmlformats.org/officeDocument/2006/relationships/hyperlink" Target="https://datatracker.ietf.org/doc/draft-ietf-cats-usecases-requirements/" TargetMode="External"/><Relationship Id="rId3" Type="http://schemas.openxmlformats.org/officeDocument/2006/relationships/hyperlink" Target="https://datatracker.ietf.org/doc/rfc9717/" TargetMode="External"/><Relationship Id="rId2" Type="http://schemas.openxmlformats.org/officeDocument/2006/relationships/hyperlink" Target="https://datatracker.ietf.org/doc/draft-rcr-opsawg-operational-compute-metrics/" TargetMode="Externa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datatracker.ietf.org/doc/draft-xie-ai-agent-multimodal/%0d" TargetMode="External"/><Relationship Id="rId4" Type="http://schemas.openxmlformats.org/officeDocument/2006/relationships/hyperlink" Target="https://datatracker.ietf.org/doc/draft-cui-ai-agent-task/%0d" TargetMode="External"/><Relationship Id="rId3" Type="http://schemas.openxmlformats.org/officeDocument/2006/relationships/hyperlink" Target="https://datatracker.ietf.org/doc/draft-narajala-ans/%0d" TargetMode="External"/><Relationship Id="rId2" Type="http://schemas.openxmlformats.org/officeDocument/2006/relationships/hyperlink" Target="https://datatracker.ietf.org/doc/draft-yao-agent-auth-considerations/%0d" TargetMode="External"/><Relationship Id="rId1" Type="http://schemas.openxmlformats.org/officeDocument/2006/relationships/hyperlink" Target="Use%20case%20and%20Requirements:Emile%20Stephan%20(Orange)%20%5b10:%2030/120%5d%20https:/datatracker.ietf.org/doc/draft-stephan-ai-agent-6g/%0d%0aAgent%20ID%20and%20Authentication:Kehan%20Yao%20(China%20Mobile)%20https:/datatracker.ietf.org/doc/draft-yl-agent-id-requirements/%20https:/datatr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803275" y="1513840"/>
            <a:ext cx="7663180" cy="933450"/>
          </a:xfrm>
          <a:prstGeom prst="rect">
            <a:avLst/>
          </a:prstGeom>
          <a:noFill/>
          <a:ln>
            <a:noFill/>
          </a:ln>
        </p:spPr>
        <p:txBody>
          <a:bodyPr spcFirstLastPara="1" wrap="square" lIns="91400" tIns="91400" rIns="91400" bIns="91400" anchor="b" anchorCtr="0">
            <a:noAutofit/>
          </a:bodyPr>
          <a:lstStyle/>
          <a:p>
            <a:pPr marL="0" marR="0" lvl="0" indent="0" algn="ctr" rtl="0">
              <a:lnSpc>
                <a:spcPct val="100000"/>
              </a:lnSpc>
              <a:spcBef>
                <a:spcPts val="0"/>
              </a:spcBef>
              <a:spcAft>
                <a:spcPts val="0"/>
              </a:spcAft>
              <a:buClr>
                <a:srgbClr val="FFFFFF"/>
              </a:buClr>
              <a:buSzPts val="4200"/>
              <a:buFont typeface="Open Sans"/>
              <a:buNone/>
            </a:pPr>
            <a:r>
              <a:rPr lang="en-US" altLang="zh-CN" sz="2800" b="1" dirty="0">
                <a:latin typeface="微软雅黑" panose="020B0503020204020204" charset="-122"/>
                <a:ea typeface="微软雅黑" panose="020B0503020204020204" charset="-122"/>
                <a:cs typeface="微软雅黑" panose="020B0503020204020204" charset="-122"/>
                <a:sym typeface="+mn-ea"/>
              </a:rPr>
              <a:t>AI-Agent Communication Networking Use Cases and Protocols</a:t>
            </a:r>
            <a:endParaRPr lang="en-US" altLang="zh-CN" sz="2800" b="1" dirty="0">
              <a:latin typeface="微软雅黑" panose="020B0503020204020204" charset="-122"/>
              <a:ea typeface="微软雅黑" panose="020B0503020204020204" charset="-122"/>
              <a:cs typeface="微软雅黑" panose="020B0503020204020204" charset="-122"/>
              <a:sym typeface="+mn-ea"/>
            </a:endParaRPr>
          </a:p>
        </p:txBody>
      </p:sp>
      <p:sp>
        <p:nvSpPr>
          <p:cNvPr id="100" name="Google Shape;100;p19"/>
          <p:cNvSpPr txBox="1"/>
          <p:nvPr/>
        </p:nvSpPr>
        <p:spPr>
          <a:xfrm>
            <a:off x="918210" y="2952115"/>
            <a:ext cx="7307580" cy="866140"/>
          </a:xfrm>
          <a:prstGeom prst="rect">
            <a:avLst/>
          </a:prstGeom>
          <a:noFill/>
          <a:ln>
            <a:noFill/>
          </a:ln>
        </p:spPr>
        <p:txBody>
          <a:bodyPr spcFirstLastPara="1" wrap="square" lIns="91400" tIns="91400" rIns="91400" bIns="91400" anchor="t" anchorCtr="0">
            <a:noAutofit/>
          </a:bodyPr>
          <a:lstStyle/>
          <a:p>
            <a:pPr marL="0" marR="0" lvl="0" indent="0" algn="ctr" rtl="0" eaLnBrk="1" fontAlgn="auto" latinLnBrk="0" hangingPunct="1">
              <a:lnSpc>
                <a:spcPct val="100000"/>
              </a:lnSpc>
              <a:spcBef>
                <a:spcPts val="0"/>
              </a:spcBef>
              <a:spcAft>
                <a:spcPts val="1200"/>
              </a:spcAft>
              <a:buClr>
                <a:srgbClr val="FFFFFF"/>
              </a:buClr>
              <a:buSzPts val="2400"/>
              <a:buFont typeface="Montserrat"/>
              <a:buNone/>
            </a:pPr>
            <a:r>
              <a:rPr lang="en-US" sz="2100" b="1" dirty="0">
                <a:solidFill>
                  <a:schemeClr val="accent4"/>
                </a:solidFill>
                <a:latin typeface="微软雅黑" panose="020B0503020204020204" charset="-122"/>
                <a:ea typeface="微软雅黑" panose="020B0503020204020204" charset="-122"/>
                <a:cs typeface="微软雅黑" panose="020B0503020204020204" charset="-122"/>
                <a:sym typeface="+mn-ea"/>
              </a:rPr>
              <a:t>Peng Liu &amp; Emile Stephan &amp; Vineeth Sai Narajala</a:t>
            </a:r>
            <a:br>
              <a:rPr lang="en-US" sz="2100" dirty="0">
                <a:solidFill>
                  <a:schemeClr val="accent4"/>
                </a:solidFill>
                <a:latin typeface="微软雅黑" panose="020B0503020204020204" charset="-122"/>
                <a:ea typeface="微软雅黑" panose="020B0503020204020204" charset="-122"/>
                <a:cs typeface="微软雅黑" panose="020B0503020204020204" charset="-122"/>
                <a:sym typeface="+mn-ea"/>
              </a:rPr>
            </a:br>
            <a:r>
              <a:rPr lang="en-US" sz="2100" dirty="0">
                <a:solidFill>
                  <a:schemeClr val="accent4"/>
                </a:solidFill>
                <a:latin typeface="微软雅黑" panose="020B0503020204020204" charset="-122"/>
                <a:ea typeface="微软雅黑" panose="020B0503020204020204" charset="-122"/>
                <a:cs typeface="微软雅黑" panose="020B0503020204020204" charset="-122"/>
                <a:sym typeface="+mn-ea"/>
              </a:rPr>
              <a:t>July. 23, 2025</a:t>
            </a:r>
            <a:endParaRPr lang="en-US" sz="2100" dirty="0">
              <a:solidFill>
                <a:schemeClr val="accent4"/>
              </a:solidFill>
              <a:latin typeface="微软雅黑" panose="020B0503020204020204" charset="-122"/>
              <a:ea typeface="微软雅黑" panose="020B0503020204020204" charset="-122"/>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微软雅黑" panose="020B0503020204020204" charset="-122"/>
                <a:ea typeface="微软雅黑" panose="020B0503020204020204" charset="-122"/>
                <a:cs typeface="Inter"/>
                <a:sym typeface="Inter"/>
              </a:rPr>
              <a:t>Internet Engineering Task Force</a:t>
            </a:r>
            <a:endParaRPr sz="1200" dirty="0">
              <a:latin typeface="微软雅黑" panose="020B0503020204020204" charset="-122"/>
              <a:ea typeface="微软雅黑" panose="020B0503020204020204" charset="-122"/>
              <a:cs typeface="Inter"/>
              <a:sym typeface="Inter"/>
            </a:endParaRPr>
          </a:p>
          <a:p>
            <a:pPr marL="0" lvl="0" indent="0" algn="l" rtl="0">
              <a:spcBef>
                <a:spcPts val="0"/>
              </a:spcBef>
              <a:spcAft>
                <a:spcPts val="0"/>
              </a:spcAft>
              <a:buNone/>
            </a:pPr>
            <a:r>
              <a:rPr lang="en-US" sz="1200" dirty="0">
                <a:latin typeface="微软雅黑" panose="020B0503020204020204" charset="-122"/>
                <a:ea typeface="微软雅黑" panose="020B0503020204020204" charset="-122"/>
                <a:cs typeface="Inter"/>
                <a:sym typeface="Inter"/>
              </a:rPr>
              <a:t>© 2025 IETF Trust </a:t>
            </a:r>
            <a:endParaRPr sz="1200" dirty="0">
              <a:latin typeface="微软雅黑" panose="020B0503020204020204" charset="-122"/>
              <a:ea typeface="微软雅黑" panose="020B0503020204020204" charset="-122"/>
              <a:cs typeface="Inter"/>
              <a:sym typeface="Inter"/>
            </a:endParaRPr>
          </a:p>
        </p:txBody>
      </p:sp>
      <p:sp>
        <p:nvSpPr>
          <p:cNvPr id="3" name="文本框 2"/>
          <p:cNvSpPr txBox="1"/>
          <p:nvPr/>
        </p:nvSpPr>
        <p:spPr>
          <a:xfrm>
            <a:off x="856615" y="560070"/>
            <a:ext cx="7609840" cy="521970"/>
          </a:xfrm>
          <a:prstGeom prst="rect">
            <a:avLst/>
          </a:prstGeom>
          <a:noFill/>
        </p:spPr>
        <p:txBody>
          <a:bodyPr wrap="square" rtlCol="0" anchor="t">
            <a:spAutoFit/>
          </a:bodyPr>
          <a:lstStyle/>
          <a:p>
            <a:r>
              <a:rPr lang="en-US" sz="2800" dirty="0" err="1">
                <a:solidFill>
                  <a:schemeClr val="accent4"/>
                </a:solidFill>
                <a:latin typeface="微软雅黑" panose="020B0503020204020204" charset="-122"/>
                <a:ea typeface="微软雅黑" panose="020B0503020204020204" charset="-122"/>
                <a:cs typeface="微软雅黑" panose="020B0503020204020204" charset="-122"/>
                <a:sym typeface="+mn-ea"/>
              </a:rPr>
              <a:t>Sidemeeting</a:t>
            </a:r>
            <a:r>
              <a:rPr lang="en-US" sz="2800" dirty="0">
                <a:solidFill>
                  <a:schemeClr val="accent4"/>
                </a:solidFill>
                <a:latin typeface="微软雅黑" panose="020B0503020204020204" charset="-122"/>
                <a:ea typeface="微软雅黑" panose="020B0503020204020204" charset="-122"/>
                <a:cs typeface="微软雅黑" panose="020B0503020204020204" charset="-122"/>
                <a:sym typeface="+mn-ea"/>
              </a:rPr>
              <a:t> in IETF-123 @ Madrid, Spain</a:t>
            </a:r>
            <a:endParaRPr lang="en-US" altLang="en-US" sz="2800" dirty="0">
              <a:solidFill>
                <a:schemeClr val="accent4"/>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微软雅黑" panose="020B0503020204020204" charset="-122"/>
                <a:ea typeface="微软雅黑" panose="020B0503020204020204" charset="-122"/>
                <a:cs typeface="Inter"/>
                <a:sym typeface="Inter"/>
              </a:rPr>
              <a:t>Note Well</a:t>
            </a:r>
            <a:endParaRPr sz="2400" i="0" u="none" strike="noStrike" cap="none">
              <a:solidFill>
                <a:schemeClr val="lt1"/>
              </a:solidFill>
              <a:latin typeface="微软雅黑" panose="020B0503020204020204" charset="-122"/>
              <a:ea typeface="微软雅黑" panose="020B0503020204020204" charset="-122"/>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微软雅黑" panose="020B0503020204020204" charset="-122"/>
                <a:ea typeface="微软雅黑" panose="020B0503020204020204" charset="-122"/>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微软雅黑" panose="020B0503020204020204" charset="-122"/>
              <a:ea typeface="微软雅黑" panose="020B0503020204020204" charset="-122"/>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微软雅黑" panose="020B0503020204020204" charset="-122"/>
                <a:ea typeface="微软雅黑" panose="020B0503020204020204" charset="-122"/>
                <a:cs typeface="Inter"/>
                <a:sym typeface="Inter"/>
              </a:rPr>
              <a:t>As a reminder:</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微软雅黑" panose="020B0503020204020204" charset="-122"/>
                <a:ea typeface="微软雅黑" panose="020B0503020204020204" charset="-122"/>
                <a:cs typeface="Inter"/>
                <a:sym typeface="Inter"/>
              </a:rPr>
              <a:t>By participating in the IETF, you agree to follow IETF processes and policies.</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微软雅黑" panose="020B0503020204020204" charset="-122"/>
                <a:ea typeface="微软雅黑" panose="020B0503020204020204" charset="-122"/>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微软雅黑" panose="020B0503020204020204" charset="-122"/>
                <a:ea typeface="微软雅黑" panose="020B0503020204020204" charset="-122"/>
                <a:cs typeface="Inter"/>
                <a:sym typeface="Inter"/>
              </a:rPr>
              <a:t>As a participant in or attendee to any IETF activity you acknowledge that written, audio, video, and photographic records of meetings may be made public.</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微软雅黑" panose="020B0503020204020204" charset="-122"/>
                <a:ea typeface="微软雅黑" panose="020B0503020204020204" charset="-122"/>
                <a:cs typeface="Inter"/>
                <a:sym typeface="Inter"/>
              </a:rPr>
              <a:t>Personal information that you provide to IETF will be handled in accordance with the IETF Privacy Statement.</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微软雅黑" panose="020B0503020204020204" charset="-122"/>
                <a:ea typeface="微软雅黑" panose="020B0503020204020204" charset="-122"/>
                <a:cs typeface="Inter"/>
                <a:sym typeface="Inter"/>
              </a:rPr>
              <a:t>As a participant or attendee, you agree to work respectfully with other participants; please contact the ombudsteam (</a:t>
            </a:r>
            <a:r>
              <a:rPr lang="en-US" sz="1000">
                <a:solidFill>
                  <a:schemeClr val="hlink"/>
                </a:solidFill>
                <a:uFill>
                  <a:noFill/>
                </a:uFill>
                <a:latin typeface="微软雅黑" panose="020B0503020204020204" charset="-122"/>
                <a:ea typeface="微软雅黑" panose="020B0503020204020204" charset="-122"/>
                <a:cs typeface="Inter"/>
                <a:sym typeface="Inter"/>
                <a:hlinkClick r:id="rId1"/>
              </a:rPr>
              <a:t>https://www.ietf.org/contact/ombudsteam/</a:t>
            </a:r>
            <a:r>
              <a:rPr lang="en-US" sz="1000">
                <a:solidFill>
                  <a:srgbClr val="434343"/>
                </a:solidFill>
                <a:latin typeface="微软雅黑" panose="020B0503020204020204" charset="-122"/>
                <a:ea typeface="微软雅黑" panose="020B0503020204020204" charset="-122"/>
                <a:cs typeface="Inter"/>
                <a:sym typeface="Inter"/>
              </a:rPr>
              <a:t>) if you have questions or concerns about this.</a:t>
            </a:r>
            <a:endParaRPr sz="1000">
              <a:solidFill>
                <a:srgbClr val="434343"/>
              </a:solidFill>
              <a:latin typeface="微软雅黑" panose="020B0503020204020204" charset="-122"/>
              <a:ea typeface="微软雅黑" panose="020B0503020204020204" charset="-122"/>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微软雅黑" panose="020B0503020204020204" charset="-122"/>
                <a:ea typeface="微软雅黑" panose="020B0503020204020204" charset="-122"/>
                <a:cs typeface="Inter"/>
                <a:sym typeface="Inter"/>
              </a:rPr>
            </a:br>
            <a:r>
              <a:rPr lang="en-US" sz="1000">
                <a:solidFill>
                  <a:srgbClr val="434343"/>
                </a:solidFill>
                <a:latin typeface="微软雅黑" panose="020B0503020204020204" charset="-122"/>
                <a:ea typeface="微软雅黑" panose="020B0503020204020204" charset="-122"/>
                <a:cs typeface="Inter"/>
                <a:sym typeface="Inter"/>
              </a:rPr>
              <a:t>Definitive information is in the documents listed below and other IETF BCPs. For advice, please talk to WG chairs or ADs:</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微软雅黑" panose="020B0503020204020204" charset="-122"/>
                <a:ea typeface="微软雅黑" panose="020B0503020204020204" charset="-122"/>
                <a:cs typeface="Inter"/>
                <a:sym typeface="Inter"/>
                <a:hlinkClick r:id="rId2"/>
              </a:rPr>
              <a:t>BCP 9</a:t>
            </a:r>
            <a:r>
              <a:rPr lang="en-US" sz="1000">
                <a:solidFill>
                  <a:srgbClr val="434343"/>
                </a:solidFill>
                <a:latin typeface="微软雅黑" panose="020B0503020204020204" charset="-122"/>
                <a:ea typeface="微软雅黑" panose="020B0503020204020204" charset="-122"/>
                <a:cs typeface="Inter"/>
                <a:sym typeface="Inter"/>
              </a:rPr>
              <a:t> (Internet Standards Process)</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微软雅黑" panose="020B0503020204020204" charset="-122"/>
                <a:ea typeface="微软雅黑" panose="020B0503020204020204" charset="-122"/>
                <a:cs typeface="Inter"/>
                <a:sym typeface="Inter"/>
                <a:hlinkClick r:id="rId3"/>
              </a:rPr>
              <a:t>BCP 25</a:t>
            </a:r>
            <a:r>
              <a:rPr lang="en-US" sz="1000">
                <a:solidFill>
                  <a:srgbClr val="434343"/>
                </a:solidFill>
                <a:latin typeface="微软雅黑" panose="020B0503020204020204" charset="-122"/>
                <a:ea typeface="微软雅黑" panose="020B0503020204020204" charset="-122"/>
                <a:cs typeface="Inter"/>
                <a:sym typeface="Inter"/>
              </a:rPr>
              <a:t> (Working Group processes)</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微软雅黑" panose="020B0503020204020204" charset="-122"/>
                <a:ea typeface="微软雅黑" panose="020B0503020204020204" charset="-122"/>
                <a:cs typeface="Inter"/>
                <a:sym typeface="Inter"/>
                <a:hlinkClick r:id="rId3"/>
              </a:rPr>
              <a:t>BCP 25</a:t>
            </a:r>
            <a:r>
              <a:rPr lang="en-US" sz="1000">
                <a:solidFill>
                  <a:srgbClr val="434343"/>
                </a:solidFill>
                <a:latin typeface="微软雅黑" panose="020B0503020204020204" charset="-122"/>
                <a:ea typeface="微软雅黑" panose="020B0503020204020204" charset="-122"/>
                <a:cs typeface="Inter"/>
                <a:sym typeface="Inter"/>
              </a:rPr>
              <a:t> (Anti-Harassment Procedures) </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微软雅黑" panose="020B0503020204020204" charset="-122"/>
                <a:ea typeface="微软雅黑" panose="020B0503020204020204" charset="-122"/>
                <a:cs typeface="Inter"/>
                <a:sym typeface="Inter"/>
                <a:hlinkClick r:id="rId4"/>
              </a:rPr>
              <a:t>BCP 54</a:t>
            </a:r>
            <a:r>
              <a:rPr lang="en-US" sz="1000">
                <a:solidFill>
                  <a:srgbClr val="434343"/>
                </a:solidFill>
                <a:latin typeface="微软雅黑" panose="020B0503020204020204" charset="-122"/>
                <a:ea typeface="微软雅黑" panose="020B0503020204020204" charset="-122"/>
                <a:cs typeface="Inter"/>
                <a:sym typeface="Inter"/>
              </a:rPr>
              <a:t> (Code of Conduct)</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微软雅黑" panose="020B0503020204020204" charset="-122"/>
                <a:ea typeface="微软雅黑" panose="020B0503020204020204" charset="-122"/>
                <a:cs typeface="Inter"/>
                <a:sym typeface="Inter"/>
                <a:hlinkClick r:id="rId5"/>
              </a:rPr>
              <a:t>BCP 78</a:t>
            </a:r>
            <a:r>
              <a:rPr lang="en-US" sz="1000">
                <a:solidFill>
                  <a:srgbClr val="434343"/>
                </a:solidFill>
                <a:latin typeface="微软雅黑" panose="020B0503020204020204" charset="-122"/>
                <a:ea typeface="微软雅黑" panose="020B0503020204020204" charset="-122"/>
                <a:cs typeface="Inter"/>
                <a:sym typeface="Inter"/>
              </a:rPr>
              <a:t> (Copyright)</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微软雅黑" panose="020B0503020204020204" charset="-122"/>
                <a:ea typeface="微软雅黑" panose="020B0503020204020204" charset="-122"/>
                <a:cs typeface="Inter"/>
                <a:sym typeface="Inter"/>
                <a:hlinkClick r:id="rId6"/>
              </a:rPr>
              <a:t>BCP 79</a:t>
            </a:r>
            <a:r>
              <a:rPr lang="en-US" sz="1000">
                <a:solidFill>
                  <a:srgbClr val="434343"/>
                </a:solidFill>
                <a:latin typeface="微软雅黑" panose="020B0503020204020204" charset="-122"/>
                <a:ea typeface="微软雅黑" panose="020B0503020204020204" charset="-122"/>
                <a:cs typeface="Inter"/>
                <a:sym typeface="Inter"/>
              </a:rPr>
              <a:t> (Patents, Participation)</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微软雅黑" panose="020B0503020204020204" charset="-122"/>
                <a:ea typeface="微软雅黑" panose="020B0503020204020204" charset="-122"/>
                <a:cs typeface="Inter"/>
                <a:sym typeface="Inter"/>
                <a:hlinkClick r:id="rId7"/>
              </a:rPr>
              <a:t>https://www.ietf.org/privacy-policy/</a:t>
            </a:r>
            <a:r>
              <a:rPr lang="en-US" sz="1000">
                <a:solidFill>
                  <a:srgbClr val="434343"/>
                </a:solidFill>
                <a:latin typeface="微软雅黑" panose="020B0503020204020204" charset="-122"/>
                <a:ea typeface="微软雅黑" panose="020B0503020204020204" charset="-122"/>
                <a:cs typeface="Inter"/>
                <a:sym typeface="Inter"/>
              </a:rPr>
              <a:t>(Privacy Policy)</a:t>
            </a:r>
            <a:endParaRPr sz="1000">
              <a:solidFill>
                <a:srgbClr val="434343"/>
              </a:solidFill>
              <a:latin typeface="微软雅黑" panose="020B0503020204020204" charset="-122"/>
              <a:ea typeface="微软雅黑" panose="020B0503020204020204" charset="-122"/>
              <a:cs typeface="Inter"/>
              <a:sym typeface="Inte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altLang="zh-CN" sz="2400" b="0" i="0" u="none" strike="noStrike" cap="none">
                <a:solidFill>
                  <a:schemeClr val="lt1"/>
                </a:solidFill>
                <a:latin typeface="微软雅黑" panose="020B0503020204020204" charset="-122"/>
                <a:ea typeface="微软雅黑" panose="020B0503020204020204" charset="-122"/>
                <a:cs typeface="Open Sans"/>
                <a:sym typeface="Open Sans"/>
              </a:rPr>
              <a:t>Note to all</a:t>
            </a:r>
            <a:endParaRPr lang="en-US" altLang="zh-CN" sz="2400" b="0" i="0" u="none" strike="noStrike" cap="none">
              <a:solidFill>
                <a:schemeClr val="lt1"/>
              </a:solidFill>
              <a:latin typeface="微软雅黑" panose="020B0503020204020204" charset="-122"/>
              <a:ea typeface="微软雅黑" panose="020B0503020204020204" charset="-122"/>
              <a:cs typeface="Open Sans"/>
              <a:sym typeface="Open Sans"/>
            </a:endParaRPr>
          </a:p>
        </p:txBody>
      </p:sp>
      <p:sp>
        <p:nvSpPr>
          <p:cNvPr id="3" name="Content Placeholder 2"/>
          <p:cNvSpPr>
            <a:spLocks noGrp="1"/>
          </p:cNvSpPr>
          <p:nvPr>
            <p:ph idx="1"/>
          </p:nvPr>
        </p:nvSpPr>
        <p:spPr>
          <a:xfrm>
            <a:off x="401955" y="983615"/>
            <a:ext cx="8259445" cy="3564255"/>
          </a:xfrm>
        </p:spPr>
        <p:txBody>
          <a:bodyPr/>
          <a:lstStyle/>
          <a:p>
            <a:r>
              <a:rPr lang="en-US" b="0" i="0" u="none" strike="noStrike" baseline="0" dirty="0">
                <a:solidFill>
                  <a:srgbClr val="000000"/>
                </a:solidFill>
                <a:latin typeface="微软雅黑" panose="020B0503020204020204" charset="-122"/>
                <a:ea typeface="微软雅黑" panose="020B0503020204020204" charset="-122"/>
              </a:rPr>
              <a:t>Open to all</a:t>
            </a:r>
            <a:endParaRPr lang="en-US" b="0" i="0" u="none" strike="noStrike" baseline="0" dirty="0">
              <a:solidFill>
                <a:srgbClr val="000000"/>
              </a:solidFill>
              <a:latin typeface="微软雅黑" panose="020B0503020204020204" charset="-122"/>
              <a:ea typeface="微软雅黑" panose="020B0503020204020204" charset="-122"/>
            </a:endParaRPr>
          </a:p>
          <a:p>
            <a:r>
              <a:rPr lang="en-US" b="0" i="0" u="none" strike="noStrike" baseline="0" dirty="0">
                <a:solidFill>
                  <a:srgbClr val="000000"/>
                </a:solidFill>
                <a:latin typeface="微软雅黑" panose="020B0503020204020204" charset="-122"/>
                <a:ea typeface="微软雅黑" panose="020B0503020204020204" charset="-122"/>
              </a:rPr>
              <a:t>Meeting will be recorded, and all attendees have agreed</a:t>
            </a:r>
            <a:endParaRPr lang="en-US" b="0" i="0" u="none" strike="noStrike" baseline="0" dirty="0">
              <a:solidFill>
                <a:srgbClr val="000000"/>
              </a:solidFill>
              <a:latin typeface="微软雅黑" panose="020B0503020204020204" charset="-122"/>
              <a:ea typeface="微软雅黑" panose="020B0503020204020204" charset="-122"/>
            </a:endParaRPr>
          </a:p>
          <a:p>
            <a:r>
              <a:rPr lang="en-US" b="0" i="0" u="none" strike="noStrike" baseline="0" dirty="0">
                <a:solidFill>
                  <a:srgbClr val="000000"/>
                </a:solidFill>
                <a:latin typeface="微软雅黑" panose="020B0503020204020204" charset="-122"/>
                <a:ea typeface="微软雅黑" panose="020B0503020204020204" charset="-122"/>
              </a:rPr>
              <a:t>Not under NDA of any form</a:t>
            </a:r>
            <a:endParaRPr lang="en-US" b="0" i="0" u="none" strike="noStrike" baseline="0" dirty="0">
              <a:solidFill>
                <a:srgbClr val="000000"/>
              </a:solidFill>
              <a:latin typeface="微软雅黑" panose="020B0503020204020204" charset="-122"/>
              <a:ea typeface="微软雅黑" panose="020B0503020204020204" charset="-122"/>
            </a:endParaRPr>
          </a:p>
          <a:p>
            <a:r>
              <a:rPr lang="en-US" b="0" i="0" u="none" strike="noStrike" baseline="0" dirty="0">
                <a:solidFill>
                  <a:srgbClr val="000000"/>
                </a:solidFill>
                <a:latin typeface="微软雅黑" panose="020B0503020204020204" charset="-122"/>
                <a:ea typeface="微软雅黑" panose="020B0503020204020204" charset="-122"/>
              </a:rPr>
              <a:t>Discussions at the end of all presentations</a:t>
            </a:r>
            <a:endParaRPr lang="en-US" b="0" i="0" u="none" strike="noStrike" baseline="0" dirty="0">
              <a:solidFill>
                <a:srgbClr val="000000"/>
              </a:solidFill>
              <a:latin typeface="微软雅黑" panose="020B0503020204020204" charset="-122"/>
              <a:ea typeface="微软雅黑" panose="020B0503020204020204" charset="-122"/>
            </a:endParaRPr>
          </a:p>
          <a:p>
            <a:r>
              <a:rPr lang="en-US" b="0" i="0" u="none" strike="noStrike" baseline="0" dirty="0">
                <a:solidFill>
                  <a:srgbClr val="000000"/>
                </a:solidFill>
                <a:latin typeface="微软雅黑" panose="020B0503020204020204" charset="-122"/>
                <a:ea typeface="微软雅黑" panose="020B0503020204020204" charset="-122"/>
              </a:rPr>
              <a:t>Meeting link:  </a:t>
            </a:r>
            <a:r>
              <a:rPr lang="en-US" sz="1600" b="0" i="0" u="none" strike="noStrike" baseline="0" dirty="0">
                <a:solidFill>
                  <a:srgbClr val="000000"/>
                </a:solidFill>
                <a:latin typeface="微软雅黑" panose="020B0503020204020204" charset="-122"/>
                <a:ea typeface="微软雅黑" panose="020B0503020204020204" charset="-122"/>
                <a:hlinkClick r:id="rId1" action="ppaction://hlinkfile"/>
              </a:rPr>
              <a:t>https://ietf.webex.com/meet/ietfsidemeeting2</a:t>
            </a:r>
            <a:endParaRPr lang="en-US" sz="1600" b="0" i="0" u="none" strike="noStrike" baseline="0" dirty="0">
              <a:solidFill>
                <a:srgbClr val="000000"/>
              </a:solidFill>
              <a:latin typeface="微软雅黑" panose="020B0503020204020204" charset="-122"/>
              <a:ea typeface="微软雅黑" panose="020B0503020204020204" charset="-122"/>
            </a:endParaRPr>
          </a:p>
          <a:p>
            <a:r>
              <a:rPr lang="en-US" b="0" i="0" u="none" strike="noStrike" baseline="0" dirty="0" err="1">
                <a:solidFill>
                  <a:srgbClr val="000000"/>
                </a:solidFill>
                <a:latin typeface="微软雅黑" panose="020B0503020204020204" charset="-122"/>
                <a:ea typeface="微软雅黑" panose="020B0503020204020204" charset="-122"/>
              </a:rPr>
              <a:t>Github</a:t>
            </a:r>
            <a:r>
              <a:rPr lang="en-US" b="0" i="0" u="none" strike="noStrike" baseline="0" dirty="0">
                <a:solidFill>
                  <a:srgbClr val="000000"/>
                </a:solidFill>
                <a:latin typeface="微软雅黑" panose="020B0503020204020204" charset="-122"/>
                <a:ea typeface="微软雅黑" panose="020B0503020204020204" charset="-122"/>
              </a:rPr>
              <a:t>: </a:t>
            </a:r>
            <a:r>
              <a:rPr lang="en-US" sz="1600" b="0" i="0" u="none" strike="noStrike" baseline="0" dirty="0">
                <a:solidFill>
                  <a:srgbClr val="000000"/>
                </a:solidFill>
                <a:latin typeface="微软雅黑" panose="020B0503020204020204" charset="-122"/>
                <a:ea typeface="微软雅黑" panose="020B0503020204020204" charset="-122"/>
                <a:hlinkClick r:id="rId2" action="ppaction://hlinkfile"/>
              </a:rPr>
              <a:t>https://github.com/PL-IETF/AI-Agent-Communication-Networking</a:t>
            </a:r>
            <a:endParaRPr lang="en-US" sz="1600" b="0" i="0" u="none" strike="noStrike" baseline="0" dirty="0">
              <a:solidFill>
                <a:srgbClr val="000000"/>
              </a:solidFill>
              <a:latin typeface="微软雅黑" panose="020B0503020204020204" charset="-122"/>
              <a:ea typeface="微软雅黑" panose="020B0503020204020204" charset="-122"/>
            </a:endParaRPr>
          </a:p>
          <a:p>
            <a:pPr algn="l"/>
            <a:r>
              <a:rPr lang="en-US" sz="1600" b="0" i="0" u="none" strike="noStrike" baseline="0" dirty="0">
                <a:solidFill>
                  <a:srgbClr val="000000"/>
                </a:solidFill>
                <a:latin typeface="微软雅黑" panose="020B0503020204020204" charset="-122"/>
                <a:ea typeface="微软雅黑" panose="020B0503020204020204" charset="-122"/>
              </a:rPr>
              <a:t>Minutes: </a:t>
            </a:r>
            <a:r>
              <a:rPr lang="en-US" sz="1600" b="0" i="0" strike="noStrike" baseline="0" dirty="0">
                <a:solidFill>
                  <a:srgbClr val="000000"/>
                </a:solidFill>
                <a:latin typeface="微软雅黑" panose="020B0503020204020204" charset="-122"/>
                <a:ea typeface="微软雅黑" panose="020B0503020204020204" charset="-122"/>
                <a:hlinkClick r:id="rId3" action="ppaction://hlinkfile"/>
              </a:rPr>
              <a:t>https://notes.ietf.org/gIpc_AS8RJ2kzxIIrJQrUw?edit</a:t>
            </a:r>
            <a:endParaRPr lang="en-US" sz="1600" b="0" i="0" strike="noStrike" baseline="0" dirty="0">
              <a:solidFill>
                <a:srgbClr val="000000"/>
              </a:solidFill>
              <a:latin typeface="微软雅黑" panose="020B0503020204020204" charset="-122"/>
              <a:ea typeface="微软雅黑" panose="020B0503020204020204" charset="-122"/>
              <a:hlinkClick r:id="rId3" action="ppaction://hlinkfile"/>
            </a:endParaRPr>
          </a:p>
        </p:txBody>
      </p:sp>
      <p:sp>
        <p:nvSpPr>
          <p:cNvPr id="5" name="文本框 4"/>
          <p:cNvSpPr txBox="1"/>
          <p:nvPr/>
        </p:nvSpPr>
        <p:spPr>
          <a:xfrm>
            <a:off x="1160145" y="4837271"/>
            <a:ext cx="6804660" cy="275590"/>
          </a:xfrm>
          <a:prstGeom prst="rect">
            <a:avLst/>
          </a:prstGeom>
          <a:noFill/>
        </p:spPr>
        <p:txBody>
          <a:bodyPr wrap="square" rtlCol="0" anchor="t">
            <a:spAutoFit/>
          </a:bodyPr>
          <a:lstStyle/>
          <a:p>
            <a:pPr algn="ctr"/>
            <a:r>
              <a:rPr lang="en-US" sz="1200" dirty="0">
                <a:solidFill>
                  <a:schemeClr val="bg2">
                    <a:lumMod val="60000"/>
                    <a:lumOff val="40000"/>
                  </a:schemeClr>
                </a:solidFill>
                <a:sym typeface="+mn-ea"/>
              </a:rPr>
              <a:t>IETF-123, AI-Agent Communication Networking Use Cases and Protocols</a:t>
            </a:r>
            <a:endParaRPr lang="en-US" sz="1200" dirty="0">
              <a:solidFill>
                <a:schemeClr val="bg2">
                  <a:lumMod val="60000"/>
                  <a:lumOff val="40000"/>
                </a:schemeClr>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ltLang="zh-CN" dirty="0">
                <a:latin typeface="微软雅黑" panose="020B0503020204020204" charset="-122"/>
                <a:ea typeface="微软雅黑" panose="020B0503020204020204" charset="-122"/>
              </a:rPr>
              <a:t>What is the AI Agent</a:t>
            </a:r>
            <a:r>
              <a:rPr lang="zh-CN" altLang="en-US" dirty="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Content Placeholder 2"/>
          <p:cNvSpPr>
            <a:spLocks noGrp="1"/>
          </p:cNvSpPr>
          <p:nvPr>
            <p:ph idx="1"/>
          </p:nvPr>
        </p:nvSpPr>
        <p:spPr>
          <a:xfrm>
            <a:off x="117475" y="1840230"/>
            <a:ext cx="8909685" cy="2884805"/>
          </a:xfrm>
        </p:spPr>
        <p:txBody>
          <a:bodyPr>
            <a:normAutofit lnSpcReduction="10000"/>
          </a:bodyPr>
          <a:lstStyle/>
          <a:p>
            <a:pPr eaLnBrk="1" fontAlgn="auto" latinLnBrk="0" hangingPunct="1">
              <a:lnSpc>
                <a:spcPct val="150000"/>
              </a:lnSpc>
            </a:pPr>
            <a:r>
              <a:rPr lang="en-US" altLang="zh-CN" dirty="0">
                <a:latin typeface="微软雅黑" panose="020B0503020204020204" charset="-122"/>
                <a:ea typeface="微软雅黑" panose="020B0503020204020204" charset="-122"/>
                <a:sym typeface="+mn-ea"/>
              </a:rPr>
              <a:t>Automated entity that senses and responds to its environment and takes actions to achieve its Goals. </a:t>
            </a:r>
            <a:r>
              <a:rPr lang="en-US" altLang="zh-CN" i="1" dirty="0">
                <a:latin typeface="微软雅黑" panose="020B0503020204020204" charset="-122"/>
                <a:ea typeface="微软雅黑" panose="020B0503020204020204" charset="-122"/>
                <a:sym typeface="+mn-ea"/>
              </a:rPr>
              <a:t>[Ref: ISO-IEC-22989-2022]</a:t>
            </a:r>
            <a:endParaRPr lang="en-US" altLang="zh-CN" i="1" dirty="0">
              <a:latin typeface="微软雅黑" panose="020B0503020204020204" charset="-122"/>
              <a:ea typeface="微软雅黑" panose="020B0503020204020204" charset="-122"/>
              <a:sym typeface="+mn-ea"/>
            </a:endParaRPr>
          </a:p>
          <a:p>
            <a:pPr>
              <a:lnSpc>
                <a:spcPct val="150000"/>
              </a:lnSpc>
            </a:pPr>
            <a:r>
              <a:rPr lang="en-US" altLang="zh-CN" dirty="0">
                <a:latin typeface="微软雅黑" panose="020B0503020204020204" charset="-122"/>
                <a:ea typeface="微软雅黑" panose="020B0503020204020204" charset="-122"/>
                <a:sym typeface="+mn-ea"/>
              </a:rPr>
              <a:t>An automated intelligent entity capable of </a:t>
            </a:r>
            <a:r>
              <a:rPr lang="en-US" altLang="zh-CN" dirty="0" err="1">
                <a:latin typeface="微软雅黑" panose="020B0503020204020204" charset="-122"/>
                <a:ea typeface="微软雅黑" panose="020B0503020204020204" charset="-122"/>
                <a:sym typeface="+mn-ea"/>
              </a:rPr>
              <a:t>e.g</a:t>
            </a:r>
            <a:r>
              <a:rPr lang="en-US" altLang="zh-CN" dirty="0">
                <a:latin typeface="微软雅黑" panose="020B0503020204020204" charset="-122"/>
                <a:ea typeface="微软雅黑" panose="020B0503020204020204" charset="-122"/>
                <a:sym typeface="+mn-ea"/>
              </a:rPr>
              <a:t> interacting with its environment, acquiring contextual information, reasoning, self-learning, decision-making, executing tasks (autonomously or in collaboration with other Al Agents) to achieve a specific goal. </a:t>
            </a:r>
            <a:r>
              <a:rPr lang="en-US" altLang="zh-CN" i="1" dirty="0">
                <a:latin typeface="微软雅黑" panose="020B0503020204020204" charset="-122"/>
                <a:ea typeface="微软雅黑" panose="020B0503020204020204" charset="-122"/>
                <a:sym typeface="+mn-ea"/>
              </a:rPr>
              <a:t>[Ref: 3GPP SA1 TR22.870 v0.3.1 (June 2025)]</a:t>
            </a:r>
            <a:endParaRPr lang="en-US" altLang="zh-CN" i="1" dirty="0">
              <a:latin typeface="微软雅黑" panose="020B0503020204020204" charset="-122"/>
              <a:ea typeface="微软雅黑" panose="020B0503020204020204" charset="-122"/>
              <a:sym typeface="+mn-ea"/>
            </a:endParaRPr>
          </a:p>
        </p:txBody>
      </p:sp>
      <p:sp>
        <p:nvSpPr>
          <p:cNvPr id="6" name="文本框 5"/>
          <p:cNvSpPr txBox="1"/>
          <p:nvPr/>
        </p:nvSpPr>
        <p:spPr>
          <a:xfrm>
            <a:off x="1160145" y="4837271"/>
            <a:ext cx="6804660" cy="275590"/>
          </a:xfrm>
          <a:prstGeom prst="rect">
            <a:avLst/>
          </a:prstGeom>
          <a:noFill/>
        </p:spPr>
        <p:txBody>
          <a:bodyPr wrap="square" rtlCol="0" anchor="t">
            <a:spAutoFit/>
          </a:bodyPr>
          <a:lstStyle/>
          <a:p>
            <a:pPr algn="ctr"/>
            <a:r>
              <a:rPr lang="en-US" sz="1200" dirty="0">
                <a:solidFill>
                  <a:srgbClr val="424242">
                    <a:lumMod val="60000"/>
                    <a:lumOff val="40000"/>
                  </a:srgbClr>
                </a:solidFill>
                <a:sym typeface="+mn-ea"/>
              </a:rPr>
              <a:t>IETF-123, AI-Agent Communication Networking Use Cases and Protocols</a:t>
            </a:r>
            <a:endParaRPr lang="en-US" sz="1200" dirty="0">
              <a:solidFill>
                <a:srgbClr val="424242">
                  <a:lumMod val="60000"/>
                  <a:lumOff val="40000"/>
                </a:srgbClr>
              </a:solidFill>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ltLang="zh-CN" dirty="0">
                <a:latin typeface="微软雅黑" panose="020B0503020204020204" charset="-122"/>
                <a:ea typeface="微软雅黑" panose="020B0503020204020204" charset="-122"/>
              </a:rPr>
              <a:t>Meeting Scope</a:t>
            </a:r>
            <a:endParaRPr lang="en-US" altLang="zh-CN" dirty="0">
              <a:latin typeface="微软雅黑" panose="020B0503020204020204" charset="-122"/>
              <a:ea typeface="微软雅黑" panose="020B0503020204020204" charset="-122"/>
            </a:endParaRP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Content Placeholder 2"/>
          <p:cNvSpPr>
            <a:spLocks noGrp="1"/>
          </p:cNvSpPr>
          <p:nvPr>
            <p:ph idx="1"/>
          </p:nvPr>
        </p:nvSpPr>
        <p:spPr>
          <a:xfrm>
            <a:off x="117475" y="1840230"/>
            <a:ext cx="8909685" cy="2884805"/>
          </a:xfrm>
        </p:spPr>
        <p:txBody>
          <a:bodyPr>
            <a:normAutofit/>
          </a:bodyPr>
          <a:lstStyle/>
          <a:p>
            <a:pPr eaLnBrk="1" fontAlgn="auto" latinLnBrk="0" hangingPunct="1">
              <a:lnSpc>
                <a:spcPct val="150000"/>
              </a:lnSpc>
            </a:pPr>
            <a:r>
              <a:rPr lang="en-US" altLang="zh-CN" dirty="0">
                <a:latin typeface="微软雅黑" panose="020B0503020204020204" charset="-122"/>
                <a:ea typeface="微软雅黑" panose="020B0503020204020204" charset="-122"/>
                <a:sym typeface="+mn-ea"/>
              </a:rPr>
              <a:t>Discuss the use cases, requirements, and some protocol directions of AI-Agent Communication Networking.</a:t>
            </a:r>
            <a:endParaRPr lang="en-US" altLang="zh-CN" dirty="0">
              <a:latin typeface="微软雅黑" panose="020B0503020204020204" charset="-122"/>
              <a:ea typeface="微软雅黑" panose="020B0503020204020204" charset="-122"/>
              <a:sym typeface="+mn-ea"/>
            </a:endParaRPr>
          </a:p>
          <a:p>
            <a:pPr eaLnBrk="1" fontAlgn="auto" latinLnBrk="0" hangingPunct="1">
              <a:lnSpc>
                <a:spcPct val="150000"/>
              </a:lnSpc>
            </a:pPr>
            <a:r>
              <a:rPr lang="en-US" altLang="zh-CN" dirty="0">
                <a:latin typeface="微软雅黑" panose="020B0503020204020204" charset="-122"/>
                <a:ea typeface="微软雅黑" panose="020B0503020204020204" charset="-122"/>
                <a:sym typeface="+mn-ea"/>
              </a:rPr>
              <a:t>Any interests in the community and any potential work that could be done in IETF.</a:t>
            </a:r>
            <a:endParaRPr lang="en-US" altLang="en-US" dirty="0">
              <a:latin typeface="微软雅黑" panose="020B0503020204020204" charset="-122"/>
              <a:ea typeface="微软雅黑" panose="020B0503020204020204" charset="-122"/>
            </a:endParaRPr>
          </a:p>
        </p:txBody>
      </p:sp>
      <p:sp>
        <p:nvSpPr>
          <p:cNvPr id="6" name="文本框 5"/>
          <p:cNvSpPr txBox="1"/>
          <p:nvPr/>
        </p:nvSpPr>
        <p:spPr>
          <a:xfrm>
            <a:off x="1160145" y="4837271"/>
            <a:ext cx="6804660" cy="275590"/>
          </a:xfrm>
          <a:prstGeom prst="rect">
            <a:avLst/>
          </a:prstGeom>
          <a:noFill/>
        </p:spPr>
        <p:txBody>
          <a:bodyPr wrap="square" rtlCol="0" anchor="t">
            <a:spAutoFit/>
          </a:bodyPr>
          <a:lstStyle/>
          <a:p>
            <a:pPr algn="ctr"/>
            <a:r>
              <a:rPr lang="en-US" sz="1200" dirty="0">
                <a:solidFill>
                  <a:srgbClr val="424242">
                    <a:lumMod val="60000"/>
                    <a:lumOff val="40000"/>
                  </a:srgbClr>
                </a:solidFill>
                <a:sym typeface="+mn-ea"/>
              </a:rPr>
              <a:t>IETF-123, AI-Agent Communication Networking Use Cases and Protocols</a:t>
            </a:r>
            <a:endParaRPr lang="en-US" sz="1200" dirty="0">
              <a:solidFill>
                <a:srgbClr val="424242">
                  <a:lumMod val="60000"/>
                  <a:lumOff val="40000"/>
                </a:srgbClr>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ltLang="zh-CN" dirty="0">
                <a:latin typeface="微软雅黑" panose="020B0503020204020204" charset="-122"/>
                <a:ea typeface="微软雅黑" panose="020B0503020204020204" charset="-122"/>
              </a:rPr>
              <a:t>Agenda</a:t>
            </a:r>
            <a:endParaRPr lang="en-US" altLang="zh-CN" dirty="0">
              <a:latin typeface="微软雅黑" panose="020B0503020204020204" charset="-122"/>
              <a:ea typeface="微软雅黑" panose="020B0503020204020204" charset="-122"/>
            </a:endParaRP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graphicFrame>
        <p:nvGraphicFramePr>
          <p:cNvPr id="7" name="Table 6"/>
          <p:cNvGraphicFramePr>
            <a:graphicFrameLocks noGrp="1"/>
          </p:cNvGraphicFramePr>
          <p:nvPr>
            <p:custDataLst>
              <p:tags r:id="rId1"/>
            </p:custDataLst>
          </p:nvPr>
        </p:nvGraphicFramePr>
        <p:xfrm>
          <a:off x="212880" y="1759573"/>
          <a:ext cx="8740140" cy="3500120"/>
        </p:xfrm>
        <a:graphic>
          <a:graphicData uri="http://schemas.openxmlformats.org/drawingml/2006/table">
            <a:tbl>
              <a:tblPr firstRow="1" bandRow="1">
                <a:effectLst/>
                <a:tableStyleId>{5940675A-B579-460E-94D1-54222C63F5DA}</a:tableStyleId>
              </a:tblPr>
              <a:tblGrid>
                <a:gridCol w="565785"/>
                <a:gridCol w="619760"/>
                <a:gridCol w="843915"/>
                <a:gridCol w="3926205"/>
                <a:gridCol w="2784475"/>
              </a:tblGrid>
              <a:tr h="274320">
                <a:tc>
                  <a:txBody>
                    <a:bodyPr/>
                    <a:lstStyle/>
                    <a:p>
                      <a:pPr indent="0" algn="ctr" fontAlgn="auto"/>
                      <a:r>
                        <a:rPr lang="en-GB" sz="1350" b="1" dirty="0">
                          <a:solidFill>
                            <a:sysClr val="window" lastClr="FFFFFF"/>
                          </a:solidFill>
                          <a:latin typeface="Calibri" panose="020F0502020204030204" charset="0"/>
                        </a:rPr>
                        <a:t>Slot</a:t>
                      </a:r>
                      <a:endParaRPr lang="en-GB" sz="1350" b="1" dirty="0">
                        <a:solidFill>
                          <a:sysClr val="window" lastClr="FFFFFF"/>
                        </a:solidFill>
                        <a:latin typeface="Calibri" panose="020F0502020204030204" charset="0"/>
                      </a:endParaRPr>
                    </a:p>
                  </a:txBody>
                  <a:tcPr marL="68580" marR="68580" marT="34290" marB="34290">
                    <a:lnL>
                      <a:noFill/>
                    </a:lnL>
                    <a:lnR>
                      <a:noFill/>
                    </a:lnR>
                    <a:lnT>
                      <a:noFill/>
                    </a:lnT>
                    <a:lnB>
                      <a:noFill/>
                    </a:lnB>
                    <a:solidFill>
                      <a:srgbClr val="C0504D"/>
                    </a:solidFill>
                  </a:tcPr>
                </a:tc>
                <a:tc>
                  <a:txBody>
                    <a:bodyPr/>
                    <a:lstStyle/>
                    <a:p>
                      <a:pPr indent="0" algn="ctr" fontAlgn="auto"/>
                      <a:r>
                        <a:rPr lang="en-GB" sz="1350" b="1" dirty="0">
                          <a:solidFill>
                            <a:sysClr val="window" lastClr="FFFFFF"/>
                          </a:solidFill>
                          <a:latin typeface="Calibri" panose="020F0502020204030204" charset="0"/>
                        </a:rPr>
                        <a:t>Start</a:t>
                      </a:r>
                      <a:endParaRPr lang="en-GB" sz="1350" b="1" dirty="0">
                        <a:solidFill>
                          <a:sysClr val="window" lastClr="FFFFFF"/>
                        </a:solidFill>
                        <a:latin typeface="Calibri" panose="020F0502020204030204" charset="0"/>
                      </a:endParaRPr>
                    </a:p>
                  </a:txBody>
                  <a:tcPr marL="68580" marR="68580" marT="34290" marB="34290">
                    <a:lnL>
                      <a:noFill/>
                    </a:lnL>
                    <a:lnR>
                      <a:noFill/>
                    </a:lnR>
                    <a:lnT>
                      <a:noFill/>
                    </a:lnT>
                    <a:lnB>
                      <a:noFill/>
                    </a:lnB>
                    <a:solidFill>
                      <a:srgbClr val="C0504D"/>
                    </a:solidFill>
                  </a:tcPr>
                </a:tc>
                <a:tc>
                  <a:txBody>
                    <a:bodyPr/>
                    <a:lstStyle/>
                    <a:p>
                      <a:pPr indent="0" algn="ctr" fontAlgn="auto"/>
                      <a:r>
                        <a:rPr lang="en-GB" sz="1350" b="1" dirty="0">
                          <a:solidFill>
                            <a:sysClr val="window" lastClr="FFFFFF"/>
                          </a:solidFill>
                          <a:latin typeface="Calibri" panose="020F0502020204030204" charset="0"/>
                        </a:rPr>
                        <a:t>Duration</a:t>
                      </a:r>
                      <a:endParaRPr lang="en-GB" sz="1350" b="1" dirty="0">
                        <a:solidFill>
                          <a:sysClr val="window" lastClr="FFFFFF"/>
                        </a:solidFill>
                        <a:latin typeface="Calibri" panose="020F0502020204030204" charset="0"/>
                      </a:endParaRPr>
                    </a:p>
                  </a:txBody>
                  <a:tcPr marL="68580" marR="68580" marT="34290" marB="34290">
                    <a:lnL>
                      <a:noFill/>
                    </a:lnL>
                    <a:lnR>
                      <a:noFill/>
                    </a:lnR>
                    <a:lnT>
                      <a:noFill/>
                    </a:lnT>
                    <a:lnB>
                      <a:noFill/>
                    </a:lnB>
                    <a:solidFill>
                      <a:srgbClr val="C0504D"/>
                    </a:solidFill>
                  </a:tcPr>
                </a:tc>
                <a:tc>
                  <a:txBody>
                    <a:bodyPr/>
                    <a:lstStyle/>
                    <a:p>
                      <a:pPr indent="0" algn="ctr" fontAlgn="auto"/>
                      <a:r>
                        <a:rPr lang="en-US" altLang="en-GB" sz="1350" b="1" dirty="0">
                          <a:solidFill>
                            <a:sysClr val="window" lastClr="FFFFFF"/>
                          </a:solidFill>
                          <a:latin typeface="Calibri" panose="020F0502020204030204" charset="0"/>
                        </a:rPr>
                        <a:t>Title</a:t>
                      </a:r>
                      <a:endParaRPr lang="en-US" altLang="en-GB" sz="1350" b="1" dirty="0">
                        <a:solidFill>
                          <a:sysClr val="window" lastClr="FFFFFF"/>
                        </a:solidFill>
                        <a:latin typeface="Calibri" panose="020F0502020204030204" charset="0"/>
                      </a:endParaRPr>
                    </a:p>
                  </a:txBody>
                  <a:tcPr marL="68580" marR="68580" marT="34290" marB="34290">
                    <a:lnL>
                      <a:noFill/>
                    </a:lnL>
                    <a:lnR>
                      <a:noFill/>
                    </a:lnR>
                    <a:lnT>
                      <a:noFill/>
                    </a:lnT>
                    <a:lnB>
                      <a:noFill/>
                    </a:lnB>
                    <a:solidFill>
                      <a:srgbClr val="C0504D"/>
                    </a:solidFill>
                  </a:tcPr>
                </a:tc>
                <a:tc>
                  <a:txBody>
                    <a:bodyPr/>
                    <a:lstStyle/>
                    <a:p>
                      <a:pPr indent="0" algn="ctr" fontAlgn="auto"/>
                      <a:r>
                        <a:rPr lang="en-GB" sz="1350" b="1" dirty="0">
                          <a:solidFill>
                            <a:sysClr val="window" lastClr="FFFFFF"/>
                          </a:solidFill>
                          <a:latin typeface="Calibri" panose="020F0502020204030204" charset="0"/>
                        </a:rPr>
                        <a:t>Presenter</a:t>
                      </a:r>
                      <a:endParaRPr lang="en-GB" sz="1350" b="1" dirty="0">
                        <a:solidFill>
                          <a:sysClr val="window" lastClr="FFFFFF"/>
                        </a:solidFill>
                        <a:latin typeface="Calibri" panose="020F0502020204030204" charset="0"/>
                      </a:endParaRPr>
                    </a:p>
                  </a:txBody>
                  <a:tcPr marL="68580" marR="68580" marT="34290" marB="34290">
                    <a:lnL>
                      <a:noFill/>
                    </a:lnL>
                    <a:lnR>
                      <a:noFill/>
                    </a:lnR>
                    <a:lnT>
                      <a:noFill/>
                    </a:lnT>
                    <a:lnB>
                      <a:noFill/>
                    </a:lnB>
                    <a:solidFill>
                      <a:srgbClr val="C0504D"/>
                    </a:solidFill>
                  </a:tcPr>
                </a:tc>
              </a:tr>
              <a:tr h="261620">
                <a:tc>
                  <a:txBody>
                    <a:bodyPr/>
                    <a:lstStyle/>
                    <a:p>
                      <a:pPr algn="ctr"/>
                      <a:r>
                        <a:rPr lang="en-GB" sz="1350" dirty="0">
                          <a:solidFill>
                            <a:sysClr val="windowText" lastClr="000000"/>
                          </a:solidFill>
                          <a:latin typeface="Calibri" panose="020F0502020204030204" charset="0"/>
                        </a:rPr>
                        <a:t>1</a:t>
                      </a:r>
                      <a:endParaRPr 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altLang="en-GB" sz="1350" dirty="0">
                          <a:solidFill>
                            <a:sysClr val="windowText" lastClr="000000"/>
                          </a:solidFill>
                          <a:latin typeface="Calibri" panose="020F0502020204030204" charset="0"/>
                        </a:rPr>
                        <a:t>14:30</a:t>
                      </a:r>
                      <a:endParaRPr lang="en-US" alt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altLang="en-GB" sz="1350" dirty="0">
                          <a:solidFill>
                            <a:sysClr val="windowText" lastClr="000000"/>
                          </a:solidFill>
                          <a:latin typeface="Calibri" panose="020F0502020204030204" charset="0"/>
                        </a:rPr>
                        <a:t>10</a:t>
                      </a:r>
                      <a:r>
                        <a:rPr lang="en-GB" sz="1350" dirty="0">
                          <a:solidFill>
                            <a:sysClr val="windowText" lastClr="000000"/>
                          </a:solidFill>
                          <a:latin typeface="Calibri" panose="020F0502020204030204" charset="0"/>
                        </a:rPr>
                        <a:t> mins</a:t>
                      </a:r>
                      <a:endParaRPr 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GB" sz="1350" b="0" i="0" kern="1200" dirty="0">
                          <a:solidFill>
                            <a:sysClr val="windowText" lastClr="000000"/>
                          </a:solidFill>
                          <a:effectLst/>
                          <a:latin typeface="Calibri" panose="020F0502020204030204" charset="0"/>
                          <a:ea typeface="+mn-ea"/>
                          <a:cs typeface="+mn-ea"/>
                        </a:rPr>
                        <a:t>Meeting </a:t>
                      </a:r>
                      <a:r>
                        <a:rPr lang="en-US" altLang="en-GB" sz="1350" b="0" i="0" kern="1200" dirty="0">
                          <a:solidFill>
                            <a:sysClr val="windowText" lastClr="000000"/>
                          </a:solidFill>
                          <a:effectLst/>
                          <a:latin typeface="Calibri" panose="020F0502020204030204" charset="0"/>
                          <a:ea typeface="+mn-ea"/>
                          <a:cs typeface="+mn-ea"/>
                        </a:rPr>
                        <a:t>A</a:t>
                      </a:r>
                      <a:r>
                        <a:rPr lang="en-GB" sz="1350" b="0" i="0" kern="1200" dirty="0">
                          <a:solidFill>
                            <a:sysClr val="windowText" lastClr="000000"/>
                          </a:solidFill>
                          <a:effectLst/>
                          <a:latin typeface="Calibri" panose="020F0502020204030204" charset="0"/>
                          <a:ea typeface="+mn-ea"/>
                          <a:cs typeface="+mn-ea"/>
                        </a:rPr>
                        <a:t>dmin</a:t>
                      </a:r>
                      <a:endParaRPr lang="en-GB" sz="1350" b="0" i="0" kern="1200" dirty="0">
                        <a:solidFill>
                          <a:sysClr val="windowText" lastClr="000000"/>
                        </a:solidFill>
                        <a:effectLst/>
                        <a:latin typeface="Calibri" panose="020F0502020204030204" charset="0"/>
                        <a:ea typeface="+mn-ea"/>
                        <a:cs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altLang="en-GB" sz="1350" dirty="0">
                          <a:solidFill>
                            <a:sysClr val="windowText" lastClr="000000"/>
                          </a:solidFill>
                          <a:latin typeface="Calibri" panose="020F0502020204030204" charset="0"/>
                          <a:sym typeface="+mn-ea"/>
                        </a:rPr>
                        <a:t>Peng Liu, Emile Stephan, </a:t>
                      </a:r>
                      <a:endParaRPr lang="en-US" altLang="en-GB" sz="1350" dirty="0">
                        <a:solidFill>
                          <a:sysClr val="windowText" lastClr="000000"/>
                        </a:solidFill>
                        <a:latin typeface="Calibri" panose="020F0502020204030204" charset="0"/>
                        <a:sym typeface="+mn-ea"/>
                      </a:endParaRPr>
                    </a:p>
                    <a:p>
                      <a:r>
                        <a:rPr lang="en-US" altLang="en-GB" sz="1350" dirty="0">
                          <a:solidFill>
                            <a:sysClr val="windowText" lastClr="000000"/>
                          </a:solidFill>
                          <a:latin typeface="Calibri" panose="020F0502020204030204" charset="0"/>
                          <a:sym typeface="+mn-ea"/>
                        </a:rPr>
                        <a:t>Vineeth Sai Narajala (remote)</a:t>
                      </a:r>
                      <a:endParaRPr lang="en-US" altLang="en-GB" sz="1350" dirty="0">
                        <a:solidFill>
                          <a:sysClr val="windowText" lastClr="000000"/>
                        </a:solidFill>
                        <a:latin typeface="Calibri" panose="020F0502020204030204" charset="0"/>
                        <a:sym typeface="+mn-ea"/>
                      </a:endParaRPr>
                    </a:p>
                  </a:txBody>
                  <a:tcPr marL="68580" marR="68580" marT="27000" marB="27000" anchor="ctr">
                    <a:lnL>
                      <a:noFill/>
                    </a:lnL>
                    <a:lnR>
                      <a:noFill/>
                    </a:lnR>
                    <a:lnT>
                      <a:noFill/>
                    </a:lnT>
                    <a:lnB>
                      <a:noFill/>
                    </a:lnB>
                    <a:solidFill>
                      <a:schemeClr val="bg1">
                        <a:lumMod val="20000"/>
                        <a:lumOff val="80000"/>
                      </a:schemeClr>
                    </a:solidFill>
                  </a:tcPr>
                </a:tc>
              </a:tr>
              <a:tr h="271145">
                <a:tc>
                  <a:txBody>
                    <a:bodyPr/>
                    <a:lstStyle/>
                    <a:p>
                      <a:pPr algn="ctr"/>
                      <a:r>
                        <a:rPr lang="en-GB" altLang="en-GB" sz="1350" dirty="0">
                          <a:solidFill>
                            <a:sysClr val="windowText" lastClr="000000"/>
                          </a:solidFill>
                          <a:latin typeface="Calibri" panose="020F0502020204030204" charset="0"/>
                        </a:rPr>
                        <a:t>2</a:t>
                      </a:r>
                      <a:endParaRPr lang="en-GB" alt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altLang="en-GB" sz="1350" dirty="0">
                          <a:solidFill>
                            <a:sysClr val="windowText" lastClr="000000"/>
                          </a:solidFill>
                          <a:latin typeface="Calibri" panose="020F0502020204030204" charset="0"/>
                        </a:rPr>
                        <a:t>14:40</a:t>
                      </a:r>
                      <a:endParaRPr lang="en-US" alt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sz="1350" dirty="0">
                          <a:solidFill>
                            <a:sysClr val="windowText" lastClr="000000"/>
                          </a:solidFill>
                          <a:latin typeface="Calibri" panose="020F0502020204030204" charset="0"/>
                        </a:rPr>
                        <a:t>10</a:t>
                      </a:r>
                      <a:r>
                        <a:rPr lang="en-GB" sz="1350" dirty="0">
                          <a:solidFill>
                            <a:sysClr val="windowText" lastClr="000000"/>
                          </a:solidFill>
                          <a:latin typeface="Calibri" panose="020F0502020204030204" charset="0"/>
                        </a:rPr>
                        <a:t> mins</a:t>
                      </a:r>
                      <a:endParaRPr lang="en-GB" sz="1350" b="0" i="0" kern="1200" dirty="0">
                        <a:solidFill>
                          <a:sysClr val="windowText" lastClr="000000"/>
                        </a:solidFill>
                        <a:effectLst/>
                        <a:latin typeface="Calibri" panose="020F0502020204030204" charset="0"/>
                        <a:ea typeface="+mn-ea"/>
                        <a:cs typeface="+mn-ea"/>
                        <a:hlinkClick r:id="rId2"/>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altLang="en-GB" sz="1350" b="0" dirty="0">
                          <a:solidFill>
                            <a:sysClr val="windowText" lastClr="000000"/>
                          </a:solidFill>
                          <a:latin typeface="Calibri" panose="020F0502020204030204" charset="0"/>
                        </a:rPr>
                        <a:t>Summary of the side meeting in Tuesday</a:t>
                      </a:r>
                      <a:endParaRPr lang="en-US" altLang="en-GB" sz="1350" b="0" i="0" kern="1200" dirty="0">
                        <a:solidFill>
                          <a:sysClr val="windowText" lastClr="000000"/>
                        </a:solidFill>
                        <a:effectLst/>
                        <a:latin typeface="Calibri" panose="020F0502020204030204" charset="0"/>
                        <a:ea typeface="+mn-ea"/>
                        <a:cs typeface="+mn-ea"/>
                        <a:sym typeface="+mn-ea"/>
                        <a:hlinkClick r:id="rId3" action="ppaction://hlinkfile"/>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altLang="en-GB" sz="1350" b="0" i="0" kern="1200" dirty="0">
                          <a:solidFill>
                            <a:sysClr val="windowText" lastClr="000000"/>
                          </a:solidFill>
                          <a:effectLst/>
                          <a:latin typeface="Calibri" panose="020F0502020204030204" charset="0"/>
                          <a:ea typeface="+mn-ea"/>
                          <a:cs typeface="+mn-ea"/>
                        </a:rPr>
                        <a:t>Jonathan Rosenberg</a:t>
                      </a:r>
                      <a:endParaRPr lang="en-US" altLang="en-GB" sz="1350" b="0" i="0" kern="1200" dirty="0">
                        <a:solidFill>
                          <a:sysClr val="windowText" lastClr="000000"/>
                        </a:solidFill>
                        <a:effectLst/>
                        <a:latin typeface="Calibri" panose="020F0502020204030204" charset="0"/>
                        <a:ea typeface="+mn-ea"/>
                        <a:cs typeface="+mn-ea"/>
                      </a:endParaRPr>
                    </a:p>
                  </a:txBody>
                  <a:tcPr marL="68580" marR="68580" marT="27000" marB="27000" anchor="ctr">
                    <a:lnL>
                      <a:noFill/>
                    </a:lnL>
                    <a:lnR>
                      <a:noFill/>
                    </a:lnR>
                    <a:lnT>
                      <a:noFill/>
                    </a:lnT>
                    <a:lnB>
                      <a:noFill/>
                    </a:lnB>
                    <a:solidFill>
                      <a:schemeClr val="bg1">
                        <a:lumMod val="20000"/>
                        <a:lumOff val="80000"/>
                      </a:schemeClr>
                    </a:solidFill>
                  </a:tcPr>
                </a:tc>
              </a:tr>
              <a:tr h="271145">
                <a:tc>
                  <a:txBody>
                    <a:bodyPr/>
                    <a:lstStyle/>
                    <a:p>
                      <a:pPr algn="ctr">
                        <a:buNone/>
                      </a:pPr>
                      <a:r>
                        <a:rPr lang="en-US" altLang="en-GB" sz="1350" dirty="0">
                          <a:solidFill>
                            <a:sysClr val="windowText" lastClr="000000"/>
                          </a:solidFill>
                          <a:latin typeface="Calibri" panose="020F0502020204030204" charset="0"/>
                          <a:sym typeface="+mn-ea"/>
                        </a:rPr>
                        <a:t>3</a:t>
                      </a:r>
                      <a:endParaRPr lang="en-GB" alt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a:buNone/>
                      </a:pPr>
                      <a:r>
                        <a:rPr lang="en-US" altLang="en-GB" sz="1350" dirty="0">
                          <a:solidFill>
                            <a:sysClr val="windowText" lastClr="000000"/>
                          </a:solidFill>
                          <a:latin typeface="Calibri" panose="020F0502020204030204" charset="0"/>
                          <a:sym typeface="+mn-ea"/>
                        </a:rPr>
                        <a:t>14:50</a:t>
                      </a:r>
                      <a:endParaRPr lang="en-US" alt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altLang="en-GB" sz="1350">
                          <a:solidFill>
                            <a:sysClr val="windowText" lastClr="000000"/>
                          </a:solidFill>
                          <a:latin typeface="Calibri" panose="020F0502020204030204" charset="0"/>
                        </a:rPr>
                        <a:t>10</a:t>
                      </a:r>
                      <a:r>
                        <a:rPr lang="en-GB" sz="1350">
                          <a:solidFill>
                            <a:sysClr val="windowText" lastClr="000000"/>
                          </a:solidFill>
                          <a:latin typeface="Calibri" panose="020F0502020204030204" charset="0"/>
                        </a:rPr>
                        <a:t> mins</a:t>
                      </a:r>
                      <a:endParaRPr lang="en-GB" altLang="en-GB" sz="1350" dirty="0">
                        <a:solidFill>
                          <a:sysClr val="windowText" lastClr="000000"/>
                        </a:solidFill>
                        <a:latin typeface="Calibri" panose="020F0502020204030204" charset="0"/>
                        <a:sym typeface="+mn-ea"/>
                        <a:hlinkClick r:id="rId4"/>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GB" sz="1350" b="0" dirty="0">
                          <a:solidFill>
                            <a:sysClr val="windowText" lastClr="000000"/>
                          </a:solidFill>
                          <a:effectLst/>
                          <a:latin typeface="Calibri" panose="020F0502020204030204" charset="0"/>
                          <a:sym typeface="+mn-ea"/>
                        </a:rPr>
                        <a:t>Use case and </a:t>
                      </a:r>
                      <a:r>
                        <a:rPr lang="en-US" altLang="en-GB" sz="1350" b="0" dirty="0">
                          <a:solidFill>
                            <a:sysClr val="windowText" lastClr="000000"/>
                          </a:solidFill>
                          <a:effectLst/>
                          <a:latin typeface="Calibri" panose="020F0502020204030204" charset="0"/>
                          <a:sym typeface="+mn-ea"/>
                        </a:rPr>
                        <a:t>Requirements</a:t>
                      </a:r>
                      <a:endParaRPr lang="en-US" altLang="en-GB" sz="1350" b="0" dirty="0">
                        <a:solidFill>
                          <a:sysClr val="windowText" lastClr="000000"/>
                        </a:solidFill>
                        <a:effectLst/>
                        <a:latin typeface="Calibri" panose="020F0502020204030204" charset="0"/>
                        <a:sym typeface="+mn-ea"/>
                        <a:hlinkClick r:id="rId5" action="ppaction://hlinkfile"/>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altLang="en-GB" sz="1350" dirty="0">
                          <a:solidFill>
                            <a:sysClr val="windowText" lastClr="000000"/>
                          </a:solidFill>
                          <a:latin typeface="Calibri" panose="020F0502020204030204" charset="0"/>
                          <a:sym typeface="+mn-ea"/>
                        </a:rPr>
                        <a:t>Emile Stephan(Orange)</a:t>
                      </a:r>
                      <a:endParaRPr lang="en-US" altLang="en-GB" sz="1350" b="0" dirty="0">
                        <a:solidFill>
                          <a:sysClr val="windowText" lastClr="000000"/>
                        </a:solidFill>
                        <a:latin typeface="Calibri" panose="020F0502020204030204" charset="0"/>
                        <a:sym typeface="+mn-ea"/>
                      </a:endParaRPr>
                    </a:p>
                  </a:txBody>
                  <a:tcPr marL="68580" marR="68580" marT="27000" marB="27000" anchor="ctr">
                    <a:lnL>
                      <a:noFill/>
                    </a:lnL>
                    <a:lnR>
                      <a:noFill/>
                    </a:lnR>
                    <a:lnT>
                      <a:noFill/>
                    </a:lnT>
                    <a:lnB>
                      <a:noFill/>
                    </a:lnB>
                    <a:solidFill>
                      <a:schemeClr val="bg1">
                        <a:lumMod val="20000"/>
                        <a:lumOff val="80000"/>
                      </a:schemeClr>
                    </a:solidFill>
                  </a:tcPr>
                </a:tc>
              </a:tr>
              <a:tr h="283845">
                <a:tc>
                  <a:txBody>
                    <a:bodyPr/>
                    <a:lstStyle/>
                    <a:p>
                      <a:pPr algn="ctr"/>
                      <a:r>
                        <a:rPr lang="en-US" altLang="en-GB" sz="1350" dirty="0">
                          <a:solidFill>
                            <a:sysClr val="windowText" lastClr="000000"/>
                          </a:solidFill>
                          <a:latin typeface="Calibri" panose="020F0502020204030204" charset="0"/>
                        </a:rPr>
                        <a:t>4</a:t>
                      </a:r>
                      <a:endParaRPr lang="en-US" alt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pPr>
                      <a:r>
                        <a:rPr lang="en-US" altLang="en-GB" sz="1350" b="0" i="0" u="none" strike="noStrike" cap="none" dirty="0">
                          <a:solidFill>
                            <a:sysClr val="windowText" lastClr="000000"/>
                          </a:solidFill>
                          <a:latin typeface="Calibri" panose="020F0502020204030204" charset="0"/>
                          <a:ea typeface="+mn-ea"/>
                          <a:cs typeface="+mn-cs"/>
                          <a:sym typeface="Arial" panose="020B0604020202020204"/>
                        </a:rPr>
                        <a:t>15:00</a:t>
                      </a:r>
                      <a:endParaRPr lang="en-US" altLang="en-GB" sz="1350" b="0" i="0" u="none" strike="noStrike" cap="none" dirty="0">
                        <a:solidFill>
                          <a:sysClr val="windowText" lastClr="000000"/>
                        </a:solidFill>
                        <a:latin typeface="Calibri" panose="020F0502020204030204" charset="0"/>
                        <a:ea typeface="+mn-ea"/>
                        <a:cs typeface="+mn-cs"/>
                        <a:sym typeface="Arial" panose="020B0604020202020204"/>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pPr>
                      <a:r>
                        <a:rPr lang="en-GB" sz="1350" b="0" i="0" u="none" strike="noStrike" cap="none" dirty="0">
                          <a:solidFill>
                            <a:sysClr val="windowText" lastClr="000000"/>
                          </a:solidFill>
                          <a:latin typeface="Calibri" panose="020F0502020204030204" charset="0"/>
                          <a:ea typeface="+mn-ea"/>
                          <a:cs typeface="+mn-cs"/>
                          <a:sym typeface="Arial" panose="020B0604020202020204"/>
                        </a:rPr>
                        <a:t>1</a:t>
                      </a:r>
                      <a:r>
                        <a:rPr lang="en-US" altLang="en-GB" sz="1350" b="0" i="0" u="none" strike="noStrike" cap="none" dirty="0">
                          <a:solidFill>
                            <a:sysClr val="windowText" lastClr="000000"/>
                          </a:solidFill>
                          <a:latin typeface="Calibri" panose="020F0502020204030204" charset="0"/>
                          <a:ea typeface="+mn-ea"/>
                          <a:cs typeface="+mn-cs"/>
                          <a:sym typeface="Arial" panose="020B0604020202020204"/>
                        </a:rPr>
                        <a:t>0</a:t>
                      </a:r>
                      <a:r>
                        <a:rPr lang="en-GB" sz="1350" b="0" i="0" u="none" strike="noStrike" cap="none" dirty="0">
                          <a:solidFill>
                            <a:sysClr val="windowText" lastClr="000000"/>
                          </a:solidFill>
                          <a:latin typeface="Calibri" panose="020F0502020204030204" charset="0"/>
                          <a:ea typeface="+mn-ea"/>
                          <a:cs typeface="+mn-cs"/>
                          <a:sym typeface="Arial" panose="020B0604020202020204"/>
                        </a:rPr>
                        <a:t> mins</a:t>
                      </a:r>
                      <a:endParaRPr lang="en-GB" altLang="en-GB" sz="1350" b="0" i="0" u="none" strike="noStrike" cap="none" dirty="0">
                        <a:solidFill>
                          <a:sysClr val="windowText" lastClr="000000"/>
                        </a:solidFill>
                        <a:latin typeface="Calibri" panose="020F0502020204030204" charset="0"/>
                        <a:ea typeface="+mn-ea"/>
                        <a:cs typeface="+mn-cs"/>
                        <a:sym typeface="+mn-ea"/>
                        <a:hlinkClick r:id="rId4"/>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pPr>
                      <a:r>
                        <a:rPr lang="en-US" altLang="en-GB" sz="1350" b="0" i="0" u="none" strike="noStrike" cap="none" dirty="0">
                          <a:solidFill>
                            <a:sysClr val="windowText" lastClr="000000"/>
                          </a:solidFill>
                          <a:latin typeface="Calibri" panose="020F0502020204030204" charset="0"/>
                          <a:ea typeface="+mn-ea"/>
                          <a:cs typeface="+mn-cs"/>
                          <a:sym typeface="+mn-ea"/>
                        </a:rPr>
                        <a:t>Agent ID and </a:t>
                      </a:r>
                      <a:r>
                        <a:rPr lang="en-US" altLang="zh-CN" sz="1350" b="0" i="0" u="none" strike="noStrike" cap="none" dirty="0">
                          <a:solidFill>
                            <a:sysClr val="windowText" lastClr="000000"/>
                          </a:solidFill>
                          <a:latin typeface="Calibri" panose="020F0502020204030204" charset="0"/>
                          <a:ea typeface="+mn-ea"/>
                          <a:cs typeface="+mn-cs"/>
                          <a:sym typeface="+mn-ea"/>
                        </a:rPr>
                        <a:t>Authentication</a:t>
                      </a:r>
                      <a:endParaRPr lang="en-US" altLang="zh-CN"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SzTx/>
                        <a:buFont typeface="Arial" panose="020B0604020202020204"/>
                      </a:pPr>
                      <a:r>
                        <a:rPr lang="en-US" altLang="en-GB" sz="1350" b="0" i="0" u="none" strike="noStrike" cap="none" dirty="0">
                          <a:solidFill>
                            <a:sysClr val="windowText" lastClr="000000"/>
                          </a:solidFill>
                          <a:latin typeface="Calibri" panose="020F0502020204030204" charset="0"/>
                          <a:ea typeface="+mn-ea"/>
                          <a:cs typeface="+mn-cs"/>
                          <a:sym typeface="+mn-ea"/>
                        </a:rPr>
                        <a:t>Kehan Yao(China Mobile)</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r>
              <a:tr h="314325">
                <a:tc>
                  <a:txBody>
                    <a:bodyPr/>
                    <a:lstStyle/>
                    <a:p>
                      <a:pPr algn="ctr"/>
                      <a:r>
                        <a:rPr lang="en-US" altLang="en-GB" sz="1350" dirty="0">
                          <a:solidFill>
                            <a:sysClr val="windowText" lastClr="000000"/>
                          </a:solidFill>
                          <a:latin typeface="Calibri" panose="020F0502020204030204" charset="0"/>
                        </a:rPr>
                        <a:t>5</a:t>
                      </a:r>
                      <a:endParaRPr lang="en-US" alt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pPr>
                      <a:r>
                        <a:rPr lang="en-US" altLang="en-GB" sz="1350" b="0" i="0" u="none" strike="noStrike" cap="none" dirty="0">
                          <a:solidFill>
                            <a:sysClr val="windowText" lastClr="000000"/>
                          </a:solidFill>
                          <a:latin typeface="Calibri" panose="020F0502020204030204" charset="0"/>
                          <a:ea typeface="+mn-ea"/>
                          <a:cs typeface="+mn-cs"/>
                          <a:sym typeface="Arial" panose="020B0604020202020204"/>
                        </a:rPr>
                        <a:t>15:10</a:t>
                      </a:r>
                      <a:endParaRPr lang="en-US" altLang="en-GB" sz="1350" b="0" i="0" u="none" strike="noStrike" cap="none" dirty="0">
                        <a:solidFill>
                          <a:sysClr val="windowText" lastClr="000000"/>
                        </a:solidFill>
                        <a:latin typeface="Calibri" panose="020F0502020204030204" charset="0"/>
                        <a:ea typeface="+mn-ea"/>
                        <a:cs typeface="+mn-cs"/>
                        <a:sym typeface="Arial" panose="020B0604020202020204"/>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pPr>
                      <a:r>
                        <a:rPr lang="en-US" altLang="en-GB" sz="1350" b="0" i="0" u="none" strike="noStrike" cap="none" dirty="0">
                          <a:solidFill>
                            <a:sysClr val="windowText" lastClr="000000"/>
                          </a:solidFill>
                          <a:latin typeface="Calibri" panose="020F0502020204030204" charset="0"/>
                          <a:ea typeface="+mn-ea"/>
                          <a:cs typeface="+mn-cs"/>
                          <a:sym typeface="Arial" panose="020B0604020202020204"/>
                        </a:rPr>
                        <a:t>10</a:t>
                      </a:r>
                      <a:r>
                        <a:rPr lang="en-GB" sz="1350" b="0" i="0" u="none" strike="noStrike" cap="none" dirty="0">
                          <a:solidFill>
                            <a:sysClr val="windowText" lastClr="000000"/>
                          </a:solidFill>
                          <a:latin typeface="Calibri" panose="020F0502020204030204" charset="0"/>
                          <a:ea typeface="+mn-ea"/>
                          <a:cs typeface="+mn-cs"/>
                          <a:sym typeface="Arial" panose="020B0604020202020204"/>
                        </a:rPr>
                        <a:t> mins</a:t>
                      </a:r>
                      <a:endParaRPr 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altLang="zh-CN" sz="1350" b="0" i="0" u="none" strike="noStrike" cap="none" dirty="0">
                          <a:solidFill>
                            <a:sysClr val="windowText" lastClr="000000"/>
                          </a:solidFill>
                          <a:latin typeface="Calibri" panose="020F0502020204030204" charset="0"/>
                          <a:ea typeface="+mn-ea"/>
                          <a:cs typeface="+mn-cs"/>
                          <a:sym typeface="+mn-ea"/>
                        </a:rPr>
                        <a:t>Agent discovery(ANS)</a:t>
                      </a:r>
                      <a:endParaRPr lang="zh-CN" altLang="en-US"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SzTx/>
                        <a:buFont typeface="Arial" panose="020B0604020202020204"/>
                        <a:buNone/>
                      </a:pPr>
                      <a:r>
                        <a:rPr lang="en-US" altLang="en-GB" sz="1350" dirty="0">
                          <a:solidFill>
                            <a:sysClr val="windowText" lastClr="000000"/>
                          </a:solidFill>
                          <a:latin typeface="Calibri" panose="020F0502020204030204" charset="0"/>
                          <a:sym typeface="+mn-ea"/>
                        </a:rPr>
                        <a:t>Vineeth Sai Narajala (AWS,remote)</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r>
              <a:tr h="314960">
                <a:tc>
                  <a:txBody>
                    <a:bodyPr/>
                    <a:lstStyle/>
                    <a:p>
                      <a:pPr algn="ctr"/>
                      <a:r>
                        <a:rPr lang="en-US" altLang="en-GB" sz="1350" b="0" i="0" u="none" strike="noStrike" cap="none" dirty="0">
                          <a:solidFill>
                            <a:sysClr val="windowText" lastClr="000000"/>
                          </a:solidFill>
                          <a:latin typeface="Calibri" panose="020F0502020204030204" charset="0"/>
                          <a:ea typeface="+mn-ea"/>
                          <a:cs typeface="+mn-cs"/>
                          <a:sym typeface="Arial" panose="020B0604020202020204"/>
                        </a:rPr>
                        <a:t>6</a:t>
                      </a:r>
                      <a:endParaRPr lang="en-US" altLang="en-GB" sz="1350" b="0" i="0" u="none" strike="noStrike" cap="none" dirty="0">
                        <a:solidFill>
                          <a:sysClr val="windowText" lastClr="000000"/>
                        </a:solidFill>
                        <a:latin typeface="Calibri" panose="020F0502020204030204" charset="0"/>
                        <a:ea typeface="+mn-ea"/>
                        <a:cs typeface="+mn-cs"/>
                        <a:sym typeface="Arial" panose="020B0604020202020204"/>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sz="1350" b="0" i="0" u="none" strike="noStrike" cap="none" dirty="0">
                          <a:solidFill>
                            <a:sysClr val="windowText" lastClr="000000"/>
                          </a:solidFill>
                          <a:latin typeface="Calibri" panose="020F0502020204030204" charset="0"/>
                          <a:ea typeface="+mn-ea"/>
                          <a:cs typeface="+mn-cs"/>
                          <a:sym typeface="+mn-ea"/>
                        </a:rPr>
                        <a:t>15:20</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altLang="en-GB" sz="1350" b="0" i="0" u="none" strike="noStrike" cap="none" dirty="0">
                          <a:solidFill>
                            <a:sysClr val="windowText" lastClr="000000"/>
                          </a:solidFill>
                          <a:latin typeface="Calibri" panose="020F0502020204030204" charset="0"/>
                          <a:ea typeface="+mn-ea"/>
                          <a:cs typeface="+mn-cs"/>
                          <a:sym typeface="+mn-ea"/>
                        </a:rPr>
                        <a:t>10 mins</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pPr>
                      <a:r>
                        <a:rPr lang="en-US" altLang="zh-CN" sz="1350" b="0" i="0" u="none" strike="noStrike" cap="none" dirty="0">
                          <a:solidFill>
                            <a:sysClr val="windowText" lastClr="000000"/>
                          </a:solidFill>
                          <a:latin typeface="Calibri" panose="020F0502020204030204" charset="0"/>
                          <a:ea typeface="+mn-ea"/>
                          <a:cs typeface="+mn-cs"/>
                          <a:sym typeface="+mn-ea"/>
                        </a:rPr>
                        <a:t>Task-oriented Management</a:t>
                      </a:r>
                      <a:endParaRPr lang="en-US" altLang="zh-CN"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SzTx/>
                        <a:buFont typeface="Arial" panose="020B0604020202020204"/>
                      </a:pPr>
                      <a:r>
                        <a:rPr lang="en-US" altLang="zh-CN" sz="1350" b="0" i="0" u="none" strike="noStrike" cap="none" dirty="0">
                          <a:solidFill>
                            <a:sysClr val="windowText" lastClr="000000"/>
                          </a:solidFill>
                          <a:latin typeface="Calibri" panose="020F0502020204030204" charset="0"/>
                          <a:ea typeface="+mn-ea"/>
                          <a:cs typeface="+mn-cs"/>
                          <a:sym typeface="+mn-ea"/>
                        </a:rPr>
                        <a:t>Chenguang Du(Zhongguancun Lab)</a:t>
                      </a:r>
                      <a:endParaRPr lang="en-US" altLang="zh-CN"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r>
              <a:tr h="314960">
                <a:tc>
                  <a:txBody>
                    <a:bodyPr/>
                    <a:p>
                      <a:pPr algn="ctr">
                        <a:buNone/>
                      </a:pPr>
                      <a:r>
                        <a:rPr lang="en-US" altLang="en-GB" sz="1350" dirty="0">
                          <a:solidFill>
                            <a:sysClr val="windowText" lastClr="000000"/>
                          </a:solidFill>
                          <a:latin typeface="Calibri" panose="020F0502020204030204" charset="0"/>
                          <a:sym typeface="+mn-ea"/>
                        </a:rPr>
                        <a:t>7</a:t>
                      </a:r>
                      <a:endParaRPr lang="en-US" altLang="en-GB" sz="1350" b="0" i="0" u="none" strike="noStrike" cap="none" dirty="0">
                        <a:solidFill>
                          <a:sysClr val="windowText" lastClr="000000"/>
                        </a:solidFill>
                        <a:latin typeface="Calibri" panose="020F0502020204030204" charset="0"/>
                        <a:ea typeface="+mn-ea"/>
                        <a:cs typeface="+mn-cs"/>
                        <a:sym typeface="Arial" panose="020B0604020202020204"/>
                      </a:endParaRPr>
                    </a:p>
                  </a:txBody>
                  <a:tcPr marL="68580" marR="68580" marT="27000" marB="27000" anchor="ctr">
                    <a:lnL>
                      <a:noFill/>
                    </a:lnL>
                    <a:lnR>
                      <a:noFill/>
                    </a:lnR>
                    <a:lnT>
                      <a:noFill/>
                    </a:lnT>
                    <a:lnB>
                      <a:noFill/>
                    </a:lnB>
                    <a:solidFill>
                      <a:schemeClr val="bg1">
                        <a:lumMod val="20000"/>
                        <a:lumOff val="80000"/>
                      </a:schemeClr>
                    </a:solidFill>
                  </a:tcPr>
                </a:tc>
                <a:tc>
                  <a:txBody>
                    <a:bodyPr/>
                    <a:p>
                      <a:pPr marR="0" algn="l" rtl="0">
                        <a:lnSpc>
                          <a:spcPct val="100000"/>
                        </a:lnSpc>
                        <a:spcBef>
                          <a:spcPts val="0"/>
                        </a:spcBef>
                        <a:spcAft>
                          <a:spcPts val="0"/>
                        </a:spcAft>
                        <a:buClr>
                          <a:srgbClr val="000000"/>
                        </a:buClr>
                        <a:buFont typeface="Arial" panose="020B0604020202020204"/>
                      </a:pPr>
                      <a:r>
                        <a:rPr lang="en-US" sz="1350" b="0" i="0" u="none" strike="noStrike" cap="none" dirty="0">
                          <a:solidFill>
                            <a:sysClr val="windowText" lastClr="000000"/>
                          </a:solidFill>
                          <a:latin typeface="Calibri" panose="020F0502020204030204" charset="0"/>
                          <a:ea typeface="+mn-ea"/>
                          <a:cs typeface="+mn-cs"/>
                          <a:sym typeface="+mn-ea"/>
                        </a:rPr>
                        <a:t>15:30</a:t>
                      </a:r>
                      <a:endParaRPr lang="en-US" altLang="en-US"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p>
                      <a:pPr marR="0" algn="l" rtl="0">
                        <a:lnSpc>
                          <a:spcPct val="100000"/>
                        </a:lnSpc>
                        <a:spcBef>
                          <a:spcPts val="0"/>
                        </a:spcBef>
                        <a:spcAft>
                          <a:spcPts val="0"/>
                        </a:spcAft>
                        <a:buClr>
                          <a:srgbClr val="000000"/>
                        </a:buClr>
                        <a:buFont typeface="Arial" panose="020B0604020202020204"/>
                        <a:buNone/>
                      </a:pPr>
                      <a:r>
                        <a:rPr lang="en-US" altLang="en-GB" sz="1350" b="0" i="0" u="none" strike="noStrike" cap="none" dirty="0">
                          <a:solidFill>
                            <a:sysClr val="windowText" lastClr="000000"/>
                          </a:solidFill>
                          <a:latin typeface="Calibri" panose="020F0502020204030204" charset="0"/>
                          <a:ea typeface="+mn-ea"/>
                          <a:cs typeface="+mn-cs"/>
                          <a:sym typeface="+mn-ea"/>
                        </a:rPr>
                        <a:t>10 mins</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p>
                      <a:pPr marR="0" algn="l" rtl="0">
                        <a:lnSpc>
                          <a:spcPct val="100000"/>
                        </a:lnSpc>
                        <a:spcBef>
                          <a:spcPts val="0"/>
                        </a:spcBef>
                        <a:spcAft>
                          <a:spcPts val="0"/>
                        </a:spcAft>
                        <a:buClr>
                          <a:srgbClr val="000000"/>
                        </a:buClr>
                        <a:buFont typeface="Arial" panose="020B0604020202020204"/>
                        <a:buNone/>
                      </a:pPr>
                      <a:r>
                        <a:rPr lang="en-US" altLang="zh-CN" sz="1350" b="0" i="0" u="none" strike="noStrike" cap="none" dirty="0">
                          <a:solidFill>
                            <a:sysClr val="windowText" lastClr="000000"/>
                          </a:solidFill>
                          <a:latin typeface="Calibri" panose="020F0502020204030204" charset="0"/>
                          <a:ea typeface="+mn-ea"/>
                          <a:cs typeface="+mn-cs"/>
                          <a:sym typeface="+mn-ea"/>
                        </a:rPr>
                        <a:t>AI-Agent Protocol</a:t>
                      </a:r>
                      <a:endParaRPr lang="en-US" altLang="zh-CN"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p>
                      <a:pPr marR="0" algn="l" rtl="0">
                        <a:lnSpc>
                          <a:spcPct val="100000"/>
                        </a:lnSpc>
                        <a:spcBef>
                          <a:spcPts val="0"/>
                        </a:spcBef>
                        <a:spcAft>
                          <a:spcPts val="0"/>
                        </a:spcAft>
                        <a:buClr>
                          <a:srgbClr val="000000"/>
                        </a:buClr>
                        <a:buSzTx/>
                        <a:buFont typeface="Arial" panose="020B0604020202020204"/>
                        <a:buNone/>
                      </a:pPr>
                      <a:r>
                        <a:rPr lang="en-US" altLang="zh-CN" sz="1350" b="0" i="0" u="none" strike="noStrike" cap="none" dirty="0">
                          <a:solidFill>
                            <a:sysClr val="windowText" lastClr="000000"/>
                          </a:solidFill>
                          <a:latin typeface="Calibri" panose="020F0502020204030204" charset="0"/>
                          <a:ea typeface="+mn-ea"/>
                          <a:cs typeface="+mn-cs"/>
                          <a:sym typeface="+mn-ea"/>
                        </a:rPr>
                        <a:t>Ruoxi Ran </a:t>
                      </a:r>
                      <a:r>
                        <a:rPr lang="en-US" altLang="en-GB" sz="1350" dirty="0">
                          <a:solidFill>
                            <a:sysClr val="windowText" lastClr="000000"/>
                          </a:solidFill>
                          <a:latin typeface="Calibri" panose="020F0502020204030204" charset="0"/>
                          <a:sym typeface="+mn-ea"/>
                        </a:rPr>
                        <a:t>(W3C, remote)</a:t>
                      </a:r>
                      <a:endParaRPr lang="en-US" altLang="zh-CN"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r>
              <a:tr h="337820">
                <a:tc>
                  <a:txBody>
                    <a:bodyPr/>
                    <a:lstStyle/>
                    <a:p>
                      <a:pPr algn="ctr">
                        <a:buNone/>
                      </a:pPr>
                      <a:r>
                        <a:rPr lang="en-US" altLang="en-GB" sz="1350" dirty="0">
                          <a:solidFill>
                            <a:sysClr val="windowText" lastClr="000000"/>
                          </a:solidFill>
                          <a:latin typeface="Calibri" panose="020F0502020204030204" charset="0"/>
                          <a:sym typeface="+mn-ea"/>
                        </a:rPr>
                        <a:t>8</a:t>
                      </a:r>
                      <a:endParaRPr lang="en-US" altLang="en-GB" sz="1350" dirty="0">
                        <a:solidFill>
                          <a:sysClr val="windowText" lastClr="000000"/>
                        </a:solidFill>
                        <a:latin typeface="Calibri" panose="020F0502020204030204" charset="0"/>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pPr>
                      <a:r>
                        <a:rPr lang="en-US" sz="1350" b="0" i="0" u="none" strike="noStrike" cap="none" dirty="0">
                          <a:solidFill>
                            <a:sysClr val="windowText" lastClr="000000"/>
                          </a:solidFill>
                          <a:latin typeface="Calibri" panose="020F0502020204030204" charset="0"/>
                          <a:ea typeface="+mn-ea"/>
                          <a:cs typeface="+mn-cs"/>
                          <a:sym typeface="+mn-ea"/>
                        </a:rPr>
                        <a:t>15:40</a:t>
                      </a:r>
                      <a:endParaRPr lang="en-US" altLang="en-US"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altLang="en-GB" sz="1350" b="0" i="0" u="none" strike="noStrike" cap="none" dirty="0">
                          <a:solidFill>
                            <a:sysClr val="windowText" lastClr="000000"/>
                          </a:solidFill>
                          <a:latin typeface="Calibri" panose="020F0502020204030204" charset="0"/>
                          <a:ea typeface="+mn-ea"/>
                          <a:cs typeface="+mn-cs"/>
                          <a:sym typeface="+mn-ea"/>
                        </a:rPr>
                        <a:t>10 mins</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altLang="zh-CN" sz="1350" b="0" i="0" u="none" strike="noStrike" cap="none" dirty="0">
                          <a:solidFill>
                            <a:sysClr val="windowText" lastClr="000000"/>
                          </a:solidFill>
                          <a:latin typeface="Calibri" panose="020F0502020204030204" charset="0"/>
                          <a:ea typeface="+mn-ea"/>
                          <a:cs typeface="+mn-cs"/>
                          <a:sym typeface="+mn-ea"/>
                        </a:rPr>
                        <a:t>Multimodal Management for AI Agent Protocols</a:t>
                      </a:r>
                      <a:endParaRPr lang="en-US" altLang="zh-CN"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SzTx/>
                        <a:buFont typeface="Arial" panose="020B0604020202020204"/>
                        <a:buNone/>
                      </a:pPr>
                      <a:r>
                        <a:rPr lang="en-US" altLang="en-GB" sz="1350" b="0" i="0" u="none" strike="noStrike" cap="none" dirty="0">
                          <a:solidFill>
                            <a:sysClr val="windowText" lastClr="000000"/>
                          </a:solidFill>
                          <a:latin typeface="Calibri" panose="020F0502020204030204" charset="0"/>
                          <a:ea typeface="+mn-ea"/>
                          <a:cs typeface="+mn-cs"/>
                          <a:sym typeface="+mn-ea"/>
                        </a:rPr>
                        <a:t>Yanbiao Li(CNIC)</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r>
              <a:tr h="336550">
                <a:tc>
                  <a:txBody>
                    <a:bodyPr/>
                    <a:lstStyle/>
                    <a:p>
                      <a:pPr algn="ctr">
                        <a:buNone/>
                      </a:pPr>
                      <a:r>
                        <a:rPr lang="en-US" altLang="en-GB" sz="1350" dirty="0">
                          <a:solidFill>
                            <a:sysClr val="windowText" lastClr="000000"/>
                          </a:solidFill>
                          <a:latin typeface="Calibri" panose="020F0502020204030204" charset="0"/>
                          <a:sym typeface="+mn-ea"/>
                        </a:rPr>
                        <a:t>9</a:t>
                      </a:r>
                      <a:endParaRPr lang="en-US" altLang="en-GB" sz="1350" dirty="0">
                        <a:solidFill>
                          <a:sysClr val="windowText" lastClr="000000"/>
                        </a:solidFill>
                        <a:latin typeface="Calibri" panose="020F0502020204030204" charset="0"/>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altLang="en-US" sz="1350" b="0" i="0" u="none" strike="noStrike" cap="none" dirty="0">
                          <a:solidFill>
                            <a:sysClr val="windowText" lastClr="000000"/>
                          </a:solidFill>
                          <a:latin typeface="Calibri" panose="020F0502020204030204" charset="0"/>
                          <a:ea typeface="+mn-ea"/>
                          <a:cs typeface="+mn-cs"/>
                          <a:sym typeface="Arial" panose="020B0604020202020204"/>
                        </a:rPr>
                        <a:t>15:50</a:t>
                      </a:r>
                      <a:endParaRPr lang="en-US" altLang="en-US" sz="1350" b="0" i="0" u="none" strike="noStrike" cap="none" dirty="0">
                        <a:solidFill>
                          <a:sysClr val="windowText" lastClr="000000"/>
                        </a:solidFill>
                        <a:latin typeface="Calibri" panose="020F0502020204030204" charset="0"/>
                        <a:ea typeface="+mn-ea"/>
                        <a:cs typeface="+mn-cs"/>
                        <a:sym typeface="Arial" panose="020B0604020202020204"/>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altLang="en-GB" sz="1350" b="0" i="0" u="none" strike="noStrike" cap="none" dirty="0">
                          <a:solidFill>
                            <a:sysClr val="windowText" lastClr="000000"/>
                          </a:solidFill>
                          <a:latin typeface="Calibri" panose="020F0502020204030204" charset="0"/>
                          <a:ea typeface="+mn-ea"/>
                          <a:cs typeface="+mn-cs"/>
                          <a:sym typeface="+mn-ea"/>
                        </a:rPr>
                        <a:t>40 mins</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altLang="en-GB" sz="1350" b="0" i="0" u="none" strike="noStrike" cap="none" dirty="0">
                          <a:solidFill>
                            <a:sysClr val="windowText" lastClr="000000"/>
                          </a:solidFill>
                          <a:latin typeface="Calibri" panose="020F0502020204030204" charset="0"/>
                          <a:ea typeface="+mn-ea"/>
                          <a:cs typeface="+mn-cs"/>
                          <a:sym typeface="+mn-ea"/>
                        </a:rPr>
                        <a:t>Open Discussion</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SzTx/>
                        <a:buFont typeface="Arial" panose="020B0604020202020204"/>
                        <a:buNone/>
                      </a:pPr>
                      <a:r>
                        <a:rPr lang="en-US" altLang="en-GB" sz="1350" b="0" i="0" u="none" strike="noStrike" cap="none" dirty="0">
                          <a:solidFill>
                            <a:sysClr val="windowText" lastClr="000000"/>
                          </a:solidFill>
                          <a:latin typeface="Calibri" panose="020F0502020204030204" charset="0"/>
                          <a:ea typeface="+mn-ea"/>
                          <a:cs typeface="+mn-cs"/>
                          <a:sym typeface="+mn-ea"/>
                        </a:rPr>
                        <a:t>All</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ltLang="zh-CN" dirty="0">
                <a:latin typeface="微软雅黑" panose="020B0503020204020204" charset="-122"/>
                <a:ea typeface="微软雅黑" panose="020B0503020204020204" charset="-122"/>
              </a:rPr>
              <a:t>Draft Links for reference</a:t>
            </a:r>
            <a:endParaRPr lang="en-US" altLang="zh-CN" dirty="0">
              <a:latin typeface="微软雅黑" panose="020B0503020204020204" charset="-122"/>
              <a:ea typeface="微软雅黑" panose="020B0503020204020204" charset="-122"/>
            </a:endParaRPr>
          </a:p>
        </p:txBody>
      </p:sp>
      <p:sp>
        <p:nvSpPr>
          <p:cNvPr id="3" name="文本框 2"/>
          <p:cNvSpPr txBox="1"/>
          <p:nvPr/>
        </p:nvSpPr>
        <p:spPr>
          <a:xfrm>
            <a:off x="227330" y="1891665"/>
            <a:ext cx="7983220" cy="2933700"/>
          </a:xfrm>
          <a:prstGeom prst="rect">
            <a:avLst/>
          </a:prstGeom>
          <a:noFill/>
        </p:spPr>
        <p:txBody>
          <a:bodyPr wrap="square" rtlCol="0" anchor="t">
            <a:spAutoFit/>
          </a:bodyPr>
          <a:lstStyle/>
          <a:p>
            <a:pPr marL="342900" indent="-342900" eaLnBrk="1" fontAlgn="auto" latinLnBrk="0" hangingPunct="1">
              <a:lnSpc>
                <a:spcPct val="120000"/>
              </a:lnSpc>
              <a:buFont typeface="Arial" panose="020B0604020202020204" pitchFamily="34" charset="0"/>
              <a:buChar char="•"/>
            </a:pPr>
            <a:r>
              <a:rPr lang="zh-CN" altLang="en-US" b="1"/>
              <a:t>Use case and Requirements</a:t>
            </a:r>
            <a:endParaRPr lang="zh-CN" altLang="en-US" b="1"/>
          </a:p>
          <a:p>
            <a:pPr marL="800100" lvl="1" indent="-342900" eaLnBrk="1" fontAlgn="auto" latinLnBrk="0" hangingPunct="1">
              <a:lnSpc>
                <a:spcPct val="120000"/>
              </a:lnSpc>
              <a:buFont typeface="Arial" panose="020B0604020202020204" pitchFamily="34" charset="0"/>
              <a:buChar char="•"/>
            </a:pPr>
            <a:r>
              <a:rPr lang="zh-CN" altLang="en-US">
                <a:hlinkClick r:id="rId1" action="ppaction://hlinkfile"/>
              </a:rPr>
              <a:t>https://datatracker.ietf.org/doc/draft-stephan-ai-agent-6g/</a:t>
            </a:r>
            <a:endParaRPr lang="zh-CN" altLang="en-US"/>
          </a:p>
          <a:p>
            <a:pPr marL="342900" indent="-342900" eaLnBrk="1" fontAlgn="auto" latinLnBrk="0" hangingPunct="1">
              <a:lnSpc>
                <a:spcPct val="120000"/>
              </a:lnSpc>
              <a:buFont typeface="Arial" panose="020B0604020202020204" pitchFamily="34" charset="0"/>
              <a:buChar char="•"/>
            </a:pPr>
            <a:r>
              <a:rPr lang="zh-CN" altLang="en-US" b="1"/>
              <a:t>Agent ID and Authentication</a:t>
            </a:r>
            <a:endParaRPr lang="zh-CN" altLang="en-US" b="1"/>
          </a:p>
          <a:p>
            <a:pPr marL="800100" lvl="1" indent="-342900" eaLnBrk="1" fontAlgn="auto" latinLnBrk="0" hangingPunct="1">
              <a:lnSpc>
                <a:spcPct val="120000"/>
              </a:lnSpc>
              <a:buFont typeface="Arial" panose="020B0604020202020204" pitchFamily="34" charset="0"/>
              <a:buChar char="•"/>
            </a:pPr>
            <a:r>
              <a:rPr lang="zh-CN" altLang="en-US">
                <a:hlinkClick r:id="rId1" action="ppaction://hlinkfile"/>
              </a:rPr>
              <a:t>https://datatracker.ietf.org/doc/draft-yl-agent-id-requirements/</a:t>
            </a:r>
            <a:endParaRPr lang="zh-CN" altLang="en-US"/>
          </a:p>
          <a:p>
            <a:pPr marL="800100" lvl="1" indent="-342900" eaLnBrk="1" fontAlgn="auto" latinLnBrk="0" hangingPunct="1">
              <a:lnSpc>
                <a:spcPct val="120000"/>
              </a:lnSpc>
              <a:buFont typeface="Arial" panose="020B0604020202020204" pitchFamily="34" charset="0"/>
              <a:buChar char="•"/>
            </a:pPr>
            <a:r>
              <a:rPr lang="zh-CN" altLang="en-US">
                <a:hlinkClick r:id="rId2" action="ppaction://hlinkfile"/>
              </a:rPr>
              <a:t>https://datatracker.ietf.org/doc/draft-yao-agent-auth-considerations/</a:t>
            </a:r>
            <a:endParaRPr lang="zh-CN" altLang="en-US"/>
          </a:p>
          <a:p>
            <a:pPr marL="342900" indent="-342900" eaLnBrk="1" fontAlgn="auto" latinLnBrk="0" hangingPunct="1">
              <a:lnSpc>
                <a:spcPct val="120000"/>
              </a:lnSpc>
              <a:buFont typeface="Arial" panose="020B0604020202020204" pitchFamily="34" charset="0"/>
              <a:buChar char="•"/>
            </a:pPr>
            <a:r>
              <a:rPr lang="zh-CN" altLang="en-US" b="1"/>
              <a:t>Agent discovery</a:t>
            </a:r>
            <a:endParaRPr lang="zh-CN" altLang="en-US" b="1"/>
          </a:p>
          <a:p>
            <a:pPr marL="800100" lvl="1" indent="-342900" eaLnBrk="1" fontAlgn="auto" latinLnBrk="0" hangingPunct="1">
              <a:lnSpc>
                <a:spcPct val="120000"/>
              </a:lnSpc>
              <a:buFont typeface="Arial" panose="020B0604020202020204" pitchFamily="34" charset="0"/>
              <a:buChar char="•"/>
            </a:pPr>
            <a:r>
              <a:rPr lang="zh-CN" altLang="en-US">
                <a:hlinkClick r:id="rId3" action="ppaction://hlinkfile"/>
              </a:rPr>
              <a:t>https://datatracker.ietf.org/doc/draft-narajala-ans/</a:t>
            </a:r>
            <a:endParaRPr lang="zh-CN" altLang="en-US"/>
          </a:p>
          <a:p>
            <a:pPr marL="342900" indent="-342900" eaLnBrk="1" fontAlgn="auto" latinLnBrk="0" hangingPunct="1">
              <a:lnSpc>
                <a:spcPct val="120000"/>
              </a:lnSpc>
              <a:buFont typeface="Arial" panose="020B0604020202020204" pitchFamily="34" charset="0"/>
              <a:buChar char="•"/>
            </a:pPr>
            <a:r>
              <a:rPr lang="zh-CN" altLang="en-US" b="1"/>
              <a:t>Task-oriented Management</a:t>
            </a:r>
            <a:endParaRPr lang="zh-CN" altLang="en-US" b="1"/>
          </a:p>
          <a:p>
            <a:pPr marL="800100" lvl="1" indent="-342900" eaLnBrk="1" fontAlgn="auto" latinLnBrk="0" hangingPunct="1">
              <a:lnSpc>
                <a:spcPct val="120000"/>
              </a:lnSpc>
              <a:buFont typeface="Arial" panose="020B0604020202020204" pitchFamily="34" charset="0"/>
              <a:buChar char="•"/>
            </a:pPr>
            <a:r>
              <a:rPr lang="zh-CN" altLang="en-US">
                <a:hlinkClick r:id="rId4" action="ppaction://hlinkfile"/>
              </a:rPr>
              <a:t>https://datatracker.ietf.org/doc/draft-cui-ai-agent-task/</a:t>
            </a:r>
            <a:endParaRPr lang="zh-CN" altLang="en-US"/>
          </a:p>
          <a:p>
            <a:pPr marL="342900" indent="-342900" eaLnBrk="1" fontAlgn="auto" latinLnBrk="0" hangingPunct="1">
              <a:lnSpc>
                <a:spcPct val="120000"/>
              </a:lnSpc>
              <a:buFont typeface="Arial" panose="020B0604020202020204" pitchFamily="34" charset="0"/>
              <a:buChar char="•"/>
            </a:pPr>
            <a:r>
              <a:rPr lang="zh-CN" altLang="en-US" b="1"/>
              <a:t>Multimodal Management for AI Agent Protocols</a:t>
            </a:r>
            <a:endParaRPr lang="zh-CN" altLang="en-US" b="1"/>
          </a:p>
          <a:p>
            <a:pPr marL="800100" lvl="1" indent="-342900" eaLnBrk="1" fontAlgn="auto" latinLnBrk="0" hangingPunct="1">
              <a:lnSpc>
                <a:spcPct val="120000"/>
              </a:lnSpc>
              <a:buFont typeface="Arial" panose="020B0604020202020204" pitchFamily="34" charset="0"/>
              <a:buChar char="•"/>
            </a:pPr>
            <a:r>
              <a:rPr lang="zh-CN" altLang="en-US">
                <a:hlinkClick r:id="rId5" action="ppaction://hlinkfile"/>
              </a:rPr>
              <a:t>https://datatracker.ietf.org/doc/draft-xie-ai-agent-multimodal/</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ltLang="zh-CN" dirty="0">
                <a:latin typeface="微软雅黑" panose="020B0503020204020204" charset="-122"/>
                <a:ea typeface="微软雅黑" panose="020B0503020204020204" charset="-122"/>
              </a:rPr>
              <a:t>Discussions</a:t>
            </a:r>
            <a:endParaRPr lang="en-US" altLang="zh-CN" dirty="0">
              <a:latin typeface="微软雅黑" panose="020B0503020204020204" charset="-122"/>
              <a:ea typeface="微软雅黑" panose="020B0503020204020204" charset="-122"/>
            </a:endParaRP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Content Placeholder 2"/>
          <p:cNvSpPr>
            <a:spLocks noGrp="1"/>
          </p:cNvSpPr>
          <p:nvPr>
            <p:ph idx="1"/>
          </p:nvPr>
        </p:nvSpPr>
        <p:spPr>
          <a:xfrm>
            <a:off x="117475" y="1840230"/>
            <a:ext cx="8909685" cy="2884805"/>
          </a:xfrm>
        </p:spPr>
        <p:txBody>
          <a:bodyPr>
            <a:normAutofit lnSpcReduction="10000"/>
          </a:bodyPr>
          <a:lstStyle/>
          <a:p>
            <a:pPr eaLnBrk="1" fontAlgn="auto" latinLnBrk="0" hangingPunct="1">
              <a:lnSpc>
                <a:spcPct val="150000"/>
              </a:lnSpc>
            </a:pPr>
            <a:r>
              <a:rPr lang="en-US" dirty="0">
                <a:latin typeface="微软雅黑" panose="020B0503020204020204" charset="-122"/>
                <a:ea typeface="微软雅黑" panose="020B0503020204020204" charset="-122"/>
              </a:rPr>
              <a:t>Is the problem and </a:t>
            </a:r>
            <a:r>
              <a:rPr lang="en-US" dirty="0">
                <a:latin typeface="微软雅黑" panose="020B0503020204020204" charset="-122"/>
                <a:ea typeface="微软雅黑" panose="020B0503020204020204" charset="-122"/>
                <a:sym typeface="+mn-ea"/>
              </a:rPr>
              <a:t>requirements of interaction of AI Agents clear enough</a:t>
            </a:r>
            <a:r>
              <a:rPr lang="en-US" dirty="0">
                <a:latin typeface="微软雅黑" panose="020B0503020204020204" charset="-122"/>
                <a:ea typeface="微软雅黑" panose="020B0503020204020204" charset="-122"/>
              </a:rPr>
              <a:t>?</a:t>
            </a:r>
            <a:endParaRPr lang="en-US" dirty="0">
              <a:latin typeface="微软雅黑" panose="020B0503020204020204" charset="-122"/>
              <a:ea typeface="微软雅黑" panose="020B0503020204020204" charset="-122"/>
            </a:endParaRPr>
          </a:p>
          <a:p>
            <a:pPr eaLnBrk="1" fontAlgn="auto" latinLnBrk="0" hangingPunct="1">
              <a:lnSpc>
                <a:spcPct val="150000"/>
              </a:lnSpc>
            </a:pPr>
            <a:r>
              <a:rPr lang="en-US" altLang="zh-CN" dirty="0">
                <a:latin typeface="微软雅黑" panose="020B0503020204020204" charset="-122"/>
                <a:ea typeface="微软雅黑" panose="020B0503020204020204" charset="-122"/>
              </a:rPr>
              <a:t>What is the role for IETF standards in AI Agents communication?</a:t>
            </a:r>
            <a:endParaRPr lang="en-US" dirty="0">
              <a:latin typeface="微软雅黑" panose="020B0503020204020204" charset="-122"/>
              <a:ea typeface="微软雅黑" panose="020B0503020204020204" charset="-122"/>
            </a:endParaRPr>
          </a:p>
          <a:p>
            <a:pPr eaLnBrk="1" fontAlgn="auto" latinLnBrk="0" hangingPunct="1">
              <a:lnSpc>
                <a:spcPct val="150000"/>
              </a:lnSpc>
            </a:pPr>
            <a:r>
              <a:rPr lang="en-US" altLang="zh-CN" dirty="0">
                <a:latin typeface="微软雅黑" panose="020B0503020204020204" charset="-122"/>
                <a:ea typeface="微软雅黑" panose="020B0503020204020204" charset="-122"/>
              </a:rPr>
              <a:t>Should IETF extend existing protocols or create new ones for AI Agents?</a:t>
            </a:r>
            <a:endParaRPr lang="en-US" altLang="zh-CN" dirty="0">
              <a:latin typeface="微软雅黑" panose="020B0503020204020204" charset="-122"/>
              <a:ea typeface="微软雅黑" panose="020B0503020204020204" charset="-122"/>
            </a:endParaRPr>
          </a:p>
          <a:p>
            <a:pPr eaLnBrk="1" fontAlgn="auto" latinLnBrk="0" hangingPunct="1">
              <a:lnSpc>
                <a:spcPct val="150000"/>
              </a:lnSpc>
            </a:pPr>
            <a:r>
              <a:rPr lang="en-US" altLang="zh-CN" dirty="0">
                <a:latin typeface="微软雅黑" panose="020B0503020204020204" charset="-122"/>
                <a:ea typeface="微软雅黑" panose="020B0503020204020204" charset="-122"/>
              </a:rPr>
              <a:t>What core capabilities (e.g., trust, discovery, session) should IETF standardize for AI Agents networks?</a:t>
            </a:r>
            <a:endParaRPr lang="en-US" altLang="zh-CN" dirty="0">
              <a:latin typeface="微软雅黑" panose="020B0503020204020204" charset="-122"/>
              <a:ea typeface="微软雅黑" panose="020B0503020204020204" charset="-122"/>
            </a:endParaRPr>
          </a:p>
          <a:p>
            <a:pPr eaLnBrk="1" fontAlgn="auto" latinLnBrk="0" hangingPunct="1">
              <a:lnSpc>
                <a:spcPct val="150000"/>
              </a:lnSpc>
            </a:pPr>
            <a:r>
              <a:rPr lang="en-US" dirty="0">
                <a:latin typeface="微软雅黑" panose="020B0503020204020204" charset="-122"/>
                <a:ea typeface="微软雅黑" panose="020B0503020204020204" charset="-122"/>
              </a:rPr>
              <a:t>Which area and WG should lead this work, or do we need a new one?</a:t>
            </a:r>
            <a:endParaRPr lang="en-US" altLang="en-US" strike="sngStrike" dirty="0">
              <a:latin typeface="微软雅黑" panose="020B0503020204020204" charset="-122"/>
              <a:ea typeface="微软雅黑" panose="020B0503020204020204" charset="-122"/>
            </a:endParaRPr>
          </a:p>
        </p:txBody>
      </p:sp>
      <p:sp>
        <p:nvSpPr>
          <p:cNvPr id="6" name="文本框 5"/>
          <p:cNvSpPr txBox="1"/>
          <p:nvPr/>
        </p:nvSpPr>
        <p:spPr>
          <a:xfrm>
            <a:off x="1160145" y="4837271"/>
            <a:ext cx="6804660" cy="275590"/>
          </a:xfrm>
          <a:prstGeom prst="rect">
            <a:avLst/>
          </a:prstGeom>
          <a:noFill/>
        </p:spPr>
        <p:txBody>
          <a:bodyPr wrap="square" rtlCol="0" anchor="t">
            <a:spAutoFit/>
          </a:bodyPr>
          <a:lstStyle/>
          <a:p>
            <a:pPr algn="ctr"/>
            <a:r>
              <a:rPr lang="en-US" sz="1200" dirty="0">
                <a:solidFill>
                  <a:srgbClr val="424242">
                    <a:lumMod val="60000"/>
                    <a:lumOff val="40000"/>
                  </a:srgbClr>
                </a:solidFill>
                <a:sym typeface="+mn-ea"/>
              </a:rPr>
              <a:t>IETF-123, AI-Agent Communication Networking Use Cases and Protocols</a:t>
            </a:r>
            <a:endParaRPr lang="en-US" sz="1200" dirty="0">
              <a:solidFill>
                <a:srgbClr val="424242">
                  <a:lumMod val="60000"/>
                  <a:lumOff val="40000"/>
                </a:srgbClr>
              </a:solidFill>
              <a:sym typeface="+mn-ea"/>
            </a:endParaRPr>
          </a:p>
        </p:txBody>
      </p:sp>
    </p:spTree>
  </p:cSld>
  <p:clrMapOvr>
    <a:masterClrMapping/>
  </p:clrMapOvr>
</p:sld>
</file>

<file path=ppt/tags/tag1.xml><?xml version="1.0" encoding="utf-8"?>
<p:tagLst xmlns:p="http://schemas.openxmlformats.org/presentationml/2006/main">
  <p:tag name="TABLE_ENDDRAG_ORIGIN_RECT" val="688*335"/>
  <p:tag name="TABLE_ENDDRAG_RECT" val="19*43*688*335"/>
</p:tagLst>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4403</Words>
  <Application>WPS 演示</Application>
  <PresentationFormat>全屏显示(16:9)</PresentationFormat>
  <Paragraphs>188</Paragraphs>
  <Slides>8</Slides>
  <Notes>3</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8</vt:i4>
      </vt:variant>
    </vt:vector>
  </HeadingPairs>
  <TitlesOfParts>
    <vt:vector size="25" baseType="lpstr">
      <vt:lpstr>Arial</vt:lpstr>
      <vt:lpstr>宋体</vt:lpstr>
      <vt:lpstr>Wingdings</vt:lpstr>
      <vt:lpstr>Arial</vt:lpstr>
      <vt:lpstr>Roboto</vt:lpstr>
      <vt:lpstr>Times New Roman</vt:lpstr>
      <vt:lpstr>Open Sans</vt:lpstr>
      <vt:lpstr>Segoe Print</vt:lpstr>
      <vt:lpstr>Montserrat</vt:lpstr>
      <vt:lpstr>Inter</vt:lpstr>
      <vt:lpstr>Open Sans Medium</vt:lpstr>
      <vt:lpstr>Open Sans SemiBold</vt:lpstr>
      <vt:lpstr>微软雅黑</vt:lpstr>
      <vt:lpstr>Calibri</vt:lpstr>
      <vt:lpstr>Arial Unicode MS</vt:lpstr>
      <vt:lpstr>Material</vt:lpstr>
      <vt:lpstr>IETF Template</vt:lpstr>
      <vt:lpstr>AI-Agent Communication Networking Use Cases and Protocols</vt:lpstr>
      <vt:lpstr>Note Well</vt:lpstr>
      <vt:lpstr>Note to all</vt:lpstr>
      <vt:lpstr>What is the AI Agent？</vt:lpstr>
      <vt:lpstr>Meeting Scope</vt:lpstr>
      <vt:lpstr>Agenda</vt:lpstr>
      <vt:lpstr>Draft Links for reference</vt:lpstr>
      <vt:lpstr>Discussions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122 CATS Chairs Slides</dc:title>
  <dc:creator>BOUCADAIR Mohamed INNOV/NET</dc:creator>
  <cp:lastModifiedBy>cmcc</cp:lastModifiedBy>
  <cp:revision>44</cp:revision>
  <dcterms:created xsi:type="dcterms:W3CDTF">2025-07-11T12:15:00Z</dcterms:created>
  <dcterms:modified xsi:type="dcterms:W3CDTF">2025-07-23T10:48:57Z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1730289511</vt:lpwstr>
  </property>
  <property fmtid="{D5CDD505-2E9C-101B-9397-08002B2CF9AE}" pid="7" name="ICV">
    <vt:lpwstr>A5D7664FC8D6448B917FD1DF77880A0E</vt:lpwstr>
  </property>
  <property fmtid="{D5CDD505-2E9C-101B-9397-08002B2CF9AE}" pid="8" name="KSOProductBuildVer">
    <vt:lpwstr>2052-11.8.2.12309</vt:lpwstr>
  </property>
</Properties>
</file>