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2"/>
  </p:handoutMasterIdLst>
  <p:sldIdLst>
    <p:sldId id="256" r:id="rId3"/>
    <p:sldId id="258" r:id="rId4"/>
    <p:sldId id="266" r:id="rId6"/>
    <p:sldId id="260" r:id="rId7"/>
    <p:sldId id="267" r:id="rId8"/>
    <p:sldId id="268" r:id="rId9"/>
    <p:sldId id="270" r:id="rId10"/>
    <p:sldId id="265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0" userDrawn="1">
          <p15:clr>
            <a:srgbClr val="A4A3A4"/>
          </p15:clr>
        </p15:guide>
        <p15:guide id="2" pos="38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40"/>
        <p:guide pos="384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188085" y="1652270"/>
            <a:ext cx="9980295" cy="979170"/>
          </a:xfrm>
        </p:spPr>
        <p:txBody>
          <a:bodyPr>
            <a:noAutofit/>
          </a:bodyPr>
          <a:p>
            <a:r>
              <a:rPr lang="en-US" altLang="zh-CN" sz="4400">
                <a:effectLst/>
              </a:rPr>
              <a:t>AI Agent Identity Management </a:t>
            </a:r>
            <a:endParaRPr lang="en-US" altLang="zh-CN" sz="4400"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76320" y="2881313"/>
            <a:ext cx="5080000" cy="1095375"/>
          </a:xfrm>
          <a:prstGeom prst="rect">
            <a:avLst/>
          </a:prstGeom>
        </p:spPr>
        <p:txBody>
          <a:bodyPr>
            <a:spAutoFit/>
          </a:bodyPr>
          <a:p>
            <a:pPr marL="0" indent="0" algn="ctr">
              <a:spcBef>
                <a:spcPct val="0"/>
              </a:spcBef>
              <a:spcAft>
                <a:spcPct val="59000"/>
              </a:spcAft>
            </a:pPr>
            <a:r>
              <a:rPr lang="en-US" altLang="zh-CN" sz="2400" b="0" i="0">
                <a:solidFill>
                  <a:srgbClr val="212529"/>
                </a:solidFill>
                <a:latin typeface="Calibri" panose="020F0502020204030204" charset="0"/>
                <a:ea typeface="Inter"/>
                <a:cs typeface="Calibri" panose="020F0502020204030204" charset="0"/>
              </a:rPr>
              <a:t>draft-yl-agent-id-requirements-00</a:t>
            </a:r>
            <a:endParaRPr lang="en-US" altLang="zh-CN" sz="2400" b="0" i="0">
              <a:solidFill>
                <a:srgbClr val="212529"/>
              </a:solidFill>
              <a:latin typeface="Calibri" panose="020F0502020204030204" charset="0"/>
              <a:ea typeface="Inter"/>
              <a:cs typeface="Calibri" panose="020F0502020204030204" charset="0"/>
            </a:endParaRPr>
          </a:p>
          <a:p>
            <a:pPr marL="0" indent="0" algn="ctr">
              <a:spcBef>
                <a:spcPct val="0"/>
              </a:spcBef>
              <a:spcAft>
                <a:spcPct val="59000"/>
              </a:spcAft>
            </a:pPr>
            <a:r>
              <a:rPr lang="en-US" altLang="zh-CN" sz="2400" b="0" i="0">
                <a:solidFill>
                  <a:srgbClr val="212529"/>
                </a:solidFill>
                <a:latin typeface="Calibri" panose="020F0502020204030204" charset="0"/>
                <a:ea typeface="Inter"/>
                <a:cs typeface="Calibri" panose="020F0502020204030204" charset="0"/>
              </a:rPr>
              <a:t>draft-yao-agent-auth-considerations-00</a:t>
            </a:r>
            <a:endParaRPr lang="en-US" altLang="zh-CN" sz="2400" b="0" i="0">
              <a:solidFill>
                <a:srgbClr val="212529"/>
              </a:solidFill>
              <a:latin typeface="Calibri" panose="020F0502020204030204" charset="0"/>
              <a:ea typeface="Inter"/>
              <a:cs typeface="Calibri" panose="020F050202020403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03320" y="432022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ctr">
              <a:spcBef>
                <a:spcPct val="0"/>
              </a:spcBef>
              <a:spcAft>
                <a:spcPct val="59000"/>
              </a:spcAft>
            </a:pPr>
            <a:r>
              <a:rPr lang="en-US" altLang="zh-CN" sz="2400" b="0" i="0">
                <a:solidFill>
                  <a:srgbClr val="212529"/>
                </a:solidFill>
                <a:latin typeface="Calibri" panose="020F0502020204030204" charset="0"/>
                <a:ea typeface="Inter"/>
                <a:cs typeface="Calibri" panose="020F0502020204030204" charset="0"/>
              </a:rPr>
              <a:t>Kehan Yao, China Mobile</a:t>
            </a:r>
            <a:endParaRPr lang="en-US" altLang="zh-CN" sz="2400" b="0" i="0">
              <a:solidFill>
                <a:srgbClr val="212529"/>
              </a:solidFill>
              <a:latin typeface="Calibri" panose="020F0502020204030204" charset="0"/>
              <a:ea typeface="Inter"/>
              <a:cs typeface="Calibri" panose="020F0502020204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03320" y="6099493"/>
            <a:ext cx="5080000" cy="368300"/>
          </a:xfrm>
          <a:prstGeom prst="rect">
            <a:avLst/>
          </a:prstGeom>
        </p:spPr>
        <p:txBody>
          <a:bodyPr>
            <a:spAutoFit/>
          </a:bodyPr>
          <a:p>
            <a:pPr marL="0" indent="0" algn="ctr">
              <a:spcBef>
                <a:spcPct val="0"/>
              </a:spcBef>
              <a:spcAft>
                <a:spcPct val="59000"/>
              </a:spcAft>
            </a:pPr>
            <a:r>
              <a:rPr lang="en-US" altLang="zh-CN" b="0" i="0">
                <a:solidFill>
                  <a:srgbClr val="212529"/>
                </a:solidFill>
                <a:latin typeface="Calibri" panose="020F0502020204030204" charset="0"/>
                <a:ea typeface="Inter"/>
                <a:cs typeface="Calibri" panose="020F0502020204030204" charset="0"/>
              </a:rPr>
              <a:t>IETF 123</a:t>
            </a:r>
            <a:endParaRPr lang="en-US" altLang="zh-CN" b="0" i="0">
              <a:solidFill>
                <a:srgbClr val="212529"/>
              </a:solidFill>
              <a:latin typeface="Calibri" panose="020F0502020204030204" charset="0"/>
              <a:ea typeface="Inter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9" name="Title 1"/>
          <p:cNvSpPr txBox="1"/>
          <p:nvPr/>
        </p:nvSpPr>
        <p:spPr>
          <a:xfrm>
            <a:off x="140335" y="169545"/>
            <a:ext cx="11113770" cy="6953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4400" b="1" dirty="0">
                <a:latin typeface="Calibri Light" panose="020F0302020204030204" pitchFamily="34" charset="0"/>
                <a:ea typeface="宋体" panose="02010600030101010101" pitchFamily="2" charset="-122"/>
              </a:rPr>
              <a:t>Background and Terminologies</a:t>
            </a:r>
            <a:endParaRPr lang="en-US" altLang="zh-CN" sz="4400" b="1" dirty="0">
              <a:latin typeface="Calibri Light" panose="020F03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945" y="864870"/>
            <a:ext cx="12051030" cy="58991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AI agents need </a:t>
            </a:r>
            <a:r>
              <a:rPr lang="en-US" altLang="zh-CN" sz="2400" b="1">
                <a:solidFill>
                  <a:schemeClr val="tx1"/>
                </a:solidFill>
                <a:sym typeface="+mn-ea"/>
              </a:rPr>
              <a:t>verifiable identities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 to ensure </a:t>
            </a:r>
            <a:r>
              <a:rPr lang="en-US" altLang="zh-CN" sz="2400" b="1">
                <a:sym typeface="+mn-ea"/>
              </a:rPr>
              <a:t>proper functioning,</a:t>
            </a:r>
            <a:r>
              <a:rPr lang="en-US" altLang="zh-CN" sz="2400" b="1">
                <a:solidFill>
                  <a:schemeClr val="tx1"/>
                </a:solidFill>
                <a:sym typeface="+mn-ea"/>
              </a:rPr>
              <a:t> communication security, and accountability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, within networked systems.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/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/>
              <a:t>Terminologies:</a:t>
            </a:r>
            <a:endParaRPr lang="en-US" altLang="zh-CN" sz="2400" b="1"/>
          </a:p>
          <a:p>
            <a:pPr marL="742950" lvl="1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tx1"/>
                </a:solidFill>
              </a:rPr>
              <a:t>Types of AI Agents:</a:t>
            </a:r>
            <a:endParaRPr lang="en-US" altLang="zh-CN" sz="2400" b="1">
              <a:solidFill>
                <a:schemeClr val="tx1"/>
              </a:solidFill>
            </a:endParaRPr>
          </a:p>
          <a:p>
            <a:pPr marL="1200150" lvl="2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tx1"/>
                </a:solidFill>
              </a:rPr>
              <a:t>Physical AI Agent: </a:t>
            </a:r>
            <a:r>
              <a:rPr lang="en-US" altLang="zh-CN" sz="2400">
                <a:solidFill>
                  <a:schemeClr val="tx1"/>
                </a:solidFill>
              </a:rPr>
              <a:t>an physical entity with embedded intelligence, usually refers to some AI terminals, e.g., AI robot, embodied AI.</a:t>
            </a:r>
            <a:endParaRPr lang="en-US" altLang="zh-CN" sz="2400">
              <a:solidFill>
                <a:schemeClr val="tx1"/>
              </a:solidFill>
            </a:endParaRPr>
          </a:p>
          <a:p>
            <a:pPr marL="1200150" lvl="2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tx1"/>
                </a:solidFill>
              </a:rPr>
              <a:t>Virtual AI Agent: </a:t>
            </a:r>
            <a:r>
              <a:rPr lang="en-US" altLang="zh-CN" sz="2400">
                <a:solidFill>
                  <a:schemeClr val="tx1"/>
                </a:solidFill>
              </a:rPr>
              <a:t>an virtual entity that can provide intelligence, usually refers to some softwarized AI assistant, e.g., a chat assistant with a mobile application. </a:t>
            </a:r>
            <a:endParaRPr lang="en-US" altLang="zh-CN" sz="2000">
              <a:solidFill>
                <a:schemeClr val="tx1"/>
              </a:solidFill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9" name="Title 1"/>
          <p:cNvSpPr txBox="1"/>
          <p:nvPr/>
        </p:nvSpPr>
        <p:spPr>
          <a:xfrm>
            <a:off x="140335" y="169545"/>
            <a:ext cx="11113770" cy="6953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4400" b="1" dirty="0">
                <a:latin typeface="Calibri Light" panose="020F0302020204030204" pitchFamily="34" charset="0"/>
                <a:ea typeface="宋体" panose="02010600030101010101" pitchFamily="2" charset="-122"/>
              </a:rPr>
              <a:t>Terminologies - Cont’d </a:t>
            </a:r>
            <a:endParaRPr lang="en-US" altLang="zh-CN" sz="4400" b="1" dirty="0">
              <a:latin typeface="Calibri Light" panose="020F03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851535"/>
            <a:ext cx="12191365" cy="58991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lvl="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tx1"/>
                </a:solidFill>
              </a:rPr>
              <a:t>Ownership and Roles of AI agents:</a:t>
            </a:r>
            <a:endParaRPr lang="en-US" altLang="zh-CN" sz="2400" b="1">
              <a:solidFill>
                <a:schemeClr val="tx1"/>
              </a:solidFill>
            </a:endParaRPr>
          </a:p>
          <a:p>
            <a:pPr marL="742950" lvl="1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b="1">
                <a:sym typeface="+mn-ea"/>
              </a:rPr>
              <a:t>OBO(On-behalf-of) User: </a:t>
            </a:r>
            <a:r>
              <a:rPr lang="en-US" altLang="zh-CN" sz="2400">
                <a:sym typeface="+mn-ea"/>
              </a:rPr>
              <a:t>the agent may require the authorization from user(s) to implement jobs for user(s). </a:t>
            </a:r>
            <a:endParaRPr lang="en-US" altLang="zh-CN" sz="2400" b="1">
              <a:sym typeface="+mn-ea"/>
            </a:endParaRPr>
          </a:p>
          <a:p>
            <a:pPr marL="742950" lvl="1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tx1"/>
                </a:solidFill>
              </a:rPr>
              <a:t>OBO Agent Itself:</a:t>
            </a:r>
            <a:r>
              <a:rPr lang="en-US" altLang="zh-CN" sz="2400">
                <a:solidFill>
                  <a:schemeClr val="tx1"/>
                </a:solidFill>
              </a:rPr>
              <a:t> the agent itself has indentity and implements jobs and represents itself.</a:t>
            </a:r>
            <a:endParaRPr lang="en-US" altLang="zh-CN" sz="2400">
              <a:solidFill>
                <a:schemeClr val="tx1"/>
              </a:solidFill>
            </a:endParaRPr>
          </a:p>
          <a:p>
            <a:pPr marL="742950" lvl="1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tx1"/>
                </a:solidFill>
              </a:rPr>
              <a:t>OBO Other Agent(s):</a:t>
            </a:r>
            <a:r>
              <a:rPr lang="en-US" altLang="zh-CN" sz="2400">
                <a:solidFill>
                  <a:schemeClr val="tx1"/>
                </a:solidFill>
              </a:rPr>
              <a:t> the agent may represent other agents to implement some jobs, given that other agents may not have the capabilities to implement the jobs.</a:t>
            </a:r>
            <a:endParaRPr lang="en-US" altLang="zh-CN" sz="2400">
              <a:solidFill>
                <a:schemeClr val="tx1"/>
              </a:solidFill>
            </a:endParaRPr>
          </a:p>
          <a:p>
            <a:pPr marL="285750" lvl="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tx1"/>
                </a:solidFill>
              </a:rPr>
              <a:t>Domain:</a:t>
            </a:r>
            <a:endParaRPr lang="en-US" altLang="zh-CN" sz="2400" b="1">
              <a:solidFill>
                <a:schemeClr val="tx1"/>
              </a:solidFill>
            </a:endParaRPr>
          </a:p>
          <a:p>
            <a:pPr marL="742950" lvl="1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tx1"/>
                </a:solidFill>
              </a:rPr>
              <a:t>Task-wise Domain: </a:t>
            </a:r>
            <a:r>
              <a:rPr lang="en-US" altLang="zh-CN" sz="2400">
                <a:solidFill>
                  <a:schemeClr val="tx1"/>
                </a:solidFill>
              </a:rPr>
              <a:t>a </a:t>
            </a:r>
            <a:r>
              <a:rPr lang="en-US" altLang="zh-CN" sz="2400" b="1">
                <a:solidFill>
                  <a:schemeClr val="tx1"/>
                </a:solidFill>
              </a:rPr>
              <a:t>temporary domain</a:t>
            </a:r>
            <a:r>
              <a:rPr lang="en-US" altLang="zh-CN" sz="2400">
                <a:solidFill>
                  <a:schemeClr val="tx1"/>
                </a:solidFill>
              </a:rPr>
              <a:t> that is created to target on a specific job, when the job is finished, the domain is destroyed.  A typical example is a domain that is created by 6G systems.</a:t>
            </a:r>
            <a:endParaRPr lang="en-US" altLang="zh-CN" sz="2400" b="1">
              <a:solidFill>
                <a:schemeClr val="tx1"/>
              </a:solidFill>
            </a:endParaRPr>
          </a:p>
          <a:p>
            <a:pPr marL="742950" lvl="1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tx1"/>
                </a:solidFill>
              </a:rPr>
              <a:t>Application Domain: </a:t>
            </a:r>
            <a:r>
              <a:rPr lang="en-US" altLang="zh-CN" sz="2400">
                <a:solidFill>
                  <a:schemeClr val="tx1"/>
                </a:solidFill>
              </a:rPr>
              <a:t>a </a:t>
            </a:r>
            <a:r>
              <a:rPr lang="en-US" altLang="zh-CN" sz="2400" b="1">
                <a:solidFill>
                  <a:schemeClr val="tx1"/>
                </a:solidFill>
              </a:rPr>
              <a:t>durable domain</a:t>
            </a:r>
            <a:r>
              <a:rPr lang="en-US" altLang="zh-CN" sz="2400">
                <a:solidFill>
                  <a:schemeClr val="tx1"/>
                </a:solidFill>
              </a:rPr>
              <a:t> that is created by a specific application, e.g., a web or mobile application offerred by cloud service providers.</a:t>
            </a:r>
            <a:endParaRPr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9" name="Title 1"/>
          <p:cNvSpPr txBox="1"/>
          <p:nvPr/>
        </p:nvSpPr>
        <p:spPr>
          <a:xfrm>
            <a:off x="140335" y="169545"/>
            <a:ext cx="11113770" cy="6953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4400" b="1" dirty="0">
                <a:latin typeface="Calibri Light" panose="020F0302020204030204" pitchFamily="34" charset="0"/>
                <a:ea typeface="宋体" panose="02010600030101010101" pitchFamily="2" charset="-122"/>
              </a:rPr>
              <a:t>Digital Identity Management Requirements</a:t>
            </a:r>
            <a:endParaRPr lang="en-US" altLang="zh-CN" sz="4400" b="1" dirty="0">
              <a:latin typeface="Calibri Light" panose="020F03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335" y="864870"/>
            <a:ext cx="12051030" cy="58870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Identity in the context of AI agent communication involves several common requirements to ensure </a:t>
            </a:r>
            <a:r>
              <a:rPr lang="en-US" altLang="zh-CN" sz="2000" b="1"/>
              <a:t>effective, efficient, and secure interactions</a:t>
            </a:r>
            <a:r>
              <a:rPr lang="en-US" altLang="zh-CN" sz="2000"/>
              <a:t>.</a:t>
            </a:r>
            <a:endParaRPr lang="en-US" altLang="zh-CN" sz="2000"/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/>
              <a:t>Identity Requirements:</a:t>
            </a:r>
            <a:endParaRPr lang="en-US" altLang="zh-CN" b="1" i="1">
              <a:solidFill>
                <a:srgbClr val="0070C0"/>
              </a:solidFill>
            </a:endParaRPr>
          </a:p>
          <a:p>
            <a:pPr marL="742950" lvl="1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 b="1"/>
              <a:t>Identifier:</a:t>
            </a:r>
            <a:endParaRPr lang="en-US" altLang="zh-CN" sz="2000" b="1"/>
          </a:p>
          <a:p>
            <a:pPr marL="1200150" lvl="2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Global Unique Identifier - in a universal interoperable format </a:t>
            </a:r>
            <a:endParaRPr lang="en-US" altLang="zh-CN" sz="2000">
              <a:solidFill>
                <a:schemeClr val="tx1"/>
              </a:solidFill>
            </a:endParaRPr>
          </a:p>
          <a:p>
            <a:pPr marL="1200150" lvl="2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User Binding </a:t>
            </a:r>
            <a:endParaRPr lang="en-US" altLang="zh-CN" sz="2000">
              <a:solidFill>
                <a:schemeClr val="tx1"/>
              </a:solidFill>
            </a:endParaRPr>
          </a:p>
          <a:p>
            <a:pPr marL="742950" lvl="1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1"/>
                </a:solidFill>
              </a:rPr>
              <a:t>Attribute: </a:t>
            </a:r>
            <a:endParaRPr lang="en-US" altLang="zh-CN" sz="2000" b="1">
              <a:solidFill>
                <a:schemeClr val="tx1"/>
              </a:solidFill>
            </a:endParaRPr>
          </a:p>
          <a:p>
            <a:pPr marL="1200150" lvl="2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Skills  -  key functionalities</a:t>
            </a:r>
            <a:endParaRPr lang="en-US" altLang="zh-CN" sz="2000">
              <a:solidFill>
                <a:schemeClr val="tx1"/>
              </a:solidFill>
            </a:endParaRPr>
          </a:p>
          <a:p>
            <a:pPr marL="1200150" lvl="2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Multi-modal Interaction Capabilities  - text, voice, image,videos, etc.</a:t>
            </a:r>
            <a:endParaRPr lang="en-US" altLang="zh-CN" sz="2000">
              <a:solidFill>
                <a:schemeClr val="tx1"/>
              </a:solidFill>
            </a:endParaRPr>
          </a:p>
          <a:p>
            <a:pPr marL="1200150" lvl="2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Service duration  - long term or short term </a:t>
            </a:r>
            <a:endParaRPr lang="en-US" altLang="zh-CN" sz="2000">
              <a:solidFill>
                <a:schemeClr val="tx1"/>
              </a:solidFill>
            </a:endParaRPr>
          </a:p>
          <a:p>
            <a:pPr marL="1200150" lvl="2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Key credential  - to securely transmit, share, store its digital identity</a:t>
            </a:r>
            <a:endParaRPr lang="en-US" altLang="zh-CN" sz="2000">
              <a:solidFill>
                <a:schemeClr val="tx1"/>
              </a:solidFill>
            </a:endParaRPr>
          </a:p>
          <a:p>
            <a:pPr marL="742950" lvl="1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1"/>
                </a:solidFill>
              </a:rPr>
              <a:t>Security:</a:t>
            </a:r>
            <a:endParaRPr lang="en-US" altLang="zh-CN" sz="2000" b="1">
              <a:solidFill>
                <a:schemeClr val="tx1"/>
              </a:solidFill>
            </a:endParaRPr>
          </a:p>
          <a:p>
            <a:pPr marL="1200150" lvl="2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Authentication</a:t>
            </a:r>
            <a:endParaRPr lang="en-US" altLang="zh-CN" sz="2000">
              <a:solidFill>
                <a:schemeClr val="tx1"/>
              </a:solidFill>
            </a:endParaRPr>
          </a:p>
          <a:p>
            <a:pPr marL="1200150" lvl="2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Authorization</a:t>
            </a:r>
            <a:endParaRPr lang="en-US" altLang="zh-CN" sz="2000">
              <a:solidFill>
                <a:schemeClr val="tx1"/>
              </a:solidFill>
            </a:endParaRPr>
          </a:p>
          <a:p>
            <a:pPr marL="742950" lvl="1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1"/>
                </a:solidFill>
              </a:rPr>
              <a:t>Discovery:</a:t>
            </a:r>
            <a:endParaRPr lang="en-US" altLang="zh-CN" sz="2000" b="1">
              <a:solidFill>
                <a:schemeClr val="tx1"/>
              </a:solidFill>
            </a:endParaRPr>
          </a:p>
          <a:p>
            <a:pPr marL="1200150" lvl="2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Intra-domain discovery</a:t>
            </a:r>
            <a:endParaRPr lang="en-US" altLang="zh-CN" sz="2000">
              <a:solidFill>
                <a:schemeClr val="tx1"/>
              </a:solidFill>
            </a:endParaRPr>
          </a:p>
          <a:p>
            <a:pPr marL="1200150" lvl="2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Inter-domain discovery</a:t>
            </a:r>
            <a:endParaRPr lang="en-US" altLang="zh-CN" sz="2000">
              <a:solidFill>
                <a:schemeClr val="tx1"/>
              </a:solidFill>
            </a:endParaRPr>
          </a:p>
          <a:p>
            <a:pPr marL="1200150" lvl="2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Repository Update and Synchronisation</a:t>
            </a:r>
            <a:endParaRPr lang="en-US" alt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9" name="Title 1"/>
          <p:cNvSpPr txBox="1"/>
          <p:nvPr/>
        </p:nvSpPr>
        <p:spPr>
          <a:xfrm>
            <a:off x="140335" y="169545"/>
            <a:ext cx="11113770" cy="6953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4400" b="1" dirty="0">
                <a:latin typeface="Calibri Light" panose="020F0302020204030204" pitchFamily="34" charset="0"/>
                <a:ea typeface="宋体" panose="02010600030101010101" pitchFamily="2" charset="-122"/>
              </a:rPr>
              <a:t>Cosiderations on Agent Auth</a:t>
            </a:r>
            <a:endParaRPr lang="en-US" altLang="zh-CN" sz="4400" b="1" dirty="0">
              <a:latin typeface="Calibri Light" panose="020F03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335" y="901065"/>
            <a:ext cx="11938635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/>
              <a:t>Agent OBO User</a:t>
            </a:r>
            <a:endParaRPr lang="en-US" altLang="zh-CN" sz="2400" b="1"/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/>
              <a:t>Example case</a:t>
            </a:r>
            <a:r>
              <a:rPr lang="zh-CN" altLang="en-US" sz="2400"/>
              <a:t>：</a:t>
            </a:r>
            <a:r>
              <a:rPr lang="en-US" altLang="zh-CN" sz="2400"/>
              <a:t>Trip planning   </a:t>
            </a:r>
            <a:endParaRPr lang="en-US" altLang="zh-CN" sz="2400"/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/>
              <a:t>AI agent delegates its user to access external resources  </a:t>
            </a:r>
            <a:r>
              <a:rPr lang="en-US" altLang="zh-CN" sz="2400" b="1"/>
              <a:t> </a:t>
            </a:r>
            <a:endParaRPr lang="en-US" altLang="zh-CN" sz="2400" b="1"/>
          </a:p>
          <a:p>
            <a:pPr lvl="3" indent="0">
              <a:buFont typeface="Arial" panose="020B0604020202020204" pitchFamily="34" charset="0"/>
              <a:buNone/>
            </a:pPr>
            <a:endParaRPr lang="en-US" altLang="zh-CN" sz="2000">
              <a:solidFill>
                <a:schemeClr val="tx1"/>
              </a:solidFill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1473835" y="2595880"/>
            <a:ext cx="10073640" cy="3811270"/>
            <a:chOff x="1367" y="2838"/>
            <a:chExt cx="15864" cy="6002"/>
          </a:xfrm>
        </p:grpSpPr>
        <p:grpSp>
          <p:nvGrpSpPr>
            <p:cNvPr id="4" name="组合 3"/>
            <p:cNvGrpSpPr/>
            <p:nvPr/>
          </p:nvGrpSpPr>
          <p:grpSpPr>
            <a:xfrm rot="0">
              <a:off x="5118" y="5588"/>
              <a:ext cx="2659" cy="597"/>
              <a:chOff x="11020" y="5174"/>
              <a:chExt cx="2659" cy="763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11138" y="5174"/>
                <a:ext cx="2405" cy="763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110000"/>
                      <a:satMod val="105000"/>
                      <a:tint val="67000"/>
                      <a:alpha val="76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  <a:alpha val="61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  <a:alpha val="58000"/>
                    </a:schemeClr>
                  </a:gs>
                </a:gsLst>
              </a:gradFill>
            </p:spPr>
            <p:style>
              <a:lnRef idx="0">
                <a:srgbClr val="FFFFFF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11020" y="5243"/>
                <a:ext cx="2659" cy="67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1600" b="1">
                    <a:latin typeface="微软雅黑" panose="020B0503020204020204" charset="-122"/>
                    <a:ea typeface="微软雅黑" panose="020B0503020204020204" charset="-122"/>
                  </a:rPr>
                  <a:t>AI Agent</a:t>
                </a:r>
                <a:endParaRPr lang="en-US" altLang="zh-CN" sz="16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 rot="0">
              <a:off x="1367" y="5611"/>
              <a:ext cx="2791" cy="577"/>
              <a:chOff x="11149" y="5174"/>
              <a:chExt cx="2514" cy="763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11349" y="5174"/>
                <a:ext cx="2097" cy="763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110000"/>
                      <a:satMod val="105000"/>
                      <a:tint val="67000"/>
                      <a:alpha val="53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  <a:alpha val="58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  <a:alpha val="55000"/>
                    </a:schemeClr>
                  </a:gs>
                </a:gsLst>
              </a:gradFill>
            </p:spPr>
            <p:style>
              <a:lnRef idx="0">
                <a:srgbClr val="FFFFFF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0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1149" y="5231"/>
                <a:ext cx="2514" cy="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 b="1">
                    <a:latin typeface="微软雅黑" panose="020B0503020204020204" charset="-122"/>
                    <a:ea typeface="微软雅黑" panose="020B0503020204020204" charset="-122"/>
                  </a:rPr>
                  <a:t>User</a:t>
                </a:r>
                <a:endParaRPr lang="en-US" altLang="zh-CN" sz="16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4739" y="5062"/>
              <a:ext cx="3727" cy="52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sz="1600" b="1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Trip Planning APP</a:t>
              </a:r>
              <a:endParaRPr 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rot="0">
              <a:off x="8960" y="5587"/>
              <a:ext cx="3953" cy="597"/>
              <a:chOff x="11004" y="5174"/>
              <a:chExt cx="1612" cy="763"/>
            </a:xfrm>
          </p:grpSpPr>
          <p:sp>
            <p:nvSpPr>
              <p:cNvPr id="31" name="圆角矩形 30"/>
              <p:cNvSpPr/>
              <p:nvPr/>
            </p:nvSpPr>
            <p:spPr>
              <a:xfrm>
                <a:off x="11138" y="5174"/>
                <a:ext cx="1302" cy="763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110000"/>
                      <a:satMod val="105000"/>
                      <a:tint val="67000"/>
                      <a:alpha val="76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  <a:alpha val="61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  <a:alpha val="58000"/>
                    </a:schemeClr>
                  </a:gs>
                </a:gsLst>
              </a:gradFill>
            </p:spPr>
            <p:style>
              <a:lnRef idx="0">
                <a:srgbClr val="FFFFFF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0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11004" y="5244"/>
                <a:ext cx="1612" cy="67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1600" b="1">
                    <a:latin typeface="微软雅黑" panose="020B0503020204020204" charset="-122"/>
                    <a:ea typeface="微软雅黑" panose="020B0503020204020204" charset="-122"/>
                  </a:rPr>
                  <a:t>MCP Server</a:t>
                </a:r>
                <a:endParaRPr lang="en-US" altLang="zh-CN" sz="16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 rot="0">
              <a:off x="13278" y="3477"/>
              <a:ext cx="3953" cy="597"/>
              <a:chOff x="11004" y="5174"/>
              <a:chExt cx="1612" cy="763"/>
            </a:xfrm>
          </p:grpSpPr>
          <p:sp>
            <p:nvSpPr>
              <p:cNvPr id="58" name="圆角矩形 57"/>
              <p:cNvSpPr/>
              <p:nvPr/>
            </p:nvSpPr>
            <p:spPr>
              <a:xfrm>
                <a:off x="11138" y="5174"/>
                <a:ext cx="1302" cy="763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110000"/>
                      <a:satMod val="105000"/>
                      <a:tint val="67000"/>
                      <a:alpha val="76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  <a:alpha val="61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  <a:alpha val="58000"/>
                    </a:schemeClr>
                  </a:gs>
                </a:gsLst>
              </a:gradFill>
            </p:spPr>
            <p:style>
              <a:lnRef idx="0">
                <a:srgbClr val="FFFFFF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0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11004" y="5244"/>
                <a:ext cx="1612" cy="67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1600" b="1">
                    <a:latin typeface="微软雅黑" panose="020B0503020204020204" charset="-122"/>
                    <a:ea typeface="微软雅黑" panose="020B0503020204020204" charset="-122"/>
                  </a:rPr>
                  <a:t>Resource Server</a:t>
                </a:r>
                <a:endParaRPr lang="en-US" altLang="zh-CN" sz="16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 rot="0">
              <a:off x="13278" y="4188"/>
              <a:ext cx="3953" cy="597"/>
              <a:chOff x="11004" y="5174"/>
              <a:chExt cx="1612" cy="763"/>
            </a:xfrm>
          </p:grpSpPr>
          <p:sp>
            <p:nvSpPr>
              <p:cNvPr id="61" name="圆角矩形 60"/>
              <p:cNvSpPr/>
              <p:nvPr/>
            </p:nvSpPr>
            <p:spPr>
              <a:xfrm>
                <a:off x="11138" y="5174"/>
                <a:ext cx="1302" cy="763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110000"/>
                      <a:satMod val="105000"/>
                      <a:tint val="67000"/>
                      <a:alpha val="76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  <a:alpha val="61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  <a:alpha val="58000"/>
                    </a:schemeClr>
                  </a:gs>
                </a:gsLst>
              </a:gradFill>
            </p:spPr>
            <p:style>
              <a:lnRef idx="0">
                <a:srgbClr val="FFFFFF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0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1004" y="5244"/>
                <a:ext cx="1612" cy="67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1600" b="1">
                    <a:latin typeface="微软雅黑" panose="020B0503020204020204" charset="-122"/>
                    <a:ea typeface="微软雅黑" panose="020B0503020204020204" charset="-122"/>
                  </a:rPr>
                  <a:t>Resource Owner</a:t>
                </a:r>
                <a:endParaRPr lang="en-US" altLang="zh-CN" sz="16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 rot="0">
              <a:off x="13278" y="6281"/>
              <a:ext cx="3953" cy="597"/>
              <a:chOff x="11004" y="5174"/>
              <a:chExt cx="1612" cy="763"/>
            </a:xfrm>
            <a:solidFill>
              <a:schemeClr val="accent2"/>
            </a:solidFill>
          </p:grpSpPr>
          <p:sp>
            <p:nvSpPr>
              <p:cNvPr id="64" name="圆角矩形 63"/>
              <p:cNvSpPr/>
              <p:nvPr/>
            </p:nvSpPr>
            <p:spPr>
              <a:xfrm>
                <a:off x="11138" y="5174"/>
                <a:ext cx="1302" cy="763"/>
              </a:xfrm>
              <a:prstGeom prst="roundRect">
                <a:avLst/>
              </a:prstGeom>
              <a:grpFill/>
            </p:spPr>
            <p:style>
              <a:lnRef idx="0">
                <a:srgbClr val="FFFFFF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0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11004" y="5244"/>
                <a:ext cx="1612" cy="6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1600" b="1">
                    <a:latin typeface="微软雅黑" panose="020B0503020204020204" charset="-122"/>
                    <a:ea typeface="微软雅黑" panose="020B0503020204020204" charset="-122"/>
                  </a:rPr>
                  <a:t>Resource Server</a:t>
                </a:r>
                <a:endParaRPr lang="en-US" altLang="zh-CN" sz="16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 rot="0">
              <a:off x="13278" y="6992"/>
              <a:ext cx="3953" cy="597"/>
              <a:chOff x="11004" y="5174"/>
              <a:chExt cx="1612" cy="763"/>
            </a:xfrm>
            <a:solidFill>
              <a:schemeClr val="accent2"/>
            </a:solidFill>
          </p:grpSpPr>
          <p:sp>
            <p:nvSpPr>
              <p:cNvPr id="67" name="圆角矩形 66"/>
              <p:cNvSpPr/>
              <p:nvPr/>
            </p:nvSpPr>
            <p:spPr>
              <a:xfrm>
                <a:off x="11138" y="5174"/>
                <a:ext cx="1302" cy="763"/>
              </a:xfrm>
              <a:prstGeom prst="roundRect">
                <a:avLst/>
              </a:prstGeom>
              <a:grpFill/>
            </p:spPr>
            <p:style>
              <a:lnRef idx="0">
                <a:srgbClr val="FFFFFF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0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11004" y="5244"/>
                <a:ext cx="1612" cy="6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1600" b="1">
                    <a:latin typeface="微软雅黑" panose="020B0503020204020204" charset="-122"/>
                    <a:ea typeface="微软雅黑" panose="020B0503020204020204" charset="-122"/>
                  </a:rPr>
                  <a:t>Resource Owner</a:t>
                </a:r>
                <a:endParaRPr lang="en-US" altLang="zh-CN" sz="16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 rot="0">
              <a:off x="8960" y="8243"/>
              <a:ext cx="3953" cy="597"/>
              <a:chOff x="11004" y="5174"/>
              <a:chExt cx="1612" cy="763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11138" y="5174"/>
                <a:ext cx="1302" cy="763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110000"/>
                      <a:satMod val="105000"/>
                      <a:tint val="67000"/>
                      <a:alpha val="76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  <a:alpha val="61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  <a:alpha val="58000"/>
                    </a:schemeClr>
                  </a:gs>
                </a:gsLst>
              </a:gradFill>
            </p:spPr>
            <p:style>
              <a:lnRef idx="0">
                <a:srgbClr val="FFFFFF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0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1004" y="5244"/>
                <a:ext cx="1612" cy="67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1600" b="1">
                    <a:latin typeface="微软雅黑" panose="020B0503020204020204" charset="-122"/>
                    <a:ea typeface="微软雅黑" panose="020B0503020204020204" charset="-122"/>
                  </a:rPr>
                  <a:t>Auth Server</a:t>
                </a:r>
                <a:endParaRPr lang="en-US" altLang="zh-CN" sz="16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4" name="左大括号 73"/>
            <p:cNvSpPr/>
            <p:nvPr/>
          </p:nvSpPr>
          <p:spPr>
            <a:xfrm>
              <a:off x="12844" y="4309"/>
              <a:ext cx="423" cy="2879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5" name="直接箭头连接符 74"/>
            <p:cNvCxnSpPr>
              <a:stCxn id="9" idx="3"/>
              <a:endCxn id="6" idx="1"/>
            </p:cNvCxnSpPr>
            <p:nvPr/>
          </p:nvCxnSpPr>
          <p:spPr>
            <a:xfrm flipV="1">
              <a:off x="4158" y="5904"/>
              <a:ext cx="960" cy="1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 flipV="1">
              <a:off x="7676" y="5903"/>
              <a:ext cx="1476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6" idx="2"/>
            </p:cNvCxnSpPr>
            <p:nvPr/>
          </p:nvCxnSpPr>
          <p:spPr>
            <a:xfrm>
              <a:off x="6448" y="6166"/>
              <a:ext cx="4363" cy="207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8" name="文本框 77"/>
            <p:cNvSpPr txBox="1"/>
            <p:nvPr/>
          </p:nvSpPr>
          <p:spPr>
            <a:xfrm>
              <a:off x="13090" y="2838"/>
              <a:ext cx="4080" cy="52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sz="1600" b="1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ticket booking service</a:t>
              </a:r>
              <a:endParaRPr 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023350" y="4420235"/>
            <a:ext cx="2366645" cy="333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map service</a:t>
            </a:r>
            <a:endParaRPr lang="en-US" sz="16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9" name="Title 1"/>
          <p:cNvSpPr txBox="1"/>
          <p:nvPr/>
        </p:nvSpPr>
        <p:spPr>
          <a:xfrm>
            <a:off x="140335" y="169545"/>
            <a:ext cx="11113770" cy="6953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4400" b="1" dirty="0">
                <a:latin typeface="Calibri Light" panose="020F0302020204030204" pitchFamily="34" charset="0"/>
                <a:ea typeface="宋体" panose="02010600030101010101" pitchFamily="2" charset="-122"/>
              </a:rPr>
              <a:t>Cosiderations on Agent Auth - Cont’d</a:t>
            </a:r>
            <a:endParaRPr lang="en-US" altLang="zh-CN" sz="4400" b="1" dirty="0">
              <a:latin typeface="Calibri Light" panose="020F03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335" y="901065"/>
            <a:ext cx="11938635" cy="16941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/>
              <a:t>Agent OBO other agent(s) -- chained delegation</a:t>
            </a:r>
            <a:endParaRPr lang="en-US" altLang="zh-CN" sz="2400" b="1"/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/>
              <a:t>Example case</a:t>
            </a:r>
            <a:r>
              <a:rPr lang="zh-CN" altLang="en-US" sz="2400"/>
              <a:t>：</a:t>
            </a:r>
            <a:r>
              <a:rPr lang="en-US" altLang="zh-CN" sz="2400"/>
              <a:t>also trip planning, but</a:t>
            </a:r>
            <a:r>
              <a:rPr lang="en-US" altLang="zh-CN" sz="2400">
                <a:sym typeface="+mn-ea"/>
              </a:rPr>
              <a:t> in case that the</a:t>
            </a:r>
            <a:r>
              <a:rPr lang="en-US" altLang="zh-CN" sz="2400"/>
              <a:t> trip planning AI agent </a:t>
            </a:r>
            <a:r>
              <a:rPr lang="en-US" altLang="zh-CN" sz="2400" b="1"/>
              <a:t>is not capable</a:t>
            </a:r>
            <a:r>
              <a:rPr lang="en-US" altLang="zh-CN" sz="2400"/>
              <a:t> to calculate the best budget plan considering the current balance in user’s personal bank account.   </a:t>
            </a:r>
            <a:endParaRPr lang="en-US" altLang="zh-CN" sz="2400"/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/>
              <a:t>AI agent delegates another agent and another agent’s user.</a:t>
            </a:r>
            <a:endParaRPr lang="en-US" altLang="zh-CN" sz="2400" b="1"/>
          </a:p>
          <a:p>
            <a:pPr lvl="3" indent="0">
              <a:buFont typeface="Arial" panose="020B0604020202020204" pitchFamily="34" charset="0"/>
              <a:buNone/>
            </a:pPr>
            <a:endParaRPr lang="en-US" altLang="zh-CN" sz="2000">
              <a:solidFill>
                <a:schemeClr val="tx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 rot="0">
            <a:off x="3855720" y="4434840"/>
            <a:ext cx="1688465" cy="379095"/>
            <a:chOff x="11020" y="5174"/>
            <a:chExt cx="2659" cy="763"/>
          </a:xfrm>
        </p:grpSpPr>
        <p:sp>
          <p:nvSpPr>
            <p:cNvPr id="5" name="圆角矩形 4"/>
            <p:cNvSpPr/>
            <p:nvPr/>
          </p:nvSpPr>
          <p:spPr>
            <a:xfrm>
              <a:off x="11138" y="5174"/>
              <a:ext cx="2405" cy="763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110000"/>
                    <a:satMod val="105000"/>
                    <a:tint val="67000"/>
                    <a:alpha val="76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  <a:alpha val="61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  <a:alpha val="58000"/>
                  </a:schemeClr>
                </a:gs>
              </a:gsLst>
            </a:gradFill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020" y="5243"/>
              <a:ext cx="2659" cy="67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600" b="1">
                  <a:latin typeface="微软雅黑" panose="020B0503020204020204" charset="-122"/>
                  <a:ea typeface="微软雅黑" panose="020B0503020204020204" charset="-122"/>
                </a:rPr>
                <a:t>AI Agent</a:t>
              </a:r>
              <a:endParaRPr lang="en-US" altLang="zh-CN" sz="16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0">
            <a:off x="575310" y="6151245"/>
            <a:ext cx="1772285" cy="366395"/>
            <a:chOff x="11149" y="5174"/>
            <a:chExt cx="2514" cy="763"/>
          </a:xfrm>
        </p:grpSpPr>
        <p:sp>
          <p:nvSpPr>
            <p:cNvPr id="8" name="圆角矩形 7"/>
            <p:cNvSpPr/>
            <p:nvPr/>
          </p:nvSpPr>
          <p:spPr>
            <a:xfrm>
              <a:off x="11349" y="5174"/>
              <a:ext cx="2097" cy="763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110000"/>
                    <a:satMod val="105000"/>
                    <a:tint val="67000"/>
                    <a:alpha val="53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  <a:alpha val="58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  <a:alpha val="55000"/>
                  </a:schemeClr>
                </a:gs>
              </a:gsLst>
            </a:gradFill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149" y="5231"/>
              <a:ext cx="2514" cy="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latin typeface="微软雅黑" panose="020B0503020204020204" charset="-122"/>
                  <a:ea typeface="微软雅黑" panose="020B0503020204020204" charset="-122"/>
                </a:rPr>
                <a:t>User</a:t>
              </a:r>
              <a:endParaRPr lang="en-US" altLang="zh-CN" sz="16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2530475" y="5770245"/>
            <a:ext cx="2366645" cy="333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Trip Planning APP</a:t>
            </a:r>
            <a:endParaRPr lang="en-US" sz="16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 rot="0">
            <a:off x="6295390" y="4782185"/>
            <a:ext cx="2510155" cy="379095"/>
            <a:chOff x="11004" y="5174"/>
            <a:chExt cx="1612" cy="763"/>
          </a:xfrm>
        </p:grpSpPr>
        <p:sp>
          <p:nvSpPr>
            <p:cNvPr id="31" name="圆角矩形 30"/>
            <p:cNvSpPr/>
            <p:nvPr/>
          </p:nvSpPr>
          <p:spPr>
            <a:xfrm>
              <a:off x="11138" y="5174"/>
              <a:ext cx="1302" cy="763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110000"/>
                    <a:satMod val="105000"/>
                    <a:tint val="67000"/>
                    <a:alpha val="76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  <a:alpha val="61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  <a:alpha val="58000"/>
                  </a:schemeClr>
                </a:gs>
              </a:gsLst>
            </a:gradFill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1004" y="5244"/>
              <a:ext cx="1612" cy="67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600" b="1">
                  <a:latin typeface="微软雅黑" panose="020B0503020204020204" charset="-122"/>
                  <a:ea typeface="微软雅黑" panose="020B0503020204020204" charset="-122"/>
                </a:rPr>
                <a:t>MCP Server</a:t>
              </a:r>
              <a:endParaRPr lang="en-US" altLang="zh-CN" sz="16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 rot="0">
            <a:off x="9037320" y="3610610"/>
            <a:ext cx="2510155" cy="379095"/>
            <a:chOff x="11004" y="5174"/>
            <a:chExt cx="1612" cy="763"/>
          </a:xfrm>
        </p:grpSpPr>
        <p:sp>
          <p:nvSpPr>
            <p:cNvPr id="58" name="圆角矩形 57"/>
            <p:cNvSpPr/>
            <p:nvPr/>
          </p:nvSpPr>
          <p:spPr>
            <a:xfrm>
              <a:off x="11138" y="5174"/>
              <a:ext cx="1302" cy="763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110000"/>
                    <a:satMod val="105000"/>
                    <a:tint val="67000"/>
                    <a:alpha val="76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  <a:alpha val="61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  <a:alpha val="58000"/>
                  </a:schemeClr>
                </a:gs>
              </a:gsLst>
            </a:gradFill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1004" y="5244"/>
              <a:ext cx="1612" cy="67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600" b="1">
                  <a:latin typeface="微软雅黑" panose="020B0503020204020204" charset="-122"/>
                  <a:ea typeface="微软雅黑" panose="020B0503020204020204" charset="-122"/>
                </a:rPr>
                <a:t>Resource Server</a:t>
              </a:r>
              <a:endParaRPr lang="en-US" altLang="zh-CN" sz="16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 rot="0">
            <a:off x="9037320" y="4062095"/>
            <a:ext cx="2510155" cy="379095"/>
            <a:chOff x="11004" y="5174"/>
            <a:chExt cx="1612" cy="763"/>
          </a:xfrm>
        </p:grpSpPr>
        <p:sp>
          <p:nvSpPr>
            <p:cNvPr id="61" name="圆角矩形 60"/>
            <p:cNvSpPr/>
            <p:nvPr/>
          </p:nvSpPr>
          <p:spPr>
            <a:xfrm>
              <a:off x="11138" y="5174"/>
              <a:ext cx="1302" cy="763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110000"/>
                    <a:satMod val="105000"/>
                    <a:tint val="67000"/>
                    <a:alpha val="76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  <a:alpha val="61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  <a:alpha val="58000"/>
                  </a:schemeClr>
                </a:gs>
              </a:gsLst>
            </a:gradFill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1004" y="5244"/>
              <a:ext cx="1612" cy="67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600" b="1">
                  <a:latin typeface="微软雅黑" panose="020B0503020204020204" charset="-122"/>
                  <a:ea typeface="微软雅黑" panose="020B0503020204020204" charset="-122"/>
                </a:rPr>
                <a:t>Resource Owner</a:t>
              </a:r>
              <a:endParaRPr lang="en-US" altLang="zh-CN" sz="16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 rot="0">
            <a:off x="9037320" y="5391150"/>
            <a:ext cx="2510155" cy="379095"/>
            <a:chOff x="11004" y="5174"/>
            <a:chExt cx="1612" cy="763"/>
          </a:xfrm>
          <a:solidFill>
            <a:schemeClr val="accent2"/>
          </a:solidFill>
        </p:grpSpPr>
        <p:sp>
          <p:nvSpPr>
            <p:cNvPr id="64" name="圆角矩形 63"/>
            <p:cNvSpPr/>
            <p:nvPr/>
          </p:nvSpPr>
          <p:spPr>
            <a:xfrm>
              <a:off x="11138" y="5174"/>
              <a:ext cx="1302" cy="763"/>
            </a:xfrm>
            <a:prstGeom prst="roundRect">
              <a:avLst/>
            </a:prstGeom>
            <a:grpFill/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1004" y="5244"/>
              <a:ext cx="1612" cy="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noAutofit/>
            </a:bodyPr>
            <a:p>
              <a:pPr algn="ctr"/>
              <a:r>
                <a:rPr lang="en-US" altLang="zh-CN" sz="1600" b="1">
                  <a:latin typeface="微软雅黑" panose="020B0503020204020204" charset="-122"/>
                  <a:ea typeface="微软雅黑" panose="020B0503020204020204" charset="-122"/>
                </a:rPr>
                <a:t>Resource Server</a:t>
              </a:r>
              <a:endParaRPr lang="en-US" altLang="zh-CN" sz="16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 rot="0">
            <a:off x="9037320" y="5842635"/>
            <a:ext cx="2510155" cy="379095"/>
            <a:chOff x="11004" y="5174"/>
            <a:chExt cx="1612" cy="763"/>
          </a:xfrm>
          <a:solidFill>
            <a:schemeClr val="accent2"/>
          </a:solidFill>
        </p:grpSpPr>
        <p:sp>
          <p:nvSpPr>
            <p:cNvPr id="67" name="圆角矩形 66"/>
            <p:cNvSpPr/>
            <p:nvPr/>
          </p:nvSpPr>
          <p:spPr>
            <a:xfrm>
              <a:off x="11138" y="5174"/>
              <a:ext cx="1302" cy="763"/>
            </a:xfrm>
            <a:prstGeom prst="roundRect">
              <a:avLst/>
            </a:prstGeom>
            <a:grpFill/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1004" y="5244"/>
              <a:ext cx="1612" cy="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noAutofit/>
            </a:bodyPr>
            <a:p>
              <a:pPr algn="ctr"/>
              <a:r>
                <a:rPr lang="en-US" altLang="zh-CN" sz="1600" b="1">
                  <a:latin typeface="微软雅黑" panose="020B0503020204020204" charset="-122"/>
                  <a:ea typeface="微软雅黑" panose="020B0503020204020204" charset="-122"/>
                </a:rPr>
                <a:t>Resource Owner</a:t>
              </a:r>
              <a:endParaRPr lang="en-US" altLang="zh-CN" sz="16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 rot="0">
            <a:off x="5824220" y="6116320"/>
            <a:ext cx="2510155" cy="379095"/>
            <a:chOff x="11004" y="5174"/>
            <a:chExt cx="1612" cy="763"/>
          </a:xfrm>
        </p:grpSpPr>
        <p:sp>
          <p:nvSpPr>
            <p:cNvPr id="70" name="圆角矩形 69"/>
            <p:cNvSpPr/>
            <p:nvPr/>
          </p:nvSpPr>
          <p:spPr>
            <a:xfrm>
              <a:off x="11138" y="5174"/>
              <a:ext cx="1302" cy="763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110000"/>
                    <a:satMod val="105000"/>
                    <a:tint val="67000"/>
                    <a:alpha val="76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  <a:alpha val="61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  <a:alpha val="58000"/>
                  </a:schemeClr>
                </a:gs>
              </a:gsLst>
            </a:gradFill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1004" y="5244"/>
              <a:ext cx="1612" cy="67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600" b="1">
                  <a:latin typeface="微软雅黑" panose="020B0503020204020204" charset="-122"/>
                  <a:ea typeface="微软雅黑" panose="020B0503020204020204" charset="-122"/>
                </a:rPr>
                <a:t>Auth Server</a:t>
              </a:r>
              <a:endParaRPr lang="en-US" altLang="zh-CN" sz="16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4" name="左大括号 73"/>
          <p:cNvSpPr/>
          <p:nvPr/>
        </p:nvSpPr>
        <p:spPr>
          <a:xfrm>
            <a:off x="8761730" y="4138930"/>
            <a:ext cx="268605" cy="182816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5" name="直接箭头连接符 74"/>
          <p:cNvCxnSpPr>
            <a:stCxn id="9" idx="3"/>
          </p:cNvCxnSpPr>
          <p:nvPr/>
        </p:nvCxnSpPr>
        <p:spPr>
          <a:xfrm flipV="1">
            <a:off x="2347595" y="6341110"/>
            <a:ext cx="1594485" cy="63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5264150" y="4977765"/>
            <a:ext cx="1187450" cy="11874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5387975" y="6347460"/>
            <a:ext cx="650875" cy="38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8917940" y="3204845"/>
            <a:ext cx="2590800" cy="333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ticket booking service</a:t>
            </a:r>
            <a:endParaRPr lang="en-US" sz="16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23350" y="5029200"/>
            <a:ext cx="2366645" cy="333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map service</a:t>
            </a:r>
            <a:endParaRPr lang="en-US" sz="16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 rot="0">
            <a:off x="3800475" y="6132830"/>
            <a:ext cx="1688465" cy="379095"/>
            <a:chOff x="11020" y="5174"/>
            <a:chExt cx="2659" cy="763"/>
          </a:xfrm>
        </p:grpSpPr>
        <p:sp>
          <p:nvSpPr>
            <p:cNvPr id="11" name="圆角矩形 10"/>
            <p:cNvSpPr/>
            <p:nvPr/>
          </p:nvSpPr>
          <p:spPr>
            <a:xfrm>
              <a:off x="11138" y="5174"/>
              <a:ext cx="2405" cy="763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110000"/>
                    <a:satMod val="105000"/>
                    <a:tint val="67000"/>
                    <a:alpha val="76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  <a:alpha val="61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  <a:alpha val="58000"/>
                  </a:schemeClr>
                </a:gs>
              </a:gsLst>
            </a:gradFill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020" y="5243"/>
              <a:ext cx="2659" cy="67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600" b="1">
                  <a:latin typeface="微软雅黑" panose="020B0503020204020204" charset="-122"/>
                  <a:ea typeface="微软雅黑" panose="020B0503020204020204" charset="-122"/>
                </a:rPr>
                <a:t>AI Agent</a:t>
              </a:r>
              <a:endParaRPr lang="en-US" altLang="zh-CN" sz="16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3631565" y="4098290"/>
            <a:ext cx="2366645" cy="333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eBank APP</a:t>
            </a:r>
            <a:endParaRPr lang="en-US" sz="16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4672965" y="4817110"/>
            <a:ext cx="22860" cy="12865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9" name="Title 1"/>
          <p:cNvSpPr txBox="1"/>
          <p:nvPr/>
        </p:nvSpPr>
        <p:spPr>
          <a:xfrm>
            <a:off x="140335" y="169545"/>
            <a:ext cx="11113770" cy="6953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4400" b="1" dirty="0">
                <a:latin typeface="Calibri Light" panose="020F0302020204030204" pitchFamily="34" charset="0"/>
                <a:ea typeface="宋体" panose="02010600030101010101" pitchFamily="2" charset="-122"/>
              </a:rPr>
              <a:t>Cosiderations on Agent Auth - Cont’d</a:t>
            </a:r>
            <a:endParaRPr lang="en-US" altLang="zh-CN" sz="4400" b="1" dirty="0">
              <a:latin typeface="Calibri Light" panose="020F03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0335" y="901065"/>
            <a:ext cx="11938635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/>
              <a:t>Agent OBO itself </a:t>
            </a:r>
            <a:endParaRPr lang="en-US" altLang="zh-CN" sz="2400" b="1"/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/>
              <a:t>Example case</a:t>
            </a:r>
            <a:r>
              <a:rPr lang="zh-CN" altLang="en-US" sz="2400"/>
              <a:t>：</a:t>
            </a:r>
            <a:r>
              <a:rPr lang="en-US" altLang="zh-CN" sz="2400"/>
              <a:t>remote rescue</a:t>
            </a:r>
            <a:r>
              <a:rPr lang="en-US" altLang="zh-CN" sz="2400"/>
              <a:t>   </a:t>
            </a:r>
            <a:endParaRPr lang="en-US" altLang="zh-CN" sz="2400"/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/>
              <a:t>mutiple physical AI agents collaborate to finish some tasks.  </a:t>
            </a:r>
            <a:r>
              <a:rPr lang="en-US" altLang="zh-CN" sz="2400" b="1"/>
              <a:t> </a:t>
            </a:r>
            <a:endParaRPr lang="en-US" altLang="zh-CN" sz="2400" b="1"/>
          </a:p>
          <a:p>
            <a:pPr lvl="3" indent="0">
              <a:buFont typeface="Arial" panose="020B0604020202020204" pitchFamily="34" charset="0"/>
              <a:buNone/>
            </a:pPr>
            <a:endParaRPr lang="en-US" altLang="zh-CN" sz="2000">
              <a:solidFill>
                <a:schemeClr val="tx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 rot="0">
            <a:off x="1750695" y="4939030"/>
            <a:ext cx="1688465" cy="379095"/>
            <a:chOff x="11020" y="5174"/>
            <a:chExt cx="2659" cy="763"/>
          </a:xfrm>
        </p:grpSpPr>
        <p:sp>
          <p:nvSpPr>
            <p:cNvPr id="2" name="圆角矩形 1"/>
            <p:cNvSpPr/>
            <p:nvPr/>
          </p:nvSpPr>
          <p:spPr>
            <a:xfrm>
              <a:off x="11138" y="5174"/>
              <a:ext cx="2405" cy="763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110000"/>
                    <a:satMod val="105000"/>
                    <a:tint val="67000"/>
                    <a:alpha val="76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  <a:alpha val="61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  <a:alpha val="58000"/>
                  </a:schemeClr>
                </a:gs>
              </a:gsLst>
            </a:gradFill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020" y="5243"/>
              <a:ext cx="2659" cy="67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600" b="1">
                  <a:latin typeface="微软雅黑" panose="020B0503020204020204" charset="-122"/>
                  <a:ea typeface="微软雅黑" panose="020B0503020204020204" charset="-122"/>
                </a:rPr>
                <a:t>Robot Dog</a:t>
              </a:r>
              <a:endParaRPr lang="en-US" altLang="zh-CN" sz="16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4065" y="5499100"/>
            <a:ext cx="1102360" cy="9994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885" y="5410835"/>
            <a:ext cx="1171575" cy="104140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 rot="0">
            <a:off x="5036820" y="4904740"/>
            <a:ext cx="1688465" cy="379095"/>
            <a:chOff x="11020" y="5174"/>
            <a:chExt cx="2659" cy="763"/>
          </a:xfrm>
        </p:grpSpPr>
        <p:sp>
          <p:nvSpPr>
            <p:cNvPr id="9" name="圆角矩形 8"/>
            <p:cNvSpPr/>
            <p:nvPr/>
          </p:nvSpPr>
          <p:spPr>
            <a:xfrm>
              <a:off x="11138" y="5174"/>
              <a:ext cx="2405" cy="763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110000"/>
                    <a:satMod val="105000"/>
                    <a:tint val="67000"/>
                    <a:alpha val="76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  <a:alpha val="61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  <a:alpha val="58000"/>
                  </a:schemeClr>
                </a:gs>
              </a:gsLst>
            </a:gradFill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1020" y="5243"/>
              <a:ext cx="2659" cy="67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600" b="1">
                  <a:latin typeface="微软雅黑" panose="020B0503020204020204" charset="-122"/>
                  <a:ea typeface="微软雅黑" panose="020B0503020204020204" charset="-122"/>
                </a:rPr>
                <a:t>Robot Arm</a:t>
              </a:r>
              <a:endParaRPr lang="en-US" altLang="zh-CN" sz="16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220" y="3718560"/>
            <a:ext cx="1403350" cy="92202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 rot="0">
            <a:off x="3399155" y="3208655"/>
            <a:ext cx="1688465" cy="379095"/>
            <a:chOff x="11020" y="5174"/>
            <a:chExt cx="2659" cy="763"/>
          </a:xfrm>
        </p:grpSpPr>
        <p:sp>
          <p:nvSpPr>
            <p:cNvPr id="13" name="圆角矩形 12"/>
            <p:cNvSpPr/>
            <p:nvPr/>
          </p:nvSpPr>
          <p:spPr>
            <a:xfrm>
              <a:off x="11138" y="5174"/>
              <a:ext cx="2405" cy="763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110000"/>
                    <a:satMod val="105000"/>
                    <a:tint val="67000"/>
                    <a:alpha val="76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  <a:alpha val="61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  <a:alpha val="58000"/>
                  </a:schemeClr>
                </a:gs>
              </a:gsLst>
            </a:gradFill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020" y="5243"/>
              <a:ext cx="2659" cy="67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600" b="1">
                  <a:latin typeface="微软雅黑" panose="020B0503020204020204" charset="-122"/>
                  <a:ea typeface="微软雅黑" panose="020B0503020204020204" charset="-122"/>
                </a:rPr>
                <a:t>UAV</a:t>
              </a:r>
              <a:endParaRPr lang="en-US" altLang="zh-CN" sz="16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15" name="Picture 4" descr="C:\Users\cmcc\Desktop\网状地球 (1)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530600" y="4783455"/>
            <a:ext cx="152844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框 15"/>
          <p:cNvSpPr txBox="1"/>
          <p:nvPr/>
        </p:nvSpPr>
        <p:spPr>
          <a:xfrm>
            <a:off x="3352800" y="5145405"/>
            <a:ext cx="1878965" cy="332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>
                <a:latin typeface="微软雅黑" panose="020B0503020204020204" charset="-122"/>
                <a:ea typeface="微软雅黑" panose="020B0503020204020204" charset="-122"/>
              </a:rPr>
              <a:t>ACN</a:t>
            </a:r>
            <a:endParaRPr lang="en-US" altLang="zh-CN" sz="16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600" b="1">
                <a:latin typeface="微软雅黑" panose="020B0503020204020204" charset="-122"/>
                <a:ea typeface="微软雅黑" panose="020B0503020204020204" charset="-122"/>
              </a:rPr>
              <a:t>Subnet</a:t>
            </a:r>
            <a:endParaRPr lang="en-US" altLang="zh-CN" sz="16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云形 20"/>
          <p:cNvSpPr/>
          <p:nvPr/>
        </p:nvSpPr>
        <p:spPr>
          <a:xfrm>
            <a:off x="6435725" y="2778125"/>
            <a:ext cx="2240915" cy="1548765"/>
          </a:xfrm>
          <a:prstGeom prst="cloud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711950" y="2962910"/>
            <a:ext cx="1687830" cy="332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Identity Auth</a:t>
            </a:r>
            <a:endParaRPr lang="en-US" altLang="zh-CN" sz="1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352800" y="6126480"/>
            <a:ext cx="1878965" cy="332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task-wise domain</a:t>
            </a:r>
            <a:endParaRPr lang="en-US" altLang="zh-CN" sz="16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5B9BD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745" y="2578100"/>
            <a:ext cx="831215" cy="664845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 rot="0">
            <a:off x="9308465" y="3301365"/>
            <a:ext cx="2073275" cy="379095"/>
            <a:chOff x="11020" y="5174"/>
            <a:chExt cx="2659" cy="763"/>
          </a:xfrm>
        </p:grpSpPr>
        <p:sp>
          <p:nvSpPr>
            <p:cNvPr id="27" name="圆角矩形 26"/>
            <p:cNvSpPr/>
            <p:nvPr/>
          </p:nvSpPr>
          <p:spPr>
            <a:xfrm>
              <a:off x="11138" y="5174"/>
              <a:ext cx="2405" cy="763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110000"/>
                    <a:satMod val="105000"/>
                    <a:tint val="67000"/>
                    <a:alpha val="76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  <a:alpha val="61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  <a:alpha val="58000"/>
                  </a:schemeClr>
                </a:gs>
              </a:gsLst>
            </a:gradFill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1020" y="5243"/>
              <a:ext cx="2659" cy="67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600" b="1">
                  <a:latin typeface="微软雅黑" panose="020B0503020204020204" charset="-122"/>
                  <a:ea typeface="微软雅黑" panose="020B0503020204020204" charset="-122"/>
                </a:rPr>
                <a:t>External Agent</a:t>
              </a:r>
              <a:endParaRPr lang="en-US" altLang="zh-CN" sz="16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9" name="左右箭头 28"/>
          <p:cNvSpPr/>
          <p:nvPr/>
        </p:nvSpPr>
        <p:spPr>
          <a:xfrm rot="19320000">
            <a:off x="5415915" y="3932555"/>
            <a:ext cx="1058545" cy="278765"/>
          </a:xfrm>
          <a:prstGeom prst="leftRightArrow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左右箭头 29"/>
          <p:cNvSpPr/>
          <p:nvPr/>
        </p:nvSpPr>
        <p:spPr>
          <a:xfrm>
            <a:off x="8676640" y="3401695"/>
            <a:ext cx="657860" cy="278765"/>
          </a:xfrm>
          <a:prstGeom prst="leftRightArrow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725285" y="3751580"/>
            <a:ext cx="1687830" cy="332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6G System</a:t>
            </a:r>
            <a:endParaRPr lang="en-US" altLang="zh-CN" sz="16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334125" y="3322320"/>
            <a:ext cx="2514600" cy="332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Network Provisioning</a:t>
            </a:r>
            <a:endParaRPr lang="en-US" altLang="zh-CN" sz="1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9" name="Title 1"/>
          <p:cNvSpPr txBox="1"/>
          <p:nvPr/>
        </p:nvSpPr>
        <p:spPr>
          <a:xfrm>
            <a:off x="140335" y="169545"/>
            <a:ext cx="11113770" cy="6953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4400" b="1" dirty="0">
                <a:latin typeface="Calibri Light" panose="020F0302020204030204" pitchFamily="34" charset="0"/>
                <a:ea typeface="宋体" panose="02010600030101010101" pitchFamily="2" charset="-122"/>
              </a:rPr>
              <a:t>Summary and </a:t>
            </a:r>
            <a:r>
              <a:rPr lang="en-US" altLang="zh-CN" sz="4400" b="1" dirty="0">
                <a:latin typeface="Calibri Light" panose="020F0302020204030204" pitchFamily="34" charset="0"/>
                <a:ea typeface="宋体" panose="02010600030101010101" pitchFamily="2" charset="-122"/>
                <a:sym typeface="+mn-ea"/>
              </a:rPr>
              <a:t>Discussions</a:t>
            </a:r>
            <a:endParaRPr lang="en-US" altLang="zh-CN" sz="4400" b="1" dirty="0">
              <a:latin typeface="Calibri Light" panose="020F03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335" y="864870"/>
            <a:ext cx="11938635" cy="51257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lvl="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</a:rPr>
              <a:t>Digital Indentity management of AI Agents is a core topic in interworking between AI agents as well as protocol design.</a:t>
            </a:r>
            <a:endParaRPr lang="en-US" altLang="zh-CN" sz="2400">
              <a:solidFill>
                <a:schemeClr val="tx1"/>
              </a:solidFill>
            </a:endParaRPr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</a:rPr>
              <a:t>Terminologies, scenarios still need further discussion and consensus.</a:t>
            </a:r>
            <a:endParaRPr lang="en-US" altLang="zh-CN" sz="2400">
              <a:solidFill>
                <a:schemeClr val="tx1"/>
              </a:solidFill>
            </a:endParaRPr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</a:rPr>
              <a:t>Other issues are worth being discussed:</a:t>
            </a:r>
            <a:endParaRPr lang="en-US" altLang="zh-CN" sz="2400">
              <a:solidFill>
                <a:schemeClr val="tx1"/>
              </a:solidFill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Grant dynamicity - short-lived or long-lived Auth?  </a:t>
            </a:r>
            <a:endParaRPr lang="en-US" altLang="zh-CN" sz="2400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Can AI agents represent Users to consent requests?</a:t>
            </a:r>
            <a:endParaRPr lang="en-US" altLang="zh-CN" sz="2400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Spoofying AI agents </a:t>
            </a:r>
            <a:endParaRPr lang="en-US" altLang="zh-CN" sz="2400"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/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</a:rPr>
              <a:t> Welcome for comments and review of the drafts. </a:t>
            </a:r>
            <a:endParaRPr lang="en-US" altLang="zh-CN" sz="2400">
              <a:solidFill>
                <a:schemeClr val="tx1"/>
              </a:solidFill>
            </a:endParaRPr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tx1"/>
              </a:solidFill>
            </a:endParaRPr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​​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3464</Words>
  <Application>WPS 演示</Application>
  <PresentationFormat>宽屏</PresentationFormat>
  <Paragraphs>150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Arial Unicode MS</vt:lpstr>
      <vt:lpstr>Arial Black</vt:lpstr>
      <vt:lpstr>微软雅黑</vt:lpstr>
      <vt:lpstr>黑体</vt:lpstr>
      <vt:lpstr>Inter</vt:lpstr>
      <vt:lpstr>Segoe Print</vt:lpstr>
      <vt:lpstr>Calibri</vt:lpstr>
      <vt:lpstr>Calibri Light</vt:lpstr>
      <vt:lpstr>WPS​​</vt:lpstr>
      <vt:lpstr>Benchmarking Methodology for Computing-Aware Traffic Steering (CATS)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研究院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yaokehan@hq.cmcc</dc:creator>
  <cp:lastModifiedBy>yaokehan@hq.cmcc</cp:lastModifiedBy>
  <cp:revision>5</cp:revision>
  <dcterms:created xsi:type="dcterms:W3CDTF">2023-07-11T07:43:00Z</dcterms:created>
  <dcterms:modified xsi:type="dcterms:W3CDTF">2025-07-23T09:38:35Z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2052-12.8.2.21177</vt:lpwstr>
  </property>
  <property fmtid="{D5CDD505-2E9C-101B-9397-08002B2CF9AE}" pid="3" name="ICV">
    <vt:lpwstr>95D31AC837124F1DB687783D9480D3A7_11</vt:lpwstr>
  </property>
</Properties>
</file>