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90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2" d="100"/>
          <a:sy n="92" d="100"/>
        </p:scale>
        <p:origin x="45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ja-JP" altLang="en-US"/>
              <a:t>マスタ サブタイトルの書式設定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DA371238-E982-4BB8-B330-A707C3E8A0B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FE0506B3-E444-4F96-B35C-53CCEFADE14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F962F03E-E88D-4EC6-A4EA-81C3B4D686B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7C3C7C-4806-4C9B-AA74-74F46B8B9D25}" type="slidenum">
              <a:rPr lang="ja-JP" altLang="en-US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823532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B29C1261-E20B-4D91-9240-36ECA6BC36B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9CFCD2C9-5FC5-4705-AD10-358D3858C36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68D26396-9094-461B-AC03-39DBB159E66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9514BD-097B-4F24-91FF-ACA7239D4DE4}" type="slidenum">
              <a:rPr lang="ja-JP" altLang="en-US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923107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486400"/>
          </a:xfrm>
        </p:spPr>
        <p:txBody>
          <a:bodyPr vert="eaVert"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569200" cy="5486400"/>
          </a:xfrm>
        </p:spPr>
        <p:txBody>
          <a:bodyPr vert="eaVert"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4CA58625-95A5-4AE1-8CFB-546944763AD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C7AB0AC7-3C56-40B1-857F-C144FBCBBE1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84B61AAD-FB7A-4E61-B5C4-2A0072B0C03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A2E6F0-D932-4A3B-ABE1-97DE59E28FA8}" type="slidenum">
              <a:rPr lang="ja-JP" altLang="en-US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9234923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タイトルと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表プレースホルダ 2"/>
          <p:cNvSpPr>
            <a:spLocks noGrp="1"/>
          </p:cNvSpPr>
          <p:nvPr>
            <p:ph type="tbl" idx="1"/>
          </p:nvPr>
        </p:nvSpPr>
        <p:spPr>
          <a:xfrm>
            <a:off x="914400" y="1981200"/>
            <a:ext cx="10363200" cy="4114800"/>
          </a:xfrm>
        </p:spPr>
        <p:txBody>
          <a:bodyPr/>
          <a:lstStyle/>
          <a:p>
            <a:pPr lvl="0"/>
            <a:endParaRPr lang="ja-JP" altLang="en-US" noProof="0" dirty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1C1223D8-A6C5-4ED1-8B34-0DCE5594682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329E2D79-8143-4481-A46B-68AFFC2BB41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D53A5581-D49E-4B47-841C-0F33F142D8F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D27587-813A-41F0-A164-1B0826F39AE3}" type="slidenum">
              <a:rPr lang="ja-JP" altLang="en-US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721363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2A9365FC-7518-4179-8B7A-8D154A3069C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EBCFA8ED-9960-4A35-87C1-216EE3F0D52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81648157-6011-4D68-A200-7DFA4C43283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2241FE-89D4-4E96-A9BD-F78C49916DC3}" type="slidenum">
              <a:rPr lang="ja-JP" altLang="en-US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553594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37D61A27-BC00-427A-A100-55271413A62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C05014EA-8F4D-433F-9212-44D2390021C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0F704C21-9225-40FE-8D3B-5B8E64108B5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60A2CE-67A9-4E55-B6B1-FAA95A00A6B6}" type="slidenum">
              <a:rPr lang="ja-JP" altLang="en-US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522683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1D6B2355-9DC5-49B3-8F62-EBAD3EE0839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B99A2FB7-4996-45A2-985B-C8B49246F92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46025DE7-4172-4731-B2CE-9D0D3F2984D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C042D8-2E93-45FB-AC1C-343036DB499B}" type="slidenum">
              <a:rPr lang="ja-JP" altLang="en-US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556502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xmlns="" id="{1BC2FDEC-F0B3-475C-B90A-20B0BE07134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xmlns="" id="{48ABEA18-75C7-417E-B723-A615C30F4D2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xmlns="" id="{E5490E4E-B66F-4318-9879-8778DC00D9E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F80D25-AF08-485B-A933-361AF5525535}" type="slidenum">
              <a:rPr lang="ja-JP" altLang="en-US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955985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xmlns="" id="{292A9F06-1EEB-45BF-926D-ED0D1DC4CBA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xmlns="" id="{BC05D261-E537-4C48-B817-3FDA155DDD8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xmlns="" id="{FDA88DF3-C5A3-47AB-B7EE-71DF3A61168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660DD2-1A6F-4CC4-B096-9FD09C0D1BAB}" type="slidenum">
              <a:rPr lang="ja-JP" altLang="en-US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773587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xmlns="" id="{0CB1B769-D763-4061-82C7-1293EE3BF1D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xmlns="" id="{F8933304-405B-4CF7-8C9A-CEBDE6144DF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xmlns="" id="{45091713-5464-40E3-89AB-69ADD4A14D3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AD049C-02AA-4917-8DB0-35CC15650D74}" type="slidenum">
              <a:rPr lang="ja-JP" altLang="en-US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614436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03709DA9-03C4-4C60-9016-F1ABE60C92A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EC36D2D1-334F-47E5-9082-3E946BC483A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33C4636E-9AF4-4B21-ACE6-140A564567A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F3A9D4-9A68-4BF9-A5C6-E09C789A3650}" type="slidenum">
              <a:rPr lang="ja-JP" altLang="en-US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526388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 dirty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57AB4B01-94E8-47B2-8FA8-483AA1ADFE7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73FC76FC-D4FB-4D62-9ECD-B1D7CF4A9FD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569E1E09-3AEF-423C-B9CF-23FB528B9E7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AE80C9-EE47-467A-91B2-B036C6A9FF08}" type="slidenum">
              <a:rPr lang="ja-JP" altLang="en-US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258753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xmlns="" id="{F5303374-4FD3-4202-A9CF-B37A45C1A3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10363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タイトルの書式設定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xmlns="" id="{BEBE115E-8A65-4915-A0C7-6FAEC4C5E3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xmlns="" id="{222D35B2-D66C-4A29-BCD7-C7A7369E1B70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 sz="1400">
                <a:latin typeface="Times New Roman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xmlns="" id="{91573678-6A5D-4A63-8CD1-B8112A47DCA1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>
                <a:latin typeface="Times New Roman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xmlns="" id="{039A5214-AC9B-40A8-9619-F3DF6B082EB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/>
            </a:lvl1pPr>
          </a:lstStyle>
          <a:p>
            <a:pPr>
              <a:defRPr/>
            </a:pPr>
            <a:fld id="{BF52C3E9-DAEC-4BC5-B2D6-4BBA1F48DEB8}" type="slidenum">
              <a:rPr lang="ja-JP" altLang="en-US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024641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ＭＳ Ｐゴシック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ＭＳ Ｐゴシック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ＭＳ Ｐゴシック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ＭＳ Ｐゴシック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xmlns="" id="{4196011E-0A44-4EC6-981E-3300F96CC5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188913"/>
            <a:ext cx="7772400" cy="442912"/>
          </a:xfrm>
        </p:spPr>
        <p:txBody>
          <a:bodyPr/>
          <a:lstStyle/>
          <a:p>
            <a:r>
              <a:rPr lang="ja-JP" altLang="en-US" sz="2400"/>
              <a:t>境界インターフェース記述書　サーバープログラム</a:t>
            </a:r>
            <a:endParaRPr lang="en-US" altLang="ja-JP" sz="2400"/>
          </a:p>
        </p:txBody>
      </p:sp>
      <p:graphicFrame>
        <p:nvGraphicFramePr>
          <p:cNvPr id="15414" name="Group 54">
            <a:extLst>
              <a:ext uri="{FF2B5EF4-FFF2-40B4-BE49-F238E27FC236}">
                <a16:creationId xmlns:a16="http://schemas.microsoft.com/office/drawing/2014/main" xmlns="" id="{92A42B73-1317-48AF-8924-27F7825E02A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135189" y="620713"/>
          <a:ext cx="7772399" cy="3727450"/>
        </p:xfrm>
        <a:graphic>
          <a:graphicData uri="http://schemas.openxmlformats.org/drawingml/2006/table">
            <a:tbl>
              <a:tblPr/>
              <a:tblGrid>
                <a:gridCol w="15538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2236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684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3667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091011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62602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rPr>
                        <a:t>インターフェイス名</a:t>
                      </a:r>
                    </a:p>
                  </a:txBody>
                  <a:tcPr marL="91444" marR="91444"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rPr>
                        <a:t>媒体</a:t>
                      </a:r>
                    </a:p>
                  </a:txBody>
                  <a:tcPr marL="91444" marR="91444"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rPr>
                        <a:t>方式</a:t>
                      </a:r>
                    </a:p>
                  </a:txBody>
                  <a:tcPr marL="91444" marR="91444"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rPr>
                        <a:t>入出力</a:t>
                      </a:r>
                    </a:p>
                  </a:txBody>
                  <a:tcPr marL="91444" marR="91444"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rPr>
                        <a:t>項目</a:t>
                      </a:r>
                    </a:p>
                  </a:txBody>
                  <a:tcPr marL="91444" marR="91444"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107">
                <a:tc row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rPr>
                        <a:t>アカウント作成依頼</a:t>
                      </a:r>
                      <a:endParaRPr kumimoji="1" lang="en-US" altLang="ja-JP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50" charset="-128"/>
                      </a:endParaRPr>
                    </a:p>
                  </a:txBody>
                  <a:tcPr marL="91444" marR="91444"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rPr>
                        <a:t>回線</a:t>
                      </a:r>
                    </a:p>
                  </a:txBody>
                  <a:tcPr marL="91444" marR="91444"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rPr>
                        <a:t>ソケット通信</a:t>
                      </a:r>
                      <a:endParaRPr kumimoji="1" lang="en-US" altLang="ja-JP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50" charset="-128"/>
                      </a:endParaRPr>
                    </a:p>
                  </a:txBody>
                  <a:tcPr marL="91444" marR="91444"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rPr>
                        <a:t>入力</a:t>
                      </a:r>
                    </a:p>
                  </a:txBody>
                  <a:tcPr marL="91444" marR="91444"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rPr>
                        <a:t>ユーザ名・パスワード</a:t>
                      </a:r>
                    </a:p>
                  </a:txBody>
                  <a:tcPr marL="91444" marR="91444"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0107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rPr>
                        <a:t>出力</a:t>
                      </a:r>
                    </a:p>
                  </a:txBody>
                  <a:tcPr marL="91444" marR="91444"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rPr>
                        <a:t>アカウント作成</a:t>
                      </a:r>
                    </a:p>
                  </a:txBody>
                  <a:tcPr marL="91444" marR="91444"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61553">
                <a:tc row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rPr>
                        <a:t>ログイン</a:t>
                      </a:r>
                      <a:endParaRPr kumimoji="1" lang="en-US" altLang="ja-JP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50" charset="-128"/>
                      </a:endParaRPr>
                    </a:p>
                  </a:txBody>
                  <a:tcPr marL="91444" marR="91444"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rPr>
                        <a:t>回線</a:t>
                      </a:r>
                    </a:p>
                  </a:txBody>
                  <a:tcPr marL="91444" marR="91444"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rPr>
                        <a:t>ソケット通信</a:t>
                      </a:r>
                      <a:endParaRPr kumimoji="1" lang="en-US" altLang="ja-JP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50" charset="-128"/>
                      </a:endParaRPr>
                    </a:p>
                  </a:txBody>
                  <a:tcPr marL="91444" marR="91444"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rPr>
                        <a:t>入力</a:t>
                      </a:r>
                    </a:p>
                  </a:txBody>
                  <a:tcPr marL="91444" marR="91444"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rPr>
                        <a:t>ユーザ名・パスワード</a:t>
                      </a:r>
                    </a:p>
                  </a:txBody>
                  <a:tcPr marL="91444" marR="91444"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60107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rPr>
                        <a:t>出力</a:t>
                      </a:r>
                    </a:p>
                  </a:txBody>
                  <a:tcPr marL="91444" marR="91444"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rPr>
                        <a:t>ログイン成功結果</a:t>
                      </a:r>
                    </a:p>
                  </a:txBody>
                  <a:tcPr marL="91444" marR="91444"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60107">
                <a:tc row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rPr>
                        <a:t>データ送受信</a:t>
                      </a:r>
                    </a:p>
                  </a:txBody>
                  <a:tcPr marL="91444" marR="91444"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rPr>
                        <a:t>回線</a:t>
                      </a:r>
                    </a:p>
                  </a:txBody>
                  <a:tcPr marL="91444" marR="91444"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rPr>
                        <a:t>ソケット通信</a:t>
                      </a:r>
                      <a:endParaRPr kumimoji="1" lang="en-US" altLang="ja-JP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50" charset="-128"/>
                      </a:endParaRPr>
                    </a:p>
                  </a:txBody>
                  <a:tcPr marL="91444" marR="91444"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rPr>
                        <a:t>入力</a:t>
                      </a:r>
                    </a:p>
                  </a:txBody>
                  <a:tcPr marL="91444" marR="91444"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rPr>
                        <a:t>データ送信、または受信</a:t>
                      </a:r>
                    </a:p>
                  </a:txBody>
                  <a:tcPr marL="91444" marR="91444"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58659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rPr>
                        <a:t>出力</a:t>
                      </a:r>
                    </a:p>
                  </a:txBody>
                  <a:tcPr marL="91444" marR="91444"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rPr>
                        <a:t>それに対する結果</a:t>
                      </a:r>
                      <a:endParaRPr kumimoji="1" lang="en-US" altLang="ja-JP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50" charset="-128"/>
                      </a:endParaRPr>
                    </a:p>
                  </a:txBody>
                  <a:tcPr marL="91444" marR="91444"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61553">
                <a:tc row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rPr>
                        <a:t>データ転送</a:t>
                      </a:r>
                      <a:endParaRPr kumimoji="1" lang="en-US" altLang="ja-JP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50" charset="-128"/>
                      </a:endParaRPr>
                    </a:p>
                  </a:txBody>
                  <a:tcPr marL="91444" marR="91444"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rPr>
                        <a:t>回線</a:t>
                      </a:r>
                      <a:endParaRPr kumimoji="1" lang="en-US" altLang="ja-JP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50" charset="-128"/>
                      </a:endParaRPr>
                    </a:p>
                  </a:txBody>
                  <a:tcPr marL="91444" marR="91444"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rPr>
                        <a:t>ソケット通信</a:t>
                      </a:r>
                      <a:endParaRPr kumimoji="1" lang="en-US" altLang="ja-JP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50" charset="-128"/>
                      </a:endParaRPr>
                    </a:p>
                  </a:txBody>
                  <a:tcPr marL="91444" marR="91444"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rPr>
                        <a:t>入力</a:t>
                      </a:r>
                    </a:p>
                  </a:txBody>
                  <a:tcPr marL="91444" marR="91444"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rPr>
                        <a:t>送られてきたデータ</a:t>
                      </a:r>
                    </a:p>
                  </a:txBody>
                  <a:tcPr marL="91444" marR="91444"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579235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rPr>
                        <a:t>出力</a:t>
                      </a:r>
                    </a:p>
                  </a:txBody>
                  <a:tcPr marL="91444" marR="91444"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rPr>
                        <a:t>別のクライアントプログラムへ転送</a:t>
                      </a:r>
                    </a:p>
                  </a:txBody>
                  <a:tcPr marL="91444" marR="91444"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xmlns="" id="{1C99B1BB-44E3-4D48-8E8A-B7C9E11637FA}"/>
              </a:ext>
            </a:extLst>
          </p:cNvPr>
          <p:cNvGraphicFramePr>
            <a:graphicFrameLocks noGrp="1"/>
          </p:cNvGraphicFramePr>
          <p:nvPr/>
        </p:nvGraphicFramePr>
        <p:xfrm>
          <a:off x="2135189" y="4348164"/>
          <a:ext cx="7772399" cy="1624011"/>
        </p:xfrm>
        <a:graphic>
          <a:graphicData uri="http://schemas.openxmlformats.org/drawingml/2006/table">
            <a:tbl>
              <a:tblPr/>
              <a:tblGrid>
                <a:gridCol w="1553864">
                  <a:extLst>
                    <a:ext uri="{9D8B030D-6E8A-4147-A177-3AD203B41FA5}">
                      <a16:colId xmlns:a16="http://schemas.microsoft.com/office/drawing/2014/main" xmlns="" val="969012653"/>
                    </a:ext>
                  </a:extLst>
                </a:gridCol>
                <a:gridCol w="822364">
                  <a:extLst>
                    <a:ext uri="{9D8B030D-6E8A-4147-A177-3AD203B41FA5}">
                      <a16:colId xmlns:a16="http://schemas.microsoft.com/office/drawing/2014/main" xmlns="" val="3811193000"/>
                    </a:ext>
                  </a:extLst>
                </a:gridCol>
                <a:gridCol w="1368490">
                  <a:extLst>
                    <a:ext uri="{9D8B030D-6E8A-4147-A177-3AD203B41FA5}">
                      <a16:colId xmlns:a16="http://schemas.microsoft.com/office/drawing/2014/main" xmlns="" val="1118728279"/>
                    </a:ext>
                  </a:extLst>
                </a:gridCol>
                <a:gridCol w="936670">
                  <a:extLst>
                    <a:ext uri="{9D8B030D-6E8A-4147-A177-3AD203B41FA5}">
                      <a16:colId xmlns:a16="http://schemas.microsoft.com/office/drawing/2014/main" xmlns="" val="3980772204"/>
                    </a:ext>
                  </a:extLst>
                </a:gridCol>
                <a:gridCol w="3091011">
                  <a:extLst>
                    <a:ext uri="{9D8B030D-6E8A-4147-A177-3AD203B41FA5}">
                      <a16:colId xmlns:a16="http://schemas.microsoft.com/office/drawing/2014/main" xmlns="" val="4070979289"/>
                    </a:ext>
                  </a:extLst>
                </a:gridCol>
              </a:tblGrid>
              <a:tr h="519514">
                <a:tc row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rPr>
                        <a:t>対戦結果送信</a:t>
                      </a:r>
                    </a:p>
                  </a:txBody>
                  <a:tcPr marL="91444" marR="91444" marT="45733" marB="457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rPr>
                        <a:t>回線</a:t>
                      </a:r>
                    </a:p>
                  </a:txBody>
                  <a:tcPr marL="91444" marR="91444"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rPr>
                        <a:t>ソケット通信</a:t>
                      </a:r>
                      <a:endParaRPr kumimoji="1" lang="en-US" altLang="ja-JP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50" charset="-128"/>
                      </a:endParaRPr>
                    </a:p>
                  </a:txBody>
                  <a:tcPr marL="91444" marR="91444"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rPr>
                        <a:t>入力</a:t>
                      </a:r>
                    </a:p>
                  </a:txBody>
                  <a:tcPr marL="91444" marR="91444"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rPr>
                        <a:t>勝敗結果</a:t>
                      </a:r>
                    </a:p>
                  </a:txBody>
                  <a:tcPr marL="91444" marR="91444"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278944525"/>
                  </a:ext>
                </a:extLst>
              </a:tr>
              <a:tr h="383049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rPr>
                        <a:t>出力</a:t>
                      </a:r>
                    </a:p>
                  </a:txBody>
                  <a:tcPr marL="91444" marR="91444"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rPr>
                        <a:t>データの更新</a:t>
                      </a:r>
                      <a:endParaRPr kumimoji="1" lang="en-US" altLang="ja-JP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50" charset="-128"/>
                      </a:endParaRPr>
                    </a:p>
                  </a:txBody>
                  <a:tcPr marL="91444" marR="91444"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013596329"/>
                  </a:ext>
                </a:extLst>
              </a:tr>
              <a:tr h="386138">
                <a:tc row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rPr>
                        <a:t>接続確認依頼</a:t>
                      </a:r>
                      <a:endParaRPr kumimoji="1" lang="en-US" altLang="ja-JP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50" charset="-128"/>
                      </a:endParaRPr>
                    </a:p>
                  </a:txBody>
                  <a:tcPr marL="91444" marR="91444" marT="45733" marB="457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rPr>
                        <a:t>回線</a:t>
                      </a:r>
                      <a:endParaRPr kumimoji="1" lang="en-US" altLang="ja-JP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50" charset="-128"/>
                      </a:endParaRPr>
                    </a:p>
                  </a:txBody>
                  <a:tcPr marL="91444" marR="91444"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rPr>
                        <a:t>ソケット通信</a:t>
                      </a:r>
                      <a:endParaRPr kumimoji="1" lang="en-US" altLang="ja-JP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50" charset="-128"/>
                      </a:endParaRPr>
                    </a:p>
                  </a:txBody>
                  <a:tcPr marL="91444" marR="91444"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rPr>
                        <a:t>入力</a:t>
                      </a:r>
                    </a:p>
                  </a:txBody>
                  <a:tcPr marL="91444" marR="91444"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rPr>
                        <a:t>接続確認依頼</a:t>
                      </a:r>
                    </a:p>
                  </a:txBody>
                  <a:tcPr marL="91444" marR="91444"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546208987"/>
                  </a:ext>
                </a:extLst>
              </a:tr>
              <a:tr h="33531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rPr>
                        <a:t>出力</a:t>
                      </a:r>
                    </a:p>
                  </a:txBody>
                  <a:tcPr marL="91444" marR="91444"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rPr>
                        <a:t>接続状況開示</a:t>
                      </a:r>
                    </a:p>
                  </a:txBody>
                  <a:tcPr marL="91444" marR="91444"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063099716"/>
                  </a:ext>
                </a:extLst>
              </a:tr>
            </a:tbl>
          </a:graphicData>
        </a:graphic>
      </p:graphicFrame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xmlns="" id="{66D33AA7-2E45-44A5-A758-880B1D68E4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9100007"/>
              </p:ext>
            </p:extLst>
          </p:nvPr>
        </p:nvGraphicFramePr>
        <p:xfrm>
          <a:off x="2135189" y="5972175"/>
          <a:ext cx="7772399" cy="696914"/>
        </p:xfrm>
        <a:graphic>
          <a:graphicData uri="http://schemas.openxmlformats.org/drawingml/2006/table">
            <a:tbl>
              <a:tblPr/>
              <a:tblGrid>
                <a:gridCol w="1553864">
                  <a:extLst>
                    <a:ext uri="{9D8B030D-6E8A-4147-A177-3AD203B41FA5}">
                      <a16:colId xmlns:a16="http://schemas.microsoft.com/office/drawing/2014/main" xmlns="" val="975356001"/>
                    </a:ext>
                  </a:extLst>
                </a:gridCol>
                <a:gridCol w="822364">
                  <a:extLst>
                    <a:ext uri="{9D8B030D-6E8A-4147-A177-3AD203B41FA5}">
                      <a16:colId xmlns:a16="http://schemas.microsoft.com/office/drawing/2014/main" xmlns="" val="1981650963"/>
                    </a:ext>
                  </a:extLst>
                </a:gridCol>
                <a:gridCol w="1368490">
                  <a:extLst>
                    <a:ext uri="{9D8B030D-6E8A-4147-A177-3AD203B41FA5}">
                      <a16:colId xmlns:a16="http://schemas.microsoft.com/office/drawing/2014/main" xmlns="" val="1552312832"/>
                    </a:ext>
                  </a:extLst>
                </a:gridCol>
                <a:gridCol w="936670">
                  <a:extLst>
                    <a:ext uri="{9D8B030D-6E8A-4147-A177-3AD203B41FA5}">
                      <a16:colId xmlns:a16="http://schemas.microsoft.com/office/drawing/2014/main" xmlns="" val="837478437"/>
                    </a:ext>
                  </a:extLst>
                </a:gridCol>
                <a:gridCol w="3091011">
                  <a:extLst>
                    <a:ext uri="{9D8B030D-6E8A-4147-A177-3AD203B41FA5}">
                      <a16:colId xmlns:a16="http://schemas.microsoft.com/office/drawing/2014/main" xmlns="" val="3114099960"/>
                    </a:ext>
                  </a:extLst>
                </a:gridCol>
              </a:tblGrid>
              <a:tr h="348457">
                <a:tc row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rPr>
                        <a:t>対戦申し込み</a:t>
                      </a:r>
                      <a:endParaRPr kumimoji="1" lang="en-US" altLang="ja-JP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50" charset="-128"/>
                      </a:endParaRPr>
                    </a:p>
                  </a:txBody>
                  <a:tcPr marL="91444" marR="91444" marT="45682" marB="4568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rPr>
                        <a:t>回線</a:t>
                      </a:r>
                      <a:endParaRPr kumimoji="1" lang="en-US" altLang="ja-JP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50" charset="-128"/>
                      </a:endParaRPr>
                    </a:p>
                  </a:txBody>
                  <a:tcPr marL="91444" marR="91444" marT="45682" marB="456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rPr>
                        <a:t>ソケット通信</a:t>
                      </a:r>
                      <a:endParaRPr kumimoji="1" lang="en-US" altLang="ja-JP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50" charset="-128"/>
                      </a:endParaRPr>
                    </a:p>
                  </a:txBody>
                  <a:tcPr marL="91444" marR="91444" marT="45682" marB="456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rPr>
                        <a:t>入力</a:t>
                      </a:r>
                    </a:p>
                  </a:txBody>
                  <a:tcPr marL="91444" marR="91444" marT="45682" marB="456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rPr>
                        <a:t>対戦申し込み</a:t>
                      </a:r>
                      <a:endParaRPr kumimoji="1" lang="ja-JP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50" charset="-128"/>
                      </a:endParaRPr>
                    </a:p>
                  </a:txBody>
                  <a:tcPr marL="91444" marR="91444" marT="45682" marB="456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761021343"/>
                  </a:ext>
                </a:extLst>
              </a:tr>
              <a:tr h="348457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rPr>
                        <a:t>出力</a:t>
                      </a:r>
                    </a:p>
                  </a:txBody>
                  <a:tcPr marL="91444" marR="91444" marT="45682" marB="456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rPr>
                        <a:t>対戦許可</a:t>
                      </a:r>
                      <a:r>
                        <a:rPr kumimoji="1" lang="ja-JP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rPr>
                        <a:t>、</a:t>
                      </a:r>
                      <a:r>
                        <a:rPr kumimoji="1" lang="ja-JP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rPr>
                        <a:t>また</a:t>
                      </a:r>
                      <a:r>
                        <a:rPr kumimoji="1" lang="ja-JP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rPr>
                        <a:t>は対戦不許可</a:t>
                      </a:r>
                      <a:endParaRPr kumimoji="1" lang="ja-JP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50" charset="-128"/>
                      </a:endParaRPr>
                    </a:p>
                  </a:txBody>
                  <a:tcPr marL="91444" marR="91444" marT="45682" marB="456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9262128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9376609"/>
      </p:ext>
    </p:extLst>
  </p:cSld>
  <p:clrMapOvr>
    <a:masterClrMapping/>
  </p:clrMapOvr>
</p:sld>
</file>

<file path=ppt/theme/theme1.xml><?xml version="1.0" encoding="utf-8"?>
<a:theme xmlns:a="http://schemas.openxmlformats.org/drawingml/2006/main" name="標準デザイン">
  <a:themeElements>
    <a:clrScheme name="標準デザイン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標準デザイン">
      <a:majorFont>
        <a:latin typeface="Times New Roman"/>
        <a:ea typeface="ＭＳ Ｐゴシック"/>
        <a:cs typeface=""/>
      </a:majorFont>
      <a:minorFont>
        <a:latin typeface="Times New Roman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108</Words>
  <Application>Microsoft Office PowerPoint</Application>
  <PresentationFormat>ワイド画面</PresentationFormat>
  <Paragraphs>55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4" baseType="lpstr">
      <vt:lpstr>ＭＳ Ｐゴシック</vt:lpstr>
      <vt:lpstr>Times New Roman</vt:lpstr>
      <vt:lpstr>標準デザイン</vt:lpstr>
      <vt:lpstr>境界インターフェース記述書　サーバープログラム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境界インターフェース記述書　サーバープログラム</dc:title>
  <dc:creator>颯人 村上</dc:creator>
  <cp:lastModifiedBy>国立大学法人横浜国立大学</cp:lastModifiedBy>
  <cp:revision>2</cp:revision>
  <dcterms:created xsi:type="dcterms:W3CDTF">2018-04-12T01:51:22Z</dcterms:created>
  <dcterms:modified xsi:type="dcterms:W3CDTF">2018-04-17T06:08:15Z</dcterms:modified>
</cp:coreProperties>
</file>