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84" y="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 イメージ プレースホルダ 1">
            <a:extLst>
              <a:ext uri="{FF2B5EF4-FFF2-40B4-BE49-F238E27FC236}">
                <a16:creationId xmlns:a16="http://schemas.microsoft.com/office/drawing/2014/main" id="{7564D64E-15C5-4368-9E3C-DEB67AA3B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ノート プレースホルダ 2">
            <a:extLst>
              <a:ext uri="{FF2B5EF4-FFF2-40B4-BE49-F238E27FC236}">
                <a16:creationId xmlns:a16="http://schemas.microsoft.com/office/drawing/2014/main" id="{18D7CB11-C81B-4AF7-B4A8-7F19C88C6F5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altLang="en-US" sz="2400">
        <a:solidFill>
          <a:srgbClr val="000000"/>
        </a:solidFill>
        <a:latin typeface="HG-MinchoL-Sun" pitchFamily="49"/>
        <a:ea typeface="Simplified Arabic" charset="0"/>
        <a:cs typeface="Simplified Arabic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2pPr>
    <a:lvl3pPr marL="11430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411F4F-18B5-407E-A908-76E3197DBD39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2" name="ノート プレースホルダ 2">
            <a:extLst>
              <a:ext uri="{FF2B5EF4-FFF2-40B4-BE49-F238E27FC236}">
                <a16:creationId xmlns:a16="http://schemas.microsoft.com/office/drawing/2014/main" id="{E32DFA83-66C4-4A19-B27B-970D647F1C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7C6901-2AF9-481E-999A-23056FD2F05B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0" name="ノート プレースホルダ 2">
            <a:extLst>
              <a:ext uri="{FF2B5EF4-FFF2-40B4-BE49-F238E27FC236}">
                <a16:creationId xmlns:a16="http://schemas.microsoft.com/office/drawing/2014/main" id="{5AADE8D9-9C4D-4549-99C4-E434C658BE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28E63F-98E9-4347-BCB4-B9533E1D0670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8" name="ノート プレースホルダ 2">
            <a:extLst>
              <a:ext uri="{FF2B5EF4-FFF2-40B4-BE49-F238E27FC236}">
                <a16:creationId xmlns:a16="http://schemas.microsoft.com/office/drawing/2014/main" id="{875056DE-6957-4CE3-A6B1-315EBE57C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E0B4AF3-1C17-4082-B363-4B7723CC3B8E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6" name="ノート プレースホルダ 2">
            <a:extLst>
              <a:ext uri="{FF2B5EF4-FFF2-40B4-BE49-F238E27FC236}">
                <a16:creationId xmlns:a16="http://schemas.microsoft.com/office/drawing/2014/main" id="{5C6D513C-BCB7-472A-B750-1630BCA41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A3C5452-EA96-4A85-9258-5A57598FE9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6C1A93D-9337-4AC7-A400-A4839720013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03910293-2C82-4733-8428-1EF993AB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ja-JP" altLang="en-US" sz="1800">
              <a:latin typeface="Calibri" panose="020F050202020403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DE18A0-1F5C-4056-B9A4-EFD03723BF3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1019AC-E484-4F34-BB97-DE517A63172B}"/>
              </a:ext>
            </a:extLst>
          </p:cNvPr>
          <p:cNvSpPr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" name="ノート プレースホルダ 2">
            <a:extLst>
              <a:ext uri="{FF2B5EF4-FFF2-40B4-BE49-F238E27FC236}">
                <a16:creationId xmlns:a16="http://schemas.microsoft.com/office/drawing/2014/main" id="{D3A86DAE-7099-42C7-82B4-C5AFB88FEC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kumimoji="0">
              <a:latin typeface="HG-MinchoL-Sun" charset="0"/>
              <a:ea typeface="Simplified Arabic" panose="020B0604020202020204" pitchFamily="18" charset="-7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631186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31826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61238" y="117475"/>
            <a:ext cx="2205037" cy="686911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41363" y="117475"/>
            <a:ext cx="6467475" cy="686911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451497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212479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07622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89025" y="2224088"/>
            <a:ext cx="416242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03850" y="2224088"/>
            <a:ext cx="4162425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62086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954115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39427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480274"/>
      </p:ext>
    </p:extLst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95487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843485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9EE95CA5-91CD-4B8F-8BD8-26B22A4D18B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741363" y="117475"/>
            <a:ext cx="86074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/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A6E6F097-A380-4FFE-BCD8-0508AC664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089025" y="2224088"/>
            <a:ext cx="8477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028" name="図 3">
            <a:extLst>
              <a:ext uri="{FF2B5EF4-FFF2-40B4-BE49-F238E27FC236}">
                <a16:creationId xmlns:a16="http://schemas.microsoft.com/office/drawing/2014/main" id="{3A29C949-7ED0-480B-BA7E-3260B30AAD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6480175"/>
            <a:ext cx="10509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ja-JP" altLang="en-US" sz="4400" b="1" i="1">
          <a:solidFill>
            <a:srgbClr val="E6E6E6"/>
          </a:solidFill>
          <a:latin typeface="HGP創英角ｺﾞｼｯｸUB" pitchFamily="50"/>
          <a:ea typeface="Simplified Arabic" panose="020B0604020202020204" pitchFamily="18" charset="-78"/>
          <a:cs typeface="Simplified Arabic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Simplified Arabic" panose="020B0604020202020204" pitchFamily="18" charset="-78"/>
          <a:cs typeface="Simplified Arab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E6E6E6"/>
          </a:solidFill>
          <a:latin typeface="HGP創英角ｺﾞｼｯｸUB" charset="0"/>
          <a:ea typeface="HGP創英角ｺﾞｼｯｸUB" charset="0"/>
          <a:cs typeface="Simplified Arabic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kumimoji="1" lang="ja-JP" altLang="en-US" sz="3200">
          <a:solidFill>
            <a:srgbClr val="E6E6E6"/>
          </a:solidFill>
          <a:latin typeface="HGP創英角ｺﾞｼｯｸUB" pitchFamily="50"/>
          <a:ea typeface="Simplified Arabic" panose="020B0604020202020204" pitchFamily="18" charset="-78"/>
          <a:cs typeface="Simplified Arabic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GP創英角ｺﾞｼｯｸUB" charset="0"/>
          <a:cs typeface="HGP創英角ｺﾞｼｯｸUB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タイトル 1">
            <a:extLst>
              <a:ext uri="{FF2B5EF4-FFF2-40B4-BE49-F238E27FC236}">
                <a16:creationId xmlns:a16="http://schemas.microsoft.com/office/drawing/2014/main" id="{6BC186DB-FF83-4D96-945C-5EFA601896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363" y="1440738"/>
            <a:ext cx="8607425" cy="2215991"/>
          </a:xfrm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ja-JP" altLang="en-US" sz="4800" dirty="0">
                <a:latin typeface="HGP創英角ｺﾞｼｯｸUB" panose="020B0900000000000000" pitchFamily="50" charset="-128"/>
              </a:rPr>
              <a:t>対戦記録保持</a:t>
            </a:r>
            <a:r>
              <a:rPr sz="4800" dirty="0">
                <a:latin typeface="HGP創英角ｺﾞｼｯｸUB" panose="020B0900000000000000" pitchFamily="50" charset="-128"/>
              </a:rPr>
              <a:t>機能付ネットワーク対戦型</a:t>
            </a:r>
            <a:br>
              <a:rPr sz="4800" dirty="0">
                <a:latin typeface="HGP創英角ｺﾞｼｯｸUB" panose="020B0900000000000000" pitchFamily="50" charset="-128"/>
              </a:rPr>
            </a:br>
            <a:r>
              <a:rPr sz="4800" dirty="0">
                <a:latin typeface="HGP創英角ｺﾞｼｯｸUB" panose="020B0900000000000000" pitchFamily="50" charset="-128"/>
              </a:rPr>
              <a:t>オセロゲームシステム</a:t>
            </a:r>
          </a:p>
        </p:txBody>
      </p:sp>
      <p:sp>
        <p:nvSpPr>
          <p:cNvPr id="4098" name="サブタイトル 2">
            <a:extLst>
              <a:ext uri="{FF2B5EF4-FFF2-40B4-BE49-F238E27FC236}">
                <a16:creationId xmlns:a16="http://schemas.microsoft.com/office/drawing/2014/main" id="{DDD15288-C2C0-4D49-BF2A-C7998D4C7C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89025" y="4340225"/>
            <a:ext cx="8477250" cy="3455988"/>
          </a:xfrm>
        </p:spPr>
        <p:txBody>
          <a:bodyPr anchor="ctr"/>
          <a:lstStyle/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-MinchoL-Sun" charset="0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-MinchoL-Sun" charset="0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sz="3600" dirty="0">
                <a:latin typeface="HGP創英角ｺﾞｼｯｸUB" panose="020B0900000000000000" pitchFamily="50" charset="-128"/>
              </a:rPr>
              <a:t>グループ</a:t>
            </a:r>
            <a:r>
              <a:rPr kumimoji="0" lang="en-US" sz="3600" dirty="0">
                <a:latin typeface="HGP創英角ｺﾞｼｯｸUB" panose="020B0900000000000000" pitchFamily="50" charset="-128"/>
              </a:rPr>
              <a:t>I</a:t>
            </a:r>
            <a:r>
              <a:rPr kumimoji="0" sz="3600" dirty="0">
                <a:latin typeface="HGP創英角ｺﾞｼｯｸUB" panose="020B0900000000000000" pitchFamily="50" charset="-128"/>
              </a:rPr>
              <a:t>　マネージャ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lang="ja-JP" altLang="en-US" sz="3600" dirty="0">
                <a:latin typeface="HGP創英角ｺﾞｼｯｸUB" panose="020B0900000000000000" pitchFamily="50" charset="-128"/>
              </a:rPr>
              <a:t>村上</a:t>
            </a:r>
            <a:r>
              <a:rPr kumimoji="0" sz="360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sz="3600" dirty="0">
                <a:latin typeface="HGP創英角ｺﾞｼｯｸUB" panose="020B0900000000000000" pitchFamily="50" charset="-128"/>
              </a:rPr>
              <a:t>颯人</a:t>
            </a:r>
            <a:endParaRPr kumimoji="0" sz="360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sz="2400" dirty="0">
                <a:latin typeface="HGP創英角ｺﾞｼｯｸUB" panose="020B0900000000000000" pitchFamily="50" charset="-128"/>
              </a:rPr>
              <a:t>プロジェクトラーニング成果報告会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20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18</a:t>
            </a:r>
            <a:r>
              <a:rPr kumimoji="0" sz="2400" dirty="0">
                <a:latin typeface="HGP創英角ｺﾞｼｯｸUB" panose="020B0900000000000000" pitchFamily="50" charset="-128"/>
              </a:rPr>
              <a:t>年</a:t>
            </a:r>
            <a:r>
              <a:rPr kumimoji="0" lang="en-US" altLang="ja-JP" sz="2400" dirty="0">
                <a:latin typeface="HGP創英角ｺﾞｼｯｸUB" panose="020B0900000000000000" pitchFamily="50" charset="-128"/>
              </a:rPr>
              <a:t>5</a:t>
            </a:r>
            <a:r>
              <a:rPr kumimoji="0" sz="2400" dirty="0">
                <a:latin typeface="HGP創英角ｺﾞｼｯｸUB" panose="020B0900000000000000" pitchFamily="50" charset="-128"/>
              </a:rPr>
              <a:t>月</a:t>
            </a:r>
            <a:r>
              <a:rPr kumimoji="0" lang="en-US" altLang="ja-JP" sz="2400" dirty="0">
                <a:latin typeface="HGP創英角ｺﾞｼｯｸUB" panose="020B0900000000000000" pitchFamily="50" charset="-128"/>
              </a:rPr>
              <a:t>22</a:t>
            </a:r>
            <a:r>
              <a:rPr kumimoji="0" sz="2400" dirty="0">
                <a:latin typeface="HGP創英角ｺﾞｼｯｸUB" panose="020B0900000000000000" pitchFamily="50" charset="-128"/>
              </a:rPr>
              <a:t>日</a:t>
            </a:r>
            <a:r>
              <a:rPr kumimoji="0" dirty="0">
                <a:latin typeface="HGP創英角ｺﾞｼｯｸUB" panose="020B0900000000000000" pitchFamily="50" charset="-128"/>
              </a:rPr>
              <a:t>(</a:t>
            </a:r>
            <a:r>
              <a:rPr kumimoji="0" sz="2400" dirty="0">
                <a:latin typeface="HGP創英角ｺﾞｼｯｸUB" panose="020B0900000000000000" pitchFamily="50" charset="-128"/>
              </a:rPr>
              <a:t>火</a:t>
            </a:r>
            <a:r>
              <a:rPr kumimoji="0" dirty="0">
                <a:latin typeface="HGP創英角ｺﾞｼｯｸUB" panose="020B0900000000000000" pitchFamily="50" charset="-128"/>
              </a:rPr>
              <a:t>)</a:t>
            </a: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algn="ctr" eaLnBrk="1">
              <a:buClr>
                <a:srgbClr val="000000"/>
              </a:buClr>
              <a:buSzPct val="4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タイトル 1">
            <a:extLst>
              <a:ext uri="{FF2B5EF4-FFF2-40B4-BE49-F238E27FC236}">
                <a16:creationId xmlns:a16="http://schemas.microsoft.com/office/drawing/2014/main" id="{FB1086EF-8130-4650-AB1D-E0ECB80AAD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はじめに</a:t>
            </a:r>
          </a:p>
        </p:txBody>
      </p:sp>
      <p:sp>
        <p:nvSpPr>
          <p:cNvPr id="6146" name="テキスト プレースホルダ 2">
            <a:extLst>
              <a:ext uri="{FF2B5EF4-FFF2-40B4-BE49-F238E27FC236}">
                <a16:creationId xmlns:a16="http://schemas.microsoft.com/office/drawing/2014/main" id="{2B94A56E-4F07-4E52-9A85-BE36AE7460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263" y="1395413"/>
            <a:ext cx="9217025" cy="5610225"/>
          </a:xfrm>
        </p:spPr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我々の</a:t>
            </a:r>
            <a:r>
              <a:rPr kumimoji="0" lang="en-US" dirty="0">
                <a:latin typeface="HGP創英角ｺﾞｼｯｸUB" panose="020B0900000000000000" pitchFamily="50" charset="-128"/>
              </a:rPr>
              <a:t>I</a:t>
            </a:r>
            <a:r>
              <a:rPr kumimoji="0" dirty="0">
                <a:latin typeface="HGP創英角ｺﾞｼｯｸUB" panose="020B0900000000000000" pitchFamily="50" charset="-128"/>
              </a:rPr>
              <a:t>グループで開発した、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対戦記録保持</a:t>
            </a:r>
            <a:r>
              <a:rPr kumimoji="0" dirty="0">
                <a:latin typeface="HGP創英角ｺﾞｼｯｸUB" panose="020B0900000000000000" pitchFamily="50" charset="-128"/>
              </a:rPr>
              <a:t>機能をもつネットワークオセロ対戦ゲームシステムについて説明します。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本システムの特長：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kumimoji="0" sz="2600" dirty="0">
                <a:latin typeface="HGP創英角ｺﾞｼｯｸUB" panose="020B0900000000000000" pitchFamily="50" charset="-128"/>
              </a:rPr>
              <a:t>サーバ上に対戦記録を保持し、要求に応じて対戦記録をクライアントに転送・表示</a:t>
            </a:r>
            <a:r>
              <a:rPr kumimoji="0" lang="ja-JP" altLang="en-US" sz="2600" dirty="0">
                <a:latin typeface="HGP創英角ｺﾞｼｯｸUB" panose="020B0900000000000000" pitchFamily="50" charset="-128"/>
              </a:rPr>
              <a:t>する。</a:t>
            </a:r>
            <a:endParaRPr kumimoji="0" sz="260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kumimoji="0" lang="ja-JP" altLang="en-US" sz="2600" dirty="0">
                <a:latin typeface="HGP創英角ｺﾞｼｯｸUB" panose="020B0900000000000000" pitchFamily="50" charset="-128"/>
              </a:rPr>
              <a:t>ゲーム開始前にクライアント間で対局マッチングを行う。</a:t>
            </a: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Char char="➲"/>
            </a:pPr>
            <a:endParaRPr kumimoji="0" sz="260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タイトル 1">
            <a:extLst>
              <a:ext uri="{FF2B5EF4-FFF2-40B4-BE49-F238E27FC236}">
                <a16:creationId xmlns:a16="http://schemas.microsoft.com/office/drawing/2014/main" id="{3C7608FB-9F08-4ABD-8CD5-A3F59B95C7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開発グループ構成</a:t>
            </a:r>
          </a:p>
        </p:txBody>
      </p:sp>
      <p:sp>
        <p:nvSpPr>
          <p:cNvPr id="8194" name="テキスト プレースホルダ 2">
            <a:extLst>
              <a:ext uri="{FF2B5EF4-FFF2-40B4-BE49-F238E27FC236}">
                <a16:creationId xmlns:a16="http://schemas.microsoft.com/office/drawing/2014/main" id="{DBFCCE25-EB9A-416E-A345-B2E42C3792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マネージャ：		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村上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颯人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サーバ開発担当：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松田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拓也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HGP創英角ｺﾞｼｯｸUB" panose="020B0900000000000000" pitchFamily="50" charset="-128"/>
              </a:rPr>
              <a:t>　　　　　　　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クライアント開発担当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：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村上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太一郎</a:t>
            </a:r>
            <a:endParaRPr kumimoji="0" dirty="0">
              <a:latin typeface="HGP創英角ｺﾞｼｯｸUB" panose="020B0900000000000000" pitchFamily="50" charset="-128"/>
            </a:endParaRPr>
          </a:p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　　　　　　　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　</a:t>
            </a:r>
            <a:r>
              <a:rPr kumimoji="0" lang="en-US" altLang="ja-JP" dirty="0">
                <a:latin typeface="HGP創英角ｺﾞｼｯｸUB" panose="020B0900000000000000" pitchFamily="50" charset="-128"/>
              </a:rPr>
              <a:t>	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山口</a:t>
            </a:r>
            <a:r>
              <a:rPr kumimoji="0" dirty="0">
                <a:latin typeface="HGP創英角ｺﾞｼｯｸUB" panose="020B0900000000000000" pitchFamily="50" charset="-128"/>
              </a:rPr>
              <a:t>　</a:t>
            </a:r>
            <a:r>
              <a:rPr kumimoji="0" lang="ja-JP" altLang="en-US" dirty="0">
                <a:latin typeface="HGP創英角ｺﾞｼｯｸUB" panose="020B0900000000000000" pitchFamily="50" charset="-128"/>
              </a:rPr>
              <a:t>哲平</a:t>
            </a:r>
            <a:endParaRPr kumimoji="0" dirty="0">
              <a:latin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>
            <a:extLst>
              <a:ext uri="{FF2B5EF4-FFF2-40B4-BE49-F238E27FC236}">
                <a16:creationId xmlns:a16="http://schemas.microsoft.com/office/drawing/2014/main" id="{2E1AEC1C-57E7-4862-9D07-B4DD6BFCB2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363" y="71398"/>
            <a:ext cx="8607425" cy="1354217"/>
          </a:xfrm>
        </p:spPr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 dirty="0">
                <a:latin typeface="HGP創英角ｺﾞｼｯｸUB" panose="020B0900000000000000" pitchFamily="50" charset="-128"/>
              </a:rPr>
              <a:t>付加機能に関する</a:t>
            </a:r>
            <a:br>
              <a:rPr dirty="0">
                <a:latin typeface="HGP創英角ｺﾞｼｯｸUB" panose="020B0900000000000000" pitchFamily="50" charset="-128"/>
              </a:rPr>
            </a:br>
            <a:r>
              <a:rPr dirty="0">
                <a:latin typeface="HGP創英角ｺﾞｼｯｸUB" panose="020B0900000000000000" pitchFamily="50" charset="-128"/>
              </a:rPr>
              <a:t>要求事項と設計指針</a:t>
            </a:r>
          </a:p>
        </p:txBody>
      </p:sp>
      <p:sp>
        <p:nvSpPr>
          <p:cNvPr id="10242" name="テキスト プレースホルダ 2">
            <a:extLst>
              <a:ext uri="{FF2B5EF4-FFF2-40B4-BE49-F238E27FC236}">
                <a16:creationId xmlns:a16="http://schemas.microsoft.com/office/drawing/2014/main" id="{D4E7E348-662D-4870-A6AC-39A85B965F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4563" y="1108075"/>
            <a:ext cx="8477250" cy="1376363"/>
          </a:xfrm>
        </p:spPr>
        <p:txBody>
          <a:bodyPr/>
          <a:lstStyle/>
          <a:p>
            <a:pPr marL="503238" indent="-431800" eaLnBrk="1"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D9675A-68C4-4E49-9793-4163B5E459B5}"/>
              </a:ext>
            </a:extLst>
          </p:cNvPr>
          <p:cNvSpPr/>
          <p:nvPr/>
        </p:nvSpPr>
        <p:spPr>
          <a:xfrm>
            <a:off x="900113" y="1584325"/>
            <a:ext cx="8639175" cy="1619250"/>
          </a:xfrm>
          <a:prstGeom prst="rect">
            <a:avLst/>
          </a:prstGeom>
          <a:solidFill>
            <a:srgbClr val="00B8FF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ja-JP" sz="2400">
              <a:solidFill>
                <a:srgbClr val="FFFFFF"/>
              </a:solidFill>
              <a:latin typeface="HG-MinchoL-Sun" pitchFamily="49"/>
              <a:ea typeface="HG-MinchoL-Sun" pitchFamily="49"/>
              <a:cs typeface="Simplified Arabic" pitchFamily="2"/>
            </a:endParaRPr>
          </a:p>
        </p:txBody>
      </p:sp>
      <p:sp>
        <p:nvSpPr>
          <p:cNvPr id="10244" name="テキスト ボックス 4">
            <a:extLst>
              <a:ext uri="{FF2B5EF4-FFF2-40B4-BE49-F238E27FC236}">
                <a16:creationId xmlns:a16="http://schemas.microsoft.com/office/drawing/2014/main" id="{6A2B913F-396E-4F94-98B3-4491803C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692275"/>
            <a:ext cx="8280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3238" indent="-431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hangingPunct="0">
              <a:buClr>
                <a:srgbClr val="FF9966"/>
              </a:buClr>
              <a:buSzPct val="75000"/>
              <a:buFont typeface="StarSymbol" charset="0"/>
              <a:buNone/>
            </a:pPr>
            <a:r>
              <a:rPr lang="ja-JP" altLang="ja-JP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対戦記録保持機能</a:t>
            </a:r>
            <a:r>
              <a:rPr lang="ja-JP" altLang="ja-JP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 </a:t>
            </a:r>
            <a:r>
              <a:rPr lang="ja-JP" altLang="en-US" sz="3200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各プレイヤーの対戦記録をサーバによって保持し、クライアントの要求に応じて表示する</a:t>
            </a:r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661E3825-9C48-483A-8989-B5031DE3C5E6}"/>
              </a:ext>
            </a:extLst>
          </p:cNvPr>
          <p:cNvSpPr/>
          <p:nvPr/>
        </p:nvSpPr>
        <p:spPr>
          <a:xfrm>
            <a:off x="4356100" y="3455988"/>
            <a:ext cx="1260475" cy="90011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B8FF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compatLnSpc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fontAlgn="auto" hangingPunct="0">
              <a:spcBef>
                <a:spcPts val="0"/>
              </a:spcBef>
              <a:spcAft>
                <a:spcPts val="0"/>
              </a:spcAft>
              <a:buFont typeface="StarSymbol"/>
              <a:buNone/>
              <a:defRPr/>
            </a:pPr>
            <a:endParaRPr lang="ja-JP" sz="2400">
              <a:solidFill>
                <a:srgbClr val="FFFFFF"/>
              </a:solidFill>
              <a:latin typeface="HG-MinchoL-Sun" pitchFamily="49"/>
              <a:ea typeface="HG-MinchoL-Sun" pitchFamily="49"/>
              <a:cs typeface="Simplified Arabic" pitchFamily="2"/>
            </a:endParaRPr>
          </a:p>
        </p:txBody>
      </p:sp>
      <p:sp>
        <p:nvSpPr>
          <p:cNvPr id="10246" name="テキスト ボックス 6">
            <a:extLst>
              <a:ext uri="{FF2B5EF4-FFF2-40B4-BE49-F238E27FC236}">
                <a16:creationId xmlns:a16="http://schemas.microsoft.com/office/drawing/2014/main" id="{D32ABC50-7E7E-447A-B3F5-38318EAC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495800"/>
            <a:ext cx="82804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03238" indent="-431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hangingPunct="0"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lang="ja-JP" altLang="en-US" sz="2800" dirty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まず、各プレイヤはユーザ名とパスワードを持つアカウントを作成し、次回以降はそれらの情報を打ち込んでログインする。</a:t>
            </a:r>
            <a:endParaRPr lang="en-US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</a:endParaRPr>
          </a:p>
          <a:p>
            <a:pPr hangingPunct="0">
              <a:buClr>
                <a:srgbClr val="FF9966"/>
              </a:buClr>
              <a:buSzPct val="75000"/>
              <a:buFont typeface="StarSymbol" charset="0"/>
              <a:buChar char="➲"/>
            </a:pPr>
            <a:r>
              <a:rPr lang="ja-JP" altLang="en-US" sz="2800" dirty="0">
                <a:solidFill>
                  <a:srgbClr val="FFFF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サーバは、各アカウントについて、勝利数、敗北数、引き分け数、投了数、レート、各対戦相手との対戦記録をファイルにより保持、更新し、クライアントから要求されたらそれらの情報を転送する。</a:t>
            </a:r>
            <a:endParaRPr lang="en-US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</a:endParaRPr>
          </a:p>
          <a:p>
            <a:pPr hangingPunct="0">
              <a:buClr>
                <a:srgbClr val="FF9966"/>
              </a:buClr>
              <a:buSzPct val="75000"/>
              <a:buFont typeface="StarSymbol" charset="0"/>
              <a:buNone/>
            </a:pPr>
            <a:endParaRPr lang="ja-JP" altLang="ja-JP" sz="2800" dirty="0">
              <a:solidFill>
                <a:srgbClr val="FFFF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4CC9A39-2961-4865-8402-CB9C9A5C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275"/>
            <a:ext cx="9755188" cy="94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1" dirty="0">
                <a:solidFill>
                  <a:srgbClr val="E6E6E6"/>
                </a:solidFill>
                <a:latin typeface="+mn-ea"/>
                <a:ea typeface="+mn-ea"/>
              </a:rPr>
              <a:t>アピール点1:</a:t>
            </a:r>
            <a:r>
              <a:rPr lang="ja-JP" altLang="en-US" sz="4400" b="1" i="1" dirty="0">
                <a:solidFill>
                  <a:srgbClr val="E6E6E6"/>
                </a:solidFill>
                <a:latin typeface="+mn-ea"/>
                <a:ea typeface="+mn-ea"/>
              </a:rPr>
              <a:t>対戦成績保持</a:t>
            </a:r>
            <a:r>
              <a:rPr lang="en-US" sz="4400" b="1" i="1" dirty="0" err="1">
                <a:solidFill>
                  <a:srgbClr val="E6E6E6"/>
                </a:solidFill>
                <a:latin typeface="+mn-ea"/>
                <a:ea typeface="+mn-ea"/>
              </a:rPr>
              <a:t>機能</a:t>
            </a:r>
            <a:endParaRPr lang="en-US" sz="4400" b="1" i="1" dirty="0">
              <a:solidFill>
                <a:srgbClr val="E6E6E6"/>
              </a:solidFill>
              <a:latin typeface="+mn-ea"/>
              <a:ea typeface="+mn-ea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DC493BEA-14DB-4AD0-8698-45418EDC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309688"/>
            <a:ext cx="9580562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・</a:t>
            </a:r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各プレイヤーはアカウントを作成する</a:t>
            </a:r>
            <a:endParaRPr lang="en-US" altLang="ja-JP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・</a:t>
            </a: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サーバ側</a:t>
            </a:r>
            <a:r>
              <a:rPr lang="ja-JP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で一括管理することで矛盾なく対戦成績を記録</a:t>
            </a:r>
            <a:endParaRPr lang="en-US" alt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38CCD69F-4B46-4609-92D0-68CBBA6F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2" name="Picture 3">
            <a:extLst>
              <a:ext uri="{FF2B5EF4-FFF2-40B4-BE49-F238E27FC236}">
                <a16:creationId xmlns:a16="http://schemas.microsoft.com/office/drawing/2014/main" id="{0248D911-2279-49B8-A068-C1C4A4F3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5370513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BD9BBD30-DAF0-4CD6-A15E-AD6002AE5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441950"/>
            <a:ext cx="127793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5">
            <a:extLst>
              <a:ext uri="{FF2B5EF4-FFF2-40B4-BE49-F238E27FC236}">
                <a16:creationId xmlns:a16="http://schemas.microsoft.com/office/drawing/2014/main" id="{BEE66785-CE75-4B37-B1A8-50F2AE06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013325"/>
            <a:ext cx="22701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クライアント１</a:t>
            </a:r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F0EE31D3-88AE-4FEF-B295-1236C23D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4941888"/>
            <a:ext cx="2174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クライアント２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24D4CADF-86BE-4902-9046-921807496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2493963"/>
            <a:ext cx="1143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</a:t>
            </a:r>
            <a:endParaRPr lang="en-US" alt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01730A3-B2B0-4055-B9ED-08A9FA48DB81}"/>
              </a:ext>
            </a:extLst>
          </p:cNvPr>
          <p:cNvCxnSpPr/>
          <p:nvPr/>
        </p:nvCxnSpPr>
        <p:spPr>
          <a:xfrm flipV="1">
            <a:off x="2663825" y="3708400"/>
            <a:ext cx="1152525" cy="107950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テキスト ボックス 23">
            <a:extLst>
              <a:ext uri="{FF2B5EF4-FFF2-40B4-BE49-F238E27FC236}">
                <a16:creationId xmlns:a16="http://schemas.microsoft.com/office/drawing/2014/main" id="{4B6FBB6B-9547-4F82-9373-DA95054C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7703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対戦成績要求・更新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A989ACF-50A3-4B3B-9342-746DAD20DB2A}"/>
              </a:ext>
            </a:extLst>
          </p:cNvPr>
          <p:cNvCxnSpPr/>
          <p:nvPr/>
        </p:nvCxnSpPr>
        <p:spPr>
          <a:xfrm>
            <a:off x="5472113" y="3563938"/>
            <a:ext cx="1439862" cy="1152525"/>
          </a:xfrm>
          <a:prstGeom prst="straightConnector1">
            <a:avLst/>
          </a:prstGeom>
          <a:ln w="508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845FC99-12B7-4819-A3A5-BC35FF19C934}"/>
              </a:ext>
            </a:extLst>
          </p:cNvPr>
          <p:cNvCxnSpPr/>
          <p:nvPr/>
        </p:nvCxnSpPr>
        <p:spPr>
          <a:xfrm rot="5400000">
            <a:off x="3023394" y="3852069"/>
            <a:ext cx="1081088" cy="107950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78D62AD-F49B-435A-8015-964B9909791F}"/>
              </a:ext>
            </a:extLst>
          </p:cNvPr>
          <p:cNvCxnSpPr/>
          <p:nvPr/>
        </p:nvCxnSpPr>
        <p:spPr>
          <a:xfrm rot="10800000">
            <a:off x="5327650" y="3779838"/>
            <a:ext cx="1225550" cy="1008062"/>
          </a:xfrm>
          <a:prstGeom prst="straightConnector1">
            <a:avLst/>
          </a:prstGeom>
          <a:ln w="508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テキスト ボックス 31">
            <a:extLst>
              <a:ext uri="{FF2B5EF4-FFF2-40B4-BE49-F238E27FC236}">
                <a16:creationId xmlns:a16="http://schemas.microsoft.com/office/drawing/2014/main" id="{528EF7BC-E6FE-4AE0-803D-9A28FA44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4851400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対戦成績送信</a:t>
            </a:r>
          </a:p>
        </p:txBody>
      </p:sp>
      <p:sp>
        <p:nvSpPr>
          <p:cNvPr id="12303" name="テキスト ボックス 33">
            <a:extLst>
              <a:ext uri="{FF2B5EF4-FFF2-40B4-BE49-F238E27FC236}">
                <a16:creationId xmlns:a16="http://schemas.microsoft.com/office/drawing/2014/main" id="{5DA9D8D7-5C04-4BBB-808B-D739ADC0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3779838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対戦成績要求・更新</a:t>
            </a:r>
          </a:p>
        </p:txBody>
      </p:sp>
      <p:sp>
        <p:nvSpPr>
          <p:cNvPr id="12304" name="テキスト ボックス 34">
            <a:extLst>
              <a:ext uri="{FF2B5EF4-FFF2-40B4-BE49-F238E27FC236}">
                <a16:creationId xmlns:a16="http://schemas.microsoft.com/office/drawing/2014/main" id="{7A9DFB46-B2D3-499B-A852-9BBBCAD9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851400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対戦成績送信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2296" grpId="0"/>
      <p:bldP spid="12298" grpId="0"/>
      <p:bldP spid="12302" grpId="0"/>
      <p:bldP spid="12303" grpId="0"/>
      <p:bldP spid="12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76A0E792-D2C7-4173-A3FB-3EC2C807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690563"/>
            <a:ext cx="864076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endParaRPr lang="ja-JP" altLang="en-US" sz="1800">
              <a:latin typeface="Calibri" panose="020F050202020403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2B4D44-E344-43E0-A39D-0A166149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CE9DD9AD-DBF5-4B62-B53A-42EB89649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22588"/>
            <a:ext cx="12779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270E725-232C-4887-ACE0-36633E709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922588"/>
            <a:ext cx="127793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1" name="Text Box 5">
            <a:extLst>
              <a:ext uri="{FF2B5EF4-FFF2-40B4-BE49-F238E27FC236}">
                <a16:creationId xmlns:a16="http://schemas.microsoft.com/office/drawing/2014/main" id="{650CE90C-BC2C-4524-A799-5D50FACE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493963"/>
            <a:ext cx="22701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クライアント１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377030A7-8071-4769-8158-1C5C25648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493963"/>
            <a:ext cx="2174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クライアント２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898CA46-5AEB-4CFE-8E2C-F5290542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2493963"/>
            <a:ext cx="1143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en-US" sz="2000" dirty="0" err="1">
                <a:solidFill>
                  <a:srgbClr val="FFFFFF"/>
                </a:solidFill>
                <a:latin typeface="Calibri" panose="020F0502020204030204" pitchFamily="34" charset="0"/>
              </a:rPr>
              <a:t>サーバ</a:t>
            </a:r>
            <a:endParaRPr lang="en-US" altLang="en-US" sz="2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62ED8AC-4118-45B5-8E24-2AEBDB370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853" y="3779836"/>
            <a:ext cx="1588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37D1D3EF-A3CA-479C-B868-FBC5EDA8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260475"/>
            <a:ext cx="9286875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dirty="0">
                <a:solidFill>
                  <a:srgbClr val="FFFFFF"/>
                </a:solidFill>
                <a:latin typeface="Calibri" panose="020F0502020204030204" pitchFamily="34" charset="0"/>
              </a:rPr>
              <a:t>あるクライアントが対戦相手を指定し、サーバを介して相手側にその旨が送られ、受理または拒否する。</a:t>
            </a:r>
            <a:endParaRPr lang="en-US" altLang="en-US" sz="3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346" name="Line 13">
            <a:extLst>
              <a:ext uri="{FF2B5EF4-FFF2-40B4-BE49-F238E27FC236}">
                <a16:creationId xmlns:a16="http://schemas.microsoft.com/office/drawing/2014/main" id="{020DDC7B-2DBB-41C7-B1FC-60A8F2313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0" y="3779838"/>
            <a:ext cx="1588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7" name="Line 14">
            <a:extLst>
              <a:ext uri="{FF2B5EF4-FFF2-40B4-BE49-F238E27FC236}">
                <a16:creationId xmlns:a16="http://schemas.microsoft.com/office/drawing/2014/main" id="{5C554C28-723F-4605-8050-18D7AAA3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13" y="3779838"/>
            <a:ext cx="1587" cy="3571875"/>
          </a:xfrm>
          <a:prstGeom prst="line">
            <a:avLst/>
          </a:prstGeom>
          <a:noFill/>
          <a:ln w="5076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8" name="Text Box 20">
            <a:extLst>
              <a:ext uri="{FF2B5EF4-FFF2-40B4-BE49-F238E27FC236}">
                <a16:creationId xmlns:a16="http://schemas.microsoft.com/office/drawing/2014/main" id="{69457354-65DF-48E9-B70A-4E85330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60363"/>
            <a:ext cx="87122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en-US" sz="4400" dirty="0">
                <a:solidFill>
                  <a:srgbClr val="FFFFFF"/>
                </a:solidFill>
                <a:latin typeface="Calibri" panose="020F0502020204030204" pitchFamily="34" charset="0"/>
              </a:rPr>
              <a:t>アピール点２：</a:t>
            </a:r>
            <a:r>
              <a:rPr lang="ja-JP" altLang="en-US" sz="4400" dirty="0">
                <a:solidFill>
                  <a:srgbClr val="FFFFFF"/>
                </a:solidFill>
                <a:latin typeface="Calibri" panose="020F0502020204030204" pitchFamily="34" charset="0"/>
              </a:rPr>
              <a:t>対局マッチング</a:t>
            </a:r>
            <a:endParaRPr lang="en-US" altLang="en-US" sz="44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DF2403E-081D-4AD5-8D31-26EB37DEAF07}"/>
              </a:ext>
            </a:extLst>
          </p:cNvPr>
          <p:cNvCxnSpPr/>
          <p:nvPr/>
        </p:nvCxnSpPr>
        <p:spPr>
          <a:xfrm rot="10800000" flipV="1">
            <a:off x="4679950" y="5615782"/>
            <a:ext cx="2808287" cy="36036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52ED640-09EB-45B8-9A71-88A1F4188700}"/>
              </a:ext>
            </a:extLst>
          </p:cNvPr>
          <p:cNvCxnSpPr/>
          <p:nvPr/>
        </p:nvCxnSpPr>
        <p:spPr>
          <a:xfrm>
            <a:off x="1580479" y="3993398"/>
            <a:ext cx="3016250" cy="352425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752B160-C0CE-46FA-8301-7B58F629B14C}"/>
              </a:ext>
            </a:extLst>
          </p:cNvPr>
          <p:cNvCxnSpPr/>
          <p:nvPr/>
        </p:nvCxnSpPr>
        <p:spPr>
          <a:xfrm>
            <a:off x="4626964" y="4345823"/>
            <a:ext cx="3016250" cy="35083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F0F4D6-3B01-43F4-A32A-AAE19A35CE25}"/>
              </a:ext>
            </a:extLst>
          </p:cNvPr>
          <p:cNvCxnSpPr/>
          <p:nvPr/>
        </p:nvCxnSpPr>
        <p:spPr>
          <a:xfrm rot="10800000" flipV="1">
            <a:off x="1708129" y="5999347"/>
            <a:ext cx="2808288" cy="36036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テキスト ボックス 31">
            <a:extLst>
              <a:ext uri="{FF2B5EF4-FFF2-40B4-BE49-F238E27FC236}">
                <a16:creationId xmlns:a16="http://schemas.microsoft.com/office/drawing/2014/main" id="{51AFA386-41A2-443F-9647-4433A99F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56100"/>
            <a:ext cx="151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対局したい相手の情報</a:t>
            </a:r>
          </a:p>
        </p:txBody>
      </p:sp>
      <p:sp>
        <p:nvSpPr>
          <p:cNvPr id="14356" name="テキスト ボックス 32">
            <a:extLst>
              <a:ext uri="{FF2B5EF4-FFF2-40B4-BE49-F238E27FC236}">
                <a16:creationId xmlns:a16="http://schemas.microsoft.com/office/drawing/2014/main" id="{59063954-9FDC-430B-8CAB-B7B43DA6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56" y="6026785"/>
            <a:ext cx="1512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対局受理（拒否）</a:t>
            </a:r>
          </a:p>
        </p:txBody>
      </p:sp>
      <p:sp>
        <p:nvSpPr>
          <p:cNvPr id="14357" name="テキスト ボックス 33">
            <a:extLst>
              <a:ext uri="{FF2B5EF4-FFF2-40B4-BE49-F238E27FC236}">
                <a16:creationId xmlns:a16="http://schemas.microsoft.com/office/drawing/2014/main" id="{6AA57C3B-B9E6-4818-BCAE-AF6A9EBE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6361280"/>
            <a:ext cx="1512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対局受理された（拒否された）旨</a:t>
            </a:r>
          </a:p>
        </p:txBody>
      </p:sp>
      <p:sp>
        <p:nvSpPr>
          <p:cNvPr id="14358" name="テキスト ボックス 36">
            <a:extLst>
              <a:ext uri="{FF2B5EF4-FFF2-40B4-BE49-F238E27FC236}">
                <a16:creationId xmlns:a16="http://schemas.microsoft.com/office/drawing/2014/main" id="{720821B0-6005-425E-B0DE-74CFE3CE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56" y="4663434"/>
            <a:ext cx="1512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対局を申し込んだ相手の情報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3" grpId="0"/>
      <p:bldP spid="14344" grpId="0" animBg="1"/>
      <p:bldP spid="14345" grpId="0"/>
      <p:bldP spid="14346" grpId="0" animBg="1"/>
      <p:bldP spid="14347" grpId="0" animBg="1"/>
      <p:bldP spid="14355" grpId="0"/>
      <p:bldP spid="14356" grpId="0"/>
      <p:bldP spid="14357" grpId="0"/>
      <p:bldP spid="143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>
            <a:extLst>
              <a:ext uri="{FF2B5EF4-FFF2-40B4-BE49-F238E27FC236}">
                <a16:creationId xmlns:a16="http://schemas.microsoft.com/office/drawing/2014/main" id="{E8B5A4A1-6D20-43C7-8226-7F8972A510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marL="215900" indent="-358775" eaLnBrk="1">
              <a:buClr>
                <a:srgbClr val="000000"/>
              </a:buClr>
              <a:buSzPct val="45000"/>
              <a:buFont typeface="StarSymbol" charset="0"/>
              <a:buNone/>
            </a:pPr>
            <a:r>
              <a:rPr>
                <a:latin typeface="HGP創英角ｺﾞｼｯｸUB" panose="020B0900000000000000" pitchFamily="50" charset="-128"/>
              </a:rPr>
              <a:t>デモ</a:t>
            </a:r>
          </a:p>
        </p:txBody>
      </p:sp>
      <p:sp>
        <p:nvSpPr>
          <p:cNvPr id="16386" name="テキスト プレースホルダ 2">
            <a:extLst>
              <a:ext uri="{FF2B5EF4-FFF2-40B4-BE49-F238E27FC236}">
                <a16:creationId xmlns:a16="http://schemas.microsoft.com/office/drawing/2014/main" id="{1FA5AED3-A40C-4654-922B-2014C8A2DF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>
              <a:spcAft>
                <a:spcPts val="1413"/>
              </a:spcAft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dirty="0">
                <a:latin typeface="HGP創英角ｺﾞｼｯｸUB" panose="020B0900000000000000" pitchFamily="50" charset="-128"/>
              </a:rPr>
              <a:t>デモ内容：</a:t>
            </a: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　実際に対戦記録を保持し、対局マッチングを行ってネットワーク対戦を行う様子をご覧いただきます。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手順：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１）　まず，アカウントを作成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２）　対局マッチング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３）　対戦後、記録を更新</a:t>
            </a:r>
            <a:endParaRPr kumimoji="0" lang="en-US" altLang="ja-JP" sz="3200" dirty="0">
              <a:solidFill>
                <a:srgbClr val="E6E6E6"/>
              </a:solidFill>
              <a:latin typeface="HGP創英角ｺﾞｼｯｸUB" panose="020B0900000000000000" pitchFamily="50" charset="-128"/>
              <a:ea typeface="Simplified Arabic" panose="020B0604020202020204" pitchFamily="18" charset="-78"/>
              <a:cs typeface="HGP創英角ｺﾞｼｯｸUB" panose="020B0900000000000000" pitchFamily="50" charset="-128"/>
            </a:endParaRPr>
          </a:p>
          <a:p>
            <a:pPr marL="790575" lvl="1" indent="-431800" eaLnBrk="1">
              <a:spcBef>
                <a:spcPct val="0"/>
              </a:spcBef>
              <a:buClr>
                <a:srgbClr val="FF9966"/>
              </a:buClr>
              <a:buSzPct val="75000"/>
              <a:buFont typeface="StarSymbol" charset="0"/>
              <a:buNone/>
            </a:pPr>
            <a:r>
              <a:rPr kumimoji="0" lang="ja-JP" altLang="en-US" sz="3200" dirty="0">
                <a:solidFill>
                  <a:srgbClr val="E6E6E6"/>
                </a:solidFill>
                <a:latin typeface="HGP創英角ｺﾞｼｯｸUB" panose="020B0900000000000000" pitchFamily="50" charset="-128"/>
                <a:ea typeface="Simplified Arabic" panose="020B0604020202020204" pitchFamily="18" charset="-78"/>
                <a:cs typeface="HGP創英角ｺﾞｼｯｸUB" panose="020B0900000000000000" pitchFamily="50" charset="-128"/>
              </a:rPr>
              <a:t>４）　成績参照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s-strate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file:///C:/Program%20Files/OpenOffice.org%203/Basis/share/template/ja/presnt/prs-strategy.otp</Template>
  <TotalTime>183</TotalTime>
  <Words>244</Words>
  <Application>Microsoft Office PowerPoint</Application>
  <PresentationFormat>ユーザー設定</PresentationFormat>
  <Paragraphs>54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Arial</vt:lpstr>
      <vt:lpstr>ＭＳ Ｐゴシック</vt:lpstr>
      <vt:lpstr>HGP創英角ｺﾞｼｯｸUB</vt:lpstr>
      <vt:lpstr>HG-MinchoL-Sun</vt:lpstr>
      <vt:lpstr>Simplified Arabic</vt:lpstr>
      <vt:lpstr>Calibri</vt:lpstr>
      <vt:lpstr>StarSymbol</vt:lpstr>
      <vt:lpstr>prs-strategy</vt:lpstr>
      <vt:lpstr>対戦記録保持機能付ネットワーク対戦型 オセロゲームシステム</vt:lpstr>
      <vt:lpstr>はじめに</vt:lpstr>
      <vt:lpstr>開発グループ構成</vt:lpstr>
      <vt:lpstr>付加機能に関する 要求事項と設計指針</vt:lpstr>
      <vt:lpstr>PowerPoint プレゼンテーション</vt:lpstr>
      <vt:lpstr>PowerPoint プレゼンテーション</vt:lpstr>
      <vt:lpstr>デモ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戦略法の提案</dc:title>
  <dc:creator>k y</dc:creator>
  <dc:description>発展に向けての戦略法を提案します</dc:description>
  <cp:lastModifiedBy>颯人 村上</cp:lastModifiedBy>
  <cp:revision>37</cp:revision>
  <dcterms:created xsi:type="dcterms:W3CDTF">2009-05-23T13:31:22Z</dcterms:created>
  <dcterms:modified xsi:type="dcterms:W3CDTF">2018-05-14T09:12:36Z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