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11"/>
  </p:notesMasterIdLst>
  <p:handoutMasterIdLst>
    <p:handoutMasterId r:id="rId12"/>
  </p:handoutMasterIdLst>
  <p:sldIdLst>
    <p:sldId id="256" r:id="rId2"/>
    <p:sldId id="1316" r:id="rId3"/>
    <p:sldId id="1317" r:id="rId4"/>
    <p:sldId id="1323" r:id="rId5"/>
    <p:sldId id="1318" r:id="rId6"/>
    <p:sldId id="1326" r:id="rId7"/>
    <p:sldId id="1327" r:id="rId8"/>
    <p:sldId id="1325" r:id="rId9"/>
    <p:sldId id="552" r:id="rId10"/>
  </p:sldIdLst>
  <p:sldSz cx="12192000" cy="6858000"/>
  <p:notesSz cx="7315200" cy="96012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846A6D4-6A0C-4D1C-B5F4-28BE11ED3103}">
          <p14:sldIdLst>
            <p14:sldId id="256"/>
            <p14:sldId id="1316"/>
            <p14:sldId id="1317"/>
            <p14:sldId id="1323"/>
            <p14:sldId id="1318"/>
            <p14:sldId id="1326"/>
            <p14:sldId id="1327"/>
            <p14:sldId id="1325"/>
            <p14:sldId id="5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pos="336" userDrawn="1">
          <p15:clr>
            <a:srgbClr val="A4A3A4"/>
          </p15:clr>
        </p15:guide>
        <p15:guide id="3" orient="horz" pos="528" userDrawn="1">
          <p15:clr>
            <a:srgbClr val="A4A3A4"/>
          </p15:clr>
        </p15:guide>
        <p15:guide id="4" pos="3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33"/>
    <a:srgbClr val="FF00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840" autoAdjust="0"/>
  </p:normalViewPr>
  <p:slideViewPr>
    <p:cSldViewPr>
      <p:cViewPr varScale="1">
        <p:scale>
          <a:sx n="71" d="100"/>
          <a:sy n="71" d="100"/>
        </p:scale>
        <p:origin x="228" y="48"/>
      </p:cViewPr>
      <p:guideLst>
        <p:guide orient="horz" pos="144"/>
        <p:guide pos="336"/>
        <p:guide orient="horz" pos="528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130" y="-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0" rIns="99042" bIns="49520" numCol="1" anchor="t" anchorCtr="0" compatLnSpc="1">
            <a:prstTxWarp prst="textNoShape">
              <a:avLst/>
            </a:prstTxWarp>
          </a:bodyPr>
          <a:lstStyle>
            <a:lvl1pPr defTabSz="99060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0" rIns="99042" bIns="49520" numCol="1" anchor="t" anchorCtr="0" compatLnSpc="1">
            <a:prstTxWarp prst="textNoShape">
              <a:avLst/>
            </a:prstTxWarp>
          </a:bodyPr>
          <a:lstStyle>
            <a:lvl1pPr algn="r" defTabSz="99060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0" rIns="99042" bIns="49520" numCol="1" anchor="b" anchorCtr="0" compatLnSpc="1">
            <a:prstTxWarp prst="textNoShape">
              <a:avLst/>
            </a:prstTxWarp>
          </a:bodyPr>
          <a:lstStyle>
            <a:lvl1pPr defTabSz="99060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0" rIns="99042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200"/>
            </a:lvl1pPr>
          </a:lstStyle>
          <a:p>
            <a:pPr>
              <a:defRPr/>
            </a:pPr>
            <a:fld id="{4FC3250B-F0D0-42FE-8EAB-2B3BE1DA68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281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0" rIns="99042" bIns="49520" numCol="1" anchor="t" anchorCtr="0" compatLnSpc="1">
            <a:prstTxWarp prst="textNoShape">
              <a:avLst/>
            </a:prstTxWarp>
          </a:bodyPr>
          <a:lstStyle>
            <a:lvl1pPr defTabSz="99060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0" rIns="99042" bIns="49520" numCol="1" anchor="t" anchorCtr="0" compatLnSpc="1">
            <a:prstTxWarp prst="textNoShape">
              <a:avLst/>
            </a:prstTxWarp>
          </a:bodyPr>
          <a:lstStyle>
            <a:lvl1pPr algn="r" defTabSz="99060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0" rIns="99042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0" rIns="99042" bIns="49520" numCol="1" anchor="b" anchorCtr="0" compatLnSpc="1">
            <a:prstTxWarp prst="textNoShape">
              <a:avLst/>
            </a:prstTxWarp>
          </a:bodyPr>
          <a:lstStyle>
            <a:lvl1pPr defTabSz="99060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2" tIns="49520" rIns="99042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200"/>
            </a:lvl1pPr>
          </a:lstStyle>
          <a:p>
            <a:pPr>
              <a:defRPr/>
            </a:pPr>
            <a:fld id="{9FD0D4DD-9B92-4FC0-B2F2-CAC5F50BB4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632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0D4DD-9B92-4FC0-B2F2-CAC5F50BB4E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19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5DC25-CAF6-8FED-8164-76F4DC0A9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762A500-E9F9-FA02-0A8B-A278E301C1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9AC8D53-E042-A042-8C86-91FC7D5F2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那我们的活力结构学理论就是基于有机主义世界观提出的，</a:t>
            </a:r>
            <a:br>
              <a:rPr lang="en-US" altLang="zh-CN" dirty="0"/>
            </a:br>
            <a:r>
              <a:rPr lang="zh-CN" altLang="en-US" sz="1200" b="0" i="0" u="none" strike="noStrike" baseline="0" dirty="0">
                <a:solidFill>
                  <a:srgbClr val="001795"/>
                </a:solidFill>
                <a:latin typeface="MicrosoftYaHei"/>
              </a:rPr>
              <a:t>图中的地毯展示了活力结构的逐层解析过程。</a:t>
            </a:r>
            <a:endParaRPr lang="en-US" altLang="zh-CN" dirty="0"/>
          </a:p>
          <a:p>
            <a:pPr algn="l"/>
            <a:r>
              <a:rPr lang="zh-CN" altLang="en-US" dirty="0"/>
              <a:t>我们的一大创新之处就是它可以度量美，类似于温度衡量温暖，这是一种可量化可测量的方式，</a:t>
            </a:r>
            <a:br>
              <a:rPr lang="en-US" altLang="zh-CN" dirty="0"/>
            </a:b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它一共包含</a:t>
            </a:r>
            <a: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  <a:t>4</a:t>
            </a: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个层次（</a:t>
            </a:r>
            <a: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  <a:t>H1-4</a:t>
            </a: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），</a:t>
            </a:r>
            <a: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  <a:t>43</a:t>
            </a: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个子结构。</a:t>
            </a:r>
            <a:b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</a:b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通过这些相互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关联的子结构层次，使图像呈现出自然、和谐的美感。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这个时候美就变成了可量化可测量的客观事实，而不只是人的主观偏好。。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15A25-A518-8EE8-2561-635597340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0D4DD-9B92-4FC0-B2F2-CAC5F50BB4E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742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5DC25-CAF6-8FED-8164-76F4DC0A9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762A500-E9F9-FA02-0A8B-A278E301C1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9AC8D53-E042-A042-8C86-91FC7D5F2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那我们的活力结构学理论就是基于有机主义世界观提出的，</a:t>
            </a:r>
            <a:br>
              <a:rPr lang="en-US" altLang="zh-CN" dirty="0"/>
            </a:br>
            <a:r>
              <a:rPr lang="zh-CN" altLang="en-US" sz="1200" b="0" i="0" u="none" strike="noStrike" baseline="0" dirty="0">
                <a:solidFill>
                  <a:srgbClr val="001795"/>
                </a:solidFill>
                <a:latin typeface="MicrosoftYaHei"/>
              </a:rPr>
              <a:t>图中的地毯展示了活力结构的逐层解析过程。</a:t>
            </a:r>
            <a:endParaRPr lang="en-US" altLang="zh-CN" dirty="0"/>
          </a:p>
          <a:p>
            <a:pPr algn="l"/>
            <a:r>
              <a:rPr lang="zh-CN" altLang="en-US" dirty="0"/>
              <a:t>我们的一大创新之处就是它可以度量美，类似于温度衡量温暖，这是一种可量化可测量的方式，</a:t>
            </a:r>
            <a:br>
              <a:rPr lang="en-US" altLang="zh-CN" dirty="0"/>
            </a:b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它一共包含</a:t>
            </a:r>
            <a: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  <a:t>4</a:t>
            </a: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个层次（</a:t>
            </a:r>
            <a: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  <a:t>H1-4</a:t>
            </a: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），</a:t>
            </a:r>
            <a: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  <a:t>43</a:t>
            </a: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个子结构。</a:t>
            </a:r>
            <a:b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</a:b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通过这些相互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关联的子结构层次，使图像呈现出自然、和谐的美感。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这个时候美就变成了可量化可测量的客观事实，而不只是人的主观偏好。。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15A25-A518-8EE8-2561-635597340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0D4DD-9B92-4FC0-B2F2-CAC5F50BB4E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413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5DC25-CAF6-8FED-8164-76F4DC0A9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762A500-E9F9-FA02-0A8B-A278E301C1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9AC8D53-E042-A042-8C86-91FC7D5F2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那我们的活力结构学理论就是基于有机主义世界观提出的，</a:t>
            </a:r>
            <a:br>
              <a:rPr lang="en-US" altLang="zh-CN" dirty="0"/>
            </a:br>
            <a:r>
              <a:rPr lang="zh-CN" altLang="en-US" sz="1200" b="0" i="0" u="none" strike="noStrike" baseline="0" dirty="0">
                <a:solidFill>
                  <a:srgbClr val="001795"/>
                </a:solidFill>
                <a:latin typeface="MicrosoftYaHei"/>
              </a:rPr>
              <a:t>图中的地毯展示了活力结构的逐层解析过程。</a:t>
            </a:r>
            <a:endParaRPr lang="en-US" altLang="zh-CN" dirty="0"/>
          </a:p>
          <a:p>
            <a:pPr algn="l"/>
            <a:r>
              <a:rPr lang="zh-CN" altLang="en-US" dirty="0"/>
              <a:t>我们的一大创新之处就是它可以度量美，类似于温度衡量温暖，这是一种可量化可测量的方式，</a:t>
            </a:r>
            <a:br>
              <a:rPr lang="en-US" altLang="zh-CN" dirty="0"/>
            </a:b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它一共包含</a:t>
            </a:r>
            <a: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  <a:t>4</a:t>
            </a: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个层次（</a:t>
            </a:r>
            <a: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  <a:t>H1-4</a:t>
            </a: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），</a:t>
            </a:r>
            <a: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  <a:t>43</a:t>
            </a: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个子结构。</a:t>
            </a:r>
            <a:b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</a:b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通过这些相互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关联的子结构层次，使图像呈现出自然、和谐的美感。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这个时候美就变成了可量化可测量的客观事实，而不只是人的主观偏好。。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15A25-A518-8EE8-2561-635597340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0D4DD-9B92-4FC0-B2F2-CAC5F50BB4E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2059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5DC25-CAF6-8FED-8164-76F4DC0A9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762A500-E9F9-FA02-0A8B-A278E301C1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9AC8D53-E042-A042-8C86-91FC7D5F2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那我们的活力结构学理论就是基于有机主义世界观提出的，</a:t>
            </a:r>
            <a:br>
              <a:rPr lang="en-US" altLang="zh-CN" dirty="0"/>
            </a:br>
            <a:r>
              <a:rPr lang="zh-CN" altLang="en-US" sz="1200" b="0" i="0" u="none" strike="noStrike" baseline="0" dirty="0">
                <a:solidFill>
                  <a:srgbClr val="001795"/>
                </a:solidFill>
                <a:latin typeface="MicrosoftYaHei"/>
              </a:rPr>
              <a:t>图中的地毯展示了活力结构的逐层解析过程。</a:t>
            </a:r>
            <a:endParaRPr lang="en-US" altLang="zh-CN" dirty="0"/>
          </a:p>
          <a:p>
            <a:pPr algn="l"/>
            <a:r>
              <a:rPr lang="zh-CN" altLang="en-US" dirty="0"/>
              <a:t>我们的一大创新之处就是它可以度量美，类似于温度衡量温暖，这是一种可量化可测量的方式，</a:t>
            </a:r>
            <a:br>
              <a:rPr lang="en-US" altLang="zh-CN" dirty="0"/>
            </a:b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它一共包含</a:t>
            </a:r>
            <a: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  <a:t>4</a:t>
            </a: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个层次（</a:t>
            </a:r>
            <a: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  <a:t>H1-4</a:t>
            </a: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），</a:t>
            </a:r>
            <a: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  <a:t>43</a:t>
            </a: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个子结构。</a:t>
            </a:r>
            <a:b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</a:b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通过这些相互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关联的子结构层次，使图像呈现出自然、和谐的美感。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这个时候美就变成了可量化可测量的客观事实，而不只是人的主观偏好。。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15A25-A518-8EE8-2561-635597340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0D4DD-9B92-4FC0-B2F2-CAC5F50BB4E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44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5DC25-CAF6-8FED-8164-76F4DC0A9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762A500-E9F9-FA02-0A8B-A278E301C1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9AC8D53-E042-A042-8C86-91FC7D5F2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那我们的活力结构学理论就是基于有机主义世界观提出的，</a:t>
            </a:r>
            <a:br>
              <a:rPr lang="en-US" altLang="zh-CN" dirty="0"/>
            </a:br>
            <a:r>
              <a:rPr lang="zh-CN" altLang="en-US" sz="1200" b="0" i="0" u="none" strike="noStrike" baseline="0" dirty="0">
                <a:solidFill>
                  <a:srgbClr val="001795"/>
                </a:solidFill>
                <a:latin typeface="MicrosoftYaHei"/>
              </a:rPr>
              <a:t>图中的地毯展示了活力结构的逐层解析过程。</a:t>
            </a:r>
            <a:endParaRPr lang="en-US" altLang="zh-CN" dirty="0"/>
          </a:p>
          <a:p>
            <a:pPr algn="l"/>
            <a:r>
              <a:rPr lang="zh-CN" altLang="en-US" dirty="0"/>
              <a:t>我们的一大创新之处就是它可以度量美，类似于温度衡量温暖，这是一种可量化可测量的方式，</a:t>
            </a:r>
            <a:br>
              <a:rPr lang="en-US" altLang="zh-CN" dirty="0"/>
            </a:b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它一共包含</a:t>
            </a:r>
            <a: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  <a:t>4</a:t>
            </a: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个层次（</a:t>
            </a:r>
            <a: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  <a:t>H1-4</a:t>
            </a: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），</a:t>
            </a:r>
            <a: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  <a:t>43</a:t>
            </a: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个子结构。</a:t>
            </a:r>
            <a:b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</a:b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通过这些相互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关联的子结构层次，使图像呈现出自然、和谐的美感。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这个时候美就变成了可量化可测量的客观事实，而不只是人的主观偏好。。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15A25-A518-8EE8-2561-635597340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0D4DD-9B92-4FC0-B2F2-CAC5F50BB4E1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214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5DC25-CAF6-8FED-8164-76F4DC0A9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762A500-E9F9-FA02-0A8B-A278E301C1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9AC8D53-E042-A042-8C86-91FC7D5F2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那我们的活力结构学理论就是基于有机主义世界观提出的，</a:t>
            </a:r>
            <a:br>
              <a:rPr lang="en-US" altLang="zh-CN" dirty="0"/>
            </a:br>
            <a:r>
              <a:rPr lang="zh-CN" altLang="en-US" sz="1200" b="0" i="0" u="none" strike="noStrike" baseline="0" dirty="0">
                <a:solidFill>
                  <a:srgbClr val="001795"/>
                </a:solidFill>
                <a:latin typeface="MicrosoftYaHei"/>
              </a:rPr>
              <a:t>图中的地毯展示了活力结构的逐层解析过程。</a:t>
            </a:r>
            <a:endParaRPr lang="en-US" altLang="zh-CN" dirty="0"/>
          </a:p>
          <a:p>
            <a:pPr algn="l"/>
            <a:r>
              <a:rPr lang="zh-CN" altLang="en-US" dirty="0"/>
              <a:t>我们的一大创新之处就是它可以度量美，类似于温度衡量温暖，这是一种可量化可测量的方式，</a:t>
            </a:r>
            <a:br>
              <a:rPr lang="en-US" altLang="zh-CN" dirty="0"/>
            </a:b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它一共包含</a:t>
            </a:r>
            <a: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  <a:t>4</a:t>
            </a: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个层次（</a:t>
            </a:r>
            <a: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  <a:t>H1-4</a:t>
            </a: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），</a:t>
            </a:r>
            <a: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  <a:t>43</a:t>
            </a: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个子结构。</a:t>
            </a:r>
            <a:b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</a:b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通过这些相互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关联的子结构层次，使图像呈现出自然、和谐的美感。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这个时候美就变成了可量化可测量的客观事实，而不只是人的主观偏好。。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15A25-A518-8EE8-2561-635597340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0D4DD-9B92-4FC0-B2F2-CAC5F50BB4E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647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5DC25-CAF6-8FED-8164-76F4DC0A9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762A500-E9F9-FA02-0A8B-A278E301C1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9AC8D53-E042-A042-8C86-91FC7D5F2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那我们的活力结构学理论就是基于有机主义世界观提出的，</a:t>
            </a:r>
            <a:br>
              <a:rPr lang="en-US" altLang="zh-CN" dirty="0"/>
            </a:br>
            <a:r>
              <a:rPr lang="zh-CN" altLang="en-US" sz="1200" b="0" i="0" u="none" strike="noStrike" baseline="0" dirty="0">
                <a:solidFill>
                  <a:srgbClr val="001795"/>
                </a:solidFill>
                <a:latin typeface="MicrosoftYaHei"/>
              </a:rPr>
              <a:t>图中的地毯展示了活力结构的逐层解析过程。</a:t>
            </a:r>
            <a:endParaRPr lang="en-US" altLang="zh-CN" dirty="0"/>
          </a:p>
          <a:p>
            <a:pPr algn="l"/>
            <a:r>
              <a:rPr lang="zh-CN" altLang="en-US" dirty="0"/>
              <a:t>我们的一大创新之处就是它可以度量美，类似于温度衡量温暖，这是一种可量化可测量的方式，</a:t>
            </a:r>
            <a:br>
              <a:rPr lang="en-US" altLang="zh-CN" dirty="0"/>
            </a:b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它一共包含</a:t>
            </a:r>
            <a: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  <a:t>4</a:t>
            </a: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个层次（</a:t>
            </a:r>
            <a: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  <a:t>H1-4</a:t>
            </a: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），</a:t>
            </a:r>
            <a: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  <a:t>43</a:t>
            </a: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个子结构。</a:t>
            </a:r>
            <a:br>
              <a:rPr lang="en-US" altLang="zh-CN" sz="1800" b="0" i="0" u="none" strike="noStrike" baseline="0" dirty="0">
                <a:solidFill>
                  <a:srgbClr val="001795"/>
                </a:solidFill>
                <a:latin typeface="MicrosoftYaHei"/>
              </a:rPr>
            </a:br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通过这些相互</a:t>
            </a:r>
          </a:p>
          <a:p>
            <a:pPr algn="l"/>
            <a:r>
              <a:rPr lang="zh-CN" altLang="en-US" sz="1800" b="0" i="0" u="none" strike="noStrike" baseline="0" dirty="0">
                <a:solidFill>
                  <a:srgbClr val="001795"/>
                </a:solidFill>
                <a:latin typeface="MicrosoftYaHei"/>
              </a:rPr>
              <a:t>关联的子结构层次，使图像呈现出自然、和谐的美感。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这个时候美就变成了可量化可测量的客观事实，而不只是人的主观偏好。。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15A25-A518-8EE8-2561-635597340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0D4DD-9B92-4FC0-B2F2-CAC5F50BB4E1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7475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0D4DD-9B92-4FC0-B2F2-CAC5F50BB4E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90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36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600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6A56C-80A8-43E5-98A6-37CB12B48294}" type="datetime1">
              <a:rPr lang="zh-CN" altLang="en-US"/>
              <a:pPr>
                <a:defRPr/>
              </a:pPr>
              <a:t>2025/9/23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E0E05-EFCB-4832-B0A4-2C8CBB800F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87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A87EE-DAC6-4EB9-A7A8-81D701A1FD81}" type="datetime1">
              <a:rPr lang="zh-CN" altLang="en-US"/>
              <a:pPr>
                <a:defRPr/>
              </a:pPr>
              <a:t>2025/9/23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F756F-A9EE-4404-85DA-E3A4F34743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2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45FD8-371D-42D5-BE44-A12B1428D1ED}" type="datetime1">
              <a:rPr lang="zh-CN" altLang="en-US"/>
              <a:pPr>
                <a:defRPr/>
              </a:pPr>
              <a:t>2025/9/23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9B0D1-46E4-4330-9454-2C75F7703E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779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7813"/>
            <a:ext cx="109728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754BB-0FBC-4C14-B8FC-C54701C7DCA7}" type="datetime1">
              <a:rPr lang="zh-CN" altLang="en-US"/>
              <a:pPr>
                <a:defRPr/>
              </a:pPr>
              <a:t>2025/9/23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9B01A-64D9-4A63-9C91-2FDB85DFBC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75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0B653-077F-4BAC-A183-CA77F48BC17F}" type="datetime1">
              <a:rPr lang="zh-CN" altLang="en-US"/>
              <a:pPr>
                <a:defRPr/>
              </a:pPr>
              <a:t>2025/9/23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2731C-C828-4F84-9552-5A806B189B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13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7BB93-4480-42C7-B48E-F60E4CEB6FCA}" type="datetime1">
              <a:rPr lang="zh-CN" altLang="en-US"/>
              <a:pPr>
                <a:defRPr/>
              </a:pPr>
              <a:t>2025/9/23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AE0C6-94CB-407F-B167-F191ACF973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88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1"/>
            <a:ext cx="53848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1"/>
            <a:ext cx="53848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EDEB6-1A2D-489C-B454-9EEF257442F4}" type="datetime1">
              <a:rPr lang="zh-CN" altLang="en-US"/>
              <a:pPr>
                <a:defRPr/>
              </a:pPr>
              <a:t>2025/9/23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8CE26-CE30-4916-B662-4AA6A27C07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4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E2E14-A3EC-4302-8C70-37E5EAAC45F6}" type="datetime1">
              <a:rPr lang="zh-CN" altLang="en-US"/>
              <a:pPr>
                <a:defRPr/>
              </a:pPr>
              <a:t>2025/9/23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C9320-7B49-4A83-82B0-FDB554D179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42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85FC8-BEE0-4217-8944-F78E6ADE26C9}" type="datetime1">
              <a:rPr lang="zh-CN" altLang="en-US"/>
              <a:pPr>
                <a:defRPr/>
              </a:pPr>
              <a:t>2025/9/23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12C1E-9492-4526-B334-B7F3D44DBB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03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013CD-10F2-4CF8-995D-290296FB848A}" type="datetime1">
              <a:rPr lang="zh-CN" altLang="en-US"/>
              <a:pPr>
                <a:defRPr/>
              </a:pPr>
              <a:t>2025/9/23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5B8CD-2BE7-4990-9E2F-1D9D9F4A19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65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F5D01-956C-40E2-8D38-CB4374E71D49}" type="datetime1">
              <a:rPr lang="zh-CN" altLang="en-US"/>
              <a:pPr>
                <a:defRPr/>
              </a:pPr>
              <a:t>2025/9/23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AD420-CC0B-41F3-B3CC-7344140DE1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463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9915D-711D-4C27-BAC9-34695AD23299}" type="datetime1">
              <a:rPr lang="zh-CN" altLang="en-US"/>
              <a:pPr>
                <a:defRPr/>
              </a:pPr>
              <a:t>2025/9/23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B5DF7-D5AF-4B5E-AD23-D8E80E60D2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70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1"/>
            <a:ext cx="109728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904217EC-4999-4DF3-9397-17ED6B3A4FF4}" type="datetime1">
              <a:rPr lang="zh-CN" altLang="en-US"/>
              <a:pPr>
                <a:defRPr/>
              </a:pPr>
              <a:t>2025/9/23</a:t>
            </a:fld>
            <a:endParaRPr lang="en-US" altLang="zh-CN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C3C71E1C-0A83-4DE1-83EC-A2CF2F6FD3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36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3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aramond" pitchFamily="18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lender.org/download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libili.com/video/BV14u41147YH/?spm_id_from=333.337.search-card.all.click&amp;vd_source=eed26c1245d9408fe7cc69d6a5cd79b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1" y="1447800"/>
            <a:ext cx="10591799" cy="2057400"/>
          </a:xfrm>
        </p:spPr>
        <p:txBody>
          <a:bodyPr/>
          <a:lstStyle/>
          <a:p>
            <a:pPr eaLnBrk="1" hangingPunct="1"/>
            <a:r>
              <a:rPr lang="en-US" altLang="zh-CN" sz="5400" b="1" dirty="0">
                <a:solidFill>
                  <a:srgbClr val="006633"/>
                </a:solidFill>
              </a:rPr>
              <a:t>Blender</a:t>
            </a:r>
            <a:r>
              <a:rPr lang="zh-CN" altLang="en-US" sz="5400" b="1" dirty="0">
                <a:solidFill>
                  <a:srgbClr val="006633"/>
                </a:solidFill>
                <a:latin typeface="+mn-lt"/>
              </a:rPr>
              <a:t>软件教学</a:t>
            </a:r>
            <a:endParaRPr lang="en-US" altLang="zh-CN" sz="3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3962400"/>
            <a:ext cx="86868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Fuhou Zhang</a:t>
            </a:r>
            <a:r>
              <a:rPr lang="sv-SE" altLang="zh-CN" sz="2000" dirty="0"/>
              <a:t>, </a:t>
            </a:r>
            <a:r>
              <a:rPr lang="en-US" altLang="zh-CN" sz="2000" dirty="0"/>
              <a:t>Student Development Mentor,</a:t>
            </a:r>
            <a:r>
              <a:rPr lang="zh-CN" altLang="en-US" sz="2000" dirty="0"/>
              <a:t> </a:t>
            </a:r>
            <a:r>
              <a:rPr lang="en-US" altLang="zh-CN" sz="2000" dirty="0"/>
              <a:t>Residential</a:t>
            </a:r>
            <a:r>
              <a:rPr lang="zh-CN" altLang="en-US" sz="2000" dirty="0"/>
              <a:t> </a:t>
            </a:r>
            <a:r>
              <a:rPr lang="en-US" altLang="zh-CN" sz="2000" dirty="0"/>
              <a:t>College</a:t>
            </a:r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endParaRPr lang="sv-SE" altLang="zh-CN" sz="2000" dirty="0"/>
          </a:p>
          <a:p>
            <a:pPr eaLnBrk="1" hangingPunct="1">
              <a:lnSpc>
                <a:spcPct val="90000"/>
              </a:lnSpc>
            </a:pPr>
            <a:r>
              <a:rPr lang="sv-SE" altLang="zh-CN" sz="2000" dirty="0"/>
              <a:t>The Hong Kong University of Science and Technology (Guangzhou)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76996-0B02-5AE8-C0A5-2C76607F2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9068CA8-B2FB-4025-B698-47F4E68B4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366923"/>
            <a:ext cx="8745683" cy="427566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B50D20E-ED10-939B-ADAE-81D5036A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82" y="304800"/>
            <a:ext cx="10972800" cy="762000"/>
          </a:xfrm>
        </p:spPr>
        <p:txBody>
          <a:bodyPr/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软件安装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451BFD-FEAD-7241-E0CF-465B1050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F2731C-C828-4F84-9552-5A806B189BF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2F70F7-10FA-42D7-A182-A96CB6127C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3" t="4883" r="3333" b="7055"/>
          <a:stretch/>
        </p:blipFill>
        <p:spPr>
          <a:xfrm>
            <a:off x="533400" y="3013748"/>
            <a:ext cx="4267200" cy="28792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179D3FD9-9391-41B6-BBC0-A085F60C1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082" y="993878"/>
            <a:ext cx="6161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600" dirty="0">
                <a:latin typeface="+mn-lt"/>
              </a:rPr>
              <a:t>下载地址：</a:t>
            </a:r>
            <a:r>
              <a:rPr lang="en-US" altLang="zh-CN" sz="1600" b="1" dirty="0">
                <a:solidFill>
                  <a:srgbClr val="00B0F0"/>
                </a:solidFill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https://www.blender.org/download/</a:t>
            </a:r>
            <a:endParaRPr lang="en-US" altLang="zh-CN" sz="1600" b="1" dirty="0">
              <a:solidFill>
                <a:srgbClr val="00B0F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089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76996-0B02-5AE8-C0A5-2C76607F2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0D20E-ED10-939B-ADAE-81D5036A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82" y="304800"/>
            <a:ext cx="10972800" cy="762000"/>
          </a:xfrm>
        </p:spPr>
        <p:txBody>
          <a:bodyPr/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功能模块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451BFD-FEAD-7241-E0CF-465B1050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F2731C-C828-4F84-9552-5A806B189BF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B88394E6-55D4-4BC9-993F-752FE104D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775649"/>
              </p:ext>
            </p:extLst>
          </p:nvPr>
        </p:nvGraphicFramePr>
        <p:xfrm>
          <a:off x="462682" y="1170843"/>
          <a:ext cx="3118718" cy="465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518">
                  <a:extLst>
                    <a:ext uri="{9D8B030D-6E8A-4147-A177-3AD203B41FA5}">
                      <a16:colId xmlns:a16="http://schemas.microsoft.com/office/drawing/2014/main" val="118464005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1166603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功能模块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8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布局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摆放模型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3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建模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编辑模型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92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雕刻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模型雕刻 </a:t>
                      </a:r>
                      <a:r>
                        <a:rPr lang="en-US" altLang="zh-CN" sz="1600" dirty="0"/>
                        <a:t>ZB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UV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#</a:t>
                      </a:r>
                      <a:r>
                        <a:rPr lang="zh-CN" altLang="en-US" sz="1600" dirty="0"/>
                        <a:t>模型</a:t>
                      </a:r>
                      <a:r>
                        <a:rPr lang="en-US" altLang="zh-CN" sz="1600" dirty="0"/>
                        <a:t>UV</a:t>
                      </a:r>
                      <a:r>
                        <a:rPr lang="zh-CN" altLang="en-US" sz="1600" dirty="0"/>
                        <a:t>展开 </a:t>
                      </a:r>
                      <a:r>
                        <a:rPr lang="en-US" altLang="zh-CN" sz="1600" dirty="0"/>
                        <a:t>(</a:t>
                      </a:r>
                      <a:r>
                        <a:rPr lang="zh-CN" altLang="en-US" sz="1600" dirty="0"/>
                        <a:t>后续绘制贴图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17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纹理绘制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贴图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5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着色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材质编辑器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31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动画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制作动画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43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渲染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查看渲染图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合成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图片后期处理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83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几何节点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参数化建模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27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脚本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Python</a:t>
                      </a:r>
                      <a:r>
                        <a:rPr lang="zh-CN" altLang="en-US" sz="1600" dirty="0"/>
                        <a:t>脚本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818902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C870F6B0-C232-44B4-829C-2CA504728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170843"/>
            <a:ext cx="8134617" cy="47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76996-0B02-5AE8-C0A5-2C76607F2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0D20E-ED10-939B-ADAE-81D5036A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82" y="304800"/>
            <a:ext cx="10972800" cy="762000"/>
          </a:xfrm>
        </p:spPr>
        <p:txBody>
          <a:bodyPr/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界面控制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451BFD-FEAD-7241-E0CF-465B1050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F2731C-C828-4F84-9552-5A806B189BF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B88394E6-55D4-4BC9-993F-752FE104D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349514"/>
              </p:ext>
            </p:extLst>
          </p:nvPr>
        </p:nvGraphicFramePr>
        <p:xfrm>
          <a:off x="473912" y="944880"/>
          <a:ext cx="39624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294">
                  <a:extLst>
                    <a:ext uri="{9D8B030D-6E8A-4147-A177-3AD203B41FA5}">
                      <a16:colId xmlns:a16="http://schemas.microsoft.com/office/drawing/2014/main" val="1184640056"/>
                    </a:ext>
                  </a:extLst>
                </a:gridCol>
                <a:gridCol w="2641106">
                  <a:extLst>
                    <a:ext uri="{9D8B030D-6E8A-4147-A177-3AD203B41FA5}">
                      <a16:colId xmlns:a16="http://schemas.microsoft.com/office/drawing/2014/main" val="41166603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界面控制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8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旋转观察</a:t>
                      </a: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鼠标中键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3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平移</a:t>
                      </a: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观察 </a:t>
                      </a:r>
                      <a:r>
                        <a:rPr lang="en-US" altLang="zh-C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SHift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中键（围绕选中物体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92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远近观察</a:t>
                      </a: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Ctr+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中键（以鼠标位置缩放）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居中显示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Home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17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正面 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背面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，点右边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轴图标；点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6350" marT="6350" marB="0" anchor="ctr"/>
                </a:tc>
                <a:extLst>
                  <a:ext uri="{0D108BD9-81ED-4DB2-BD59-A6C34878D82A}">
                    <a16:rowId xmlns:a16="http://schemas.microsoft.com/office/drawing/2014/main" val="72531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左 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右视图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，点右边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轴图标；点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次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6350" marT="6350" marB="0" anchor="ctr"/>
                </a:tc>
                <a:extLst>
                  <a:ext uri="{0D108BD9-81ED-4DB2-BD59-A6C34878D82A}">
                    <a16:rowId xmlns:a16="http://schemas.microsoft.com/office/drawing/2014/main" val="292843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顶视图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，点右边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轴图标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6350" marT="6350" marB="0" anchor="ctr"/>
                </a:tc>
                <a:extLst>
                  <a:ext uri="{0D108BD9-81ED-4DB2-BD59-A6C34878D82A}">
                    <a16:rowId xmlns:a16="http://schemas.microsoft.com/office/drawing/2014/main" val="18737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底视图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，点两次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轴图标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6350" marT="6350" marB="0" anchor="ctr"/>
                </a:tc>
                <a:extLst>
                  <a:ext uri="{0D108BD9-81ED-4DB2-BD59-A6C34878D82A}">
                    <a16:rowId xmlns:a16="http://schemas.microsoft.com/office/drawing/2014/main" val="195383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视图选项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6350" marT="6350" marB="0" anchor="ctr"/>
                </a:tc>
                <a:extLst>
                  <a:ext uri="{0D108BD9-81ED-4DB2-BD59-A6C34878D82A}">
                    <a16:rowId xmlns:a16="http://schemas.microsoft.com/office/drawing/2014/main" val="123600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切换正交视图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5/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右侧网格图标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6350" marT="6350" marB="0" anchor="ctr"/>
                </a:tc>
                <a:extLst>
                  <a:ext uri="{0D108BD9-81ED-4DB2-BD59-A6C34878D82A}">
                    <a16:rowId xmlns:a16="http://schemas.microsoft.com/office/drawing/2014/main" val="206427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四视图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Alt+Ctrl+Q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81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增加视窗</a:t>
                      </a: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左上角拉动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96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取消视窗</a:t>
                      </a: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左下角拉动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046851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7E03AC74-D6DD-4782-847F-AA2A6921F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537" y="1447800"/>
            <a:ext cx="7212663" cy="42508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3A6D4D1-D78F-436C-BC08-D1FD8ED53372}"/>
              </a:ext>
            </a:extLst>
          </p:cNvPr>
          <p:cNvSpPr/>
          <p:nvPr/>
        </p:nvSpPr>
        <p:spPr>
          <a:xfrm>
            <a:off x="11075337" y="1885575"/>
            <a:ext cx="811863" cy="167640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1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76996-0B02-5AE8-C0A5-2C76607F2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0D20E-ED10-939B-ADAE-81D5036A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82" y="304800"/>
            <a:ext cx="10972800" cy="762000"/>
          </a:xfrm>
        </p:spPr>
        <p:txBody>
          <a:bodyPr/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模型添加与控制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451BFD-FEAD-7241-E0CF-465B1050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F2731C-C828-4F84-9552-5A806B189BF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BC23966-5018-49A9-8471-F2BA98AF8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393826"/>
              </p:ext>
            </p:extLst>
          </p:nvPr>
        </p:nvGraphicFramePr>
        <p:xfrm>
          <a:off x="477096" y="988378"/>
          <a:ext cx="4399704" cy="573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04">
                  <a:extLst>
                    <a:ext uri="{9D8B030D-6E8A-4147-A177-3AD203B41FA5}">
                      <a16:colId xmlns:a16="http://schemas.microsoft.com/office/drawing/2014/main" val="118464005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41166603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模型添加与控制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8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界面左侧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工具栏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，功能按键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92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dirty="0"/>
                        <a:t>界面左侧工具栏 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N</a:t>
                      </a:r>
                      <a:r>
                        <a:rPr lang="zh-CN" altLang="en-US" sz="1600" dirty="0"/>
                        <a:t>，可修改数值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8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游标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游标归原点</a:t>
                      </a: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Shift+</a:t>
                      </a:r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右键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l"/>
                      <a:r>
                        <a:rPr lang="en-US" altLang="zh-CN" sz="1600" b="1" dirty="0"/>
                        <a:t>Shift+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原点</a:t>
                      </a: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右上角“选项”仅影响原点</a:t>
                      </a:r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77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切换全局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/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局部坐标系</a:t>
                      </a: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移动时按</a:t>
                      </a:r>
                      <a:r>
                        <a:rPr lang="en-US" altLang="zh-CN" sz="1600" b="1" dirty="0"/>
                        <a:t>1</a:t>
                      </a:r>
                      <a:r>
                        <a:rPr lang="zh-CN" altLang="en-US" sz="1600" b="1" dirty="0"/>
                        <a:t>次</a:t>
                      </a:r>
                      <a:r>
                        <a:rPr lang="en-US" altLang="zh-CN" sz="1600" b="1" dirty="0"/>
                        <a:t>XYZ</a:t>
                      </a:r>
                      <a:r>
                        <a:rPr lang="zh-CN" altLang="en-US" sz="1600" b="1" dirty="0"/>
                        <a:t>或两次</a:t>
                      </a:r>
                      <a:r>
                        <a:rPr lang="en-US" altLang="zh-CN" sz="1600" b="1" dirty="0"/>
                        <a:t>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91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添加模型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SHift+A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（平面、立方体、柱体、锥体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……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62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移动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 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(XYZ</a:t>
                      </a:r>
                      <a:r>
                        <a:rPr lang="zh-CN" altLang="en-US" sz="1600" dirty="0"/>
                        <a:t>，输入数值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17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复制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/>
                        <a:t>Shift+D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(XYZ</a:t>
                      </a:r>
                      <a:r>
                        <a:rPr lang="zh-CN" altLang="en-US" sz="1600" dirty="0"/>
                        <a:t>，输入数值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4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旋转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 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(XYZ</a:t>
                      </a:r>
                      <a:r>
                        <a:rPr lang="zh-CN" altLang="en-US" sz="1600" dirty="0"/>
                        <a:t>，输入数值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6350" marT="6350" marB="0" anchor="ctr"/>
                </a:tc>
                <a:extLst>
                  <a:ext uri="{0D108BD9-81ED-4DB2-BD59-A6C34878D82A}">
                    <a16:rowId xmlns:a16="http://schemas.microsoft.com/office/drawing/2014/main" val="72531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缩放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 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(XYZ</a:t>
                      </a:r>
                      <a:r>
                        <a:rPr lang="zh-CN" altLang="en-US" sz="1600" dirty="0"/>
                        <a:t>，输入数值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6350" marT="6350" marB="0" anchor="ctr"/>
                </a:tc>
                <a:extLst>
                  <a:ext uri="{0D108BD9-81ED-4DB2-BD59-A6C34878D82A}">
                    <a16:rowId xmlns:a16="http://schemas.microsoft.com/office/drawing/2014/main" val="292843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罩体缩放</a:t>
                      </a:r>
                    </a:p>
                  </a:txBody>
                  <a:tcPr marL="2286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可单向缩放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6350" marT="6350" marB="0" anchor="ctr"/>
                </a:tc>
                <a:extLst>
                  <a:ext uri="{0D108BD9-81ED-4DB2-BD59-A6C34878D82A}">
                    <a16:rowId xmlns:a16="http://schemas.microsoft.com/office/drawing/2014/main" val="18737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变换工具</a:t>
                      </a: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移动 旋转 缩放的集合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6350" marT="6350" marB="0" anchor="ctr"/>
                </a:tc>
                <a:extLst>
                  <a:ext uri="{0D108BD9-81ED-4DB2-BD59-A6C34878D82A}">
                    <a16:rowId xmlns:a16="http://schemas.microsoft.com/office/drawing/2014/main" val="195383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隐藏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/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显示</a:t>
                      </a: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 / </a:t>
                      </a:r>
                      <a:r>
                        <a:rPr lang="en-US" altLang="zh-CN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Alt+H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6350" marT="6350" marB="0" anchor="ctr"/>
                </a:tc>
                <a:extLst>
                  <a:ext uri="{0D108BD9-81ED-4DB2-BD59-A6C34878D82A}">
                    <a16:rowId xmlns:a16="http://schemas.microsoft.com/office/drawing/2014/main" val="4160941442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3BE2669-3E16-4895-ADC6-E19D7D117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24" y="1460596"/>
            <a:ext cx="6789419" cy="415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1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76996-0B02-5AE8-C0A5-2C76607F2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0D20E-ED10-939B-ADAE-81D5036A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82" y="304800"/>
            <a:ext cx="10972800" cy="762000"/>
          </a:xfrm>
        </p:spPr>
        <p:txBody>
          <a:bodyPr/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模型编辑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451BFD-FEAD-7241-E0CF-465B1050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F2731C-C828-4F84-9552-5A806B189BF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BC23966-5018-49A9-8471-F2BA98AF8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15228"/>
              </p:ext>
            </p:extLst>
          </p:nvPr>
        </p:nvGraphicFramePr>
        <p:xfrm>
          <a:off x="453451" y="956982"/>
          <a:ext cx="4365815" cy="485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215">
                  <a:extLst>
                    <a:ext uri="{9D8B030D-6E8A-4147-A177-3AD203B41FA5}">
                      <a16:colId xmlns:a16="http://schemas.microsoft.com/office/drawing/2014/main" val="118464005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1166603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模型编辑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8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切换布局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/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编辑模式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按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tab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3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编辑“点、线、面”</a:t>
                      </a: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点击左上角图标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92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加减选</a:t>
                      </a: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按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shift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加选，按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ctrl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减选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8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循环选择</a:t>
                      </a: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按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Alt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键，点一条线，可以选一整圈的线；选一个面，再点旁边的面，可以选一整圈的面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挤出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 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输入数值；法向挤出，</a:t>
                      </a:r>
                      <a:r>
                        <a:rPr lang="en-US" altLang="zh-C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Alt+E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17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内插面</a:t>
                      </a: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，输入数值，均等偏移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4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倒角</a:t>
                      </a: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Ctrl+B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输入数值，增加分段数可以变软润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6350" marT="6350" marB="0" anchor="ctr"/>
                </a:tc>
                <a:extLst>
                  <a:ext uri="{0D108BD9-81ED-4DB2-BD59-A6C34878D82A}">
                    <a16:rowId xmlns:a16="http://schemas.microsoft.com/office/drawing/2014/main" val="72531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环切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Ctrl+R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6350" marT="6350" marB="0" anchor="ctr"/>
                </a:tc>
                <a:extLst>
                  <a:ext uri="{0D108BD9-81ED-4DB2-BD59-A6C34878D82A}">
                    <a16:rowId xmlns:a16="http://schemas.microsoft.com/office/drawing/2014/main" val="292843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切割</a:t>
                      </a: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；融并边（删除切线），</a:t>
                      </a:r>
                      <a:r>
                        <a:rPr lang="en-US" altLang="zh-C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Ctrl+X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（不能用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Delete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4300" marR="6350" marT="6350" marB="0" anchor="ctr"/>
                </a:tc>
                <a:extLst>
                  <a:ext uri="{0D108BD9-81ED-4DB2-BD59-A6C34878D82A}">
                    <a16:rowId xmlns:a16="http://schemas.microsoft.com/office/drawing/2014/main" val="1873712716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87F920FA-BA94-4612-82E5-2DCF9B678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414" y="956982"/>
            <a:ext cx="6762135" cy="476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76996-0B02-5AE8-C0A5-2C76607F2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0D20E-ED10-939B-ADAE-81D5036A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82" y="304800"/>
            <a:ext cx="10972800" cy="762000"/>
          </a:xfrm>
        </p:spPr>
        <p:txBody>
          <a:bodyPr/>
          <a:lstStyle/>
          <a:p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SketchUp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模型导入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451BFD-FEAD-7241-E0CF-465B1050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F2731C-C828-4F84-9552-5A806B189BF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324F1E6E-9009-40C5-A207-B8B494EC5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905" y="1029100"/>
            <a:ext cx="5929296" cy="511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latin typeface="+mn-lt"/>
              </a:rPr>
              <a:t>打开</a:t>
            </a:r>
            <a:r>
              <a:rPr lang="en-US" altLang="zh-CN" sz="2000" b="1" dirty="0">
                <a:latin typeface="+mn-lt"/>
              </a:rPr>
              <a:t>SketchUp</a:t>
            </a:r>
            <a:r>
              <a:rPr lang="zh-CN" altLang="en-US" sz="2000" b="1" dirty="0">
                <a:latin typeface="+mn-lt"/>
              </a:rPr>
              <a:t>模型</a:t>
            </a:r>
            <a:endParaRPr lang="en-US" altLang="zh-CN" sz="2000" b="1" dirty="0">
              <a:latin typeface="+mn-lt"/>
            </a:endParaRPr>
          </a:p>
          <a:p>
            <a:pPr marL="342900" indent="-342900" algn="just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latin typeface="+mn-lt"/>
              </a:rPr>
              <a:t>导出三位模型</a:t>
            </a:r>
            <a:r>
              <a:rPr lang="zh-CN" altLang="en-US" sz="2000" dirty="0">
                <a:latin typeface="+mn-lt"/>
              </a:rPr>
              <a:t>：点击菜单栏中的“文件” 选择“导出”，再选择“三维模型”。</a:t>
            </a:r>
          </a:p>
          <a:p>
            <a:pPr marL="342900" indent="-342900" algn="just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latin typeface="+mn-lt"/>
              </a:rPr>
              <a:t>选择格式</a:t>
            </a:r>
            <a:r>
              <a:rPr lang="zh-CN" altLang="en-US" sz="2000" dirty="0">
                <a:latin typeface="+mn-lt"/>
              </a:rPr>
              <a:t>：在导出界面中，找到</a:t>
            </a:r>
            <a:r>
              <a:rPr lang="en-US" altLang="zh-CN" sz="2000" b="1" dirty="0" err="1">
                <a:latin typeface="+mn-lt"/>
              </a:rPr>
              <a:t>glb</a:t>
            </a:r>
            <a:r>
              <a:rPr lang="zh-CN" altLang="en-US" sz="2000" b="1" dirty="0">
                <a:latin typeface="+mn-lt"/>
              </a:rPr>
              <a:t>格式</a:t>
            </a:r>
            <a:r>
              <a:rPr lang="zh-CN" altLang="en-US" sz="2000" dirty="0">
                <a:latin typeface="+mn-lt"/>
              </a:rPr>
              <a:t>的扩展名并选择。</a:t>
            </a:r>
          </a:p>
          <a:p>
            <a:pPr marL="342900" indent="-342900" algn="just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+mn-lt"/>
              </a:rPr>
              <a:t>设置文件名和路径：将文件导出到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</a:rPr>
              <a:t>桌面</a:t>
            </a:r>
            <a:r>
              <a:rPr lang="zh-CN" altLang="en-US" sz="2000" dirty="0">
                <a:latin typeface="+mn-lt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</a:rPr>
              <a:t>文件名只能使用数字和英文</a:t>
            </a:r>
            <a:r>
              <a:rPr lang="zh-CN" altLang="en-US" sz="2000" dirty="0">
                <a:latin typeface="+mn-lt"/>
              </a:rPr>
              <a:t>，不能出现中文或符号。</a:t>
            </a:r>
          </a:p>
          <a:p>
            <a:pPr marL="342900" indent="-342900" algn="just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+mn-lt"/>
              </a:rPr>
              <a:t>完成导出：设置完成后，点击“确定”按钮，完成模型导出。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dirty="0">
                <a:latin typeface="+mn-lt"/>
              </a:rPr>
              <a:t>需要注意的是，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SketchUp2024</a:t>
            </a:r>
            <a:r>
              <a:rPr lang="zh-CN" altLang="en-US" sz="2000" b="1" dirty="0">
                <a:solidFill>
                  <a:srgbClr val="FF0000"/>
                </a:solidFill>
                <a:latin typeface="+mn-lt"/>
              </a:rPr>
              <a:t>及以上版本</a:t>
            </a:r>
            <a:r>
              <a:rPr lang="zh-CN" altLang="en-US" sz="2000" dirty="0">
                <a:latin typeface="+mn-lt"/>
              </a:rPr>
              <a:t>才支持</a:t>
            </a:r>
            <a:r>
              <a:rPr lang="en-US" altLang="zh-CN" sz="2000" dirty="0" err="1">
                <a:latin typeface="+mn-lt"/>
              </a:rPr>
              <a:t>glb</a:t>
            </a:r>
            <a:r>
              <a:rPr lang="zh-CN" altLang="en-US" sz="2000" dirty="0">
                <a:latin typeface="+mn-lt"/>
              </a:rPr>
              <a:t>格式的导入和导出功能。</a:t>
            </a:r>
            <a:endParaRPr lang="en-US" altLang="zh-CN" sz="2000" dirty="0">
              <a:latin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1F8FA31-253D-4582-8482-92A94B348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595" y="316029"/>
            <a:ext cx="2297783" cy="5715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129135-C409-4C0F-A3D5-3EB272E00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1" y="316029"/>
            <a:ext cx="227827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6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76996-0B02-5AE8-C0A5-2C76607F2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0D20E-ED10-939B-ADAE-81D5036A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82" y="304800"/>
            <a:ext cx="10972800" cy="762000"/>
          </a:xfrm>
        </p:spPr>
        <p:txBody>
          <a:bodyPr/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常用工具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451BFD-FEAD-7241-E0CF-465B1050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F2731C-C828-4F84-9552-5A806B189BF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A59E33-5A00-4EAC-8336-5D8C135C8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319" y="317878"/>
            <a:ext cx="5768562" cy="5823351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D4A24A2E-5F18-4AB2-B046-D567A3EBA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1569"/>
            <a:ext cx="5181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600" dirty="0">
                <a:latin typeface="+mn-lt"/>
              </a:rPr>
              <a:t>Figure 1, 【</a:t>
            </a:r>
            <a:r>
              <a:rPr lang="en-US" altLang="zh-CN" sz="1600" dirty="0" err="1">
                <a:latin typeface="+mn-lt"/>
              </a:rPr>
              <a:t>Kurt】Blender</a:t>
            </a:r>
            <a:r>
              <a:rPr lang="zh-CN" altLang="en-US" sz="1600" dirty="0">
                <a:latin typeface="+mn-lt"/>
              </a:rPr>
              <a:t>零基础入门教程 </a:t>
            </a:r>
            <a:r>
              <a:rPr lang="en-US" altLang="zh-CN" sz="1600" dirty="0">
                <a:latin typeface="+mn-lt"/>
              </a:rPr>
              <a:t>| Blender</a:t>
            </a:r>
            <a:r>
              <a:rPr lang="zh-CN" altLang="en-US" sz="1600" dirty="0">
                <a:latin typeface="+mn-lt"/>
              </a:rPr>
              <a:t>中文区新手必刷教程</a:t>
            </a:r>
            <a:r>
              <a:rPr lang="en-US" altLang="zh-CN" sz="1600" dirty="0">
                <a:latin typeface="+mn-lt"/>
              </a:rPr>
              <a:t>(</a:t>
            </a:r>
            <a:r>
              <a:rPr lang="zh-CN" altLang="en-US" sz="1600" dirty="0">
                <a:latin typeface="+mn-lt"/>
              </a:rPr>
              <a:t>已完结</a:t>
            </a:r>
            <a:r>
              <a:rPr lang="en-US" altLang="zh-CN" sz="1600" dirty="0">
                <a:latin typeface="+mn-lt"/>
              </a:rPr>
              <a:t>), </a:t>
            </a:r>
          </a:p>
          <a:p>
            <a:pPr eaLnBrk="1" hangingPunct="1"/>
            <a:r>
              <a:rPr lang="en-US" altLang="zh-CN" sz="1600" b="1" dirty="0">
                <a:solidFill>
                  <a:srgbClr val="00B0F0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https://www.bilibili.com/video/BV14u41147YH/?spm_id_from=333.337.search-card.all.click&amp;vd_source=eed26c1245d9408fe7cc69d6a5cd79b2</a:t>
            </a:r>
            <a:endParaRPr lang="en-US" altLang="zh-CN" sz="1600" b="1" dirty="0">
              <a:solidFill>
                <a:srgbClr val="00B0F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229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048279-65E9-22A8-C039-EBB68E02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F2731C-C828-4F84-9552-5A806B189BF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8DB631-FB63-DFD3-21D7-CB78F0972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133600"/>
            <a:ext cx="7924800" cy="215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8406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75093</TotalTime>
  <Words>1410</Words>
  <Application>Microsoft Office PowerPoint</Application>
  <PresentationFormat>宽屏</PresentationFormat>
  <Paragraphs>162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MicrosoftYaHei</vt:lpstr>
      <vt:lpstr>等线</vt:lpstr>
      <vt:lpstr>Arial</vt:lpstr>
      <vt:lpstr>Garamond</vt:lpstr>
      <vt:lpstr>Wingdings</vt:lpstr>
      <vt:lpstr>Edge</vt:lpstr>
      <vt:lpstr>Blender软件教学</vt:lpstr>
      <vt:lpstr>软件安装</vt:lpstr>
      <vt:lpstr>功能模块</vt:lpstr>
      <vt:lpstr>界面控制</vt:lpstr>
      <vt:lpstr>模型添加与控制</vt:lpstr>
      <vt:lpstr>模型编辑</vt:lpstr>
      <vt:lpstr>SketchUp模型导入</vt:lpstr>
      <vt:lpstr>常用工具</vt:lpstr>
      <vt:lpstr>PowerPoint 演示文稿</vt:lpstr>
    </vt:vector>
  </TitlesOfParts>
  <Company>hig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Sandpile Model - self-organized criticality</dc:title>
  <dc:creator>Bin Jiang</dc:creator>
  <cp:lastModifiedBy>张福厚 Fuhou ZHANG</cp:lastModifiedBy>
  <cp:revision>1114</cp:revision>
  <cp:lastPrinted>2015-12-10T10:35:21Z</cp:lastPrinted>
  <dcterms:created xsi:type="dcterms:W3CDTF">2008-11-22T14:55:54Z</dcterms:created>
  <dcterms:modified xsi:type="dcterms:W3CDTF">2025-09-25T06:36:16Z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