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89" r:id="rId2"/>
    <p:sldId id="390" r:id="rId3"/>
    <p:sldId id="446" r:id="rId4"/>
    <p:sldId id="420" r:id="rId5"/>
    <p:sldId id="421" r:id="rId6"/>
    <p:sldId id="422" r:id="rId7"/>
    <p:sldId id="447" r:id="rId8"/>
    <p:sldId id="448" r:id="rId9"/>
    <p:sldId id="391" r:id="rId10"/>
    <p:sldId id="392" r:id="rId11"/>
    <p:sldId id="393" r:id="rId12"/>
    <p:sldId id="394" r:id="rId13"/>
    <p:sldId id="412" r:id="rId14"/>
    <p:sldId id="396" r:id="rId15"/>
    <p:sldId id="397" r:id="rId16"/>
    <p:sldId id="398" r:id="rId17"/>
    <p:sldId id="413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52" r:id="rId26"/>
    <p:sldId id="449" r:id="rId2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000"/>
  </p:normalViewPr>
  <p:slideViewPr>
    <p:cSldViewPr snapToGrid="0">
      <p:cViewPr varScale="1">
        <p:scale>
          <a:sx n="70" d="100"/>
          <a:sy n="70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71DBAFC-E27A-48A3-9D9C-3EDB507EC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19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5E979-D2FD-4F24-96FE-E4954ECBD8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0591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EAC4D-E302-4596-A467-AA4DF19DF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5202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28390-4A36-45C1-B622-FE5C1714C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2194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F5210A2A-3638-49FA-B9E3-8321AE1D69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635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EEE5F-04C3-4BA5-93D3-51C675E0A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09449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025BE-1462-4809-BFA0-4D0DBE6B7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1733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54CF0-B80F-4F19-B4B3-A34377760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6209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9A9B7-C10E-4740-A14C-D09C24DBC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4265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625E3-EC58-4832-AB3C-C3294E2ACB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8700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ight Triangle 14"/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Freeform 15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Freeform 16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08864-B193-4175-A577-087E8E0CD9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7769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sz="1800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576A7C87-BED3-445F-8F06-D3BBE6F0B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zh-CN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zh-CN" altLang="zh-CN" sz="1800"/>
            </a:p>
          </p:txBody>
        </p:sp>
      </p:grpSp>
    </p:spTree>
    <p:extLst>
      <p:ext uri="{BB962C8B-B14F-4D97-AF65-F5344CB8AC3E}">
        <p14:creationId xmlns:p14="http://schemas.microsoft.com/office/powerpoint/2010/main" val="257040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Doing%20a%20titration.flv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8500" y="533400"/>
            <a:ext cx="8229600" cy="819150"/>
          </a:xfrm>
        </p:spPr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4200" y="1873250"/>
            <a:ext cx="8458200" cy="48006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solution </a:t>
            </a:r>
            <a:r>
              <a:rPr lang="en-US" altLang="zh-CN" dirty="0"/>
              <a:t>is a homogeneous mixture of two or more substances, which may be solids, liquids, or gases, or a combination of these. </a:t>
            </a:r>
          </a:p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FF0000"/>
                </a:solidFill>
              </a:rPr>
              <a:t>solvent</a:t>
            </a:r>
            <a:r>
              <a:rPr lang="en-US" altLang="zh-CN" b="1" dirty="0"/>
              <a:t> </a:t>
            </a:r>
            <a:r>
              <a:rPr lang="en-US" altLang="zh-CN" dirty="0"/>
              <a:t>is the component present in the greatest quantity, in which the </a:t>
            </a:r>
            <a:r>
              <a:rPr lang="en-US" altLang="zh-CN" b="1" dirty="0">
                <a:solidFill>
                  <a:srgbClr val="FF0000"/>
                </a:solidFill>
              </a:rPr>
              <a:t>solute</a:t>
            </a:r>
            <a:r>
              <a:rPr lang="en-US" altLang="zh-CN" b="1" dirty="0"/>
              <a:t> </a:t>
            </a:r>
            <a:r>
              <a:rPr lang="en-US" altLang="zh-CN" dirty="0"/>
              <a:t>is dissolved.</a:t>
            </a:r>
          </a:p>
          <a:p>
            <a:r>
              <a:rPr lang="en-US" altLang="zh-CN" dirty="0"/>
              <a:t>Some examples of solutions include:</a:t>
            </a:r>
          </a:p>
          <a:p>
            <a:pPr lvl="1"/>
            <a:r>
              <a:rPr lang="en-US" altLang="zh-CN" dirty="0"/>
              <a:t>solid/solid: metal alloy such as brass (copper and zinc);</a:t>
            </a:r>
          </a:p>
          <a:p>
            <a:pPr lvl="1"/>
            <a:r>
              <a:rPr lang="en-US" altLang="zh-CN" dirty="0"/>
              <a:t>solid/liquid: seawater (salts and water), copper sulfate(aq) (copper sulfate </a:t>
            </a:r>
            <a:r>
              <a:rPr lang="en-GB" altLang="zh-CN" dirty="0"/>
              <a:t>and water);</a:t>
            </a:r>
          </a:p>
          <a:p>
            <a:pPr lvl="1"/>
            <a:r>
              <a:rPr lang="en-US" altLang="zh-CN" dirty="0"/>
              <a:t>liquid/liquid: wine (ethanol and water);</a:t>
            </a:r>
          </a:p>
          <a:p>
            <a:pPr lvl="1"/>
            <a:r>
              <a:rPr lang="en-US" altLang="zh-CN" dirty="0"/>
              <a:t>gas/liquid: fizzy drinks (carbon dioxide and water).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12701"/>
            <a:ext cx="2971800" cy="20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1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1676400" y="143215"/>
            <a:ext cx="7467600" cy="39807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8200566" y="4038000"/>
            <a:ext cx="2467434" cy="28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05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1905000" y="990600"/>
            <a:ext cx="7940630" cy="838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905001" y="1981200"/>
            <a:ext cx="79908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7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1905000" y="838200"/>
            <a:ext cx="8229376" cy="106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905001" y="2057400"/>
            <a:ext cx="82400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14400"/>
          </a:xfrm>
        </p:spPr>
        <p:txBody>
          <a:bodyPr/>
          <a:lstStyle/>
          <a:p>
            <a:r>
              <a:rPr lang="en-GB" altLang="zh-CN" dirty="0"/>
              <a:t>Dilutions of solutions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597" y="2000241"/>
            <a:ext cx="8077483" cy="4010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597" y="2857496"/>
            <a:ext cx="2705579" cy="164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15756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914400"/>
          </a:xfrm>
        </p:spPr>
        <p:txBody>
          <a:bodyPr/>
          <a:lstStyle/>
          <a:p>
            <a:r>
              <a:rPr lang="en-GB" altLang="zh-CN" dirty="0"/>
              <a:t>Dilutions of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1219200"/>
            <a:ext cx="8991600" cy="4876800"/>
          </a:xfrm>
        </p:spPr>
        <p:txBody>
          <a:bodyPr/>
          <a:lstStyle/>
          <a:p>
            <a:r>
              <a:rPr lang="en-US" altLang="zh-CN" sz="2400" dirty="0"/>
              <a:t>A common practice in laboratory work is to make a </a:t>
            </a:r>
            <a:r>
              <a:rPr lang="en-US" altLang="zh-CN" sz="2400" b="1" dirty="0">
                <a:solidFill>
                  <a:srgbClr val="FF0000"/>
                </a:solidFill>
              </a:rPr>
              <a:t>dilution</a:t>
            </a:r>
            <a:r>
              <a:rPr lang="en-US" altLang="zh-CN" sz="2400" dirty="0"/>
              <a:t> from a more concentrated starting solution by adding solvent. </a:t>
            </a:r>
          </a:p>
          <a:p>
            <a:r>
              <a:rPr lang="en-US" altLang="zh-CN" sz="2400" dirty="0"/>
              <a:t>For all aqueous solutions, </a:t>
            </a:r>
            <a:r>
              <a:rPr lang="en-US" altLang="zh-CN" sz="2400" b="1" dirty="0">
                <a:solidFill>
                  <a:srgbClr val="FF0000"/>
                </a:solidFill>
              </a:rPr>
              <a:t>distilled water</a:t>
            </a:r>
            <a:r>
              <a:rPr lang="en-US" altLang="zh-CN" sz="2400" dirty="0"/>
              <a:t>, rather than tap water, must be used.</a:t>
            </a:r>
          </a:p>
          <a:p>
            <a:r>
              <a:rPr lang="en-US" altLang="zh-CN" sz="2400" dirty="0"/>
              <a:t>As a solution is diluted, the number of moles of solute remains the same, but as they become spread through a larger volume, the concentration is decreased. </a:t>
            </a:r>
          </a:p>
          <a:p>
            <a:r>
              <a:rPr lang="en-US" altLang="zh-CN" sz="2400" dirty="0"/>
              <a:t>In other words, the number of moles, </a:t>
            </a:r>
            <a:r>
              <a:rPr lang="en-US" altLang="zh-CN" sz="2400" i="1" dirty="0"/>
              <a:t>n </a:t>
            </a:r>
            <a:r>
              <a:rPr lang="en-US" altLang="zh-CN" sz="2400" dirty="0"/>
              <a:t>= a constant, and as </a:t>
            </a:r>
            <a:r>
              <a:rPr lang="en-US" altLang="zh-CN" sz="2400" i="1" dirty="0"/>
              <a:t>n</a:t>
            </a:r>
            <a:r>
              <a:rPr lang="en-US" altLang="zh-CN" sz="2400" dirty="0"/>
              <a:t>=</a:t>
            </a:r>
            <a:r>
              <a:rPr lang="en-US" altLang="zh-CN" sz="2400" i="1" dirty="0"/>
              <a:t>cV ,</a:t>
            </a:r>
            <a:r>
              <a:rPr lang="en-US" altLang="zh-CN" sz="2400" dirty="0"/>
              <a:t> </a:t>
            </a:r>
            <a:r>
              <a:rPr lang="en-US" altLang="zh-CN" sz="2400" i="1" dirty="0"/>
              <a:t>cV </a:t>
            </a:r>
            <a:r>
              <a:rPr lang="en-US" altLang="zh-CN" sz="2400" dirty="0"/>
              <a:t>must be constant </a:t>
            </a:r>
            <a:r>
              <a:rPr lang="en-GB" altLang="zh-CN" sz="2400" dirty="0"/>
              <a:t>through dilution.</a:t>
            </a:r>
          </a:p>
          <a:p>
            <a:r>
              <a:rPr lang="en-GB" altLang="zh-CN" sz="2400" dirty="0"/>
              <a:t> </a:t>
            </a:r>
            <a:r>
              <a:rPr lang="en-GB" altLang="zh-CN" sz="2400" b="1" i="1" dirty="0">
                <a:solidFill>
                  <a:srgbClr val="FF0000"/>
                </a:solidFill>
              </a:rPr>
              <a:t>c</a:t>
            </a:r>
            <a:r>
              <a:rPr lang="en-GB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GB" altLang="zh-CN" sz="2400" b="1" i="1" dirty="0">
                <a:solidFill>
                  <a:srgbClr val="FF0000"/>
                </a:solidFill>
              </a:rPr>
              <a:t>V</a:t>
            </a:r>
            <a:r>
              <a:rPr lang="en-GB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GB" altLang="zh-CN" sz="2400" b="1" dirty="0">
                <a:solidFill>
                  <a:srgbClr val="FF0000"/>
                </a:solidFill>
              </a:rPr>
              <a:t> = </a:t>
            </a:r>
            <a:r>
              <a:rPr lang="en-GB" altLang="zh-CN" sz="2400" b="1" i="1" dirty="0">
                <a:solidFill>
                  <a:srgbClr val="FF0000"/>
                </a:solidFill>
              </a:rPr>
              <a:t>c</a:t>
            </a:r>
            <a:r>
              <a:rPr lang="en-GB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GB" altLang="zh-CN" sz="2400" b="1" i="1" dirty="0">
                <a:solidFill>
                  <a:srgbClr val="FF0000"/>
                </a:solidFill>
              </a:rPr>
              <a:t>V</a:t>
            </a:r>
            <a:r>
              <a:rPr lang="en-GB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GB" altLang="zh-CN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dirty="0"/>
              <a:t>where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refer to the initial concentration and volume and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refer to the </a:t>
            </a:r>
            <a:r>
              <a:rPr lang="en-GB" altLang="zh-CN" sz="2400" dirty="0"/>
              <a:t>diluted concentration and volume.</a:t>
            </a:r>
          </a:p>
          <a:p>
            <a:r>
              <a:rPr lang="en-US" altLang="zh-CN" sz="2400" dirty="0"/>
              <a:t>This equation provides an easy way to calculate concentration changes on dilution.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90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1905000" y="967256"/>
            <a:ext cx="8229600" cy="1090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960222" y="2283944"/>
            <a:ext cx="8174378" cy="28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20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819150"/>
          </a:xfrm>
        </p:spPr>
        <p:txBody>
          <a:bodyPr/>
          <a:lstStyle/>
          <a:p>
            <a:r>
              <a:rPr lang="en-US" altLang="zh-CN" dirty="0"/>
              <a:t>Volumetric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76350"/>
            <a:ext cx="8229600" cy="4876800"/>
          </a:xfrm>
        </p:spPr>
        <p:txBody>
          <a:bodyPr/>
          <a:lstStyle/>
          <a:p>
            <a:r>
              <a:rPr lang="en-GB" altLang="zh-CN" dirty="0"/>
              <a:t>From </a:t>
            </a:r>
            <a:r>
              <a:rPr lang="en-US" altLang="zh-CN" dirty="0"/>
              <a:t>the stoichiometry of the reaction, when we know the volumes of both solutions and the concentration of one of them, we can use the mole ratio to calculate the unknown </a:t>
            </a:r>
            <a:r>
              <a:rPr lang="en-GB" altLang="zh-CN" dirty="0"/>
              <a:t>concentration as follows.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lum bright="-20000" contrast="40000"/>
          </a:blip>
          <a:srcRect t="10473"/>
          <a:stretch/>
        </p:blipFill>
        <p:spPr>
          <a:xfrm>
            <a:off x="2590800" y="3048000"/>
            <a:ext cx="6553200" cy="36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2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9300" y="304800"/>
            <a:ext cx="8229600" cy="742950"/>
          </a:xfrm>
        </p:spPr>
        <p:txBody>
          <a:bodyPr/>
          <a:lstStyle/>
          <a:p>
            <a:r>
              <a:rPr lang="en-US" altLang="zh-CN" dirty="0"/>
              <a:t>Titration</a:t>
            </a:r>
            <a:endParaRPr lang="zh-CN" altLang="en-US" dirty="0"/>
          </a:p>
        </p:txBody>
      </p:sp>
      <p:pic>
        <p:nvPicPr>
          <p:cNvPr id="5" name="图片 4" descr="Titration.JPG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1204932"/>
            <a:ext cx="7620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913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9300" y="304800"/>
            <a:ext cx="8229600" cy="742950"/>
          </a:xfrm>
        </p:spPr>
        <p:txBody>
          <a:bodyPr/>
          <a:lstStyle/>
          <a:p>
            <a:r>
              <a:rPr lang="en-US" altLang="zh-CN" dirty="0"/>
              <a:t>Titration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1035050"/>
            <a:ext cx="8763000" cy="5594350"/>
          </a:xfrm>
        </p:spPr>
        <p:txBody>
          <a:bodyPr/>
          <a:lstStyle/>
          <a:p>
            <a:r>
              <a:rPr lang="en-US" altLang="zh-CN" sz="2400" dirty="0"/>
              <a:t>Most commonly, a technique called </a:t>
            </a:r>
            <a:r>
              <a:rPr lang="en-US" altLang="zh-CN" sz="2400" b="1" dirty="0">
                <a:solidFill>
                  <a:srgbClr val="FF0000"/>
                </a:solidFill>
              </a:rPr>
              <a:t>titration</a:t>
            </a:r>
            <a:r>
              <a:rPr lang="en-US" altLang="zh-CN" sz="2400" b="1" dirty="0"/>
              <a:t> </a:t>
            </a:r>
            <a:r>
              <a:rPr lang="en-US" altLang="zh-CN" sz="2400" dirty="0"/>
              <a:t>is used to determine the reacting volumes precisely. </a:t>
            </a:r>
          </a:p>
          <a:p>
            <a:r>
              <a:rPr lang="en-US" altLang="zh-CN" sz="2400" dirty="0"/>
              <a:t>A </a:t>
            </a:r>
            <a:r>
              <a:rPr lang="en-US" altLang="zh-CN" sz="2400" b="1" dirty="0">
                <a:solidFill>
                  <a:srgbClr val="FF0000"/>
                </a:solidFill>
              </a:rPr>
              <a:t>pipette</a:t>
            </a:r>
            <a:r>
              <a:rPr lang="en-US" altLang="zh-CN" sz="2400" b="1" dirty="0"/>
              <a:t> </a:t>
            </a:r>
            <a:r>
              <a:rPr lang="en-US" altLang="zh-CN" sz="2400" dirty="0"/>
              <a:t>is used to measure a known volume of one of the solutions into a </a:t>
            </a:r>
            <a:r>
              <a:rPr lang="en-US" altLang="zh-CN" sz="2400" b="1" dirty="0">
                <a:solidFill>
                  <a:srgbClr val="FF0000"/>
                </a:solidFill>
              </a:rPr>
              <a:t>conical flask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The other solution is put into a </a:t>
            </a:r>
            <a:r>
              <a:rPr lang="en-US" altLang="zh-CN" sz="2400" b="1" dirty="0">
                <a:solidFill>
                  <a:srgbClr val="FF0000"/>
                </a:solidFill>
              </a:rPr>
              <a:t>burette</a:t>
            </a:r>
            <a:r>
              <a:rPr lang="en-US" altLang="zh-CN" sz="2400" dirty="0"/>
              <a:t>, a calibrated glass tube that can deliver precise volumes into the conical flask through opening the tap at the bottom. </a:t>
            </a:r>
          </a:p>
          <a:p>
            <a:r>
              <a:rPr lang="en-US" altLang="zh-CN" sz="2400" dirty="0"/>
              <a:t>The point at which the two solutions have reacted completely, the </a:t>
            </a:r>
            <a:r>
              <a:rPr lang="en-US" altLang="zh-CN" sz="2400" b="1" dirty="0">
                <a:solidFill>
                  <a:srgbClr val="FF0000"/>
                </a:solidFill>
              </a:rPr>
              <a:t>equivalence point</a:t>
            </a:r>
            <a:r>
              <a:rPr lang="en-US" altLang="zh-CN" sz="2400" dirty="0"/>
              <a:t>, is usually determined by an </a:t>
            </a:r>
            <a:r>
              <a:rPr lang="en-US" altLang="zh-CN" sz="2400" b="1" dirty="0">
                <a:solidFill>
                  <a:srgbClr val="FF0000"/>
                </a:solidFill>
              </a:rPr>
              <a:t>indicator</a:t>
            </a:r>
            <a:r>
              <a:rPr lang="en-US" altLang="zh-CN" sz="2400" b="1" dirty="0"/>
              <a:t> </a:t>
            </a:r>
            <a:r>
              <a:rPr lang="en-US" altLang="zh-CN" sz="2400" dirty="0"/>
              <a:t>that is added to the solution in the conical flask and changes colour at its </a:t>
            </a:r>
            <a:r>
              <a:rPr lang="en-US" altLang="zh-CN" sz="2400" b="1" dirty="0">
                <a:solidFill>
                  <a:srgbClr val="FF0000"/>
                </a:solidFill>
              </a:rPr>
              <a:t>end-point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Different indicators are chosen for specific titrations, so that their end-point corresponds to the equivalence point of the titration.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1685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5791200"/>
          </a:xfrm>
        </p:spPr>
        <p:txBody>
          <a:bodyPr/>
          <a:lstStyle/>
          <a:p>
            <a:r>
              <a:rPr lang="en-US" altLang="zh-CN" dirty="0"/>
              <a:t>Titration usually involves multiple trials to obtain a more accurate result of the volume required to reach the equivalence point; this volume is known as the </a:t>
            </a:r>
            <a:r>
              <a:rPr lang="en-US" altLang="zh-CN" b="1" dirty="0">
                <a:solidFill>
                  <a:srgbClr val="FF0000"/>
                </a:solidFill>
              </a:rPr>
              <a:t>titre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A good titration result is one that gives consistent results within 0.05 cm</a:t>
            </a:r>
            <a:r>
              <a:rPr lang="en-US" altLang="zh-CN" baseline="30000" dirty="0"/>
              <a:t>3</a:t>
            </a:r>
            <a:r>
              <a:rPr lang="en-US" altLang="zh-CN" dirty="0"/>
              <a:t> of each other.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D3916-E05E-D12A-DBC2-1F954463C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87" y="3768064"/>
            <a:ext cx="839082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7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704850"/>
          </a:xfrm>
        </p:spPr>
        <p:txBody>
          <a:bodyPr/>
          <a:lstStyle/>
          <a:p>
            <a:r>
              <a:rPr lang="en-US" altLang="zh-CN" dirty="0"/>
              <a:t>Concentration of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1524001"/>
            <a:ext cx="8839200" cy="4800600"/>
          </a:xfrm>
        </p:spPr>
        <p:txBody>
          <a:bodyPr/>
          <a:lstStyle/>
          <a:p>
            <a:r>
              <a:rPr lang="en-US" altLang="zh-CN" sz="2400" dirty="0"/>
              <a:t>For solutions, we express the amount through its concentration. The </a:t>
            </a:r>
            <a:r>
              <a:rPr lang="en-US" altLang="zh-CN" sz="2400" b="1" dirty="0">
                <a:solidFill>
                  <a:srgbClr val="FF0000"/>
                </a:solidFill>
              </a:rPr>
              <a:t>concentration of a solution</a:t>
            </a:r>
            <a:r>
              <a:rPr lang="en-US" altLang="zh-CN" sz="2400" dirty="0"/>
              <a:t> (c) is determined by the amount of solute (n) and the volume of solution (V). </a:t>
            </a:r>
          </a:p>
          <a:p>
            <a:r>
              <a:rPr lang="en-US" altLang="zh-CN" sz="2400" dirty="0"/>
              <a:t>It is usually expressed as </a:t>
            </a:r>
            <a:r>
              <a:rPr lang="en-US" altLang="zh-CN" sz="2400" b="1" dirty="0">
                <a:solidFill>
                  <a:srgbClr val="FF0000"/>
                </a:solidFill>
              </a:rPr>
              <a:t>mol dm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–3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   concentration of solution (mol dm</a:t>
            </a:r>
            <a:r>
              <a:rPr lang="en-US" altLang="zh-CN" sz="2400" baseline="30000" dirty="0"/>
              <a:t>–3</a:t>
            </a:r>
            <a:r>
              <a:rPr lang="en-US" altLang="zh-CN" sz="2400" dirty="0"/>
              <a:t>) </a:t>
            </a:r>
          </a:p>
          <a:p>
            <a:r>
              <a:rPr lang="en-US" altLang="zh-CN" sz="2400" dirty="0"/>
              <a:t>= amount of solute (mol)/volume of solution (dm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 or </a:t>
            </a:r>
            <a:r>
              <a:rPr lang="en-US" altLang="zh-CN" sz="2400" b="1" dirty="0">
                <a:solidFill>
                  <a:srgbClr val="FF0000"/>
                </a:solidFill>
              </a:rPr>
              <a:t>c = n/V</a:t>
            </a:r>
          </a:p>
          <a:p>
            <a:r>
              <a:rPr lang="en-US" altLang="zh-CN" sz="2400" dirty="0"/>
              <a:t>amount of solute (mol) = conc. (mol dm</a:t>
            </a:r>
            <a:r>
              <a:rPr lang="en-US" altLang="zh-CN" sz="2400" baseline="30000" dirty="0"/>
              <a:t>–3</a:t>
            </a:r>
            <a:r>
              <a:rPr lang="en-US" altLang="zh-CN" sz="2400" dirty="0"/>
              <a:t>) × volume (dm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 or </a:t>
            </a:r>
            <a:r>
              <a:rPr lang="en-US" altLang="zh-CN" sz="2400" b="1" dirty="0">
                <a:solidFill>
                  <a:srgbClr val="FF0000"/>
                </a:solidFill>
              </a:rPr>
              <a:t>n = cV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Square brackets are often used to represent ‘concentration of’ a particular substance</a:t>
            </a:r>
            <a:r>
              <a:rPr lang="en-US" altLang="zh-CN" sz="2400" dirty="0"/>
              <a:t>; such as [HCl] = 1.0 mol dm</a:t>
            </a:r>
            <a:r>
              <a:rPr lang="en-US" altLang="zh-CN" sz="2400" baseline="30000" dirty="0"/>
              <a:t>–3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1894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2057400" y="228600"/>
            <a:ext cx="7696201" cy="21093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2057400" y="2337986"/>
            <a:ext cx="7696201" cy="43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50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2600" y="1066800"/>
            <a:ext cx="8458200" cy="44958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Here is a summary of the steps in volumetric analysis calculations:</a:t>
            </a:r>
          </a:p>
          <a:p>
            <a:pPr lvl="1"/>
            <a:r>
              <a:rPr lang="en-US" altLang="zh-CN" dirty="0"/>
              <a:t>first write the equation for the reaction;</a:t>
            </a:r>
          </a:p>
          <a:p>
            <a:pPr lvl="1"/>
            <a:r>
              <a:rPr lang="en-US" altLang="zh-CN" dirty="0"/>
              <a:t>look for the reactant whose volume and concentration are given and calculate its number of moles from </a:t>
            </a:r>
            <a:r>
              <a:rPr lang="en-US" altLang="zh-CN" i="1" dirty="0"/>
              <a:t>n </a:t>
            </a:r>
            <a:r>
              <a:rPr lang="en-US" altLang="zh-CN" dirty="0"/>
              <a:t>= </a:t>
            </a:r>
            <a:r>
              <a:rPr lang="en-US" altLang="zh-CN" i="1" dirty="0"/>
              <a:t>cV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use this answer and the mole ratio in the equation to determine the number of moles of the other reactant;</a:t>
            </a:r>
          </a:p>
          <a:p>
            <a:pPr lvl="1"/>
            <a:r>
              <a:rPr lang="en-US" altLang="zh-CN" dirty="0"/>
              <a:t>use the number of moles and volume of the second reactant to calculate its </a:t>
            </a:r>
            <a:r>
              <a:rPr lang="en-GB" altLang="zh-CN" dirty="0"/>
              <a:t>concentration from c = </a:t>
            </a:r>
            <a:r>
              <a:rPr lang="en-GB" altLang="zh-CN" i="1" dirty="0"/>
              <a:t>n/V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1130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819150"/>
          </a:xfrm>
        </p:spPr>
        <p:txBody>
          <a:bodyPr/>
          <a:lstStyle/>
          <a:p>
            <a:r>
              <a:rPr lang="en-US" altLang="zh-CN" dirty="0"/>
              <a:t>Back Titration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00151"/>
            <a:ext cx="8229600" cy="512445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back titration </a:t>
            </a:r>
            <a:r>
              <a:rPr lang="en-US" altLang="zh-CN" dirty="0"/>
              <a:t>is done in reverse by returning to the end-point after it is passed. </a:t>
            </a:r>
          </a:p>
          <a:p>
            <a:r>
              <a:rPr lang="en-US" altLang="zh-CN" dirty="0"/>
              <a:t>It is used when the end-point is hard to identify or when one of the reactants is impure.</a:t>
            </a:r>
          </a:p>
          <a:p>
            <a:r>
              <a:rPr lang="en-US" altLang="zh-CN" dirty="0"/>
              <a:t>A known excess of one of the reagents is added to the reaction mixture, and </a:t>
            </a:r>
            <a:r>
              <a:rPr lang="en-US" altLang="zh-CN" b="1" dirty="0">
                <a:solidFill>
                  <a:srgbClr val="FF0000"/>
                </a:solidFill>
              </a:rPr>
              <a:t>the unreacted excess is then determined by titration against a standard solution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By subtracting the amount of unreacted reactant from the original amount used, the reacting amount can be determined.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77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1981200" y="609600"/>
            <a:ext cx="8077200" cy="1675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lum bright="-20000" contrast="40000"/>
          </a:blip>
          <a:stretch>
            <a:fillRect/>
          </a:stretch>
        </p:blipFill>
        <p:spPr>
          <a:xfrm>
            <a:off x="1981200" y="2438400"/>
            <a:ext cx="8011102" cy="30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6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lum bright="-20000" contrast="40000"/>
          </a:blip>
          <a:stretch>
            <a:fillRect/>
          </a:stretch>
        </p:blipFill>
        <p:spPr>
          <a:xfrm>
            <a:off x="2107145" y="381000"/>
            <a:ext cx="7977711" cy="3569072"/>
          </a:xfrm>
          <a:prstGeom prst="rect">
            <a:avLst/>
          </a:prstGeom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1981199" y="3962773"/>
            <a:ext cx="8229600" cy="2514601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Note that there are several assumptions made in this calculation. These include the fact that all the NaHCO</a:t>
            </a:r>
            <a:r>
              <a:rPr lang="en-US" altLang="zh-CN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 did react with the acid, and that the only component of the tablet that reacted with HCl is NaHCO</a:t>
            </a:r>
            <a:r>
              <a:rPr lang="en-US" altLang="zh-CN" baseline="-25000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. 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tantia"/>
                <a:ea typeface="宋体" panose="02010600030101010101" pitchFamily="2" charset="-122"/>
              </a:rPr>
              <a:t>You may like to think how you could test the validity of these assumptions in the laboratory.</a:t>
            </a:r>
            <a:endParaRPr lang="zh-CN" altLang="en-US" dirty="0">
              <a:solidFill>
                <a:prstClr val="black"/>
              </a:solidFill>
              <a:latin typeface="Constantia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634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E7BAA-A42C-4877-84D0-BE9B376D8AB4}"/>
              </a:ext>
            </a:extLst>
          </p:cNvPr>
          <p:cNvSpPr txBox="1"/>
          <p:nvPr/>
        </p:nvSpPr>
        <p:spPr>
          <a:xfrm>
            <a:off x="1524000" y="0"/>
            <a:ext cx="9324528" cy="5575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The quantity of organically bound nitrogen (org-N) released by acid digestion is referred to as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Kjeldahl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nitrogen. One method used to determine the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Kjeldahl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nitrogen content involves a back titration and is outlined below.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A 10.00 mL sample is diluted to 100 mL with distilled water.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A 25.00 mL aliquot of this diluted sample is pipetted into a digestion flask. 50.00 mL of 0.1011 M H2SO4</a:t>
            </a:r>
            <a:r>
              <a:rPr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oncentrated H2SO4 are added and the solution is heated for 45 mins (digestion). Under these conditions, all the organic nitrogen is converted to NH4</a:t>
            </a:r>
            <a:r>
              <a:rPr lang="en-US" sz="2000" baseline="30000" dirty="0">
                <a:solidFill>
                  <a:prstClr val="black"/>
                </a:solidFill>
                <a:latin typeface="Arial" panose="020B0604020202020204" pitchFamily="34" charset="0"/>
              </a:rPr>
              <a:t> +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. 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lphaLcParenR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Concentrated NaOH is added to neutralize the excess H2SO4 and to convert the NH4</a:t>
            </a:r>
            <a:r>
              <a:rPr lang="en-US" sz="2000" baseline="30000" dirty="0">
                <a:solidFill>
                  <a:prstClr val="black"/>
                </a:solidFill>
                <a:latin typeface="Arial" panose="020B0604020202020204" pitchFamily="34" charset="0"/>
              </a:rPr>
              <a:t> +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to NH3, The excess H2SO4 was determined by titration with 5.12 mL of 0.1266 M NaOH. What is the concentration of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</a:rPr>
              <a:t>Kjeldahl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nitrogen in the original sample? </a:t>
            </a:r>
            <a:endParaRPr lang="en-CN" sz="20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6802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7F13C8-1911-61CC-5039-5B084DFF3FD5}"/>
              </a:ext>
            </a:extLst>
          </p:cNvPr>
          <p:cNvSpPr txBox="1"/>
          <p:nvPr/>
        </p:nvSpPr>
        <p:spPr>
          <a:xfrm>
            <a:off x="1721768" y="980728"/>
            <a:ext cx="87484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 0.723 g sample of chalk (largely calcium carbonate) was dissolved in 20.0 cm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of 1.00 M hydrochloric acid. When the reaction was complete, the remaining acid was titrated with 0.500 M sodium hydroxide solution.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titre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was 12.00 cm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would be used to measure out the 20.0 cm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of hydrochloric acid?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Assuming only the calcium carbonate reacts with the acid, what percentage of the chalk sample is calcium carbonate?</a:t>
            </a:r>
          </a:p>
        </p:txBody>
      </p:sp>
    </p:spTree>
    <p:extLst>
      <p:ext uri="{BB962C8B-B14F-4D97-AF65-F5344CB8AC3E}">
        <p14:creationId xmlns:p14="http://schemas.microsoft.com/office/powerpoint/2010/main" val="25951642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D441-867D-56EE-AC74-8C86A12E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243408"/>
            <a:ext cx="8229600" cy="1143000"/>
          </a:xfrm>
        </p:spPr>
        <p:txBody>
          <a:bodyPr/>
          <a:lstStyle/>
          <a:p>
            <a:r>
              <a:rPr lang="en-C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58E5-1C3F-F94C-2FEE-20090A68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648" y="1333912"/>
            <a:ext cx="8229600" cy="4389437"/>
          </a:xfrm>
        </p:spPr>
        <p:txBody>
          <a:bodyPr/>
          <a:lstStyle/>
          <a:p>
            <a:r>
              <a:rPr lang="en-US" dirty="0"/>
              <a:t>Eg1. What mass of oxalic acid, H2 C2 O 4 in required to make 250 cm 3 of a 0.0500 mol dm -3 solution?</a:t>
            </a:r>
          </a:p>
          <a:p>
            <a:endParaRPr lang="en-US" dirty="0"/>
          </a:p>
          <a:p>
            <a:r>
              <a:rPr lang="en-US" dirty="0"/>
              <a:t>Eg</a:t>
            </a:r>
            <a:r>
              <a:rPr lang="en-US" altLang="zh-CN" dirty="0"/>
              <a:t>2</a:t>
            </a:r>
            <a:r>
              <a:rPr lang="en-US" dirty="0"/>
              <a:t>. For the dissociation of Na2 SO4 , Na2 SO4 (</a:t>
            </a:r>
            <a:r>
              <a:rPr lang="en-US" dirty="0" err="1"/>
              <a:t>aq</a:t>
            </a:r>
            <a:r>
              <a:rPr lang="en-US" dirty="0"/>
              <a:t>) → 2Na</a:t>
            </a:r>
            <a:r>
              <a:rPr lang="en-US" baseline="30000" dirty="0"/>
              <a:t> + </a:t>
            </a:r>
            <a:r>
              <a:rPr lang="en-US" dirty="0"/>
              <a:t>(</a:t>
            </a:r>
            <a:r>
              <a:rPr lang="en-US" dirty="0" err="1"/>
              <a:t>aq</a:t>
            </a:r>
            <a:r>
              <a:rPr lang="en-US" dirty="0"/>
              <a:t>) + SO 4 </a:t>
            </a:r>
            <a:r>
              <a:rPr lang="en-US" baseline="30000" dirty="0"/>
              <a:t>2-</a:t>
            </a:r>
            <a:r>
              <a:rPr lang="en-US" dirty="0"/>
              <a:t> (</a:t>
            </a:r>
            <a:r>
              <a:rPr lang="en-US" dirty="0" err="1"/>
              <a:t>aq</a:t>
            </a:r>
            <a:r>
              <a:rPr lang="en-US" dirty="0"/>
              <a:t>)</a:t>
            </a:r>
            <a:r>
              <a:rPr lang="zh-CN" altLang="en-US" dirty="0"/>
              <a:t>，</a:t>
            </a:r>
            <a:r>
              <a:rPr lang="en-US" dirty="0"/>
              <a:t>[Na2SO4] = 0.03 mol dm </a:t>
            </a:r>
            <a:r>
              <a:rPr lang="en-US" baseline="30000" dirty="0"/>
              <a:t>-3</a:t>
            </a:r>
          </a:p>
          <a:p>
            <a:pPr marL="0" indent="0">
              <a:buNone/>
            </a:pPr>
            <a:r>
              <a:rPr lang="en-US" altLang="zh-CN" dirty="0"/>
              <a:t>    what</a:t>
            </a:r>
            <a:r>
              <a:rPr lang="zh-CN" altLang="en-US" dirty="0"/>
              <a:t> </a:t>
            </a:r>
            <a:r>
              <a:rPr lang="en-US" altLang="zh-CN" dirty="0"/>
              <a:t>is concentration of Na</a:t>
            </a:r>
            <a:r>
              <a:rPr lang="en-US" altLang="zh-CN" baseline="30000" dirty="0"/>
              <a:t>+</a:t>
            </a:r>
            <a:r>
              <a:rPr lang="en-US" altLang="zh-CN" dirty="0"/>
              <a:t> and SO4 </a:t>
            </a:r>
            <a:r>
              <a:rPr lang="en-US" altLang="zh-CN" baseline="30000" dirty="0"/>
              <a:t>2-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dirty="0"/>
              <a:t>Eg3. To prepare a solution containing [H+ ] = 0.050 mol dm-3 , what amount of H2 SO4  in required? The volume of solution is 200 dm3 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01776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Correct answer :B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628801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1.7 g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of NaNO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baseline="-25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85) is dissolved in water to prepare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0.20 dm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of solution. What is the concentration of the resulting solution in mol dm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–3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endParaRPr lang="en-US" altLang="zh-CN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A.	0.01</a:t>
            </a: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B.	0.1</a:t>
            </a: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C.	0.2</a:t>
            </a: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D.	1.0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Correct answer :C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628801"/>
            <a:ext cx="8229600" cy="43894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What is the concentration of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in mol dm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–3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when 10.0 cm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of 0.200 mol dm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–3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solution is added to 30.0 cm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of 0.600 mol dm</a:t>
            </a:r>
            <a:r>
              <a:rPr lang="en-US" altLang="zh-CN" sz="2800" baseline="30000" dirty="0">
                <a:latin typeface="Times New Roman" pitchFamily="18" charset="0"/>
                <a:cs typeface="Times New Roman" pitchFamily="18" charset="0"/>
              </a:rPr>
              <a:t>–3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NaCl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solution?</a:t>
            </a:r>
          </a:p>
          <a:p>
            <a:pPr marL="0" indent="0">
              <a:buNone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A.	0.450</a:t>
            </a: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B.	0.300</a:t>
            </a: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C.	0.500</a:t>
            </a:r>
          </a:p>
          <a:p>
            <a:pPr>
              <a:buNone/>
            </a:pPr>
            <a:r>
              <a:rPr lang="en-CA" altLang="zh-CN" sz="2800" dirty="0">
                <a:latin typeface="Times New Roman" pitchFamily="18" charset="0"/>
                <a:cs typeface="Times New Roman" pitchFamily="18" charset="0"/>
              </a:rPr>
              <a:t>D.	0.800</a:t>
            </a:r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260648"/>
            <a:ext cx="8229600" cy="864096"/>
          </a:xfrm>
        </p:spPr>
        <p:txBody>
          <a:bodyPr/>
          <a:lstStyle/>
          <a:p>
            <a:r>
              <a:rPr lang="en-US" altLang="zh-CN" dirty="0"/>
              <a:t>Calculation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268761"/>
            <a:ext cx="8507288" cy="2501949"/>
          </a:xfrm>
        </p:spPr>
        <p:txBody>
          <a:bodyPr/>
          <a:lstStyle/>
          <a:p>
            <a:pPr marL="0" indent="0">
              <a:buNone/>
            </a:pPr>
            <a:r>
              <a:rPr lang="en-AU" altLang="zh-CN" sz="2800" b="1" dirty="0">
                <a:latin typeface="Times New Roman" pitchFamily="18" charset="0"/>
                <a:cs typeface="Times New Roman" pitchFamily="18" charset="0"/>
              </a:rPr>
              <a:t>17.0 cm</a:t>
            </a:r>
            <a:r>
              <a:rPr lang="en-AU" altLang="zh-CN" sz="28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AU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AU" altLang="zh-CN" sz="2800" b="1" dirty="0">
                <a:latin typeface="Times New Roman" pitchFamily="18" charset="0"/>
                <a:cs typeface="Times New Roman" pitchFamily="18" charset="0"/>
              </a:rPr>
              <a:t>0.880 mol dm</a:t>
            </a:r>
            <a:r>
              <a:rPr lang="en-AU" altLang="zh-CN" sz="2800" b="1" baseline="30000" dirty="0">
                <a:latin typeface="Times New Roman" pitchFamily="18" charset="0"/>
                <a:cs typeface="Times New Roman" pitchFamily="18" charset="0"/>
              </a:rPr>
              <a:t>–3</a:t>
            </a:r>
            <a:r>
              <a:rPr lang="en-AU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lead(II) nitrate is added to excess sodium hydroxide solution to produce a precipitate of lead(II) hydroxide. Calculate the mass of precipitate formed, given that the equation for this reaction is: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AU" altLang="zh-CN" sz="2800" dirty="0" err="1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(NO</a:t>
            </a:r>
            <a:r>
              <a:rPr lang="en-AU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AU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altLang="zh-CN" sz="2800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) + 2NaOH(</a:t>
            </a:r>
            <a:r>
              <a:rPr lang="en-AU" altLang="zh-CN" sz="2800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zh-CN" sz="2800" dirty="0" err="1">
                <a:latin typeface="Times New Roman" pitchFamily="18" charset="0"/>
                <a:cs typeface="Times New Roman" pitchFamily="18" charset="0"/>
              </a:rPr>
              <a:t>Pb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(OH)</a:t>
            </a:r>
            <a:r>
              <a:rPr lang="en-AU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(s) +2NaNO</a:t>
            </a:r>
            <a:r>
              <a:rPr lang="en-AU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AU" altLang="zh-CN" sz="2800" dirty="0" err="1"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AU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03512" y="4941169"/>
            <a:ext cx="84969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en-AU" altLang="zh-CN" sz="280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Pb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(NO</a:t>
            </a:r>
            <a:r>
              <a:rPr lang="en-AU" altLang="zh-CN" sz="2800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lang="en-AU" altLang="zh-CN" sz="2800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 = </a:t>
            </a: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/>
              </a:rPr>
              <a:t>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V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= 0.880 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/>
              </a:rPr>
              <a:t>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0.0170 = 1.496 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/>
              </a:rPr>
              <a:t>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10</a:t>
            </a:r>
            <a:r>
              <a:rPr lang="en-AU" altLang="zh-CN" sz="2800" baseline="30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–2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mol</a:t>
            </a:r>
            <a:endParaRPr lang="zh-CN" altLang="zh-CN" sz="2800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en-AU" altLang="zh-CN" sz="280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Pb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(OH)</a:t>
            </a:r>
            <a:r>
              <a:rPr lang="en-AU" altLang="zh-CN" sz="2800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 = </a:t>
            </a: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en-AU" altLang="zh-CN" sz="280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Pb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(NO</a:t>
            </a:r>
            <a:r>
              <a:rPr lang="en-AU" altLang="zh-CN" sz="2800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lang="en-AU" altLang="zh-CN" sz="2800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endParaRPr lang="zh-CN" altLang="zh-CN" sz="2800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/>
              </a:rPr>
              <a:t>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en-AU" altLang="zh-CN" sz="280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Pb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(OH)</a:t>
            </a:r>
            <a:r>
              <a:rPr lang="en-AU" altLang="zh-CN" sz="2800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 = </a:t>
            </a: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/>
              </a:rPr>
              <a:t>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AU" altLang="zh-CN" sz="2800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= 1.496 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/>
              </a:rPr>
              <a:t>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10</a:t>
            </a:r>
            <a:r>
              <a:rPr lang="en-AU" altLang="zh-CN" sz="2800" baseline="30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–2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  <a:sym typeface="Symbol"/>
              </a:rPr>
              <a:t></a:t>
            </a:r>
            <a:r>
              <a:rPr lang="en-AU" altLang="zh-CN" sz="28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241.21 = 3.61 g</a:t>
            </a:r>
            <a:endParaRPr lang="zh-CN" altLang="en-US" sz="2800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429309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Solution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9FB0-9175-A6F3-7C6C-FDE2EFF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629816"/>
            <a:ext cx="8229600" cy="1143000"/>
          </a:xfrm>
        </p:spPr>
        <p:txBody>
          <a:bodyPr/>
          <a:lstStyle/>
          <a:p>
            <a:r>
              <a:rPr lang="en-US" dirty="0"/>
              <a:t>Dilution of solution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0898-99DF-BD4B-2874-7234E800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12" y="2420889"/>
            <a:ext cx="8229600" cy="5507087"/>
          </a:xfrm>
        </p:spPr>
        <p:txBody>
          <a:bodyPr/>
          <a:lstStyle/>
          <a:p>
            <a:r>
              <a:rPr lang="en-US" dirty="0"/>
              <a:t>Dilution: adding distilled water to the stock solution (concentrated solution) to form a diluted solution.</a:t>
            </a:r>
          </a:p>
          <a:p>
            <a:r>
              <a:rPr lang="en-US" dirty="0"/>
              <a:t>In the process, the amount of the solute remains the same (does not change). The volume of the solution increases, so the concentration decreases.</a:t>
            </a:r>
          </a:p>
          <a:p>
            <a:endParaRPr lang="en-US" dirty="0"/>
          </a:p>
          <a:p>
            <a:r>
              <a:rPr lang="en-US" dirty="0"/>
              <a:t>               C1 V1 =C2 V2 </a:t>
            </a:r>
          </a:p>
        </p:txBody>
      </p:sp>
    </p:spTree>
    <p:extLst>
      <p:ext uri="{BB962C8B-B14F-4D97-AF65-F5344CB8AC3E}">
        <p14:creationId xmlns:p14="http://schemas.microsoft.com/office/powerpoint/2010/main" val="6886119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82D5-39CA-5482-049B-CEF43088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1143000"/>
          </a:xfrm>
        </p:spPr>
        <p:txBody>
          <a:bodyPr/>
          <a:lstStyle/>
          <a:p>
            <a:r>
              <a:rPr lang="en-C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C618-C080-D27E-8BFF-AC8EDEDE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36" y="2060849"/>
            <a:ext cx="8507288" cy="4389437"/>
          </a:xfrm>
        </p:spPr>
        <p:txBody>
          <a:bodyPr/>
          <a:lstStyle/>
          <a:p>
            <a:r>
              <a:rPr lang="en-US" dirty="0"/>
              <a:t>Eg1. 10.0 cm </a:t>
            </a:r>
            <a:r>
              <a:rPr lang="en-US" baseline="30000" dirty="0"/>
              <a:t>3</a:t>
            </a:r>
            <a:r>
              <a:rPr lang="en-US" dirty="0"/>
              <a:t> of 1.50 mol dm </a:t>
            </a:r>
            <a:r>
              <a:rPr lang="en-US" baseline="30000" dirty="0"/>
              <a:t>-3</a:t>
            </a:r>
            <a:r>
              <a:rPr lang="en-US" dirty="0"/>
              <a:t> H2 SO 4 solution is added by water to make a 200 cm</a:t>
            </a:r>
            <a:r>
              <a:rPr lang="en-US" baseline="30000" dirty="0"/>
              <a:t>3</a:t>
            </a:r>
            <a:r>
              <a:rPr lang="en-US" dirty="0"/>
              <a:t>  solution, determine the concentration of diluted H2 SO 4 solution.</a:t>
            </a:r>
          </a:p>
          <a:p>
            <a:r>
              <a:rPr lang="en-US" dirty="0"/>
              <a:t>Hints: If the units of volume of solutions are same, there is no need to convert the volume into dm </a:t>
            </a:r>
            <a:r>
              <a:rPr lang="en-US" baseline="30000" dirty="0"/>
              <a:t>3</a:t>
            </a:r>
            <a:r>
              <a:rPr lang="en-US" dirty="0"/>
              <a:t> because it’s a ratio.</a:t>
            </a:r>
            <a:endParaRPr lang="en-CN" dirty="0"/>
          </a:p>
          <a:p>
            <a:r>
              <a:rPr lang="en-US" dirty="0"/>
              <a:t>Eg2. A </a:t>
            </a:r>
            <a:r>
              <a:rPr lang="en-US" dirty="0" err="1"/>
              <a:t>CaCl</a:t>
            </a:r>
            <a:r>
              <a:rPr lang="en-US" dirty="0"/>
              <a:t> 2 solution with the concentration of 0.100 mol dm </a:t>
            </a:r>
            <a:r>
              <a:rPr lang="en-US" baseline="30000" dirty="0"/>
              <a:t>-3 </a:t>
            </a:r>
            <a:r>
              <a:rPr lang="en-US" dirty="0"/>
              <a:t>is diluted by a factor of 5. Calculate the concentration after the dilution.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22662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8229600" cy="838200"/>
          </a:xfrm>
        </p:spPr>
        <p:txBody>
          <a:bodyPr/>
          <a:lstStyle/>
          <a:p>
            <a:r>
              <a:rPr lang="en-US" altLang="zh-CN" dirty="0"/>
              <a:t>Standard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648200"/>
          </a:xfrm>
        </p:spPr>
        <p:txBody>
          <a:bodyPr/>
          <a:lstStyle/>
          <a:p>
            <a:r>
              <a:rPr lang="en-US" altLang="zh-CN" dirty="0"/>
              <a:t>Chemists routinely prepare solutions of known concentration, known as </a:t>
            </a:r>
            <a:r>
              <a:rPr lang="en-US" altLang="zh-CN" b="1" dirty="0">
                <a:solidFill>
                  <a:srgbClr val="FF0000"/>
                </a:solidFill>
              </a:rPr>
              <a:t>standard solutions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 mass of solute required is accurately measured and then transferred carefully to a </a:t>
            </a:r>
            <a:r>
              <a:rPr lang="en-US" altLang="zh-CN" b="1" dirty="0">
                <a:solidFill>
                  <a:srgbClr val="FF0000"/>
                </a:solidFill>
              </a:rPr>
              <a:t>volumetric flask</a:t>
            </a:r>
            <a:r>
              <a:rPr lang="en-US" altLang="zh-CN" dirty="0"/>
              <a:t>, which is accurately calibrated for a specific volume.</a:t>
            </a:r>
          </a:p>
          <a:p>
            <a:r>
              <a:rPr lang="en-US" altLang="zh-CN" dirty="0"/>
              <a:t>The solvent is added steadily with swirling to help the solute to dissolve, until the final level reaches the mark on the flask horizontally.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494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Microsoft Macintosh PowerPoint</Application>
  <PresentationFormat>Widescreen</PresentationFormat>
  <Paragraphs>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Constantia</vt:lpstr>
      <vt:lpstr>Times New Roman</vt:lpstr>
      <vt:lpstr>Wingdings 2</vt:lpstr>
      <vt:lpstr>Flow</vt:lpstr>
      <vt:lpstr>Solution</vt:lpstr>
      <vt:lpstr>Concentration of solution</vt:lpstr>
      <vt:lpstr>Exercise</vt:lpstr>
      <vt:lpstr>Correct answer :B</vt:lpstr>
      <vt:lpstr>Correct answer :C</vt:lpstr>
      <vt:lpstr>Calculation example</vt:lpstr>
      <vt:lpstr>Dilution of solution</vt:lpstr>
      <vt:lpstr>Exercise</vt:lpstr>
      <vt:lpstr>Standard Solution</vt:lpstr>
      <vt:lpstr>PowerPoint Presentation</vt:lpstr>
      <vt:lpstr>PowerPoint Presentation</vt:lpstr>
      <vt:lpstr>PowerPoint Presentation</vt:lpstr>
      <vt:lpstr>Dilutions of solutions</vt:lpstr>
      <vt:lpstr>Dilutions of solutions</vt:lpstr>
      <vt:lpstr>PowerPoint Presentation</vt:lpstr>
      <vt:lpstr>Volumetric Analysis</vt:lpstr>
      <vt:lpstr>Titration</vt:lpstr>
      <vt:lpstr>Titration</vt:lpstr>
      <vt:lpstr>PowerPoint Presentation</vt:lpstr>
      <vt:lpstr>PowerPoint Presentation</vt:lpstr>
      <vt:lpstr>PowerPoint Presentation</vt:lpstr>
      <vt:lpstr>Back Titration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Chrissy Xu</dc:creator>
  <cp:lastModifiedBy>Chrissy Xu</cp:lastModifiedBy>
  <cp:revision>1</cp:revision>
  <dcterms:created xsi:type="dcterms:W3CDTF">2022-11-22T04:41:53Z</dcterms:created>
  <dcterms:modified xsi:type="dcterms:W3CDTF">2022-11-22T04:42:43Z</dcterms:modified>
</cp:coreProperties>
</file>