
<file path=[Content_Types].xml><?xml version="1.0" encoding="utf-8"?>
<Types xmlns="http://schemas.openxmlformats.org/package/2006/content-types">
  <Default Extension="bin" ContentType="application/vnd.ms-office.activeX"/>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ctiveX/activeX1.xml" ContentType="application/vnd.ms-office.activeX+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6"/>
  </p:notesMasterIdLst>
  <p:sldIdLst>
    <p:sldId id="257" r:id="rId2"/>
    <p:sldId id="334" r:id="rId3"/>
    <p:sldId id="337" r:id="rId4"/>
    <p:sldId id="335" r:id="rId5"/>
    <p:sldId id="336" r:id="rId6"/>
    <p:sldId id="392" r:id="rId7"/>
    <p:sldId id="258" r:id="rId8"/>
    <p:sldId id="259" r:id="rId9"/>
    <p:sldId id="260" r:id="rId10"/>
    <p:sldId id="261" r:id="rId11"/>
    <p:sldId id="262" r:id="rId12"/>
    <p:sldId id="263" r:id="rId13"/>
    <p:sldId id="405" r:id="rId14"/>
    <p:sldId id="264" r:id="rId15"/>
    <p:sldId id="265" r:id="rId16"/>
    <p:sldId id="267" r:id="rId17"/>
    <p:sldId id="406" r:id="rId18"/>
    <p:sldId id="404" r:id="rId19"/>
    <p:sldId id="271" r:id="rId20"/>
    <p:sldId id="407" r:id="rId21"/>
    <p:sldId id="408" r:id="rId22"/>
    <p:sldId id="514" r:id="rId23"/>
    <p:sldId id="275" r:id="rId24"/>
    <p:sldId id="338" r:id="rId25"/>
    <p:sldId id="339" r:id="rId26"/>
    <p:sldId id="340" r:id="rId27"/>
    <p:sldId id="341" r:id="rId28"/>
    <p:sldId id="283" r:id="rId29"/>
    <p:sldId id="284" r:id="rId30"/>
    <p:sldId id="285" r:id="rId31"/>
    <p:sldId id="342" r:id="rId32"/>
    <p:sldId id="343" r:id="rId33"/>
    <p:sldId id="508" r:id="rId34"/>
    <p:sldId id="289" r:id="rId35"/>
    <p:sldId id="291" r:id="rId36"/>
    <p:sldId id="290" r:id="rId37"/>
    <p:sldId id="293" r:id="rId38"/>
    <p:sldId id="292" r:id="rId39"/>
    <p:sldId id="504" r:id="rId40"/>
    <p:sldId id="347" r:id="rId41"/>
    <p:sldId id="505" r:id="rId42"/>
    <p:sldId id="349" r:id="rId43"/>
    <p:sldId id="350" r:id="rId44"/>
    <p:sldId id="506" r:id="rId45"/>
    <p:sldId id="507" r:id="rId46"/>
    <p:sldId id="353" r:id="rId47"/>
    <p:sldId id="355" r:id="rId48"/>
    <p:sldId id="354" r:id="rId49"/>
    <p:sldId id="358" r:id="rId50"/>
    <p:sldId id="357" r:id="rId51"/>
    <p:sldId id="345" r:id="rId52"/>
    <p:sldId id="295" r:id="rId53"/>
    <p:sldId id="297" r:id="rId54"/>
    <p:sldId id="296" r:id="rId55"/>
    <p:sldId id="509" r:id="rId56"/>
    <p:sldId id="515" r:id="rId57"/>
    <p:sldId id="516" r:id="rId58"/>
    <p:sldId id="517" r:id="rId59"/>
    <p:sldId id="393" r:id="rId60"/>
    <p:sldId id="394" r:id="rId61"/>
    <p:sldId id="395" r:id="rId62"/>
    <p:sldId id="396" r:id="rId63"/>
    <p:sldId id="397" r:id="rId64"/>
    <p:sldId id="417" r:id="rId65"/>
    <p:sldId id="418" r:id="rId66"/>
    <p:sldId id="419" r:id="rId67"/>
    <p:sldId id="420" r:id="rId68"/>
    <p:sldId id="398" r:id="rId69"/>
    <p:sldId id="400" r:id="rId70"/>
    <p:sldId id="401" r:id="rId71"/>
    <p:sldId id="518" r:id="rId72"/>
    <p:sldId id="425" r:id="rId73"/>
    <p:sldId id="519" r:id="rId74"/>
    <p:sldId id="422" r:id="rId75"/>
    <p:sldId id="409" r:id="rId76"/>
    <p:sldId id="421" r:id="rId77"/>
    <p:sldId id="410" r:id="rId78"/>
    <p:sldId id="411" r:id="rId79"/>
    <p:sldId id="433" r:id="rId80"/>
    <p:sldId id="434" r:id="rId81"/>
    <p:sldId id="435" r:id="rId82"/>
    <p:sldId id="436" r:id="rId83"/>
    <p:sldId id="437" r:id="rId84"/>
    <p:sldId id="438" r:id="rId85"/>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9"/>
    <p:restoredTop sz="94000"/>
  </p:normalViewPr>
  <p:slideViewPr>
    <p:cSldViewPr snapToGrid="0">
      <p:cViewPr varScale="1">
        <p:scale>
          <a:sx n="75" d="100"/>
          <a:sy n="75" d="100"/>
        </p:scale>
        <p:origin x="5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6T05:18:43.802"/>
    </inkml:context>
    <inkml:brush xml:id="br0">
      <inkml:brushProperty name="width" value="0.22857" units="cm"/>
      <inkml:brushProperty name="height" value="0.22857"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72 23033,'0'-24'-37,"0"9"0,3 1 0,5 4 0,8 4 0,5 4 0,6 2 0,4 0 1,9 2-1,8 4 0,7 4 0,9 4 0,7 4 0,6 1 0,8-1 1,2-2-1,9 3 0,-1 2 0,-43-10 0,-1-1 0,1 0 0,0-1 1,2-2-1,0-1 0,-1-1 0,0 0 0,4 0 0,0-2 0,2 1 1,1 0-1,6 0 0,1 0 0,-2-1 0,0 0 0,1-2 0,0 0 1,-4-1-1,0 0 0,4 0 0,1 0 0,-2-1 0,0 0 0,5-2 1,0 0-1,-3-1 0,1 0 0,4 0 0,-1 0 0,-3 0 0,-1 0 1,6 0-1,0 0 0,-3 2 0,0-1 0,6 1 0,-1-1 0,-4 0 1,-1 1-1,2-2 0,1 0 0,-4 0 0,0 0 0,6 0 0,1 0 1,-1 0-1,1 0 57,2 1 1,3 0-1,7-2 1,1 0-1,-5 1 1,-1 0 0,-3 1-1,-1 1 1,2 0-1,0 1 1,-5 0-1,1-1 1,5 0 0,0-1-1,-1-1 1,0 0-1,4 1 1,-1 1-1,-2 0 1,1 1 0,1 1-1,1 0 1,-3 0-1,0 0 1,2 0-1,-1 0 1,-4 0 0,-2 0-1,3 0 1,-1 0-1,-1 0 1,1 0-49,2 0 0,2 0 1,7 0-1,0 0 1,-7 0-1,-2 0 0,0 0 1,0 0-170,-3 0 0,0 0 0,7 4 1,-1 0-1,-8 0 0,-1 0 0,3-1 1,1-1 191,4 0 0,1-1 0,-2 0 0,0 1 0,-4 0 0,0 1 0,-5 1 0,0 0 8,-3-2 1,0 1 0,6 2 0,-1 1 0,-6-2 0,0 0 0,-2-1 0,1-1 9,-2-1 1,0 1 0,4 1 0,1 2 0,-5-1 0,0 0 0,-2-1-1,-1-1 1,1-1 0,-1 1 0,-3 1 0,-1 1 0,-4 1 0,-1-2 0,44 3 19,-5-4 0,-40 2 1,0 0-1,42 4 0,0-2 31,-5-4 0,6-2 0,-12 0 1,-4 0 71,-1 0 0,-7 0 1,-11 0-1,-11 0-204,-5 0 1,3 0 0,-16 0-297,-3 0 1,-13 3-1,-16 10 364,-24 6 0,-13-6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6T05:18:44.619"/>
    </inkml:context>
    <inkml:brush xml:id="br0">
      <inkml:brushProperty name="width" value="0.22857" units="cm"/>
      <inkml:brushProperty name="height" value="0.22857" units="cm"/>
      <inkml:brushProperty name="color" value="#AE198D"/>
      <inkml:brushProperty name="inkEffects" value="galaxy"/>
      <inkml:brushProperty name="anchorX" value="-29584.70703"/>
      <inkml:brushProperty name="anchorY" value="-12528.85547"/>
      <inkml:brushProperty name="scaleFactor" value="0.5"/>
    </inkml:brush>
  </inkml:definitions>
  <inkml:trace contextRef="#ctx0" brushRef="#br0">212 239 22116,'-34'-24'-2266,"-3"0"0,0 1 996,5-1 0,0 8 1069,8 0 1,9 11 0,22-3 373,9 5 0,19 3 1,10 0-1,10 0 50,6 0 1,3 0 0,13 0-1,7 3-146,12 5 0,-46-7 0,0 0 0,1 3 1,-1 0-1,4-2 0,1-1-14,3-1 1,3 0 0,9 0 0,3 0 0,-1 0 0,2 0 0,1 0 0,1 0-135,0 0 0,1 0 1,6 0-1,1 0 1,-2 0-1,0 0 1,-1 0-1,0 0 223,-4 1 1,2-2 0,8-3 0,1-3 0,-7 1 0,-1-1 0,5-1 0,0 0 11,-1 0 0,1 0 0,3 4 0,-1 0 0,-6-2 0,0-1 0,-1 1 0,1 2-33,2 0 0,1 2 0,6 1 0,0 0 0,-7-1 0,-2 1 0,2-1 0,-1-1-126,-1-1 0,2 0 0,4-1 0,1 2 0,-7 2 1,-1 2-1,-2-1 0,-2 0 22,-6 0 0,0 0 0,6 0 0,-1 0 0,-8 0 0,-1 0 1,2 1-1,1 0-58,2 3 0,-1 0 0,-4-3 1,-3 1-1,-7 3 0,-3 1 0,45 2-56,-5 0 1,-42-1 0,1 1 0,38 3 0,-3 2-913,-2 6 999,5 2 0,-13 5 0,10 6 0,1 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6T05:14:35.305"/>
    </inkml:context>
    <inkml:brush xml:id="br0">
      <inkml:brushProperty name="width" value="0.11429" units="cm"/>
      <inkml:brushProperty name="height" value="0.11429" units="cm"/>
    </inkml:brush>
  </inkml:definitions>
  <inkml:trace contextRef="#ctx0" brushRef="#br0">0 215 12993,'0'-24'0,"0"0"-1415,0 0 0,0 0 0,3 1 1911,5-1 0,5-11 0,11-2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6T05:19:09.297"/>
    </inkml:context>
    <inkml:brush xml:id="br0">
      <inkml:brushProperty name="width" value="0.1" units="cm"/>
      <inkml:brushProperty name="height" value="0.6" units="cm"/>
      <inkml:brushProperty name="color" value="#849398"/>
      <inkml:brushProperty name="inkEffects" value="pencil"/>
    </inkml:brush>
  </inkml:definitions>
  <inkml:trace contextRef="#ctx0" brushRef="#br0">764 954 13377 244159 31151,'-24'-32'-24'0'229,"3"-2"1"0"1,5-4-3-313-209,8-4 0 313 0,5 0 1 0 1,6-1-1 0-1,7 6 0 0 0,14 0 1 0 0,13 3-1 0 0,11-1 1 0 0,5 6-1 0 0,8 0 0 0 0,2 3 1 0 0,9-4-1 0 0,2 4 1 0 0,13-3-1 0 1,9 2 0 0-1,-42 14 1 0 0,0 0-1 0 0,2 1 1 0 0,0 0-1 0 0,4 0 0 0 0,1 0 1 0 0,1 0-1 0 0,1 0 1 0 0,6 0-1 0 0,2 0 0 0 1,2 0 1 0-1,0 1-1 0 0,7-1 1 0 0,2 0-1 0 0,-3 0 0 0 0,0 0 1 0 0,4 0-1 0 0,-1 0 0 0 0,-5 0 1 0 0,-1 0-1 0 0,4 0 1 0 0,-1 0-1 0 1,-2 2 0 0-1,0-1 1 0 0,5 1-1 0 0,0 2 1 0 0,-1 1-1 0 0,0 1 0 0 0,3-1 1 0 0,1 0-1 0 0,-4 2 1 0 0,0 0-1 0 0,0-2 0 0 1,-1 0 1 0-1,-4 2-1 0 0,-1 0 1 0 0,2-1-1 0 0,0 1 0 0 0,-3 2 1 0 0,0 1-1 0 0,3 0 1 0 0,0 1-1 0 0,-3 1 0 0 0,0 0 1 0 1,3 0-1 0-1,0 0 0 0 0,-3 0 1 0 0,0 0-1 0 0,2 0 1 0 0,-1 0-1 0 0,-4 0 0 0 0,-2 0 1 0 0,-1 0-1 0 0,-1 0 1 0 0,-5 1-1 0 0,-2 1 0 0 1,1 1 1 0-1,0 2-1 0 0,-3 2 1 0 0,1 2 55 0 230,-1 1 1 0 0,0 1 0 0 0,6 1-1 0 0,-1 0 1 0 1,-4 0 0 0-1,-1 0-1 0 0,-1 0 1 0 0,0-1 8 0-225,-3 1 1 0-1,0 0-1 0 1,9 1 1 0 0,-1 1-1 0-1,-10 0 1 0 1,-1 1-1 0-1,0 1 1 0 1,-1 0-3 0 32,42 13 1 0 1,-4 8 0 0-1,-11 3 0 0 1,-6 5-21 0-25,-2 2 1 0 1,2 1 0 0 0,-15 0-1 0-1,-3-1 23 0-30,-3 1 0 0 0,-13 8 0 0-1,-5 2 1 0 1,-8 0 0 0-4,-8 0 0 0 0,2 17 1 0 0,-10-1-1 0 0,-2 5 2 0 0,-4 3 1 0 0,-12 3 0 0 0,-6-8-1 0 0,-5-6 6 0 0,-3-2 1 0 0,-3 5-1 0 0,-2-13 1 0 0,-3-2-27 0 0,3-12 1 0 0,-13 6 0 0 0,-3-8 0 0 0,-3 0 28 0 0,-5 0 1 0 0,-8 6 0 0 0,0-9 0 0 0,-2 6-49 0 0,-3-1 1 0 0,25-16 0 0 0,0-1 0 0 0,-31 18 0 0 0,-5 0-27 0 0,-5-6 0 0 0,0 0 1 0 0,-11-7-1 0 0,1-1-15 0 0,43-16 1 0 0,0-1 0 0 0,-2-2 0 0 0,1-1 0 0 0,-45 2 0 0 0,5-8-50 0 0,10-6 0 0 0,-5-2 1 0 0,22-2-1 0 0,5-6-206 0 0,5-8 1 0 0,10-5 0 0 0,6-3 0 0 0,8 0 84 0 0,0 0 0 0 0,5 8 1 0 0,3 0-1 0 0,-6 0 137 0 0,1 3 0 0 0,-3-5 0 0 0,-3 10 0 0 0,-5 2 114 0 0,0 4 1 0 0,-8 2 0 0 0,5 0 0 0 0,-5 0-44 0 0,-3 0 1 0 0,-2 0 0 0 0,-3 0-1 0 0,-3 0 106 0 0,3 0 0 0 0,-5-3 0 0 0,3-2 0 0 0,2-3 17 0 0,2 3 1 0 0,6-6-1 0 0,3 0 1 0 0,2 1 80 0 0,-2-1 1 0 0,5-5 0 0 0,-3 6-1 0 0,0-1-76 0 0,3 1 1 0 0,-8 2 0 0 0,5 8 0 0 0,-5 0-57 0 0,-2 0 0 0 0,-9 0 1 0 0,-2 2-1 0 0,-3 6-97 0 0,-5 8 0 0 0,-3 8 0 0 0,-5 5 0 0 0,-3 3 5 0 0,-3-3 1 0 0,-10-3-1 0 0,3-2 1 0 0,-6 0-12 0 0,-2 0 0 0 0,2-8 0 0 0,1-3 0 0 0,2-2 74 0 0,-1-6 0 0 0,-7-2 1 0 0,11-3-1 0 0,-6 0-20 0 0,-2 0 1 0 0,44-5 0 0 0,-1-1-1 0 0,0 0 1 0 0,0-1 0 0 0,1-1 0 0 0,-1 0 8 0 0,-1 0 0 0 0,0 0 1 0 0,2 0-1 0 0,-1 0 1 0 0,-4-3-1 0 0,1-2 1 0 0,2 1-1 0 0,0 0 3 0 0,-1 1 1 0 0,-1-1-1 0 0,0-1 1 0 0,2-1-1 0 0,3 0 1 0 0,2-1-1 0 0,-2-1 1 0 0,2 0-10 0 0,-48-13 1 0 0,42 12-1 0 0,0 0 1 0 0,6-1 0 0 0,0 1-1 0 0,-1 0 1 0 0,0 0-20 0 0,0 0 0 0 0,0-1 0 0 0,3-1 0 0 0,0-1 1 0 0,-42-15-1 0 0,11 1-13 0 0,11-1 0 0 0,8-4 0 0 0,10 2 0 0 0,3-6-46 0 0,6-7 0 0 0,-1-11 1 0 0,13 3-1 0 0,6-6-16-131 0,0-10 0 131 0,10-6 0 0 0,1-10 0 0 0,2 3 34-125 0,0-3 1 125 0,0 5 0 0 0,11 0-1 0 0,2 6-8-2 0,3 10 0 2 0,10 3 0 0 0,1 16 1 0 0,10 10 3 0 0,11 11 1 0 0,15 2 36 0 0,9 19 0 0 0,26 0 0 0 0,8 8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6T05:19:10.861"/>
    </inkml:context>
    <inkml:brush xml:id="br0">
      <inkml:brushProperty name="width" value="0.1" units="cm"/>
      <inkml:brushProperty name="height" value="0.6" units="cm"/>
      <inkml:brushProperty name="color" value="#849398"/>
      <inkml:brushProperty name="inkEffects" value="pencil"/>
    </inkml:brush>
  </inkml:definitions>
  <inkml:trace contextRef="#ctx0" brushRef="#br0">3051 830 14194 232174 24862,'-37'-24'-90'0'589,"-5"0"0"0"0,8-3 1 0 0,2-2-641 0-233,5-3 0 0 0,-10-2 0 0-1,11 2 0 0 1,-6-5 590 0-120,-3 0 0 0-1,-4-8 1 0 1,4 5-1 0 0,-2-5 214 0-118,-5-2 0 0 0,-6-1 1 0 1,-5 0-1 0-1,-2 3-13 0-73,2 6 1 0 0,-14-4-1 0 0,-1 9 1 0-1,-1 2-5 0-36,0 5 0 0 0,-13 1 0 0 0,8 18 0 0 0,-6 3-24 0-7,-2 2 1 0-1,-13 14 0 0 0,2 7 0 0 0,-2 11-35 0 0,45-10 1 0 0,-1 2 0 0 0,-3 1-1 0 0,-1 1 1 0 0,2 2 0 0 0,0 0-1 0 0,0 3 1 0 0,1 0 14 0 0,-2 3 0 0 0,2 2 0 0 0,1-1 1 0 0,1 2-1 0 0,4-1 0 0 0,2 0 0 0 0,2-2 1 0 0,2-1 39 0 0,-34 28 1 0 0,31-25 0 0 0,1 0 0 0 0,-30 31 0 0 0,1 2-33 0 0,5-2 1 0 0,33-25 0 0 0,2 1 0 0 0,-22 40 0 0 0,29-35 0 0 0,0 2 12 0 0,2 4 1 0 0,-1 2 0 0 0,0-1 0 0 0,1 2 0 0 0,8 5 0 0 0,2 1 0 0 0,1-1 0 0 0,1 1-7 0 0,-2 0 0 0 0,3 2 0 0 0,2 6 1 0 0,3-1-1 0 0,0-11 0 0 0,0-1 1 0 0,2-3-1 0 0,1-1-3 0 0,1 42 1 0 0,19 5-1 0 0,10-8 1 0 0,11 0-20-48 0,-17-43 1 48 0,4-1 0 0 0,5-2 0 0 0,2-1 0 0 0,1 0 0 0 0,2-4-1 0 0,5-4 1 0 0,3-3-3-241 0,4-5 1 241 0,3-1 0 0 0,5-1 0 0 0,2-3 0 0 0,7-7 0 0 0,1-3 0 0 0,0-2 0 0 0,1-2-10-277 0,0 0 0 277 0,2-2 0 0 0,10-7 0 0 0,1-4 1 0 0,-3-5-1 0 0,0-4 0 0 0,4-4 0 0 0,1-3-1-185 0,3-4 0 185 0,0-3 1 0 0,2-5-1 0 0,-1-3 0 0 0,-3-5 1 0 0,-2-3-1 0 0,-3 0 0 0 0,-1-2 0-3 0,-3-2 0 3 0,1-2 1 0 0,-20 14-1 0 0,1-2 0 0 0,-1 1 1 0 0,21-18-1 0 0,-3-1 0 0 0,0 0 1 0 0,-2 0 4 0 0,-5 6 0 0 0,-2-3 1 0 0,3-9-1 0 0,-3-3 1 0 0,-8 5-1 0 0,-3-2 1 0 0,-1-5-1 0 0,-3-4 59 0 0,-2-7 1 0 0,-3-3-1 0 0,-1-3 1 0 0,-3-1 0 0 0,-8 4-1 0 0,-3 0 1 0 0,-6 8 0 0 0,-3 1-12 0 0,-3 4 0 0 0,-4 1 1 0 0,-6 0-1 0 0,-3 1 1 0 0,-2 5-1 0 0,-3 0 0 0 0,-5 5 1 0 0,-6 1-35 0 0,-6 4 1 0 0,-6 2 0 0 0,-7-5-1 0 0,-6 4 1 0 0,-8 7 0 0 0,-5 4 0 0 0,-3 3-1 0 0,-4 3-41 0 0,-6 3 0 0 0,-3 5 0 0 0,-10 5 1 0 0,-4 8-1 0 0,-5 7 0 0 0,-2 5 0 0 0,-1 2 1 0 0,0 3-102 0 0,-3 5 0 0 0,0 4 1 0 0,23-1-1 0 0,-1 2 0 0 0,1 2 1 0 0,-22 16-1 0 0,1 3 0 0 0,-1 3 1 0 0,0 2-87 0 0,3 1 1 0 0,0 3-1 0 0,28-11 1 0 0,0 1-1 0 0,2-1 1 0 0,-20 13-1 0 0,1-1 214 0 0,1 3 0 0 0,2 0 0 0 0,10-8 0 0 0,0 0 0 0 0,-8 6 0 0 0,0-1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6T05:19:12.326"/>
    </inkml:context>
    <inkml:brush xml:id="br0">
      <inkml:brushProperty name="width" value="0.1" units="cm"/>
      <inkml:brushProperty name="height" value="0.6" units="cm"/>
      <inkml:brushProperty name="color" value="#849398"/>
      <inkml:brushProperty name="inkEffects" value="pencil"/>
    </inkml:brush>
  </inkml:definitions>
  <inkml:trace contextRef="#ctx0" brushRef="#br0">263 477 13666 251512 28572,'-40'-53'-748'0'0,"0"6"0"0"0,3-6 0 0 0,-3 16 0 0 0,11 0 701 0 0,11 5 0 0 0,-1 5 1 0 0,8 4-1 0 0,1-1 53 0-18,-1 0 1 0 1,3 0-7 0 17,8 0 0 0 0,0-10 0 0 0,0-3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6T05:19:43.651"/>
    </inkml:context>
    <inkml:brush xml:id="br0">
      <inkml:brushProperty name="width" value="0.11429" units="cm"/>
      <inkml:brushProperty name="height" value="0.11429" units="cm"/>
      <inkml:brushProperty name="color" value="#E71224"/>
    </inkml:brush>
  </inkml:definitions>
  <inkml:trace contextRef="#ctx0" brushRef="#br0">1 48 22680,'0'-13'-7509,"2"2"7290,6 11 1395,-5 0-470,8 0-690,-11 0 0,0-11 1,0-2-1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6T05:20:03.294"/>
    </inkml:context>
    <inkml:brush xml:id="br0">
      <inkml:brushProperty name="width" value="0.11429" units="cm"/>
      <inkml:brushProperty name="height" value="0.11429" units="cm"/>
      <inkml:brushProperty name="color" value="#E71224"/>
    </inkml:brush>
  </inkml:definitions>
  <inkml:trace contextRef="#ctx0" brushRef="#br0">48 93 27149,'-8'-24'-4916,"0"1"1,0 1 1557,-3 7 0,9 7 3380,-6 16 1,5 15 0,3 14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B53CE5-F0A0-2D4B-9BA4-C7C2D6E116D4}" type="datetimeFigureOut">
              <a:rPr lang="en-CN" smtClean="0"/>
              <a:t>2023/4/24</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3C2BA-393D-0240-A972-F9BA9DEB9BA0}" type="slidenum">
              <a:rPr lang="en-CN" smtClean="0"/>
              <a:t>‹#›</a:t>
            </a:fld>
            <a:endParaRPr lang="en-CN"/>
          </a:p>
        </p:txBody>
      </p:sp>
    </p:spTree>
    <p:extLst>
      <p:ext uri="{BB962C8B-B14F-4D97-AF65-F5344CB8AC3E}">
        <p14:creationId xmlns:p14="http://schemas.microsoft.com/office/powerpoint/2010/main" val="2906404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3D8141-6279-4257-8F72-1B3AA1A14A2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413453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pPr rtl="0"/>
            <a:r>
              <a:rPr lang="zh-CN"/>
              <a:t>20XX 年 2 月 2 日星期二</a:t>
            </a:r>
          </a:p>
        </p:txBody>
      </p:sp>
      <p:sp>
        <p:nvSpPr>
          <p:cNvPr id="8" name="Footer Placeholder 7"/>
          <p:cNvSpPr>
            <a:spLocks noGrp="1"/>
          </p:cNvSpPr>
          <p:nvPr>
            <p:ph type="ftr" sz="quarter" idx="11"/>
          </p:nvPr>
        </p:nvSpPr>
        <p:spPr/>
        <p:txBody>
          <a:bodyPr/>
          <a:lstStyle/>
          <a:p>
            <a:pPr rtl="0"/>
            <a:r>
              <a:rPr lang="zh-CN"/>
              <a:t>示例页脚文本</a:t>
            </a:r>
          </a:p>
        </p:txBody>
      </p:sp>
      <p:sp>
        <p:nvSpPr>
          <p:cNvPr id="9" name="Slide Number Placeholder 8"/>
          <p:cNvSpPr>
            <a:spLocks noGrp="1"/>
          </p:cNvSpPr>
          <p:nvPr>
            <p:ph type="sldNum" sz="quarter" idx="12"/>
          </p:nvPr>
        </p:nvSpPr>
        <p:spPr/>
        <p:txBody>
          <a:bodyPr/>
          <a:lstStyle/>
          <a:p>
            <a:pPr rtl="0"/>
            <a:fld id="{DBA1B0FB-D917-4C8C-928F-313BD683BF39}" type="slidenum">
              <a:rPr lang="en-US" altLang="zh-CN" smtClean="0"/>
              <a:pPr rtl="0"/>
              <a:t>‹#›</a:t>
            </a:fld>
            <a:endParaRPr lang="zh-CN"/>
          </a:p>
        </p:txBody>
      </p:sp>
    </p:spTree>
    <p:extLst>
      <p:ext uri="{BB962C8B-B14F-4D97-AF65-F5344CB8AC3E}">
        <p14:creationId xmlns:p14="http://schemas.microsoft.com/office/powerpoint/2010/main" val="2653337717"/>
      </p:ext>
    </p:extLst>
  </p:cSld>
  <p:clrMapOvr>
    <a:overrideClrMapping bg1="dk1" tx1="lt1" bg2="dk2" tx2="lt2" accent1="accent1" accent2="accent2" accent3="accent3" accent4="accent4" accent5="accent5" accent6="accent6" hlink="hlink" folHlink="folHlink"/>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r>
              <a:rPr lang="zh-CN"/>
              <a:t>20XX 年 2 月 2 日星期二</a:t>
            </a:r>
          </a:p>
        </p:txBody>
      </p:sp>
      <p:sp>
        <p:nvSpPr>
          <p:cNvPr id="5" name="Footer Placeholder 4"/>
          <p:cNvSpPr>
            <a:spLocks noGrp="1"/>
          </p:cNvSpPr>
          <p:nvPr>
            <p:ph type="ftr" sz="quarter" idx="11"/>
          </p:nvPr>
        </p:nvSpPr>
        <p:spPr/>
        <p:txBody>
          <a:bodyPr/>
          <a:lstStyle/>
          <a:p>
            <a:pPr rtl="0"/>
            <a:r>
              <a:rPr lang="zh-CN"/>
              <a:t>示例页脚文本</a:t>
            </a:r>
          </a:p>
        </p:txBody>
      </p:sp>
      <p:sp>
        <p:nvSpPr>
          <p:cNvPr id="6" name="Slide Number Placeholder 5"/>
          <p:cNvSpPr>
            <a:spLocks noGrp="1"/>
          </p:cNvSpPr>
          <p:nvPr>
            <p:ph type="sldNum" sz="quarter" idx="12"/>
          </p:nvPr>
        </p:nvSpPr>
        <p:spPr/>
        <p:txBody>
          <a:bodyPr/>
          <a:lstStyle/>
          <a:p>
            <a:pPr rtl="0"/>
            <a:fld id="{DBA1B0FB-D917-4C8C-928F-313BD683BF39}" type="slidenum">
              <a:rPr lang="en-US" altLang="zh-CN" smtClean="0"/>
              <a:pPr rtl="0"/>
              <a:t>‹#›</a:t>
            </a:fld>
            <a:endParaRPr lang="zh-CN"/>
          </a:p>
        </p:txBody>
      </p:sp>
    </p:spTree>
    <p:extLst>
      <p:ext uri="{BB962C8B-B14F-4D97-AF65-F5344CB8AC3E}">
        <p14:creationId xmlns:p14="http://schemas.microsoft.com/office/powerpoint/2010/main" val="46442431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r>
              <a:rPr lang="zh-CN"/>
              <a:t>20XX 年 2 月 2 日星期二</a:t>
            </a:r>
          </a:p>
        </p:txBody>
      </p:sp>
      <p:sp>
        <p:nvSpPr>
          <p:cNvPr id="5" name="Footer Placeholder 4"/>
          <p:cNvSpPr>
            <a:spLocks noGrp="1"/>
          </p:cNvSpPr>
          <p:nvPr>
            <p:ph type="ftr" sz="quarter" idx="11"/>
          </p:nvPr>
        </p:nvSpPr>
        <p:spPr/>
        <p:txBody>
          <a:bodyPr/>
          <a:lstStyle/>
          <a:p>
            <a:pPr rtl="0"/>
            <a:r>
              <a:rPr lang="zh-CN"/>
              <a:t>示例页脚文本</a:t>
            </a:r>
          </a:p>
        </p:txBody>
      </p:sp>
      <p:sp>
        <p:nvSpPr>
          <p:cNvPr id="6" name="Slide Number Placeholder 5"/>
          <p:cNvSpPr>
            <a:spLocks noGrp="1"/>
          </p:cNvSpPr>
          <p:nvPr>
            <p:ph type="sldNum" sz="quarter" idx="12"/>
          </p:nvPr>
        </p:nvSpPr>
        <p:spPr/>
        <p:txBody>
          <a:bodyPr/>
          <a:lstStyle/>
          <a:p>
            <a:pPr rtl="0"/>
            <a:fld id="{DBA1B0FB-D917-4C8C-928F-313BD683BF39}" type="slidenum">
              <a:rPr lang="en-US" altLang="zh-CN" smtClean="0"/>
              <a:pPr rtl="0"/>
              <a:t>‹#›</a:t>
            </a:fld>
            <a:endParaRPr lang="zh-CN"/>
          </a:p>
        </p:txBody>
      </p:sp>
    </p:spTree>
    <p:extLst>
      <p:ext uri="{BB962C8B-B14F-4D97-AF65-F5344CB8AC3E}">
        <p14:creationId xmlns:p14="http://schemas.microsoft.com/office/powerpoint/2010/main" val="340410778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议程">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zh-CN"/>
              <a:t>单击此处添加标题</a:t>
            </a:r>
          </a:p>
        </p:txBody>
      </p:sp>
      <p:sp>
        <p:nvSpPr>
          <p:cNvPr id="7" name="内容占位符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zh-CN" sz="1600"/>
              <a:t>单击此处添加文本</a:t>
            </a:r>
          </a:p>
        </p:txBody>
      </p:sp>
      <p:sp>
        <p:nvSpPr>
          <p:cNvPr id="17" name="图片占位符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zh-CN" altLang="en-US"/>
              <a:t>单击图标添加图片</a:t>
            </a:r>
            <a:endParaRPr lang="zh-CN"/>
          </a:p>
        </p:txBody>
      </p:sp>
      <p:sp>
        <p:nvSpPr>
          <p:cNvPr id="22" name="图片占位符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zh-CN" altLang="en-US"/>
              <a:t>单击图标添加图片</a:t>
            </a:r>
            <a:endParaRPr lang="zh-CN"/>
          </a:p>
        </p:txBody>
      </p:sp>
      <p:sp>
        <p:nvSpPr>
          <p:cNvPr id="25" name="图片占位符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zh-CN" altLang="en-US"/>
              <a:t>单击图标添加图片</a:t>
            </a:r>
            <a:endParaRPr lang="zh-CN"/>
          </a:p>
        </p:txBody>
      </p:sp>
      <p:sp>
        <p:nvSpPr>
          <p:cNvPr id="2" name="日期占位符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zh-CN"/>
              <a:t>20XX 年 2 月 2 日星期二</a:t>
            </a:r>
          </a:p>
        </p:txBody>
      </p:sp>
      <p:sp>
        <p:nvSpPr>
          <p:cNvPr id="3" name="页脚占位符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zh-CN"/>
              <a:t>示例页脚文本</a:t>
            </a:r>
          </a:p>
        </p:txBody>
      </p:sp>
      <p:sp>
        <p:nvSpPr>
          <p:cNvPr id="4" name="灯片编号占位符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US" altLang="zh-CN" smtClean="0"/>
              <a:t>‹#›</a:t>
            </a:fld>
            <a:endParaRPr lang="zh-CN"/>
          </a:p>
        </p:txBody>
      </p:sp>
      <p:sp>
        <p:nvSpPr>
          <p:cNvPr id="6" name="椭圆形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grpSp>
        <p:nvGrpSpPr>
          <p:cNvPr id="10" name="组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任意多边形：形状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12" name="椭圆形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grpSp>
    </p:spTree>
    <p:extLst>
      <p:ext uri="{BB962C8B-B14F-4D97-AF65-F5344CB8AC3E}">
        <p14:creationId xmlns:p14="http://schemas.microsoft.com/office/powerpoint/2010/main" val="3442781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简介">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zh-CN" altLang="en-US"/>
              <a:t>单击此处编辑母版标题样式</a:t>
            </a:r>
            <a:endParaRPr lang="zh-CN"/>
          </a:p>
        </p:txBody>
      </p:sp>
      <p:sp>
        <p:nvSpPr>
          <p:cNvPr id="12" name="图片占位符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zh-CN" altLang="en-US"/>
              <a:t>单击图标添加图片</a:t>
            </a:r>
            <a:endParaRPr lang="zh-CN"/>
          </a:p>
        </p:txBody>
      </p:sp>
      <p:sp>
        <p:nvSpPr>
          <p:cNvPr id="18" name="图片占位符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zh-CN" altLang="en-US"/>
              <a:t>单击图标添加图片</a:t>
            </a:r>
            <a:endParaRPr lang="zh-CN"/>
          </a:p>
        </p:txBody>
      </p:sp>
      <p:sp>
        <p:nvSpPr>
          <p:cNvPr id="19" name="图片占位符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zh-CN" altLang="en-US"/>
              <a:t>单击图标添加图片</a:t>
            </a:r>
            <a:endParaRPr lang="zh-CN"/>
          </a:p>
        </p:txBody>
      </p:sp>
      <p:sp>
        <p:nvSpPr>
          <p:cNvPr id="20" name="图片占位符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zh-CN" altLang="en-US"/>
              <a:t>单击图标添加图片</a:t>
            </a:r>
            <a:endParaRPr lang="zh-CN"/>
          </a:p>
        </p:txBody>
      </p:sp>
      <p:sp>
        <p:nvSpPr>
          <p:cNvPr id="2" name="日期占位符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zh-CN"/>
              <a:t>20XX 年 2 月 2 日星期二</a:t>
            </a:r>
          </a:p>
        </p:txBody>
      </p:sp>
      <p:sp>
        <p:nvSpPr>
          <p:cNvPr id="3" name="页脚占位符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zh-CN"/>
              <a:t>示例页脚文本</a:t>
            </a:r>
          </a:p>
        </p:txBody>
      </p:sp>
      <p:sp>
        <p:nvSpPr>
          <p:cNvPr id="4" name="灯片编号占位符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US" altLang="zh-CN" smtClean="0"/>
              <a:t>‹#›</a:t>
            </a:fld>
            <a:endParaRPr lang="zh-CN"/>
          </a:p>
        </p:txBody>
      </p:sp>
      <p:sp>
        <p:nvSpPr>
          <p:cNvPr id="11" name="内容占位符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zh-CN" altLang="en-US"/>
              <a:t>单击此处编辑母版文本样式</a:t>
            </a:r>
          </a:p>
        </p:txBody>
      </p:sp>
    </p:spTree>
    <p:extLst>
      <p:ext uri="{BB962C8B-B14F-4D97-AF65-F5344CB8AC3E}">
        <p14:creationId xmlns:p14="http://schemas.microsoft.com/office/powerpoint/2010/main" val="370482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分节符">
    <p:bg>
      <p:bgRef idx="1001">
        <a:schemeClr val="bg1"/>
      </p:bgRef>
    </p:bg>
    <p:spTree>
      <p:nvGrpSpPr>
        <p:cNvPr id="1" name=""/>
        <p:cNvGrpSpPr/>
        <p:nvPr/>
      </p:nvGrpSpPr>
      <p:grpSpPr>
        <a:xfrm>
          <a:off x="0" y="0"/>
          <a:ext cx="0" cy="0"/>
          <a:chOff x="0" y="0"/>
          <a:chExt cx="0" cy="0"/>
        </a:xfrm>
      </p:grpSpPr>
      <p:sp>
        <p:nvSpPr>
          <p:cNvPr id="8" name="图片占位符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zh-CN" altLang="en-US"/>
              <a:t>单击图标添加图片</a:t>
            </a:r>
            <a:endParaRPr lang="zh-CN"/>
          </a:p>
        </p:txBody>
      </p:sp>
      <p:sp>
        <p:nvSpPr>
          <p:cNvPr id="4" name="日期占位符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zh-CN"/>
              <a:t>20XX 年 2 月 2 日星期二</a:t>
            </a:r>
          </a:p>
        </p:txBody>
      </p:sp>
      <p:sp>
        <p:nvSpPr>
          <p:cNvPr id="5" name="页脚占位符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zh-CN"/>
              <a:t>示例页脚文本</a:t>
            </a:r>
          </a:p>
        </p:txBody>
      </p:sp>
      <p:sp>
        <p:nvSpPr>
          <p:cNvPr id="6" name="幻灯片编号占位符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n-US" altLang="zh-CN" smtClean="0"/>
              <a:t>‹#›</a:t>
            </a:fld>
            <a:endParaRPr lang="zh-CN"/>
          </a:p>
        </p:txBody>
      </p:sp>
      <p:sp>
        <p:nvSpPr>
          <p:cNvPr id="13" name="长方形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p>
        </p:txBody>
      </p:sp>
      <p:sp>
        <p:nvSpPr>
          <p:cNvPr id="14" name="长方形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p>
        </p:txBody>
      </p:sp>
      <p:sp>
        <p:nvSpPr>
          <p:cNvPr id="15" name="标题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zh-CN" altLang="en-US"/>
              <a:t>单击此处编辑母版标题样式</a:t>
            </a:r>
            <a:endParaRPr lang="zh-CN"/>
          </a:p>
        </p:txBody>
      </p:sp>
      <p:sp>
        <p:nvSpPr>
          <p:cNvPr id="16" name="副标题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zh-CN" altLang="en-US">
                <a:solidFill>
                  <a:schemeClr val="tx1">
                    <a:alpha val="60000"/>
                  </a:schemeClr>
                </a:solidFill>
              </a:rPr>
              <a:t>单击此处编辑母版副标题样式</a:t>
            </a:r>
            <a:endParaRPr lang="zh-CN">
              <a:solidFill>
                <a:schemeClr val="tx1">
                  <a:alpha val="60000"/>
                </a:schemeClr>
              </a:solidFill>
            </a:endParaRPr>
          </a:p>
        </p:txBody>
      </p:sp>
    </p:spTree>
    <p:extLst>
      <p:ext uri="{BB962C8B-B14F-4D97-AF65-F5344CB8AC3E}">
        <p14:creationId xmlns:p14="http://schemas.microsoft.com/office/powerpoint/2010/main" val="249197788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引言">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zh-CN" altLang="en-US"/>
              <a:t>单击此处编辑母版标题样式</a:t>
            </a:r>
            <a:endParaRPr lang="zh-CN"/>
          </a:p>
        </p:txBody>
      </p:sp>
      <p:grpSp>
        <p:nvGrpSpPr>
          <p:cNvPr id="8" name="组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任意多边形(F)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10" name="任意多边形(F)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11" name="任意多边形(F)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grpSp>
      <p:sp>
        <p:nvSpPr>
          <p:cNvPr id="12" name="椭圆形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17" name="内容占位符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zh-CN" altLang="en-US"/>
              <a:t>单击此处编辑母版文本样式</a:t>
            </a:r>
          </a:p>
        </p:txBody>
      </p:sp>
      <p:sp>
        <p:nvSpPr>
          <p:cNvPr id="15" name="图片占位符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zh-CN" altLang="en-US"/>
              <a:t>单击图标添加图片</a:t>
            </a:r>
            <a:endParaRPr lang="zh-CN"/>
          </a:p>
        </p:txBody>
      </p:sp>
      <p:sp>
        <p:nvSpPr>
          <p:cNvPr id="2" name="日期占位符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zh-CN"/>
              <a:t>20XX 年 2 月 2 日星期二</a:t>
            </a:r>
          </a:p>
        </p:txBody>
      </p:sp>
      <p:sp>
        <p:nvSpPr>
          <p:cNvPr id="3" name="页脚占位符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zh-CN"/>
              <a:t>示例页脚文本</a:t>
            </a:r>
          </a:p>
        </p:txBody>
      </p:sp>
      <p:sp>
        <p:nvSpPr>
          <p:cNvPr id="4" name="灯片编号占位符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US" altLang="zh-CN" smtClean="0"/>
              <a:t>‹#›</a:t>
            </a:fld>
            <a:endParaRPr lang="zh-CN"/>
          </a:p>
        </p:txBody>
      </p:sp>
    </p:spTree>
    <p:extLst>
      <p:ext uri="{BB962C8B-B14F-4D97-AF65-F5344CB8AC3E}">
        <p14:creationId xmlns:p14="http://schemas.microsoft.com/office/powerpoint/2010/main" val="1655588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团队">
    <p:spTree>
      <p:nvGrpSpPr>
        <p:cNvPr id="1" name=""/>
        <p:cNvGrpSpPr/>
        <p:nvPr/>
      </p:nvGrpSpPr>
      <p:grpSpPr>
        <a:xfrm>
          <a:off x="0" y="0"/>
          <a:ext cx="0" cy="0"/>
          <a:chOff x="0" y="0"/>
          <a:chExt cx="0" cy="0"/>
        </a:xfrm>
      </p:grpSpPr>
      <p:sp>
        <p:nvSpPr>
          <p:cNvPr id="16" name="长方形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zh-CN"/>
          </a:p>
        </p:txBody>
      </p:sp>
      <p:sp>
        <p:nvSpPr>
          <p:cNvPr id="34" name="椭圆形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40" name="标题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zh-CN"/>
              <a:t>团队</a:t>
            </a:r>
          </a:p>
        </p:txBody>
      </p:sp>
      <p:grpSp>
        <p:nvGrpSpPr>
          <p:cNvPr id="51" name="组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任意多边形：形状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zh-CN"/>
            </a:p>
          </p:txBody>
        </p:sp>
        <p:sp>
          <p:nvSpPr>
            <p:cNvPr id="53" name="任意多边形：形状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zh-CN">
                <a:solidFill>
                  <a:schemeClr val="tx1"/>
                </a:solidFill>
              </a:endParaRPr>
            </a:p>
          </p:txBody>
        </p:sp>
        <p:sp>
          <p:nvSpPr>
            <p:cNvPr id="54" name="椭圆形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55" name="椭圆形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grpSp>
      <p:sp>
        <p:nvSpPr>
          <p:cNvPr id="56" name="图片占位符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zh-CN" altLang="en-US"/>
              <a:t>单击图标添加图片</a:t>
            </a:r>
            <a:endParaRPr lang="zh-CN"/>
          </a:p>
        </p:txBody>
      </p:sp>
      <p:sp>
        <p:nvSpPr>
          <p:cNvPr id="57" name="图片占位符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zh-CN" altLang="en-US"/>
              <a:t>单击图标添加图片</a:t>
            </a:r>
            <a:endParaRPr lang="zh-CN"/>
          </a:p>
        </p:txBody>
      </p:sp>
      <p:sp>
        <p:nvSpPr>
          <p:cNvPr id="58" name="图片占位符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zh-CN" altLang="en-US"/>
              <a:t>单击图标添加图片</a:t>
            </a:r>
            <a:endParaRPr lang="zh-CN"/>
          </a:p>
        </p:txBody>
      </p:sp>
      <p:sp>
        <p:nvSpPr>
          <p:cNvPr id="59" name="图片占位符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zh-CN" altLang="en-US"/>
              <a:t>单击图标添加图片</a:t>
            </a:r>
            <a:endParaRPr lang="zh-CN"/>
          </a:p>
        </p:txBody>
      </p:sp>
      <p:sp>
        <p:nvSpPr>
          <p:cNvPr id="63" name="文本占位符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zh-CN"/>
              <a:t>姓名</a:t>
            </a:r>
          </a:p>
        </p:txBody>
      </p:sp>
      <p:sp>
        <p:nvSpPr>
          <p:cNvPr id="61" name="文本占位符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zh-CN"/>
              <a:t>标题</a:t>
            </a:r>
          </a:p>
        </p:txBody>
      </p:sp>
      <p:sp>
        <p:nvSpPr>
          <p:cNvPr id="65" name="文本占位符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zh-CN"/>
              <a:t>姓名</a:t>
            </a:r>
          </a:p>
        </p:txBody>
      </p:sp>
      <p:sp>
        <p:nvSpPr>
          <p:cNvPr id="64" name="文本占位符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zh-CN"/>
              <a:t>标题</a:t>
            </a:r>
          </a:p>
        </p:txBody>
      </p:sp>
      <p:sp>
        <p:nvSpPr>
          <p:cNvPr id="67" name="文本占位符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zh-CN"/>
              <a:t>姓名</a:t>
            </a:r>
          </a:p>
        </p:txBody>
      </p:sp>
      <p:sp>
        <p:nvSpPr>
          <p:cNvPr id="66" name="文本占位符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zh-CN"/>
              <a:t>标题</a:t>
            </a:r>
          </a:p>
        </p:txBody>
      </p:sp>
      <p:sp>
        <p:nvSpPr>
          <p:cNvPr id="69" name="文本占位符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zh-CN"/>
              <a:t>姓名</a:t>
            </a:r>
          </a:p>
        </p:txBody>
      </p:sp>
      <p:sp>
        <p:nvSpPr>
          <p:cNvPr id="68" name="文本占位符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zh-CN"/>
              <a:t>标题</a:t>
            </a:r>
          </a:p>
        </p:txBody>
      </p:sp>
      <p:sp>
        <p:nvSpPr>
          <p:cNvPr id="4" name="日期占位符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zh-CN"/>
              <a:t>20XX 年 2 月 2 日星期二</a:t>
            </a:r>
          </a:p>
        </p:txBody>
      </p:sp>
      <p:sp>
        <p:nvSpPr>
          <p:cNvPr id="5" name="页脚占位符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zh-CN"/>
              <a:t>示例页脚文本</a:t>
            </a:r>
          </a:p>
        </p:txBody>
      </p:sp>
      <p:sp>
        <p:nvSpPr>
          <p:cNvPr id="6" name="幻灯片编号占位符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n-US" altLang="zh-CN" smtClean="0"/>
              <a:t>‹#›</a:t>
            </a:fld>
            <a:endParaRPr lang="zh-CN"/>
          </a:p>
        </p:txBody>
      </p:sp>
    </p:spTree>
    <p:extLst>
      <p:ext uri="{BB962C8B-B14F-4D97-AF65-F5344CB8AC3E}">
        <p14:creationId xmlns:p14="http://schemas.microsoft.com/office/powerpoint/2010/main" val="120386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cSld name="10_内容 2 列（比较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zh-CN" sz="4800" dirty="0"/>
            </a:lvl1pPr>
          </a:lstStyle>
          <a:p>
            <a:pPr lvl="0" rtl="0">
              <a:lnSpc>
                <a:spcPct val="100000"/>
              </a:lnSpc>
            </a:pPr>
            <a:r>
              <a:rPr lang="zh-CN" altLang="en-US"/>
              <a:t>单击此处编辑母版标题样式</a:t>
            </a:r>
            <a:endParaRPr lang="zh-CN"/>
          </a:p>
        </p:txBody>
      </p:sp>
      <p:sp>
        <p:nvSpPr>
          <p:cNvPr id="3" name="文本占位符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5" name="文本占位符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zh-CN" sz="1400" b="0" cap="all" spc="200" baseline="0" dirty="0">
                <a:solidFill>
                  <a:schemeClr val="tx1"/>
                </a:solidFill>
              </a:defRPr>
            </a:lvl1pPr>
          </a:lstStyle>
          <a:p>
            <a:pPr marL="228600" lvl="0" indent="-228600" rtl="0"/>
            <a:r>
              <a:rPr lang="zh-CN" altLang="en-US"/>
              <a:t>单击此处编辑母版文本样式</a:t>
            </a:r>
          </a:p>
        </p:txBody>
      </p:sp>
      <p:sp>
        <p:nvSpPr>
          <p:cNvPr id="6" name="内容占位符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7" name="日期占位符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zh-CN"/>
              <a:t>20XX 年 2 月 2 日星期二</a:t>
            </a:r>
          </a:p>
        </p:txBody>
      </p:sp>
      <p:sp>
        <p:nvSpPr>
          <p:cNvPr id="8" name="页脚占位符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zh-CN"/>
              <a:t>示例页脚文本</a:t>
            </a:r>
          </a:p>
        </p:txBody>
      </p:sp>
      <p:sp>
        <p:nvSpPr>
          <p:cNvPr id="9" name="幻灯片编号占位符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n-US" altLang="zh-CN" smtClean="0"/>
              <a:t>‹#›</a:t>
            </a:fld>
            <a:endParaRPr lang="zh-CN"/>
          </a:p>
        </p:txBody>
      </p:sp>
    </p:spTree>
    <p:extLst>
      <p:ext uri="{BB962C8B-B14F-4D97-AF65-F5344CB8AC3E}">
        <p14:creationId xmlns:p14="http://schemas.microsoft.com/office/powerpoint/2010/main" val="28347238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内容 3 列">
    <p:spTree>
      <p:nvGrpSpPr>
        <p:cNvPr id="1" name=""/>
        <p:cNvGrpSpPr/>
        <p:nvPr/>
      </p:nvGrpSpPr>
      <p:grpSpPr>
        <a:xfrm>
          <a:off x="0" y="0"/>
          <a:ext cx="0" cy="0"/>
          <a:chOff x="0" y="0"/>
          <a:chExt cx="0" cy="0"/>
        </a:xfrm>
      </p:grpSpPr>
      <p:grpSp>
        <p:nvGrpSpPr>
          <p:cNvPr id="34" name="组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任意多边形：形状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zh-CN"/>
            </a:p>
          </p:txBody>
        </p:sp>
        <p:sp>
          <p:nvSpPr>
            <p:cNvPr id="36" name="任意多边形：形状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zh-CN">
                <a:solidFill>
                  <a:schemeClr val="tx1"/>
                </a:solidFill>
              </a:endParaRPr>
            </a:p>
          </p:txBody>
        </p:sp>
        <p:sp>
          <p:nvSpPr>
            <p:cNvPr id="37" name="椭圆形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38" name="椭圆形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grpSp>
      <p:sp>
        <p:nvSpPr>
          <p:cNvPr id="19" name="任意多边形：形状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20" name="椭圆形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25" name="椭圆形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15" name="标题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zh-CN" sz="4800" dirty="0"/>
            </a:lvl1pPr>
          </a:lstStyle>
          <a:p>
            <a:pPr lvl="0" rtl="0">
              <a:lnSpc>
                <a:spcPct val="100000"/>
              </a:lnSpc>
            </a:pPr>
            <a:r>
              <a:rPr lang="zh-CN" altLang="en-US"/>
              <a:t>单击此处编辑母版标题样式</a:t>
            </a:r>
            <a:endParaRPr lang="zh-CN"/>
          </a:p>
        </p:txBody>
      </p:sp>
      <p:sp>
        <p:nvSpPr>
          <p:cNvPr id="16" name="文本占位符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17" name="内容占位符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22" name="文本占位符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zh-CN" sz="2000" b="0" cap="all" spc="200" baseline="0" dirty="0">
                <a:solidFill>
                  <a:schemeClr val="tx1"/>
                </a:solidFill>
              </a:defRPr>
            </a:lvl1pPr>
          </a:lstStyle>
          <a:p>
            <a:pPr marL="228600" lvl="0" indent="-228600" rtl="0"/>
            <a:r>
              <a:rPr lang="zh-CN" altLang="en-US"/>
              <a:t>单击此处编辑母版文本样式</a:t>
            </a:r>
          </a:p>
        </p:txBody>
      </p:sp>
      <p:sp>
        <p:nvSpPr>
          <p:cNvPr id="23" name="内容占位符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18" name="文本占位符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zh-CN" sz="2000" b="0" cap="all" spc="200" baseline="0" dirty="0">
                <a:solidFill>
                  <a:schemeClr val="tx1"/>
                </a:solidFill>
              </a:defRPr>
            </a:lvl1pPr>
          </a:lstStyle>
          <a:p>
            <a:pPr marL="228600" lvl="0" indent="-228600" rtl="0"/>
            <a:r>
              <a:rPr lang="zh-CN"/>
              <a:t>单击以编辑</a:t>
            </a:r>
          </a:p>
        </p:txBody>
      </p:sp>
      <p:sp>
        <p:nvSpPr>
          <p:cNvPr id="21" name="内容占位符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4" name="日期占位符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zh-CN"/>
              <a:t>20XX 年 2 月 2 日星期二</a:t>
            </a:r>
          </a:p>
        </p:txBody>
      </p:sp>
      <p:sp>
        <p:nvSpPr>
          <p:cNvPr id="5" name="页脚占位符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zh-CN"/>
              <a:t>示例页脚文本</a:t>
            </a:r>
          </a:p>
        </p:txBody>
      </p:sp>
      <p:sp>
        <p:nvSpPr>
          <p:cNvPr id="6" name="幻灯片编号占位符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US" altLang="zh-CN" smtClean="0"/>
              <a:t>‹#›</a:t>
            </a:fld>
            <a:endParaRPr lang="zh-CN"/>
          </a:p>
        </p:txBody>
      </p:sp>
    </p:spTree>
    <p:extLst>
      <p:ext uri="{BB962C8B-B14F-4D97-AF65-F5344CB8AC3E}">
        <p14:creationId xmlns:p14="http://schemas.microsoft.com/office/powerpoint/2010/main" val="3688242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总结">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zh-CN" altLang="en-US"/>
              <a:t>单击此处编辑母版标题样式</a:t>
            </a:r>
            <a:endParaRPr lang="zh-CN"/>
          </a:p>
        </p:txBody>
      </p:sp>
      <p:sp>
        <p:nvSpPr>
          <p:cNvPr id="10" name="图片占位符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zh-CN" altLang="en-US"/>
              <a:t>单击图标添加图片</a:t>
            </a:r>
            <a:endParaRPr lang="zh-CN"/>
          </a:p>
        </p:txBody>
      </p:sp>
      <p:sp>
        <p:nvSpPr>
          <p:cNvPr id="7" name="内容占位符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zh-CN" altLang="en-US"/>
              <a:t>单击此处编辑母版文本样式</a:t>
            </a:r>
          </a:p>
        </p:txBody>
      </p:sp>
      <p:sp>
        <p:nvSpPr>
          <p:cNvPr id="2" name="日期占位符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zh-CN"/>
              <a:t>20XX 年 2 月 2 日星期二</a:t>
            </a:r>
          </a:p>
        </p:txBody>
      </p:sp>
      <p:sp>
        <p:nvSpPr>
          <p:cNvPr id="3" name="页脚占位符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zh-CN"/>
              <a:t>示例页脚文本</a:t>
            </a:r>
          </a:p>
        </p:txBody>
      </p:sp>
      <p:sp>
        <p:nvSpPr>
          <p:cNvPr id="4" name="灯片编号占位符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US" altLang="zh-CN" smtClean="0"/>
              <a:t>‹#›</a:t>
            </a:fld>
            <a:endParaRPr lang="zh-CN"/>
          </a:p>
        </p:txBody>
      </p:sp>
      <p:sp>
        <p:nvSpPr>
          <p:cNvPr id="8" name="椭圆形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Tree>
    <p:extLst>
      <p:ext uri="{BB962C8B-B14F-4D97-AF65-F5344CB8AC3E}">
        <p14:creationId xmlns:p14="http://schemas.microsoft.com/office/powerpoint/2010/main" val="200774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D72E34-B72C-D746-8B3F-76DCE51E35DB}" type="datetimeFigureOut">
              <a:rPr lang="en-US" smtClean="0"/>
              <a:pPr/>
              <a:t>4/24/23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6DE3E5-BC3C-7940-8292-E8E1019C526C}" type="slidenum">
              <a:rPr lang="en-US" smtClean="0"/>
              <a:pPr/>
              <a:t>‹#›</a:t>
            </a:fld>
            <a:endParaRPr lang="en-US"/>
          </a:p>
        </p:txBody>
      </p:sp>
    </p:spTree>
    <p:extLst>
      <p:ext uri="{BB962C8B-B14F-4D97-AF65-F5344CB8AC3E}">
        <p14:creationId xmlns:p14="http://schemas.microsoft.com/office/powerpoint/2010/main" val="1447462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结束语">
    <p:spTree>
      <p:nvGrpSpPr>
        <p:cNvPr id="1" name=""/>
        <p:cNvGrpSpPr/>
        <p:nvPr/>
      </p:nvGrpSpPr>
      <p:grpSpPr>
        <a:xfrm>
          <a:off x="0" y="0"/>
          <a:ext cx="0" cy="0"/>
          <a:chOff x="0" y="0"/>
          <a:chExt cx="0" cy="0"/>
        </a:xfrm>
      </p:grpSpPr>
      <p:sp>
        <p:nvSpPr>
          <p:cNvPr id="28" name="标题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zh-CN" altLang="en-US"/>
              <a:t>单击此处编辑母版标题样式</a:t>
            </a:r>
            <a:endParaRPr lang="zh-CN"/>
          </a:p>
        </p:txBody>
      </p:sp>
      <p:sp>
        <p:nvSpPr>
          <p:cNvPr id="31" name="副标题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zh-CN" altLang="en-US">
                <a:solidFill>
                  <a:schemeClr val="tx1">
                    <a:alpha val="60000"/>
                  </a:schemeClr>
                </a:solidFill>
              </a:rPr>
              <a:t>单击此处编辑母版副标题样式</a:t>
            </a:r>
            <a:endParaRPr lang="zh-CN">
              <a:solidFill>
                <a:schemeClr val="tx1">
                  <a:alpha val="60000"/>
                </a:schemeClr>
              </a:solidFill>
            </a:endParaRPr>
          </a:p>
        </p:txBody>
      </p:sp>
      <p:sp>
        <p:nvSpPr>
          <p:cNvPr id="40" name="图片占位符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zh-CN" altLang="en-US"/>
              <a:t>单击图标添加图片</a:t>
            </a:r>
            <a:endParaRPr lang="zh-CN"/>
          </a:p>
        </p:txBody>
      </p:sp>
      <p:sp>
        <p:nvSpPr>
          <p:cNvPr id="42" name="图片占位符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zh-CN" altLang="en-US"/>
              <a:t>单击图标添加图片</a:t>
            </a:r>
            <a:endParaRPr lang="zh-CN"/>
          </a:p>
        </p:txBody>
      </p:sp>
      <p:grpSp>
        <p:nvGrpSpPr>
          <p:cNvPr id="43" name="组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任意多边形：形状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solidFill>
                  <a:schemeClr val="tx1"/>
                </a:solidFill>
              </a:endParaRPr>
            </a:p>
          </p:txBody>
        </p:sp>
        <p:sp>
          <p:nvSpPr>
            <p:cNvPr id="45" name="椭圆形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46" name="任意多边形：形状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solidFill>
                  <a:schemeClr val="tx1"/>
                </a:solidFill>
              </a:endParaRPr>
            </a:p>
          </p:txBody>
        </p:sp>
      </p:grpSp>
      <p:grpSp>
        <p:nvGrpSpPr>
          <p:cNvPr id="15" name="组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任意多边形：形状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21" name="椭圆形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grpSp>
      <p:sp>
        <p:nvSpPr>
          <p:cNvPr id="5" name="日期占位符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zh-CN"/>
              <a:t>20XX 年 2 月 2 日星期二</a:t>
            </a:r>
          </a:p>
        </p:txBody>
      </p:sp>
      <p:sp>
        <p:nvSpPr>
          <p:cNvPr id="6" name="页脚占位符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zh-CN"/>
              <a:t>示例页脚文本</a:t>
            </a:r>
          </a:p>
        </p:txBody>
      </p:sp>
      <p:sp>
        <p:nvSpPr>
          <p:cNvPr id="7" name="灯片编号占位符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n-US" altLang="zh-CN" smtClean="0"/>
              <a:t>‹#›</a:t>
            </a:fld>
            <a:endParaRPr lang="zh-CN"/>
          </a:p>
        </p:txBody>
      </p:sp>
      <p:sp>
        <p:nvSpPr>
          <p:cNvPr id="17" name="椭圆形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Tree>
    <p:extLst>
      <p:ext uri="{BB962C8B-B14F-4D97-AF65-F5344CB8AC3E}">
        <p14:creationId xmlns:p14="http://schemas.microsoft.com/office/powerpoint/2010/main" val="38401815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标题">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zh-CN" sz="4800"/>
              <a:t>3DFloat</a:t>
            </a:r>
          </a:p>
        </p:txBody>
      </p:sp>
      <p:sp>
        <p:nvSpPr>
          <p:cNvPr id="14" name="图片占位符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zh-CN" altLang="en-US"/>
              <a:t>单击图标添加图片</a:t>
            </a:r>
            <a:endParaRPr lang="zh-CN"/>
          </a:p>
        </p:txBody>
      </p:sp>
      <p:sp>
        <p:nvSpPr>
          <p:cNvPr id="8" name="椭圆形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grpSp>
        <p:nvGrpSpPr>
          <p:cNvPr id="9" name="组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任意多边形：形状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11" name="椭圆形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grpSp>
      <p:sp>
        <p:nvSpPr>
          <p:cNvPr id="3" name="文本占位符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zh-CN" altLang="en-US"/>
              <a:t>单击此处编辑母版文本样式</a:t>
            </a:r>
          </a:p>
        </p:txBody>
      </p:sp>
    </p:spTree>
    <p:extLst>
      <p:ext uri="{BB962C8B-B14F-4D97-AF65-F5344CB8AC3E}">
        <p14:creationId xmlns:p14="http://schemas.microsoft.com/office/powerpoint/2010/main" val="3449955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分节符">
    <p:bg>
      <p:bgRef idx="1001">
        <a:schemeClr val="bg1"/>
      </p:bgRef>
    </p:bg>
    <p:spTree>
      <p:nvGrpSpPr>
        <p:cNvPr id="1" name=""/>
        <p:cNvGrpSpPr/>
        <p:nvPr/>
      </p:nvGrpSpPr>
      <p:grpSpPr>
        <a:xfrm>
          <a:off x="0" y="0"/>
          <a:ext cx="0" cy="0"/>
          <a:chOff x="0" y="0"/>
          <a:chExt cx="0" cy="0"/>
        </a:xfrm>
      </p:grpSpPr>
      <p:sp>
        <p:nvSpPr>
          <p:cNvPr id="8" name="图片占位符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zh-CN" altLang="en-US"/>
              <a:t>单击图标添加图片</a:t>
            </a:r>
            <a:endParaRPr lang="zh-CN"/>
          </a:p>
        </p:txBody>
      </p:sp>
      <p:sp>
        <p:nvSpPr>
          <p:cNvPr id="16" name="副标题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zh-CN" altLang="en-US">
                <a:solidFill>
                  <a:schemeClr val="tx1">
                    <a:alpha val="60000"/>
                  </a:schemeClr>
                </a:solidFill>
              </a:rPr>
              <a:t>单击此处编辑母版副标题样式</a:t>
            </a:r>
            <a:endParaRPr lang="zh-CN">
              <a:solidFill>
                <a:schemeClr val="tx1">
                  <a:alpha val="60000"/>
                </a:schemeClr>
              </a:solidFill>
            </a:endParaRPr>
          </a:p>
        </p:txBody>
      </p:sp>
      <p:sp>
        <p:nvSpPr>
          <p:cNvPr id="15" name="标题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zh-CN" altLang="en-US"/>
              <a:t>单击此处编辑母版标题样式</a:t>
            </a:r>
            <a:endParaRPr lang="zh-CN"/>
          </a:p>
        </p:txBody>
      </p:sp>
    </p:spTree>
    <p:extLst>
      <p:ext uri="{BB962C8B-B14F-4D97-AF65-F5344CB8AC3E}">
        <p14:creationId xmlns:p14="http://schemas.microsoft.com/office/powerpoint/2010/main" val="3832631748"/>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pPr rtl="0"/>
            <a:r>
              <a:rPr lang="zh-CN"/>
              <a:t>20XX 年 2 月 2 日星期二</a:t>
            </a:r>
          </a:p>
        </p:txBody>
      </p:sp>
      <p:sp>
        <p:nvSpPr>
          <p:cNvPr id="8" name="Footer Placeholder 7"/>
          <p:cNvSpPr>
            <a:spLocks noGrp="1"/>
          </p:cNvSpPr>
          <p:nvPr>
            <p:ph type="ftr" sz="quarter" idx="11"/>
          </p:nvPr>
        </p:nvSpPr>
        <p:spPr/>
        <p:txBody>
          <a:bodyPr/>
          <a:lstStyle/>
          <a:p>
            <a:pPr rtl="0"/>
            <a:r>
              <a:rPr lang="zh-CN"/>
              <a:t>示例页脚文本</a:t>
            </a:r>
          </a:p>
        </p:txBody>
      </p:sp>
      <p:sp>
        <p:nvSpPr>
          <p:cNvPr id="9" name="Slide Number Placeholder 8"/>
          <p:cNvSpPr>
            <a:spLocks noGrp="1"/>
          </p:cNvSpPr>
          <p:nvPr>
            <p:ph type="sldNum" sz="quarter" idx="12"/>
          </p:nvPr>
        </p:nvSpPr>
        <p:spPr/>
        <p:txBody>
          <a:bodyPr/>
          <a:lstStyle/>
          <a:p>
            <a:pPr rtl="0"/>
            <a:fld id="{DBA1B0FB-D917-4C8C-928F-313BD683BF39}" type="slidenum">
              <a:rPr lang="en-US" altLang="zh-CN" smtClean="0"/>
              <a:pPr rtl="0"/>
              <a:t>‹#›</a:t>
            </a:fld>
            <a:endParaRPr lang="zh-CN"/>
          </a:p>
        </p:txBody>
      </p:sp>
    </p:spTree>
    <p:extLst>
      <p:ext uri="{BB962C8B-B14F-4D97-AF65-F5344CB8AC3E}">
        <p14:creationId xmlns:p14="http://schemas.microsoft.com/office/powerpoint/2010/main" val="3241158222"/>
      </p:ext>
    </p:extLst>
  </p:cSld>
  <p:clrMapOvr>
    <a:overrideClrMapping bg1="dk1" tx1="lt1" bg2="dk2" tx2="lt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pPr rtl="0"/>
            <a:r>
              <a:rPr lang="zh-CN"/>
              <a:t>20XX 年 2 月 2 日星期二</a:t>
            </a:r>
          </a:p>
        </p:txBody>
      </p:sp>
      <p:sp>
        <p:nvSpPr>
          <p:cNvPr id="9" name="Footer Placeholder 8"/>
          <p:cNvSpPr>
            <a:spLocks noGrp="1"/>
          </p:cNvSpPr>
          <p:nvPr>
            <p:ph type="ftr" sz="quarter" idx="11"/>
          </p:nvPr>
        </p:nvSpPr>
        <p:spPr/>
        <p:txBody>
          <a:bodyPr/>
          <a:lstStyle/>
          <a:p>
            <a:pPr rtl="0"/>
            <a:r>
              <a:rPr lang="zh-CN"/>
              <a:t>示例页脚文本</a:t>
            </a:r>
          </a:p>
        </p:txBody>
      </p:sp>
      <p:sp>
        <p:nvSpPr>
          <p:cNvPr id="10" name="Slide Number Placeholder 9"/>
          <p:cNvSpPr>
            <a:spLocks noGrp="1"/>
          </p:cNvSpPr>
          <p:nvPr>
            <p:ph type="sldNum" sz="quarter" idx="12"/>
          </p:nvPr>
        </p:nvSpPr>
        <p:spPr/>
        <p:txBody>
          <a:bodyPr/>
          <a:lstStyle/>
          <a:p>
            <a:pPr rtl="0"/>
            <a:fld id="{DBA1B0FB-D917-4C8C-928F-313BD683BF39}" type="slidenum">
              <a:rPr lang="en-US" altLang="zh-CN" smtClean="0"/>
              <a:pPr rtl="0"/>
              <a:t>‹#›</a:t>
            </a:fld>
            <a:endParaRPr lang="zh-CN"/>
          </a:p>
        </p:txBody>
      </p:sp>
    </p:spTree>
    <p:extLst>
      <p:ext uri="{BB962C8B-B14F-4D97-AF65-F5344CB8AC3E}">
        <p14:creationId xmlns:p14="http://schemas.microsoft.com/office/powerpoint/2010/main" val="226557296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pPr rtl="0"/>
            <a:r>
              <a:rPr lang="zh-CN"/>
              <a:t>20XX 年 2 月 2 日星期二</a:t>
            </a:r>
          </a:p>
        </p:txBody>
      </p:sp>
      <p:sp>
        <p:nvSpPr>
          <p:cNvPr id="8" name="Footer Placeholder 7"/>
          <p:cNvSpPr>
            <a:spLocks noGrp="1"/>
          </p:cNvSpPr>
          <p:nvPr>
            <p:ph type="ftr" sz="quarter" idx="11"/>
          </p:nvPr>
        </p:nvSpPr>
        <p:spPr/>
        <p:txBody>
          <a:bodyPr/>
          <a:lstStyle/>
          <a:p>
            <a:pPr rtl="0"/>
            <a:r>
              <a:rPr lang="zh-CN"/>
              <a:t>示例页脚文本</a:t>
            </a:r>
          </a:p>
        </p:txBody>
      </p:sp>
      <p:sp>
        <p:nvSpPr>
          <p:cNvPr id="9" name="Slide Number Placeholder 8"/>
          <p:cNvSpPr>
            <a:spLocks noGrp="1"/>
          </p:cNvSpPr>
          <p:nvPr>
            <p:ph type="sldNum" sz="quarter" idx="12"/>
          </p:nvPr>
        </p:nvSpPr>
        <p:spPr/>
        <p:txBody>
          <a:bodyPr/>
          <a:lstStyle/>
          <a:p>
            <a:pPr rtl="0"/>
            <a:fld id="{DBA1B0FB-D917-4C8C-928F-313BD683BF39}" type="slidenum">
              <a:rPr lang="en-US" altLang="zh-CN" smtClean="0"/>
              <a:pPr rtl="0"/>
              <a:t>‹#›</a:t>
            </a:fld>
            <a:endParaRPr lang="zh-C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0944166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D72E34-B72C-D746-8B3F-76DCE51E35DB}" type="datetimeFigureOut">
              <a:rPr lang="en-US" smtClean="0"/>
              <a:pPr/>
              <a:t>4/24/23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6DE3E5-BC3C-7940-8292-E8E1019C526C}" type="slidenum">
              <a:rPr lang="en-US" smtClean="0"/>
              <a:pPr/>
              <a:t>‹#›</a:t>
            </a:fld>
            <a:endParaRPr lang="en-US"/>
          </a:p>
        </p:txBody>
      </p:sp>
    </p:spTree>
    <p:extLst>
      <p:ext uri="{BB962C8B-B14F-4D97-AF65-F5344CB8AC3E}">
        <p14:creationId xmlns:p14="http://schemas.microsoft.com/office/powerpoint/2010/main" val="2866723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72E34-B72C-D746-8B3F-76DCE51E35DB}" type="datetimeFigureOut">
              <a:rPr lang="en-US" smtClean="0"/>
              <a:pPr/>
              <a:t>4/24/23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6DE3E5-BC3C-7940-8292-E8E1019C526C}" type="slidenum">
              <a:rPr lang="en-US" smtClean="0"/>
              <a:pPr/>
              <a:t>‹#›</a:t>
            </a:fld>
            <a:endParaRPr lang="en-US"/>
          </a:p>
        </p:txBody>
      </p:sp>
    </p:spTree>
    <p:extLst>
      <p:ext uri="{BB962C8B-B14F-4D97-AF65-F5344CB8AC3E}">
        <p14:creationId xmlns:p14="http://schemas.microsoft.com/office/powerpoint/2010/main" val="2802522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pPr rtl="0"/>
            <a:r>
              <a:rPr lang="zh-CN"/>
              <a:t>20XX 年 2 月 2 日星期二</a:t>
            </a: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rtl="0"/>
            <a:r>
              <a:rPr lang="zh-CN"/>
              <a:t>示例页脚文本</a:t>
            </a:r>
          </a:p>
        </p:txBody>
      </p:sp>
      <p:sp>
        <p:nvSpPr>
          <p:cNvPr id="11" name="Slide Number Placeholder 10"/>
          <p:cNvSpPr>
            <a:spLocks noGrp="1"/>
          </p:cNvSpPr>
          <p:nvPr>
            <p:ph type="sldNum" sz="quarter" idx="12"/>
          </p:nvPr>
        </p:nvSpPr>
        <p:spPr/>
        <p:txBody>
          <a:bodyPr/>
          <a:lstStyle/>
          <a:p>
            <a:pPr rtl="0"/>
            <a:fld id="{DBA1B0FB-D917-4C8C-928F-313BD683BF39}" type="slidenum">
              <a:rPr lang="en-US" altLang="zh-CN" smtClean="0"/>
              <a:pPr rtl="0"/>
              <a:t>‹#›</a:t>
            </a:fld>
            <a:endParaRPr lang="zh-CN"/>
          </a:p>
        </p:txBody>
      </p:sp>
    </p:spTree>
    <p:extLst>
      <p:ext uri="{BB962C8B-B14F-4D97-AF65-F5344CB8AC3E}">
        <p14:creationId xmlns:p14="http://schemas.microsoft.com/office/powerpoint/2010/main" val="212872459"/>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pPr rtl="0"/>
            <a:r>
              <a:rPr lang="zh-CN"/>
              <a:t>20XX 年 2 月 2 日星期二</a:t>
            </a: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rtl="0"/>
            <a:r>
              <a:rPr lang="zh-CN"/>
              <a:t>示例页脚文本</a:t>
            </a:r>
          </a:p>
        </p:txBody>
      </p:sp>
      <p:sp>
        <p:nvSpPr>
          <p:cNvPr id="10" name="Slide Number Placeholder 9"/>
          <p:cNvSpPr>
            <a:spLocks noGrp="1"/>
          </p:cNvSpPr>
          <p:nvPr>
            <p:ph type="sldNum" sz="quarter" idx="12"/>
          </p:nvPr>
        </p:nvSpPr>
        <p:spPr/>
        <p:txBody>
          <a:bodyPr/>
          <a:lstStyle/>
          <a:p>
            <a:pPr rtl="0"/>
            <a:fld id="{DBA1B0FB-D917-4C8C-928F-313BD683BF39}" type="slidenum">
              <a:rPr lang="en-US" altLang="zh-CN" smtClean="0"/>
              <a:pPr rtl="0"/>
              <a:t>‹#›</a:t>
            </a:fld>
            <a:endParaRPr lang="zh-CN"/>
          </a:p>
        </p:txBody>
      </p:sp>
    </p:spTree>
    <p:extLst>
      <p:ext uri="{BB962C8B-B14F-4D97-AF65-F5344CB8AC3E}">
        <p14:creationId xmlns:p14="http://schemas.microsoft.com/office/powerpoint/2010/main" val="2110804845"/>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r>
              <a:rPr lang="zh-CN"/>
              <a:t>20XX 年 2 月 2 日星期二</a:t>
            </a: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r>
              <a:rPr lang="zh-CN"/>
              <a:t>示例页脚文本</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rtl="0"/>
            <a:fld id="{DBA1B0FB-D917-4C8C-928F-313BD683BF39}" type="slidenum">
              <a:rPr lang="en-US" altLang="zh-CN" smtClean="0"/>
              <a:pPr rtl="0"/>
              <a:t>‹#›</a:t>
            </a:fld>
            <a:endParaRPr lang="zh-CN"/>
          </a:p>
        </p:txBody>
      </p:sp>
    </p:spTree>
    <p:extLst>
      <p:ext uri="{BB962C8B-B14F-4D97-AF65-F5344CB8AC3E}">
        <p14:creationId xmlns:p14="http://schemas.microsoft.com/office/powerpoint/2010/main" val="3197632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hf hdr="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control" Target="../activeX/activeX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6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1.png"/><Relationship Id="rId4" Type="http://schemas.openxmlformats.org/officeDocument/2006/relationships/image" Target="../media/image30.png"/></Relationships>
</file>

<file path=ppt/slides/_rels/slide6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customXml" Target="../ink/ink2.xml"/></Relationships>
</file>

<file path=ppt/slides/_rels/slide7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3.emf"/><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75.xml.rels><?xml version="1.0" encoding="UTF-8" standalone="yes"?>
<Relationships xmlns="http://schemas.openxmlformats.org/package/2006/relationships"><Relationship Id="rId8" Type="http://schemas.openxmlformats.org/officeDocument/2006/relationships/image" Target="../media/image55.png"/><Relationship Id="rId26" Type="http://schemas.openxmlformats.org/officeDocument/2006/relationships/image" Target="../media/image64.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44.emf"/><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customXml" Target="../ink/ink5.xml"/><Relationship Id="rId23" Type="http://schemas.openxmlformats.org/officeDocument/2006/relationships/customXml" Target="../ink/ink8.xml"/><Relationship Id="rId4" Type="http://schemas.openxmlformats.org/officeDocument/2006/relationships/image" Target="../media/image53.png"/><Relationship Id="rId9" Type="http://schemas.openxmlformats.org/officeDocument/2006/relationships/customXml" Target="../ink/ink7.xml"/><Relationship Id="rId22" Type="http://schemas.openxmlformats.org/officeDocument/2006/relationships/image" Target="../media/image62.png"/></Relationships>
</file>

<file path=ppt/slides/_rels/slide76.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4900" y="2019869"/>
            <a:ext cx="7023100" cy="933450"/>
          </a:xfrm>
        </p:spPr>
        <p:txBody>
          <a:bodyPr>
            <a:normAutofit fontScale="90000"/>
          </a:bodyPr>
          <a:lstStyle/>
          <a:p>
            <a:r>
              <a:rPr lang="en-US"/>
              <a:t>Topic 5 Energetics &amp; Thermochemistry</a:t>
            </a:r>
          </a:p>
        </p:txBody>
      </p:sp>
      <p:sp>
        <p:nvSpPr>
          <p:cNvPr id="3" name="Subtitle 2"/>
          <p:cNvSpPr>
            <a:spLocks noGrp="1"/>
          </p:cNvSpPr>
          <p:nvPr>
            <p:ph type="subTitle" idx="1"/>
          </p:nvPr>
        </p:nvSpPr>
        <p:spPr>
          <a:xfrm>
            <a:off x="5384383" y="5688090"/>
            <a:ext cx="4851818" cy="748553"/>
          </a:xfrm>
        </p:spPr>
        <p:txBody>
          <a:bodyPr>
            <a:normAutofit/>
          </a:bodyPr>
          <a:lstStyle/>
          <a:p>
            <a:endParaRPr lang="en-US" sz="2000">
              <a:solidFill>
                <a:schemeClr val="accent1"/>
              </a:solidFill>
            </a:endParaRPr>
          </a:p>
        </p:txBody>
      </p:sp>
    </p:spTree>
    <p:extLst>
      <p:ext uri="{BB962C8B-B14F-4D97-AF65-F5344CB8AC3E}">
        <p14:creationId xmlns:p14="http://schemas.microsoft.com/office/powerpoint/2010/main" val="2142812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2166937" y="1743076"/>
            <a:ext cx="4483100" cy="4056063"/>
            <a:chOff x="405" y="1098"/>
            <a:chExt cx="2824" cy="2555"/>
          </a:xfrm>
        </p:grpSpPr>
        <p:sp>
          <p:nvSpPr>
            <p:cNvPr id="21507" name="Line 3"/>
            <p:cNvSpPr>
              <a:spLocks noChangeShapeType="1"/>
            </p:cNvSpPr>
            <p:nvPr/>
          </p:nvSpPr>
          <p:spPr bwMode="auto">
            <a:xfrm flipV="1">
              <a:off x="750" y="1098"/>
              <a:ext cx="0" cy="226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1508" name="Line 4"/>
            <p:cNvSpPr>
              <a:spLocks noChangeShapeType="1"/>
            </p:cNvSpPr>
            <p:nvPr/>
          </p:nvSpPr>
          <p:spPr bwMode="auto">
            <a:xfrm>
              <a:off x="741" y="3362"/>
              <a:ext cx="2488" cy="1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1509" name="Text Box 5"/>
            <p:cNvSpPr txBox="1">
              <a:spLocks noChangeArrowheads="1"/>
            </p:cNvSpPr>
            <p:nvPr/>
          </p:nvSpPr>
          <p:spPr bwMode="auto">
            <a:xfrm rot="16200000">
              <a:off x="76" y="2169"/>
              <a:ext cx="8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Energy / kJ)</a:t>
              </a:r>
            </a:p>
          </p:txBody>
        </p:sp>
        <p:sp>
          <p:nvSpPr>
            <p:cNvPr id="21510" name="Text Box 6"/>
            <p:cNvSpPr txBox="1">
              <a:spLocks noChangeArrowheads="1"/>
            </p:cNvSpPr>
            <p:nvPr/>
          </p:nvSpPr>
          <p:spPr bwMode="auto">
            <a:xfrm>
              <a:off x="762" y="3420"/>
              <a:ext cx="18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Progress of reaction (time)</a:t>
              </a:r>
            </a:p>
          </p:txBody>
        </p:sp>
      </p:grpSp>
      <p:sp>
        <p:nvSpPr>
          <p:cNvPr id="21511" name="Text Box 7"/>
          <p:cNvSpPr txBox="1">
            <a:spLocks noChangeArrowheads="1"/>
          </p:cNvSpPr>
          <p:nvPr/>
        </p:nvSpPr>
        <p:spPr bwMode="auto">
          <a:xfrm>
            <a:off x="1865313" y="366713"/>
            <a:ext cx="7545387" cy="1066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srgbClr val="FFFFFF"/>
                </a:solidFill>
                <a:effectLst/>
                <a:uLnTx/>
                <a:uFillTx/>
                <a:latin typeface="Arial" charset="0"/>
                <a:ea typeface="+mn-ea"/>
                <a:cs typeface="+mn-cs"/>
              </a:rPr>
              <a:t>Energy Level Diagram for an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srgbClr val="FFFFFF"/>
                </a:solidFill>
                <a:effectLst/>
                <a:uLnTx/>
                <a:uFillTx/>
                <a:latin typeface="Arial" charset="0"/>
                <a:ea typeface="+mn-ea"/>
                <a:cs typeface="+mn-cs"/>
              </a:rPr>
              <a:t>Exothermic Reaction</a:t>
            </a:r>
          </a:p>
        </p:txBody>
      </p:sp>
      <p:grpSp>
        <p:nvGrpSpPr>
          <p:cNvPr id="21512" name="Group 8"/>
          <p:cNvGrpSpPr>
            <a:grpSpLocks/>
          </p:cNvGrpSpPr>
          <p:nvPr/>
        </p:nvGrpSpPr>
        <p:grpSpPr bwMode="auto">
          <a:xfrm>
            <a:off x="2982913" y="1784351"/>
            <a:ext cx="5580062" cy="852488"/>
            <a:chOff x="919" y="1124"/>
            <a:chExt cx="3515" cy="537"/>
          </a:xfrm>
        </p:grpSpPr>
        <p:sp>
          <p:nvSpPr>
            <p:cNvPr id="21513" name="Line 9"/>
            <p:cNvSpPr>
              <a:spLocks noChangeShapeType="1"/>
            </p:cNvSpPr>
            <p:nvPr/>
          </p:nvSpPr>
          <p:spPr bwMode="auto">
            <a:xfrm>
              <a:off x="1014" y="1661"/>
              <a:ext cx="899"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nvGrpSpPr>
            <p:cNvPr id="21514" name="Group 10"/>
            <p:cNvGrpSpPr>
              <a:grpSpLocks/>
            </p:cNvGrpSpPr>
            <p:nvPr/>
          </p:nvGrpSpPr>
          <p:grpSpPr bwMode="auto">
            <a:xfrm>
              <a:off x="919" y="1124"/>
              <a:ext cx="3515" cy="483"/>
              <a:chOff x="919" y="1124"/>
              <a:chExt cx="3515" cy="483"/>
            </a:xfrm>
          </p:grpSpPr>
          <p:sp>
            <p:nvSpPr>
              <p:cNvPr id="21515" name="Text Box 11"/>
              <p:cNvSpPr txBox="1">
                <a:spLocks noChangeArrowheads="1"/>
              </p:cNvSpPr>
              <p:nvPr/>
            </p:nvSpPr>
            <p:spPr bwMode="auto">
              <a:xfrm>
                <a:off x="919" y="1374"/>
                <a:ext cx="71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FF"/>
                    </a:solidFill>
                    <a:effectLst/>
                    <a:uLnTx/>
                    <a:uFillTx/>
                    <a:latin typeface="Arial" charset="0"/>
                    <a:ea typeface="+mn-ea"/>
                    <a:cs typeface="+mn-cs"/>
                  </a:rPr>
                  <a:t>reactants</a:t>
                </a: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21516" name="Text Box 12"/>
              <p:cNvSpPr txBox="1">
                <a:spLocks noChangeArrowheads="1"/>
              </p:cNvSpPr>
              <p:nvPr/>
            </p:nvSpPr>
            <p:spPr bwMode="auto">
              <a:xfrm>
                <a:off x="2304" y="1124"/>
                <a:ext cx="2130" cy="407"/>
              </a:xfrm>
              <a:prstGeom prst="rect">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Arial" charset="0"/>
                    <a:ea typeface="+mn-ea"/>
                    <a:cs typeface="+mn-cs"/>
                  </a:rPr>
                  <a:t>Reactants have more chemical energy.</a:t>
                </a:r>
              </a:p>
            </p:txBody>
          </p:sp>
        </p:grpSp>
      </p:grpSp>
      <p:grpSp>
        <p:nvGrpSpPr>
          <p:cNvPr id="21517" name="Group 13"/>
          <p:cNvGrpSpPr>
            <a:grpSpLocks/>
          </p:cNvGrpSpPr>
          <p:nvPr/>
        </p:nvGrpSpPr>
        <p:grpSpPr bwMode="auto">
          <a:xfrm>
            <a:off x="4402139" y="2638426"/>
            <a:ext cx="4764087" cy="1833563"/>
            <a:chOff x="1813" y="1662"/>
            <a:chExt cx="3001" cy="1155"/>
          </a:xfrm>
        </p:grpSpPr>
        <p:sp>
          <p:nvSpPr>
            <p:cNvPr id="21518" name="Line 14"/>
            <p:cNvSpPr>
              <a:spLocks noChangeShapeType="1"/>
            </p:cNvSpPr>
            <p:nvPr/>
          </p:nvSpPr>
          <p:spPr bwMode="auto">
            <a:xfrm>
              <a:off x="1813" y="1662"/>
              <a:ext cx="0" cy="1155"/>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1519" name="Text Box 15"/>
            <p:cNvSpPr txBox="1">
              <a:spLocks noChangeArrowheads="1"/>
            </p:cNvSpPr>
            <p:nvPr/>
          </p:nvSpPr>
          <p:spPr bwMode="auto">
            <a:xfrm>
              <a:off x="2684" y="1796"/>
              <a:ext cx="2130" cy="582"/>
            </a:xfrm>
            <a:prstGeom prst="rect">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Arial" charset="0"/>
                  <a:ea typeface="+mn-ea"/>
                  <a:cs typeface="+mn-cs"/>
                </a:rPr>
                <a:t>Some of this is lost as heat which spreads out into the room.</a:t>
              </a:r>
            </a:p>
          </p:txBody>
        </p:sp>
      </p:grpSp>
      <p:grpSp>
        <p:nvGrpSpPr>
          <p:cNvPr id="21520" name="Group 16"/>
          <p:cNvGrpSpPr>
            <a:grpSpLocks/>
          </p:cNvGrpSpPr>
          <p:nvPr/>
        </p:nvGrpSpPr>
        <p:grpSpPr bwMode="auto">
          <a:xfrm>
            <a:off x="4387850" y="4302126"/>
            <a:ext cx="5837238" cy="923925"/>
            <a:chOff x="1804" y="2710"/>
            <a:chExt cx="3677" cy="582"/>
          </a:xfrm>
        </p:grpSpPr>
        <p:sp>
          <p:nvSpPr>
            <p:cNvPr id="21521" name="Line 17"/>
            <p:cNvSpPr>
              <a:spLocks noChangeShapeType="1"/>
            </p:cNvSpPr>
            <p:nvPr/>
          </p:nvSpPr>
          <p:spPr bwMode="auto">
            <a:xfrm>
              <a:off x="1804" y="2817"/>
              <a:ext cx="1136"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nvGrpSpPr>
            <p:cNvPr id="21522" name="Group 18"/>
            <p:cNvGrpSpPr>
              <a:grpSpLocks/>
            </p:cNvGrpSpPr>
            <p:nvPr/>
          </p:nvGrpSpPr>
          <p:grpSpPr bwMode="auto">
            <a:xfrm>
              <a:off x="1861" y="2710"/>
              <a:ext cx="3620" cy="582"/>
              <a:chOff x="1861" y="2710"/>
              <a:chExt cx="3620" cy="582"/>
            </a:xfrm>
          </p:grpSpPr>
          <p:sp>
            <p:nvSpPr>
              <p:cNvPr id="21523" name="Text Box 19"/>
              <p:cNvSpPr txBox="1">
                <a:spLocks noChangeArrowheads="1"/>
              </p:cNvSpPr>
              <p:nvPr/>
            </p:nvSpPr>
            <p:spPr bwMode="auto">
              <a:xfrm>
                <a:off x="1861" y="2838"/>
                <a:ext cx="67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FF"/>
                    </a:solidFill>
                    <a:effectLst/>
                    <a:uLnTx/>
                    <a:uFillTx/>
                    <a:latin typeface="Arial" charset="0"/>
                    <a:ea typeface="+mn-ea"/>
                    <a:cs typeface="+mn-cs"/>
                  </a:rPr>
                  <a:t>products</a:t>
                </a: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21524" name="Text Box 20"/>
              <p:cNvSpPr txBox="1">
                <a:spLocks noChangeArrowheads="1"/>
              </p:cNvSpPr>
              <p:nvPr/>
            </p:nvSpPr>
            <p:spPr bwMode="auto">
              <a:xfrm>
                <a:off x="3351" y="2710"/>
                <a:ext cx="2130" cy="582"/>
              </a:xfrm>
              <a:prstGeom prst="rect">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Arial" charset="0"/>
                    <a:ea typeface="+mn-ea"/>
                    <a:cs typeface="+mn-cs"/>
                  </a:rPr>
                  <a:t>Products  now have less chemical energy than reactants.</a:t>
                </a:r>
              </a:p>
            </p:txBody>
          </p:sp>
        </p:grpSp>
      </p:grpSp>
      <p:sp>
        <p:nvSpPr>
          <p:cNvPr id="21525" name="AutoShape 21"/>
          <p:cNvSpPr>
            <a:spLocks noChangeArrowheads="1"/>
          </p:cNvSpPr>
          <p:nvPr/>
        </p:nvSpPr>
        <p:spPr bwMode="auto">
          <a:xfrm rot="-2343517">
            <a:off x="8680450" y="2293939"/>
            <a:ext cx="319088" cy="536575"/>
          </a:xfrm>
          <a:prstGeom prst="downArrow">
            <a:avLst>
              <a:gd name="adj1" fmla="val 50000"/>
              <a:gd name="adj2" fmla="val 42040"/>
            </a:avLst>
          </a:prstGeom>
          <a:gradFill rotWithShape="0">
            <a:gsLst>
              <a:gs pos="0">
                <a:srgbClr val="EF641F"/>
              </a:gs>
              <a:gs pos="100000">
                <a:srgbClr val="FFFF00"/>
              </a:gs>
            </a:gsLst>
            <a:lin ang="5400000" scaled="1"/>
          </a:gradFill>
          <a:ln w="19050">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1526" name="AutoShape 22"/>
          <p:cNvSpPr>
            <a:spLocks noChangeArrowheads="1"/>
          </p:cNvSpPr>
          <p:nvPr/>
        </p:nvSpPr>
        <p:spPr bwMode="auto">
          <a:xfrm rot="-2343517">
            <a:off x="9340850" y="3736976"/>
            <a:ext cx="319088" cy="536575"/>
          </a:xfrm>
          <a:prstGeom prst="downArrow">
            <a:avLst>
              <a:gd name="adj1" fmla="val 50000"/>
              <a:gd name="adj2" fmla="val 42040"/>
            </a:avLst>
          </a:prstGeom>
          <a:gradFill rotWithShape="0">
            <a:gsLst>
              <a:gs pos="0">
                <a:srgbClr val="EF641F"/>
              </a:gs>
              <a:gs pos="100000">
                <a:srgbClr val="FFFF00"/>
              </a:gs>
            </a:gsLst>
            <a:lin ang="5400000" scaled="1"/>
          </a:gradFill>
          <a:ln w="19050">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347752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dissolve">
                                      <p:cBhvr>
                                        <p:cTn id="7" dur="500"/>
                                        <p:tgtEl>
                                          <p:spTgt spid="21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512"/>
                                        </p:tgtEl>
                                        <p:attrNameLst>
                                          <p:attrName>style.visibility</p:attrName>
                                        </p:attrNameLst>
                                      </p:cBhvr>
                                      <p:to>
                                        <p:strVal val="visible"/>
                                      </p:to>
                                    </p:set>
                                    <p:animEffect transition="in" filter="dissolve">
                                      <p:cBhvr>
                                        <p:cTn id="12" dur="500"/>
                                        <p:tgtEl>
                                          <p:spTgt spid="215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525"/>
                                        </p:tgtEl>
                                        <p:attrNameLst>
                                          <p:attrName>style.visibility</p:attrName>
                                        </p:attrNameLst>
                                      </p:cBhvr>
                                      <p:to>
                                        <p:strVal val="visible"/>
                                      </p:to>
                                    </p:set>
                                    <p:animEffect transition="in" filter="wipe(up)">
                                      <p:cBhvr>
                                        <p:cTn id="17" dur="500"/>
                                        <p:tgtEl>
                                          <p:spTgt spid="21525"/>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21517"/>
                                        </p:tgtEl>
                                        <p:attrNameLst>
                                          <p:attrName>style.visibility</p:attrName>
                                        </p:attrNameLst>
                                      </p:cBhvr>
                                      <p:to>
                                        <p:strVal val="visible"/>
                                      </p:to>
                                    </p:set>
                                    <p:animEffect transition="in" filter="wipe(up)">
                                      <p:cBhvr>
                                        <p:cTn id="21" dur="500"/>
                                        <p:tgtEl>
                                          <p:spTgt spid="2151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1526"/>
                                        </p:tgtEl>
                                        <p:attrNameLst>
                                          <p:attrName>style.visibility</p:attrName>
                                        </p:attrNameLst>
                                      </p:cBhvr>
                                      <p:to>
                                        <p:strVal val="visible"/>
                                      </p:to>
                                    </p:set>
                                    <p:animEffect transition="in" filter="wipe(up)">
                                      <p:cBhvr>
                                        <p:cTn id="26" dur="500"/>
                                        <p:tgtEl>
                                          <p:spTgt spid="21526"/>
                                        </p:tgtEl>
                                      </p:cBhvr>
                                    </p:animEffect>
                                  </p:childTnLst>
                                </p:cTn>
                              </p:par>
                            </p:childTnLst>
                          </p:cTn>
                        </p:par>
                        <p:par>
                          <p:cTn id="27" fill="hold" nodeType="afterGroup">
                            <p:stCondLst>
                              <p:cond delay="500"/>
                            </p:stCondLst>
                            <p:childTnLst>
                              <p:par>
                                <p:cTn id="28" presetID="9" presetClass="entr" presetSubtype="0" fill="hold" nodeType="afterEffect">
                                  <p:stCondLst>
                                    <p:cond delay="0"/>
                                  </p:stCondLst>
                                  <p:childTnLst>
                                    <p:set>
                                      <p:cBhvr>
                                        <p:cTn id="29" dur="1" fill="hold">
                                          <p:stCondLst>
                                            <p:cond delay="0"/>
                                          </p:stCondLst>
                                        </p:cTn>
                                        <p:tgtEl>
                                          <p:spTgt spid="21520"/>
                                        </p:tgtEl>
                                        <p:attrNameLst>
                                          <p:attrName>style.visibility</p:attrName>
                                        </p:attrNameLst>
                                      </p:cBhvr>
                                      <p:to>
                                        <p:strVal val="visible"/>
                                      </p:to>
                                    </p:set>
                                    <p:animEffect transition="in" filter="dissolve">
                                      <p:cBhvr>
                                        <p:cTn id="30" dur="500"/>
                                        <p:tgtEl>
                                          <p:spTgt spid="21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5" grpId="0" animBg="1"/>
      <p:bldP spid="215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p:cNvGrpSpPr>
            <a:grpSpLocks/>
          </p:cNvGrpSpPr>
          <p:nvPr/>
        </p:nvGrpSpPr>
        <p:grpSpPr bwMode="auto">
          <a:xfrm>
            <a:off x="2124077" y="1874838"/>
            <a:ext cx="5324475" cy="4273550"/>
            <a:chOff x="378" y="1181"/>
            <a:chExt cx="3354" cy="2692"/>
          </a:xfrm>
        </p:grpSpPr>
        <p:sp>
          <p:nvSpPr>
            <p:cNvPr id="22531" name="Line 3"/>
            <p:cNvSpPr>
              <a:spLocks noChangeShapeType="1"/>
            </p:cNvSpPr>
            <p:nvPr/>
          </p:nvSpPr>
          <p:spPr bwMode="auto">
            <a:xfrm flipV="1">
              <a:off x="723" y="1181"/>
              <a:ext cx="0" cy="226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2532" name="Line 4"/>
            <p:cNvSpPr>
              <a:spLocks noChangeShapeType="1"/>
            </p:cNvSpPr>
            <p:nvPr/>
          </p:nvSpPr>
          <p:spPr bwMode="auto">
            <a:xfrm>
              <a:off x="714" y="3445"/>
              <a:ext cx="301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2533" name="Text Box 5"/>
            <p:cNvSpPr txBox="1">
              <a:spLocks noChangeArrowheads="1"/>
            </p:cNvSpPr>
            <p:nvPr/>
          </p:nvSpPr>
          <p:spPr bwMode="auto">
            <a:xfrm rot="16200000">
              <a:off x="73" y="2283"/>
              <a:ext cx="84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Energy / kJ</a:t>
              </a:r>
            </a:p>
          </p:txBody>
        </p:sp>
        <p:sp>
          <p:nvSpPr>
            <p:cNvPr id="22534" name="Text Box 6"/>
            <p:cNvSpPr txBox="1">
              <a:spLocks noChangeArrowheads="1"/>
            </p:cNvSpPr>
            <p:nvPr/>
          </p:nvSpPr>
          <p:spPr bwMode="auto">
            <a:xfrm>
              <a:off x="1979" y="3640"/>
              <a:ext cx="141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Progress of reaction</a:t>
              </a:r>
            </a:p>
          </p:txBody>
        </p:sp>
        <p:sp>
          <p:nvSpPr>
            <p:cNvPr id="22535" name="Line 7"/>
            <p:cNvSpPr>
              <a:spLocks noChangeShapeType="1"/>
            </p:cNvSpPr>
            <p:nvPr/>
          </p:nvSpPr>
          <p:spPr bwMode="auto">
            <a:xfrm>
              <a:off x="987" y="1744"/>
              <a:ext cx="899"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2536" name="Line 8"/>
            <p:cNvSpPr>
              <a:spLocks noChangeShapeType="1"/>
            </p:cNvSpPr>
            <p:nvPr/>
          </p:nvSpPr>
          <p:spPr bwMode="auto">
            <a:xfrm>
              <a:off x="1777" y="2900"/>
              <a:ext cx="1136"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2537" name="Line 9"/>
            <p:cNvSpPr>
              <a:spLocks noChangeShapeType="1"/>
            </p:cNvSpPr>
            <p:nvPr/>
          </p:nvSpPr>
          <p:spPr bwMode="auto">
            <a:xfrm>
              <a:off x="1786" y="1745"/>
              <a:ext cx="0" cy="1155"/>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2538" name="Text Box 10"/>
            <p:cNvSpPr txBox="1">
              <a:spLocks noChangeArrowheads="1"/>
            </p:cNvSpPr>
            <p:nvPr/>
          </p:nvSpPr>
          <p:spPr bwMode="auto">
            <a:xfrm>
              <a:off x="892" y="1457"/>
              <a:ext cx="71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FF"/>
                  </a:solidFill>
                  <a:effectLst/>
                  <a:uLnTx/>
                  <a:uFillTx/>
                  <a:latin typeface="Arial" charset="0"/>
                  <a:ea typeface="+mn-ea"/>
                  <a:cs typeface="+mn-cs"/>
                </a:rPr>
                <a:t>reactants</a:t>
              </a: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22539" name="Text Box 11"/>
            <p:cNvSpPr txBox="1">
              <a:spLocks noChangeArrowheads="1"/>
            </p:cNvSpPr>
            <p:nvPr/>
          </p:nvSpPr>
          <p:spPr bwMode="auto">
            <a:xfrm>
              <a:off x="1834" y="2921"/>
              <a:ext cx="67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FF"/>
                  </a:solidFill>
                  <a:effectLst/>
                  <a:uLnTx/>
                  <a:uFillTx/>
                  <a:latin typeface="Arial" charset="0"/>
                  <a:ea typeface="+mn-ea"/>
                  <a:cs typeface="+mn-cs"/>
                </a:rPr>
                <a:t>products</a:t>
              </a: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22540" name="Rectangle 12"/>
            <p:cNvSpPr>
              <a:spLocks noChangeArrowheads="1"/>
            </p:cNvSpPr>
            <p:nvPr/>
          </p:nvSpPr>
          <p:spPr bwMode="auto">
            <a:xfrm>
              <a:off x="1856" y="2154"/>
              <a:ext cx="13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a:ln>
                    <a:noFill/>
                  </a:ln>
                  <a:solidFill>
                    <a:srgbClr val="000000"/>
                  </a:solidFill>
                  <a:effectLst/>
                  <a:uLnTx/>
                  <a:uFillTx/>
                  <a:latin typeface="Arial" charset="0"/>
                  <a:ea typeface="+mn-ea"/>
                  <a:cs typeface="+mn-cs"/>
                  <a:sym typeface="Symbol" charset="0"/>
                </a:rPr>
                <a:t>H=negative</a:t>
              </a:r>
            </a:p>
          </p:txBody>
        </p:sp>
      </p:grpSp>
      <p:sp>
        <p:nvSpPr>
          <p:cNvPr id="22541" name="Text Box 13"/>
          <p:cNvSpPr txBox="1">
            <a:spLocks noChangeArrowheads="1"/>
          </p:cNvSpPr>
          <p:nvPr/>
        </p:nvSpPr>
        <p:spPr bwMode="auto">
          <a:xfrm>
            <a:off x="1865313" y="366713"/>
            <a:ext cx="5461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200" b="0" i="0" u="sng" strike="noStrike" kern="1200" cap="none" spc="0" normalizeH="0" baseline="0" noProof="0">
                <a:ln>
                  <a:noFill/>
                </a:ln>
                <a:solidFill>
                  <a:srgbClr val="0000FF"/>
                </a:solidFill>
                <a:effectLst/>
                <a:uLnTx/>
                <a:uFillTx/>
                <a:latin typeface="Arial" charset="0"/>
                <a:ea typeface="+mn-ea"/>
                <a:cs typeface="+mn-cs"/>
              </a:rPr>
              <a:t>Energy Level Diagram for an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200" b="0" i="0" u="sng" strike="noStrike" kern="1200" cap="none" spc="0" normalizeH="0" baseline="0" noProof="0">
                <a:ln>
                  <a:noFill/>
                </a:ln>
                <a:solidFill>
                  <a:srgbClr val="0000FF"/>
                </a:solidFill>
                <a:effectLst/>
                <a:uLnTx/>
                <a:uFillTx/>
                <a:latin typeface="Arial" charset="0"/>
                <a:ea typeface="+mn-ea"/>
                <a:cs typeface="+mn-cs"/>
              </a:rPr>
              <a:t>Exothermic Reaction 2.</a:t>
            </a:r>
          </a:p>
        </p:txBody>
      </p:sp>
      <p:grpSp>
        <p:nvGrpSpPr>
          <p:cNvPr id="22542" name="Group 14"/>
          <p:cNvGrpSpPr>
            <a:grpSpLocks/>
          </p:cNvGrpSpPr>
          <p:nvPr/>
        </p:nvGrpSpPr>
        <p:grpSpPr bwMode="auto">
          <a:xfrm>
            <a:off x="5616575" y="1517651"/>
            <a:ext cx="3551238" cy="1757363"/>
            <a:chOff x="2161" y="938"/>
            <a:chExt cx="2237" cy="1107"/>
          </a:xfrm>
        </p:grpSpPr>
        <p:sp>
          <p:nvSpPr>
            <p:cNvPr id="22543" name="Line 15"/>
            <p:cNvSpPr>
              <a:spLocks noChangeShapeType="1"/>
            </p:cNvSpPr>
            <p:nvPr/>
          </p:nvSpPr>
          <p:spPr bwMode="auto">
            <a:xfrm flipH="1">
              <a:off x="2161" y="1135"/>
              <a:ext cx="1293" cy="91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2544" name="Text Box 16"/>
            <p:cNvSpPr txBox="1">
              <a:spLocks noChangeArrowheads="1"/>
            </p:cNvSpPr>
            <p:nvPr/>
          </p:nvSpPr>
          <p:spPr bwMode="auto">
            <a:xfrm>
              <a:off x="3442" y="938"/>
              <a:ext cx="956" cy="679"/>
            </a:xfrm>
            <a:prstGeom prst="rect">
              <a:avLst/>
            </a:prstGeom>
            <a:solidFill>
              <a:srgbClr val="FFFF00"/>
            </a:solidFill>
            <a:ln w="9525">
              <a:solidFill>
                <a:srgbClr val="1C1C1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a:ln>
                    <a:noFill/>
                  </a:ln>
                  <a:solidFill>
                    <a:srgbClr val="9BAFB5"/>
                  </a:solidFill>
                  <a:effectLst/>
                  <a:uLnTx/>
                  <a:uFillTx/>
                  <a:latin typeface="Arial" charset="0"/>
                  <a:ea typeface="+mn-ea"/>
                  <a:cs typeface="+mn-cs"/>
                  <a:sym typeface="Symbol" charset="0"/>
                </a:rPr>
                <a:t>H</a:t>
              </a:r>
              <a:r>
                <a:rPr kumimoji="0" lang="en-GB" sz="1800" b="0" i="0" u="none" strike="noStrike" kern="1200" cap="none" spc="0" normalizeH="0" baseline="0" noProof="0">
                  <a:ln>
                    <a:noFill/>
                  </a:ln>
                  <a:solidFill>
                    <a:srgbClr val="9BAFB5"/>
                  </a:solidFill>
                  <a:effectLst/>
                  <a:uLnTx/>
                  <a:uFillTx/>
                  <a:latin typeface="Arial" charset="0"/>
                  <a:ea typeface="+mn-ea"/>
                  <a:cs typeface="+mn-cs"/>
                </a:rPr>
                <a:t> is how</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9BAFB5"/>
                  </a:solidFill>
                  <a:effectLst/>
                  <a:uLnTx/>
                  <a:uFillTx/>
                  <a:latin typeface="Arial" charset="0"/>
                  <a:ea typeface="+mn-ea"/>
                  <a:cs typeface="+mn-cs"/>
                </a:rPr>
                <a:t>much energy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9BAFB5"/>
                  </a:solidFill>
                  <a:effectLst/>
                  <a:uLnTx/>
                  <a:uFillTx/>
                  <a:latin typeface="Arial" charset="0"/>
                  <a:ea typeface="+mn-ea"/>
                  <a:cs typeface="+mn-cs"/>
                </a:rPr>
                <a:t>is given out</a:t>
              </a:r>
            </a:p>
          </p:txBody>
        </p:sp>
      </p:grpSp>
      <p:grpSp>
        <p:nvGrpSpPr>
          <p:cNvPr id="22545" name="Group 17"/>
          <p:cNvGrpSpPr>
            <a:grpSpLocks/>
          </p:cNvGrpSpPr>
          <p:nvPr/>
        </p:nvGrpSpPr>
        <p:grpSpPr bwMode="auto">
          <a:xfrm>
            <a:off x="6602413" y="3200400"/>
            <a:ext cx="3632200" cy="1354138"/>
            <a:chOff x="3363" y="1953"/>
            <a:chExt cx="2288" cy="853"/>
          </a:xfrm>
        </p:grpSpPr>
        <p:sp>
          <p:nvSpPr>
            <p:cNvPr id="22546" name="Line 18"/>
            <p:cNvSpPr>
              <a:spLocks noChangeShapeType="1"/>
            </p:cNvSpPr>
            <p:nvPr/>
          </p:nvSpPr>
          <p:spPr bwMode="auto">
            <a:xfrm flipH="1" flipV="1">
              <a:off x="3363" y="2391"/>
              <a:ext cx="601" cy="12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2547" name="Text Box 19"/>
            <p:cNvSpPr txBox="1">
              <a:spLocks noChangeArrowheads="1"/>
            </p:cNvSpPr>
            <p:nvPr/>
          </p:nvSpPr>
          <p:spPr bwMode="auto">
            <a:xfrm>
              <a:off x="3955" y="1953"/>
              <a:ext cx="1696" cy="853"/>
            </a:xfrm>
            <a:prstGeom prst="rect">
              <a:avLst/>
            </a:prstGeom>
            <a:solidFill>
              <a:srgbClr val="FFFF00"/>
            </a:solidFill>
            <a:ln w="9525">
              <a:solidFill>
                <a:srgbClr val="1C1C1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a:ln>
                    <a:noFill/>
                  </a:ln>
                  <a:solidFill>
                    <a:srgbClr val="9BAFB5"/>
                  </a:solidFill>
                  <a:effectLst/>
                  <a:uLnTx/>
                  <a:uFillTx/>
                  <a:latin typeface="Arial" charset="0"/>
                  <a:ea typeface="+mn-ea"/>
                  <a:cs typeface="+mn-cs"/>
                  <a:sym typeface="Symbol" charset="0"/>
                </a:rPr>
                <a:t>H</a:t>
              </a:r>
              <a:r>
                <a:rPr kumimoji="0" lang="en-GB" sz="1800" b="0" i="0" u="none" strike="noStrike" kern="1200" cap="none" spc="0" normalizeH="0" baseline="0" noProof="0">
                  <a:ln>
                    <a:noFill/>
                  </a:ln>
                  <a:solidFill>
                    <a:srgbClr val="9BAFB5"/>
                  </a:solidFill>
                  <a:effectLst/>
                  <a:uLnTx/>
                  <a:uFillTx/>
                  <a:latin typeface="Arial" charset="0"/>
                  <a:ea typeface="+mn-ea"/>
                  <a:cs typeface="+mn-cs"/>
                </a:rPr>
                <a:t> is negative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9BAFB5"/>
                  </a:solidFill>
                  <a:effectLst/>
                  <a:uLnTx/>
                  <a:uFillTx/>
                  <a:latin typeface="Arial" charset="0"/>
                  <a:ea typeface="+mn-ea"/>
                  <a:cs typeface="+mn-cs"/>
                </a:rPr>
                <a:t>because the products have less energy than the reactants.</a:t>
              </a:r>
            </a:p>
          </p:txBody>
        </p:sp>
      </p:grpSp>
      <p:sp>
        <p:nvSpPr>
          <p:cNvPr id="22548" name="Text Box 20"/>
          <p:cNvSpPr txBox="1">
            <a:spLocks noChangeArrowheads="1"/>
          </p:cNvSpPr>
          <p:nvPr/>
        </p:nvSpPr>
        <p:spPr bwMode="auto">
          <a:xfrm>
            <a:off x="1865313" y="366713"/>
            <a:ext cx="7443787" cy="1066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srgbClr val="FFFFFF"/>
                </a:solidFill>
                <a:effectLst/>
                <a:uLnTx/>
                <a:uFillTx/>
                <a:latin typeface="Arial" charset="0"/>
                <a:ea typeface="+mn-ea"/>
                <a:cs typeface="+mn-cs"/>
              </a:rPr>
              <a:t>Energy Level Diagram for an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srgbClr val="FFFFFF"/>
                </a:solidFill>
                <a:effectLst/>
                <a:uLnTx/>
                <a:uFillTx/>
                <a:latin typeface="Arial" charset="0"/>
                <a:ea typeface="+mn-ea"/>
                <a:cs typeface="+mn-cs"/>
              </a:rPr>
              <a:t>Exothermic Reaction</a:t>
            </a:r>
          </a:p>
        </p:txBody>
      </p:sp>
    </p:spTree>
    <p:extLst>
      <p:ext uri="{BB962C8B-B14F-4D97-AF65-F5344CB8AC3E}">
        <p14:creationId xmlns:p14="http://schemas.microsoft.com/office/powerpoint/2010/main" val="3628801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dissolve">
                                      <p:cBhvr>
                                        <p:cTn id="7" dur="5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542"/>
                                        </p:tgtEl>
                                        <p:attrNameLst>
                                          <p:attrName>style.visibility</p:attrName>
                                        </p:attrNameLst>
                                      </p:cBhvr>
                                      <p:to>
                                        <p:strVal val="visible"/>
                                      </p:to>
                                    </p:set>
                                    <p:animEffect transition="in" filter="dissolve">
                                      <p:cBhvr>
                                        <p:cTn id="12" dur="500"/>
                                        <p:tgtEl>
                                          <p:spTgt spid="225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2545"/>
                                        </p:tgtEl>
                                        <p:attrNameLst>
                                          <p:attrName>style.visibility</p:attrName>
                                        </p:attrNameLst>
                                      </p:cBhvr>
                                      <p:to>
                                        <p:strVal val="visible"/>
                                      </p:to>
                                    </p:set>
                                    <p:animEffect transition="in" filter="dissolve">
                                      <p:cBhvr>
                                        <p:cTn id="17" dur="500"/>
                                        <p:tgtEl>
                                          <p:spTgt spid="22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5921376" y="3525838"/>
            <a:ext cx="3948113" cy="288766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3555" name="Text Box 3"/>
          <p:cNvSpPr txBox="1">
            <a:spLocks noChangeArrowheads="1"/>
          </p:cNvSpPr>
          <p:nvPr/>
        </p:nvSpPr>
        <p:spPr bwMode="auto">
          <a:xfrm>
            <a:off x="2181225" y="1304926"/>
            <a:ext cx="3321050" cy="1508105"/>
          </a:xfrm>
          <a:prstGeom prst="rect">
            <a:avLst/>
          </a:prstGeom>
          <a:solidFill>
            <a:srgbClr val="FFFF00"/>
          </a:solidFill>
          <a:ln w="9525">
            <a:solidFill>
              <a:srgbClr val="1C1C1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Exothermic reactions give out energy.  There is a temperature rise and </a:t>
            </a:r>
            <a:r>
              <a:rPr kumimoji="0" lang="en-GB" sz="2800" b="0" i="0" u="none" strike="noStrike" kern="1200" cap="none" spc="0" normalizeH="0" baseline="0" noProof="0">
                <a:ln>
                  <a:noFill/>
                </a:ln>
                <a:solidFill>
                  <a:srgbClr val="000000"/>
                </a:solidFill>
                <a:effectLst/>
                <a:uLnTx/>
                <a:uFillTx/>
                <a:latin typeface="Arial" charset="0"/>
                <a:ea typeface="+mn-ea"/>
                <a:cs typeface="+mn-cs"/>
                <a:sym typeface="Symbol" charset="0"/>
              </a:rPr>
              <a:t>H is negative.</a:t>
            </a:r>
            <a:r>
              <a:rPr kumimoji="0" lang="en-GB" sz="1800" b="0" i="0" u="none" strike="noStrike" kern="1200" cap="none" spc="0" normalizeH="0" baseline="0" noProof="0">
                <a:ln>
                  <a:noFill/>
                </a:ln>
                <a:solidFill>
                  <a:srgbClr val="000000"/>
                </a:solidFill>
                <a:effectLst/>
                <a:uLnTx/>
                <a:uFillTx/>
                <a:latin typeface="Arial" charset="0"/>
                <a:ea typeface="+mn-ea"/>
                <a:cs typeface="+mn-cs"/>
              </a:rPr>
              <a:t> </a:t>
            </a:r>
          </a:p>
        </p:txBody>
      </p:sp>
      <p:sp>
        <p:nvSpPr>
          <p:cNvPr id="23556" name="Text Box 4"/>
          <p:cNvSpPr txBox="1">
            <a:spLocks noChangeArrowheads="1"/>
          </p:cNvSpPr>
          <p:nvPr/>
        </p:nvSpPr>
        <p:spPr bwMode="auto">
          <a:xfrm>
            <a:off x="2152650" y="366714"/>
            <a:ext cx="5981700" cy="57943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srgbClr val="FFFFFF"/>
                </a:solidFill>
                <a:effectLst/>
                <a:uLnTx/>
                <a:uFillTx/>
                <a:latin typeface="Arial" charset="0"/>
                <a:ea typeface="+mn-ea"/>
                <a:cs typeface="+mn-cs"/>
              </a:rPr>
              <a:t>Exothermic Reaction - Definition</a:t>
            </a:r>
          </a:p>
        </p:txBody>
      </p:sp>
      <p:sp>
        <p:nvSpPr>
          <p:cNvPr id="23557" name="Line 5"/>
          <p:cNvSpPr>
            <a:spLocks noChangeShapeType="1"/>
          </p:cNvSpPr>
          <p:nvPr/>
        </p:nvSpPr>
        <p:spPr bwMode="auto">
          <a:xfrm flipV="1">
            <a:off x="7540625" y="3989389"/>
            <a:ext cx="1588" cy="1411287"/>
          </a:xfrm>
          <a:prstGeom prst="line">
            <a:avLst/>
          </a:prstGeom>
          <a:noFill/>
          <a:ln w="762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nvGrpSpPr>
          <p:cNvPr id="23558" name="Group 6"/>
          <p:cNvGrpSpPr>
            <a:grpSpLocks/>
          </p:cNvGrpSpPr>
          <p:nvPr/>
        </p:nvGrpSpPr>
        <p:grpSpPr bwMode="auto">
          <a:xfrm>
            <a:off x="6113463" y="3605213"/>
            <a:ext cx="3536950" cy="2654300"/>
            <a:chOff x="2891" y="2271"/>
            <a:chExt cx="2228" cy="1672"/>
          </a:xfrm>
        </p:grpSpPr>
        <p:sp>
          <p:nvSpPr>
            <p:cNvPr id="23559" name="Text Box 7"/>
            <p:cNvSpPr txBox="1">
              <a:spLocks noChangeArrowheads="1"/>
            </p:cNvSpPr>
            <p:nvPr/>
          </p:nvSpPr>
          <p:spPr bwMode="auto">
            <a:xfrm>
              <a:off x="4451" y="3276"/>
              <a:ext cx="6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FF"/>
                  </a:solidFill>
                  <a:effectLst/>
                  <a:uLnTx/>
                  <a:uFillTx/>
                  <a:latin typeface="Arial" charset="0"/>
                  <a:ea typeface="+mn-ea"/>
                  <a:cs typeface="+mn-cs"/>
                </a:rPr>
                <a:t>products</a:t>
              </a: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p:txBody>
        </p:sp>
        <p:grpSp>
          <p:nvGrpSpPr>
            <p:cNvPr id="23560" name="Group 8"/>
            <p:cNvGrpSpPr>
              <a:grpSpLocks/>
            </p:cNvGrpSpPr>
            <p:nvPr/>
          </p:nvGrpSpPr>
          <p:grpSpPr bwMode="auto">
            <a:xfrm>
              <a:off x="2891" y="2271"/>
              <a:ext cx="2045" cy="1672"/>
              <a:chOff x="2868" y="633"/>
              <a:chExt cx="2235" cy="1867"/>
            </a:xfrm>
          </p:grpSpPr>
          <p:sp>
            <p:nvSpPr>
              <p:cNvPr id="23561" name="Line 9"/>
              <p:cNvSpPr>
                <a:spLocks noChangeShapeType="1"/>
              </p:cNvSpPr>
              <p:nvPr/>
            </p:nvSpPr>
            <p:spPr bwMode="auto">
              <a:xfrm flipV="1">
                <a:off x="3071" y="633"/>
                <a:ext cx="0" cy="151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3562" name="Line 10"/>
              <p:cNvSpPr>
                <a:spLocks noChangeShapeType="1"/>
              </p:cNvSpPr>
              <p:nvPr/>
            </p:nvSpPr>
            <p:spPr bwMode="auto">
              <a:xfrm>
                <a:off x="3065" y="2148"/>
                <a:ext cx="203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3563" name="Text Box 11"/>
              <p:cNvSpPr txBox="1">
                <a:spLocks noChangeArrowheads="1"/>
              </p:cNvSpPr>
              <p:nvPr/>
            </p:nvSpPr>
            <p:spPr bwMode="auto">
              <a:xfrm rot="-5400000">
                <a:off x="2500" y="1186"/>
                <a:ext cx="9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Energy / kJ)</a:t>
                </a:r>
              </a:p>
            </p:txBody>
          </p:sp>
          <p:sp>
            <p:nvSpPr>
              <p:cNvPr id="23564" name="Text Box 12"/>
              <p:cNvSpPr txBox="1">
                <a:spLocks noChangeArrowheads="1"/>
              </p:cNvSpPr>
              <p:nvPr/>
            </p:nvSpPr>
            <p:spPr bwMode="auto">
              <a:xfrm>
                <a:off x="3358" y="2242"/>
                <a:ext cx="1534"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Progress of reaction</a:t>
                </a:r>
              </a:p>
            </p:txBody>
          </p:sp>
        </p:grpSp>
        <p:sp>
          <p:nvSpPr>
            <p:cNvPr id="23565" name="Line 13"/>
            <p:cNvSpPr>
              <a:spLocks noChangeShapeType="1"/>
            </p:cNvSpPr>
            <p:nvPr/>
          </p:nvSpPr>
          <p:spPr bwMode="auto">
            <a:xfrm>
              <a:off x="3781" y="3404"/>
              <a:ext cx="652"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3566" name="Line 14"/>
            <p:cNvSpPr>
              <a:spLocks noChangeShapeType="1"/>
            </p:cNvSpPr>
            <p:nvPr/>
          </p:nvSpPr>
          <p:spPr bwMode="auto">
            <a:xfrm>
              <a:off x="3106" y="2474"/>
              <a:ext cx="702"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3567" name="Text Box 15"/>
            <p:cNvSpPr txBox="1">
              <a:spLocks noChangeArrowheads="1"/>
            </p:cNvSpPr>
            <p:nvPr/>
          </p:nvSpPr>
          <p:spPr bwMode="auto">
            <a:xfrm>
              <a:off x="3837" y="2347"/>
              <a:ext cx="7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FF"/>
                  </a:solidFill>
                  <a:effectLst/>
                  <a:uLnTx/>
                  <a:uFillTx/>
                  <a:latin typeface="Arial" charset="0"/>
                  <a:ea typeface="+mn-ea"/>
                  <a:cs typeface="+mn-cs"/>
                </a:rPr>
                <a:t>reactants</a:t>
              </a: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p:txBody>
        </p:sp>
      </p:grpSp>
      <p:sp>
        <p:nvSpPr>
          <p:cNvPr id="23568" name="Rectangle 16"/>
          <p:cNvSpPr>
            <a:spLocks noChangeArrowheads="1"/>
          </p:cNvSpPr>
          <p:nvPr/>
        </p:nvSpPr>
        <p:spPr bwMode="auto">
          <a:xfrm>
            <a:off x="8115301" y="4456113"/>
            <a:ext cx="1679575" cy="51911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sym typeface="Symbol" charset="0"/>
              </a:rPr>
              <a:t>H</a:t>
            </a:r>
            <a:r>
              <a:rPr kumimoji="0" lang="en-GB" sz="2800" b="0" i="0" u="none" strike="noStrike" kern="1200" cap="none" spc="0" normalizeH="0" baseline="0" noProof="0">
                <a:ln>
                  <a:noFill/>
                </a:ln>
                <a:solidFill>
                  <a:srgbClr val="000000"/>
                </a:solidFill>
                <a:effectLst/>
                <a:uLnTx/>
                <a:uFillTx/>
                <a:latin typeface="Arial" charset="0"/>
                <a:ea typeface="+mn-ea"/>
                <a:cs typeface="+mn-cs"/>
                <a:sym typeface="Symbol" charset="0"/>
              </a:rPr>
              <a:t> </a:t>
            </a:r>
            <a:r>
              <a:rPr kumimoji="0" lang="en-GB" sz="1800" b="0" i="0" u="none" strike="noStrike" kern="1200" cap="none" spc="0" normalizeH="0" baseline="0" noProof="0">
                <a:ln>
                  <a:noFill/>
                </a:ln>
                <a:solidFill>
                  <a:srgbClr val="000000"/>
                </a:solidFill>
                <a:effectLst/>
                <a:uLnTx/>
                <a:uFillTx/>
                <a:latin typeface="Arial" charset="0"/>
                <a:ea typeface="+mn-ea"/>
                <a:cs typeface="+mn-cs"/>
                <a:sym typeface="Symbol" charset="0"/>
              </a:rPr>
              <a:t>is negative</a:t>
            </a:r>
          </a:p>
        </p:txBody>
      </p:sp>
    </p:spTree>
    <p:extLst>
      <p:ext uri="{BB962C8B-B14F-4D97-AF65-F5344CB8AC3E}">
        <p14:creationId xmlns:p14="http://schemas.microsoft.com/office/powerpoint/2010/main" val="172511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bwMode="auto">
          <a:xfrm>
            <a:off x="1905000" y="1066800"/>
            <a:ext cx="8540750" cy="3113088"/>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marL="609600" indent="-609600">
              <a:spcBef>
                <a:spcPct val="0"/>
              </a:spcBef>
              <a:buNone/>
            </a:pPr>
            <a:r>
              <a:rPr lang="en-GB" sz="3000">
                <a:latin typeface="Arial" panose="020B0604020202020204" pitchFamily="34" charset="0"/>
              </a:rPr>
              <a:t>Say whether these processes are exothermic.</a:t>
            </a:r>
          </a:p>
          <a:p>
            <a:pPr marL="609600" indent="-609600">
              <a:spcBef>
                <a:spcPct val="0"/>
              </a:spcBef>
              <a:buFontTx/>
              <a:buAutoNum type="arabicPeriod"/>
            </a:pPr>
            <a:r>
              <a:rPr lang="en-GB">
                <a:latin typeface="Arial" panose="020B0604020202020204" pitchFamily="34" charset="0"/>
              </a:rPr>
              <a:t>Charcoal burning</a:t>
            </a:r>
          </a:p>
          <a:p>
            <a:pPr marL="609600" indent="-609600">
              <a:spcBef>
                <a:spcPct val="0"/>
              </a:spcBef>
              <a:buFontTx/>
              <a:buAutoNum type="arabicPeriod"/>
            </a:pPr>
            <a:r>
              <a:rPr lang="en-GB">
                <a:latin typeface="Arial" panose="020B0604020202020204" pitchFamily="34" charset="0"/>
              </a:rPr>
              <a:t>A candle burning.</a:t>
            </a:r>
          </a:p>
          <a:p>
            <a:pPr marL="609600" indent="-609600">
              <a:spcBef>
                <a:spcPct val="0"/>
              </a:spcBef>
              <a:buFontTx/>
              <a:buAutoNum type="arabicPeriod"/>
            </a:pPr>
            <a:r>
              <a:rPr lang="en-GB">
                <a:latin typeface="Arial" panose="020B0604020202020204" pitchFamily="34" charset="0"/>
              </a:rPr>
              <a:t>A kettle boiling</a:t>
            </a:r>
          </a:p>
          <a:p>
            <a:pPr marL="609600" indent="-609600">
              <a:spcBef>
                <a:spcPct val="0"/>
              </a:spcBef>
              <a:buFontTx/>
              <a:buAutoNum type="arabicPeriod"/>
            </a:pPr>
            <a:r>
              <a:rPr lang="en-GB">
                <a:latin typeface="Arial" panose="020B0604020202020204" pitchFamily="34" charset="0"/>
              </a:rPr>
              <a:t>Ice melting</a:t>
            </a:r>
          </a:p>
          <a:p>
            <a:pPr marL="609600" indent="-609600">
              <a:spcBef>
                <a:spcPct val="0"/>
              </a:spcBef>
              <a:buFontTx/>
              <a:buAutoNum type="arabicPeriod"/>
            </a:pPr>
            <a:r>
              <a:rPr lang="en-GB">
                <a:latin typeface="Arial" panose="020B0604020202020204" pitchFamily="34" charset="0"/>
              </a:rPr>
              <a:t>A firework exploding</a:t>
            </a:r>
          </a:p>
        </p:txBody>
      </p:sp>
      <p:sp>
        <p:nvSpPr>
          <p:cNvPr id="17412" name="Text Box 4"/>
          <p:cNvSpPr txBox="1">
            <a:spLocks noChangeArrowheads="1"/>
          </p:cNvSpPr>
          <p:nvPr/>
        </p:nvSpPr>
        <p:spPr bwMode="auto">
          <a:xfrm>
            <a:off x="6762751" y="1614488"/>
            <a:ext cx="841375" cy="406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yes</a:t>
            </a:r>
          </a:p>
        </p:txBody>
      </p:sp>
      <p:sp>
        <p:nvSpPr>
          <p:cNvPr id="17413" name="Text Box 5"/>
          <p:cNvSpPr txBox="1">
            <a:spLocks noChangeArrowheads="1"/>
          </p:cNvSpPr>
          <p:nvPr/>
        </p:nvSpPr>
        <p:spPr bwMode="auto">
          <a:xfrm>
            <a:off x="8570913" y="941389"/>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414" name="Text Box 6"/>
          <p:cNvSpPr txBox="1">
            <a:spLocks noChangeArrowheads="1"/>
          </p:cNvSpPr>
          <p:nvPr/>
        </p:nvSpPr>
        <p:spPr bwMode="auto">
          <a:xfrm>
            <a:off x="8723313" y="1093789"/>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415" name="Text Box 7"/>
          <p:cNvSpPr txBox="1">
            <a:spLocks noChangeArrowheads="1"/>
          </p:cNvSpPr>
          <p:nvPr/>
        </p:nvSpPr>
        <p:spPr bwMode="auto">
          <a:xfrm>
            <a:off x="6753226" y="2085975"/>
            <a:ext cx="841375" cy="406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yes</a:t>
            </a:r>
          </a:p>
        </p:txBody>
      </p:sp>
      <p:sp>
        <p:nvSpPr>
          <p:cNvPr id="17416" name="Text Box 8"/>
          <p:cNvSpPr txBox="1">
            <a:spLocks noChangeArrowheads="1"/>
          </p:cNvSpPr>
          <p:nvPr/>
        </p:nvSpPr>
        <p:spPr bwMode="auto">
          <a:xfrm>
            <a:off x="6775451" y="3616325"/>
            <a:ext cx="841375" cy="406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yes</a:t>
            </a:r>
          </a:p>
        </p:txBody>
      </p:sp>
      <p:sp>
        <p:nvSpPr>
          <p:cNvPr id="17417" name="Text Box 9"/>
          <p:cNvSpPr txBox="1">
            <a:spLocks noChangeArrowheads="1"/>
          </p:cNvSpPr>
          <p:nvPr/>
        </p:nvSpPr>
        <p:spPr bwMode="auto">
          <a:xfrm>
            <a:off x="6769101" y="2609850"/>
            <a:ext cx="841375" cy="406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no</a:t>
            </a:r>
          </a:p>
        </p:txBody>
      </p:sp>
      <p:sp>
        <p:nvSpPr>
          <p:cNvPr id="17418" name="Text Box 10"/>
          <p:cNvSpPr txBox="1">
            <a:spLocks noChangeArrowheads="1"/>
          </p:cNvSpPr>
          <p:nvPr/>
        </p:nvSpPr>
        <p:spPr bwMode="auto">
          <a:xfrm>
            <a:off x="6775451" y="3109913"/>
            <a:ext cx="841375" cy="406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no</a:t>
            </a:r>
          </a:p>
        </p:txBody>
      </p:sp>
      <p:sp>
        <p:nvSpPr>
          <p:cNvPr id="17419" name="Text Box 11"/>
          <p:cNvSpPr txBox="1">
            <a:spLocks noChangeArrowheads="1"/>
          </p:cNvSpPr>
          <p:nvPr/>
        </p:nvSpPr>
        <p:spPr bwMode="auto">
          <a:xfrm>
            <a:off x="2728914" y="4603751"/>
            <a:ext cx="6313487" cy="8540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have to put heat </a:t>
            </a:r>
            <a:r>
              <a:rPr kumimoji="0" lang="en-GB" sz="2000" b="0" i="1" u="sng"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mn-cs"/>
              </a:rPr>
              <a:t>in</a:t>
            </a:r>
            <a:r>
              <a:rPr kumimoji="0" lang="en-GB"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for boiling and melting.</a:t>
            </a:r>
          </a:p>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You get heat </a:t>
            </a:r>
            <a:r>
              <a:rPr kumimoji="0" lang="en-GB" sz="2000" b="0" i="1" u="sng"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mn-ea"/>
                <a:cs typeface="+mn-cs"/>
              </a:rPr>
              <a:t>out</a:t>
            </a:r>
            <a:r>
              <a:rPr kumimoji="0" lang="en-GB"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from all the other processes</a:t>
            </a:r>
          </a:p>
        </p:txBody>
      </p:sp>
      <p:sp>
        <p:nvSpPr>
          <p:cNvPr id="17420" name="Text Box 12"/>
          <p:cNvSpPr txBox="1">
            <a:spLocks noChangeArrowheads="1"/>
          </p:cNvSpPr>
          <p:nvPr/>
        </p:nvSpPr>
        <p:spPr bwMode="auto">
          <a:xfrm>
            <a:off x="1524001" y="-1588"/>
            <a:ext cx="915635" cy="3693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Activity</a:t>
            </a:r>
          </a:p>
        </p:txBody>
      </p:sp>
    </p:spTree>
    <p:extLst>
      <p:ext uri="{BB962C8B-B14F-4D97-AF65-F5344CB8AC3E}">
        <p14:creationId xmlns:p14="http://schemas.microsoft.com/office/powerpoint/2010/main" val="38631290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dissolve">
                                      <p:cBhvr>
                                        <p:cTn id="7" dur="500"/>
                                        <p:tgtEl>
                                          <p:spTgt spid="17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415"/>
                                        </p:tgtEl>
                                        <p:attrNameLst>
                                          <p:attrName>style.visibility</p:attrName>
                                        </p:attrNameLst>
                                      </p:cBhvr>
                                      <p:to>
                                        <p:strVal val="visible"/>
                                      </p:to>
                                    </p:set>
                                    <p:animEffect transition="in" filter="dissolve">
                                      <p:cBhvr>
                                        <p:cTn id="12" dur="500"/>
                                        <p:tgtEl>
                                          <p:spTgt spid="174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417"/>
                                        </p:tgtEl>
                                        <p:attrNameLst>
                                          <p:attrName>style.visibility</p:attrName>
                                        </p:attrNameLst>
                                      </p:cBhvr>
                                      <p:to>
                                        <p:strVal val="visible"/>
                                      </p:to>
                                    </p:set>
                                    <p:animEffect transition="in" filter="dissolve">
                                      <p:cBhvr>
                                        <p:cTn id="17" dur="500"/>
                                        <p:tgtEl>
                                          <p:spTgt spid="174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418"/>
                                        </p:tgtEl>
                                        <p:attrNameLst>
                                          <p:attrName>style.visibility</p:attrName>
                                        </p:attrNameLst>
                                      </p:cBhvr>
                                      <p:to>
                                        <p:strVal val="visible"/>
                                      </p:to>
                                    </p:set>
                                    <p:animEffect transition="in" filter="dissolve">
                                      <p:cBhvr>
                                        <p:cTn id="22" dur="500"/>
                                        <p:tgtEl>
                                          <p:spTgt spid="174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416"/>
                                        </p:tgtEl>
                                        <p:attrNameLst>
                                          <p:attrName>style.visibility</p:attrName>
                                        </p:attrNameLst>
                                      </p:cBhvr>
                                      <p:to>
                                        <p:strVal val="visible"/>
                                      </p:to>
                                    </p:set>
                                    <p:animEffect transition="in" filter="dissolve">
                                      <p:cBhvr>
                                        <p:cTn id="27" dur="500"/>
                                        <p:tgtEl>
                                          <p:spTgt spid="17416"/>
                                        </p:tgtEl>
                                      </p:cBhvr>
                                    </p:animEffect>
                                  </p:childTnLst>
                                </p:cTn>
                              </p:par>
                            </p:childTnLst>
                          </p:cTn>
                        </p:par>
                        <p:par>
                          <p:cTn id="28" fill="hold" nodeType="afterGroup">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17419"/>
                                        </p:tgtEl>
                                        <p:attrNameLst>
                                          <p:attrName>style.visibility</p:attrName>
                                        </p:attrNameLst>
                                      </p:cBhvr>
                                      <p:to>
                                        <p:strVal val="visible"/>
                                      </p:to>
                                    </p:set>
                                    <p:animEffect transition="in" filter="dissolve">
                                      <p:cBhvr>
                                        <p:cTn id="31" dur="500"/>
                                        <p:tgtEl>
                                          <p:spTgt spid="17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autoUpdateAnimBg="0"/>
      <p:bldP spid="17415" grpId="0" animBg="1" autoUpdateAnimBg="0"/>
      <p:bldP spid="17416" grpId="0" animBg="1" autoUpdateAnimBg="0"/>
      <p:bldP spid="17417" grpId="0" animBg="1" autoUpdateAnimBg="0"/>
      <p:bldP spid="17418" grpId="0" animBg="1" autoUpdateAnimBg="0"/>
      <p:bldP spid="17419"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5"/>
          <p:cNvGrpSpPr>
            <a:grpSpLocks/>
          </p:cNvGrpSpPr>
          <p:nvPr/>
        </p:nvGrpSpPr>
        <p:grpSpPr bwMode="auto">
          <a:xfrm>
            <a:off x="6752383" y="1716123"/>
            <a:ext cx="2208213" cy="3960027"/>
            <a:chOff x="3907" y="1619"/>
            <a:chExt cx="1391" cy="2341"/>
          </a:xfrm>
        </p:grpSpPr>
        <p:sp>
          <p:nvSpPr>
            <p:cNvPr id="71" name="Rectangle 6"/>
            <p:cNvSpPr>
              <a:spLocks noChangeArrowheads="1"/>
            </p:cNvSpPr>
            <p:nvPr/>
          </p:nvSpPr>
          <p:spPr bwMode="auto">
            <a:xfrm>
              <a:off x="3907" y="1619"/>
              <a:ext cx="1391" cy="2341"/>
            </a:xfrm>
            <a:prstGeom prst="rect">
              <a:avLst/>
            </a:prstGeom>
            <a:solidFill>
              <a:srgbClr val="FFFF00"/>
            </a:solidFill>
            <a:ln w="9525">
              <a:solidFill>
                <a:srgbClr val="1C1C1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72" name="Line 7"/>
            <p:cNvSpPr>
              <a:spLocks noChangeShapeType="1"/>
            </p:cNvSpPr>
            <p:nvPr/>
          </p:nvSpPr>
          <p:spPr bwMode="auto">
            <a:xfrm flipH="1">
              <a:off x="4422" y="2077"/>
              <a:ext cx="0" cy="14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73" name="Line 8"/>
            <p:cNvSpPr>
              <a:spLocks noChangeShapeType="1"/>
            </p:cNvSpPr>
            <p:nvPr/>
          </p:nvSpPr>
          <p:spPr bwMode="auto">
            <a:xfrm flipV="1">
              <a:off x="4929" y="1967"/>
              <a:ext cx="73" cy="10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74" name="Line 9"/>
            <p:cNvSpPr>
              <a:spLocks noChangeShapeType="1"/>
            </p:cNvSpPr>
            <p:nvPr/>
          </p:nvSpPr>
          <p:spPr bwMode="auto">
            <a:xfrm flipH="1" flipV="1">
              <a:off x="4333" y="1978"/>
              <a:ext cx="91" cy="10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75" name="Oval 10"/>
            <p:cNvSpPr>
              <a:spLocks noChangeArrowheads="1"/>
            </p:cNvSpPr>
            <p:nvPr/>
          </p:nvSpPr>
          <p:spPr bwMode="auto">
            <a:xfrm>
              <a:off x="4422" y="3318"/>
              <a:ext cx="509" cy="494"/>
            </a:xfrm>
            <a:prstGeom prst="ellipse">
              <a:avLst/>
            </a:prstGeom>
            <a:solidFill>
              <a:schemeClr val="hlink"/>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76" name="Rectangle 11"/>
            <p:cNvSpPr>
              <a:spLocks noChangeArrowheads="1"/>
            </p:cNvSpPr>
            <p:nvPr/>
          </p:nvSpPr>
          <p:spPr bwMode="auto">
            <a:xfrm>
              <a:off x="4428" y="3092"/>
              <a:ext cx="496" cy="48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77" name="Rectangle 12"/>
            <p:cNvSpPr>
              <a:spLocks noChangeArrowheads="1"/>
            </p:cNvSpPr>
            <p:nvPr/>
          </p:nvSpPr>
          <p:spPr bwMode="auto">
            <a:xfrm>
              <a:off x="4453" y="3552"/>
              <a:ext cx="486" cy="5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78" name="Line 13"/>
            <p:cNvSpPr>
              <a:spLocks noChangeShapeType="1"/>
            </p:cNvSpPr>
            <p:nvPr/>
          </p:nvSpPr>
          <p:spPr bwMode="auto">
            <a:xfrm flipH="1">
              <a:off x="4932" y="2072"/>
              <a:ext cx="0" cy="149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79" name="Line 14"/>
            <p:cNvSpPr>
              <a:spLocks noChangeShapeType="1"/>
            </p:cNvSpPr>
            <p:nvPr/>
          </p:nvSpPr>
          <p:spPr bwMode="auto">
            <a:xfrm>
              <a:off x="4430" y="3061"/>
              <a:ext cx="25"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80" name="Line 15"/>
            <p:cNvSpPr>
              <a:spLocks noChangeShapeType="1"/>
            </p:cNvSpPr>
            <p:nvPr/>
          </p:nvSpPr>
          <p:spPr bwMode="auto">
            <a:xfrm>
              <a:off x="4457" y="3093"/>
              <a:ext cx="4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81" name="Line 16"/>
            <p:cNvSpPr>
              <a:spLocks noChangeShapeType="1"/>
            </p:cNvSpPr>
            <p:nvPr/>
          </p:nvSpPr>
          <p:spPr bwMode="auto">
            <a:xfrm flipV="1">
              <a:off x="4904" y="3063"/>
              <a:ext cx="21" cy="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nvGrpSpPr>
            <p:cNvPr id="82" name="Group 17"/>
            <p:cNvGrpSpPr>
              <a:grpSpLocks/>
            </p:cNvGrpSpPr>
            <p:nvPr/>
          </p:nvGrpSpPr>
          <p:grpSpPr bwMode="auto">
            <a:xfrm>
              <a:off x="4762" y="1673"/>
              <a:ext cx="128" cy="1993"/>
              <a:chOff x="1170" y="1655"/>
              <a:chExt cx="128" cy="1993"/>
            </a:xfrm>
          </p:grpSpPr>
          <p:grpSp>
            <p:nvGrpSpPr>
              <p:cNvPr id="83" name="Group 18"/>
              <p:cNvGrpSpPr>
                <a:grpSpLocks/>
              </p:cNvGrpSpPr>
              <p:nvPr/>
            </p:nvGrpSpPr>
            <p:grpSpPr bwMode="auto">
              <a:xfrm>
                <a:off x="1170" y="1655"/>
                <a:ext cx="128" cy="1993"/>
                <a:chOff x="5193" y="914"/>
                <a:chExt cx="128" cy="3026"/>
              </a:xfrm>
            </p:grpSpPr>
            <p:sp>
              <p:nvSpPr>
                <p:cNvPr id="85" name="Oval 19"/>
                <p:cNvSpPr>
                  <a:spLocks noChangeArrowheads="1"/>
                </p:cNvSpPr>
                <p:nvPr/>
              </p:nvSpPr>
              <p:spPr bwMode="auto">
                <a:xfrm>
                  <a:off x="5193" y="3556"/>
                  <a:ext cx="128" cy="38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86" name="Rectangle 20"/>
                <p:cNvSpPr>
                  <a:spLocks noChangeArrowheads="1"/>
                </p:cNvSpPr>
                <p:nvPr/>
              </p:nvSpPr>
              <p:spPr bwMode="auto">
                <a:xfrm>
                  <a:off x="5220" y="914"/>
                  <a:ext cx="64" cy="266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sp>
            <p:nvSpPr>
              <p:cNvPr id="84" name="Rectangle 21"/>
              <p:cNvSpPr>
                <a:spLocks noChangeArrowheads="1"/>
              </p:cNvSpPr>
              <p:nvPr/>
            </p:nvSpPr>
            <p:spPr bwMode="auto">
              <a:xfrm>
                <a:off x="1205" y="2599"/>
                <a:ext cx="56" cy="813"/>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grpSp>
      <p:grpSp>
        <p:nvGrpSpPr>
          <p:cNvPr id="26626" name="Group 2"/>
          <p:cNvGrpSpPr>
            <a:grpSpLocks/>
          </p:cNvGrpSpPr>
          <p:nvPr/>
        </p:nvGrpSpPr>
        <p:grpSpPr bwMode="auto">
          <a:xfrm>
            <a:off x="1951038" y="1758951"/>
            <a:ext cx="2208212" cy="4035425"/>
            <a:chOff x="3387" y="1374"/>
            <a:chExt cx="1391" cy="2542"/>
          </a:xfrm>
        </p:grpSpPr>
        <p:sp>
          <p:nvSpPr>
            <p:cNvPr id="26627" name="Rectangle 3"/>
            <p:cNvSpPr>
              <a:spLocks noChangeArrowheads="1"/>
            </p:cNvSpPr>
            <p:nvPr/>
          </p:nvSpPr>
          <p:spPr bwMode="auto">
            <a:xfrm>
              <a:off x="3387" y="1374"/>
              <a:ext cx="1391" cy="2542"/>
            </a:xfrm>
            <a:prstGeom prst="rect">
              <a:avLst/>
            </a:prstGeom>
            <a:solidFill>
              <a:srgbClr val="FFFF00"/>
            </a:solidFill>
            <a:ln w="9525">
              <a:solidFill>
                <a:srgbClr val="1C1C1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28" name="Line 4"/>
            <p:cNvSpPr>
              <a:spLocks noChangeShapeType="1"/>
            </p:cNvSpPr>
            <p:nvPr/>
          </p:nvSpPr>
          <p:spPr bwMode="auto">
            <a:xfrm flipH="1">
              <a:off x="3829" y="1753"/>
              <a:ext cx="0" cy="161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29" name="Line 5"/>
            <p:cNvSpPr>
              <a:spLocks noChangeShapeType="1"/>
            </p:cNvSpPr>
            <p:nvPr/>
          </p:nvSpPr>
          <p:spPr bwMode="auto">
            <a:xfrm flipV="1">
              <a:off x="4336" y="1633"/>
              <a:ext cx="73" cy="1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30" name="Line 6"/>
            <p:cNvSpPr>
              <a:spLocks noChangeShapeType="1"/>
            </p:cNvSpPr>
            <p:nvPr/>
          </p:nvSpPr>
          <p:spPr bwMode="auto">
            <a:xfrm flipH="1" flipV="1">
              <a:off x="3740" y="1646"/>
              <a:ext cx="91" cy="10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31" name="Oval 7"/>
            <p:cNvSpPr>
              <a:spLocks noChangeArrowheads="1"/>
            </p:cNvSpPr>
            <p:nvPr/>
          </p:nvSpPr>
          <p:spPr bwMode="auto">
            <a:xfrm>
              <a:off x="3829" y="3100"/>
              <a:ext cx="509" cy="537"/>
            </a:xfrm>
            <a:prstGeom prst="ellipse">
              <a:avLst/>
            </a:prstGeom>
            <a:solidFill>
              <a:schemeClr val="hlink"/>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32" name="Rectangle 8"/>
            <p:cNvSpPr>
              <a:spLocks noChangeArrowheads="1"/>
            </p:cNvSpPr>
            <p:nvPr/>
          </p:nvSpPr>
          <p:spPr bwMode="auto">
            <a:xfrm>
              <a:off x="3835" y="2855"/>
              <a:ext cx="496" cy="52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33" name="Freeform 9"/>
            <p:cNvSpPr>
              <a:spLocks/>
            </p:cNvSpPr>
            <p:nvPr/>
          </p:nvSpPr>
          <p:spPr bwMode="auto">
            <a:xfrm>
              <a:off x="3892" y="3511"/>
              <a:ext cx="364" cy="126"/>
            </a:xfrm>
            <a:custGeom>
              <a:avLst/>
              <a:gdLst>
                <a:gd name="T0" fmla="*/ 5 w 364"/>
                <a:gd name="T1" fmla="*/ 24 h 126"/>
                <a:gd name="T2" fmla="*/ 56 w 364"/>
                <a:gd name="T3" fmla="*/ 15 h 126"/>
                <a:gd name="T4" fmla="*/ 79 w 364"/>
                <a:gd name="T5" fmla="*/ 9 h 126"/>
                <a:gd name="T6" fmla="*/ 97 w 364"/>
                <a:gd name="T7" fmla="*/ 12 h 126"/>
                <a:gd name="T8" fmla="*/ 124 w 364"/>
                <a:gd name="T9" fmla="*/ 0 h 126"/>
                <a:gd name="T10" fmla="*/ 197 w 364"/>
                <a:gd name="T11" fmla="*/ 10 h 126"/>
                <a:gd name="T12" fmla="*/ 263 w 364"/>
                <a:gd name="T13" fmla="*/ 19 h 126"/>
                <a:gd name="T14" fmla="*/ 283 w 364"/>
                <a:gd name="T15" fmla="*/ 12 h 126"/>
                <a:gd name="T16" fmla="*/ 319 w 364"/>
                <a:gd name="T17" fmla="*/ 19 h 126"/>
                <a:gd name="T18" fmla="*/ 352 w 364"/>
                <a:gd name="T19" fmla="*/ 28 h 126"/>
                <a:gd name="T20" fmla="*/ 364 w 364"/>
                <a:gd name="T21" fmla="*/ 45 h 126"/>
                <a:gd name="T22" fmla="*/ 329 w 364"/>
                <a:gd name="T23" fmla="*/ 76 h 126"/>
                <a:gd name="T24" fmla="*/ 290 w 364"/>
                <a:gd name="T25" fmla="*/ 100 h 126"/>
                <a:gd name="T26" fmla="*/ 251 w 364"/>
                <a:gd name="T27" fmla="*/ 115 h 126"/>
                <a:gd name="T28" fmla="*/ 167 w 364"/>
                <a:gd name="T29" fmla="*/ 123 h 126"/>
                <a:gd name="T30" fmla="*/ 110 w 364"/>
                <a:gd name="T31" fmla="*/ 108 h 126"/>
                <a:gd name="T32" fmla="*/ 80 w 364"/>
                <a:gd name="T33" fmla="*/ 93 h 126"/>
                <a:gd name="T34" fmla="*/ 46 w 364"/>
                <a:gd name="T35" fmla="*/ 78 h 126"/>
                <a:gd name="T36" fmla="*/ 32 w 364"/>
                <a:gd name="T37" fmla="*/ 69 h 126"/>
                <a:gd name="T38" fmla="*/ 20 w 364"/>
                <a:gd name="T39" fmla="*/ 57 h 126"/>
                <a:gd name="T40" fmla="*/ 2 w 364"/>
                <a:gd name="T41" fmla="*/ 36 h 126"/>
                <a:gd name="T42" fmla="*/ 5 w 364"/>
                <a:gd name="T43"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4" h="126">
                  <a:moveTo>
                    <a:pt x="5" y="24"/>
                  </a:moveTo>
                  <a:cubicBezTo>
                    <a:pt x="22" y="22"/>
                    <a:pt x="39" y="17"/>
                    <a:pt x="56" y="15"/>
                  </a:cubicBezTo>
                  <a:cubicBezTo>
                    <a:pt x="66" y="9"/>
                    <a:pt x="67" y="7"/>
                    <a:pt x="79" y="9"/>
                  </a:cubicBezTo>
                  <a:cubicBezTo>
                    <a:pt x="85" y="10"/>
                    <a:pt x="97" y="12"/>
                    <a:pt x="97" y="12"/>
                  </a:cubicBezTo>
                  <a:cubicBezTo>
                    <a:pt x="113" y="10"/>
                    <a:pt x="113" y="9"/>
                    <a:pt x="124" y="0"/>
                  </a:cubicBezTo>
                  <a:cubicBezTo>
                    <a:pt x="153" y="1"/>
                    <a:pt x="171" y="6"/>
                    <a:pt x="197" y="10"/>
                  </a:cubicBezTo>
                  <a:cubicBezTo>
                    <a:pt x="221" y="8"/>
                    <a:pt x="240" y="17"/>
                    <a:pt x="263" y="19"/>
                  </a:cubicBezTo>
                  <a:cubicBezTo>
                    <a:pt x="272" y="18"/>
                    <a:pt x="275" y="13"/>
                    <a:pt x="283" y="12"/>
                  </a:cubicBezTo>
                  <a:cubicBezTo>
                    <a:pt x="299" y="13"/>
                    <a:pt x="305" y="16"/>
                    <a:pt x="319" y="19"/>
                  </a:cubicBezTo>
                  <a:cubicBezTo>
                    <a:pt x="328" y="26"/>
                    <a:pt x="341" y="27"/>
                    <a:pt x="352" y="28"/>
                  </a:cubicBezTo>
                  <a:cubicBezTo>
                    <a:pt x="358" y="32"/>
                    <a:pt x="360" y="39"/>
                    <a:pt x="364" y="45"/>
                  </a:cubicBezTo>
                  <a:cubicBezTo>
                    <a:pt x="352" y="54"/>
                    <a:pt x="338" y="64"/>
                    <a:pt x="329" y="76"/>
                  </a:cubicBezTo>
                  <a:cubicBezTo>
                    <a:pt x="327" y="87"/>
                    <a:pt x="301" y="98"/>
                    <a:pt x="290" y="100"/>
                  </a:cubicBezTo>
                  <a:cubicBezTo>
                    <a:pt x="277" y="106"/>
                    <a:pt x="265" y="113"/>
                    <a:pt x="251" y="115"/>
                  </a:cubicBezTo>
                  <a:cubicBezTo>
                    <a:pt x="229" y="126"/>
                    <a:pt x="190" y="122"/>
                    <a:pt x="167" y="123"/>
                  </a:cubicBezTo>
                  <a:cubicBezTo>
                    <a:pt x="146" y="120"/>
                    <a:pt x="130" y="111"/>
                    <a:pt x="110" y="108"/>
                  </a:cubicBezTo>
                  <a:cubicBezTo>
                    <a:pt x="100" y="103"/>
                    <a:pt x="92" y="95"/>
                    <a:pt x="80" y="93"/>
                  </a:cubicBezTo>
                  <a:cubicBezTo>
                    <a:pt x="70" y="86"/>
                    <a:pt x="58" y="80"/>
                    <a:pt x="46" y="78"/>
                  </a:cubicBezTo>
                  <a:cubicBezTo>
                    <a:pt x="41" y="75"/>
                    <a:pt x="37" y="72"/>
                    <a:pt x="32" y="69"/>
                  </a:cubicBezTo>
                  <a:cubicBezTo>
                    <a:pt x="29" y="64"/>
                    <a:pt x="20" y="57"/>
                    <a:pt x="20" y="57"/>
                  </a:cubicBezTo>
                  <a:cubicBezTo>
                    <a:pt x="15" y="49"/>
                    <a:pt x="8" y="44"/>
                    <a:pt x="2" y="36"/>
                  </a:cubicBezTo>
                  <a:cubicBezTo>
                    <a:pt x="0" y="28"/>
                    <a:pt x="0" y="32"/>
                    <a:pt x="5" y="24"/>
                  </a:cubicBez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34" name="Rectangle 10"/>
            <p:cNvSpPr>
              <a:spLocks noChangeArrowheads="1"/>
            </p:cNvSpPr>
            <p:nvPr/>
          </p:nvSpPr>
          <p:spPr bwMode="auto">
            <a:xfrm>
              <a:off x="3841" y="3355"/>
              <a:ext cx="486" cy="6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35" name="Line 11"/>
            <p:cNvSpPr>
              <a:spLocks noChangeShapeType="1"/>
            </p:cNvSpPr>
            <p:nvPr/>
          </p:nvSpPr>
          <p:spPr bwMode="auto">
            <a:xfrm flipH="1">
              <a:off x="4339" y="1747"/>
              <a:ext cx="0" cy="161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36" name="Line 12"/>
            <p:cNvSpPr>
              <a:spLocks noChangeShapeType="1"/>
            </p:cNvSpPr>
            <p:nvPr/>
          </p:nvSpPr>
          <p:spPr bwMode="auto">
            <a:xfrm>
              <a:off x="3837" y="2821"/>
              <a:ext cx="25" cy="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37" name="Line 13"/>
            <p:cNvSpPr>
              <a:spLocks noChangeShapeType="1"/>
            </p:cNvSpPr>
            <p:nvPr/>
          </p:nvSpPr>
          <p:spPr bwMode="auto">
            <a:xfrm>
              <a:off x="3864" y="2856"/>
              <a:ext cx="4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38" name="Line 14"/>
            <p:cNvSpPr>
              <a:spLocks noChangeShapeType="1"/>
            </p:cNvSpPr>
            <p:nvPr/>
          </p:nvSpPr>
          <p:spPr bwMode="auto">
            <a:xfrm flipV="1">
              <a:off x="3440" y="2827"/>
              <a:ext cx="21" cy="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39" name="Line 15"/>
            <p:cNvSpPr>
              <a:spLocks noChangeShapeType="1"/>
            </p:cNvSpPr>
            <p:nvPr/>
          </p:nvSpPr>
          <p:spPr bwMode="auto">
            <a:xfrm flipV="1">
              <a:off x="4313" y="2825"/>
              <a:ext cx="16" cy="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sp>
        <p:nvSpPr>
          <p:cNvPr id="26653" name="AutoShape 29"/>
          <p:cNvSpPr>
            <a:spLocks noChangeArrowheads="1"/>
          </p:cNvSpPr>
          <p:nvPr/>
        </p:nvSpPr>
        <p:spPr bwMode="auto">
          <a:xfrm>
            <a:off x="5159376" y="3397251"/>
            <a:ext cx="1312863" cy="663575"/>
          </a:xfrm>
          <a:prstGeom prst="rightArrow">
            <a:avLst>
              <a:gd name="adj1" fmla="val 50000"/>
              <a:gd name="adj2" fmla="val 49462"/>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FFFFFF"/>
                </a:solidFill>
                <a:effectLst/>
                <a:uLnTx/>
                <a:uFillTx/>
                <a:latin typeface="Arial" charset="0"/>
                <a:ea typeface="+mn-ea"/>
                <a:cs typeface="+mn-cs"/>
              </a:rPr>
              <a:t>Cools</a:t>
            </a:r>
          </a:p>
        </p:txBody>
      </p:sp>
      <p:grpSp>
        <p:nvGrpSpPr>
          <p:cNvPr id="26655" name="Group 31"/>
          <p:cNvGrpSpPr>
            <a:grpSpLocks/>
          </p:cNvGrpSpPr>
          <p:nvPr/>
        </p:nvGrpSpPr>
        <p:grpSpPr bwMode="auto">
          <a:xfrm>
            <a:off x="7037389" y="4197351"/>
            <a:ext cx="1849437" cy="1519238"/>
            <a:chOff x="3509" y="2882"/>
            <a:chExt cx="1165" cy="957"/>
          </a:xfrm>
        </p:grpSpPr>
        <p:sp>
          <p:nvSpPr>
            <p:cNvPr id="26656" name="Line 32"/>
            <p:cNvSpPr>
              <a:spLocks noChangeShapeType="1"/>
            </p:cNvSpPr>
            <p:nvPr/>
          </p:nvSpPr>
          <p:spPr bwMode="auto">
            <a:xfrm>
              <a:off x="3509" y="2882"/>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57" name="Line 33"/>
            <p:cNvSpPr>
              <a:spLocks noChangeShapeType="1"/>
            </p:cNvSpPr>
            <p:nvPr/>
          </p:nvSpPr>
          <p:spPr bwMode="auto">
            <a:xfrm>
              <a:off x="3509" y="2978"/>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58" name="Line 34"/>
            <p:cNvSpPr>
              <a:spLocks noChangeShapeType="1"/>
            </p:cNvSpPr>
            <p:nvPr/>
          </p:nvSpPr>
          <p:spPr bwMode="auto">
            <a:xfrm>
              <a:off x="3509" y="3074"/>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59" name="Line 35"/>
            <p:cNvSpPr>
              <a:spLocks noChangeShapeType="1"/>
            </p:cNvSpPr>
            <p:nvPr/>
          </p:nvSpPr>
          <p:spPr bwMode="auto">
            <a:xfrm>
              <a:off x="3509" y="3170"/>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60" name="Line 36"/>
            <p:cNvSpPr>
              <a:spLocks noChangeShapeType="1"/>
            </p:cNvSpPr>
            <p:nvPr/>
          </p:nvSpPr>
          <p:spPr bwMode="auto">
            <a:xfrm>
              <a:off x="3509" y="3266"/>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61" name="Line 37"/>
            <p:cNvSpPr>
              <a:spLocks noChangeShapeType="1"/>
            </p:cNvSpPr>
            <p:nvPr/>
          </p:nvSpPr>
          <p:spPr bwMode="auto">
            <a:xfrm>
              <a:off x="3509" y="3362"/>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62" name="Line 38"/>
            <p:cNvSpPr>
              <a:spLocks noChangeShapeType="1"/>
            </p:cNvSpPr>
            <p:nvPr/>
          </p:nvSpPr>
          <p:spPr bwMode="auto">
            <a:xfrm>
              <a:off x="3509" y="3458"/>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nvGrpSpPr>
            <p:cNvPr id="26663" name="Group 39"/>
            <p:cNvGrpSpPr>
              <a:grpSpLocks/>
            </p:cNvGrpSpPr>
            <p:nvPr/>
          </p:nvGrpSpPr>
          <p:grpSpPr bwMode="auto">
            <a:xfrm rot="-10775868">
              <a:off x="4402" y="2886"/>
              <a:ext cx="272" cy="576"/>
              <a:chOff x="4660" y="2726"/>
              <a:chExt cx="272" cy="576"/>
            </a:xfrm>
          </p:grpSpPr>
          <p:sp>
            <p:nvSpPr>
              <p:cNvPr id="26664" name="Line 40"/>
              <p:cNvSpPr>
                <a:spLocks noChangeShapeType="1"/>
              </p:cNvSpPr>
              <p:nvPr/>
            </p:nvSpPr>
            <p:spPr bwMode="auto">
              <a:xfrm>
                <a:off x="4660" y="2726"/>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65" name="Line 41"/>
              <p:cNvSpPr>
                <a:spLocks noChangeShapeType="1"/>
              </p:cNvSpPr>
              <p:nvPr/>
            </p:nvSpPr>
            <p:spPr bwMode="auto">
              <a:xfrm>
                <a:off x="4660" y="2822"/>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66" name="Line 42"/>
              <p:cNvSpPr>
                <a:spLocks noChangeShapeType="1"/>
              </p:cNvSpPr>
              <p:nvPr/>
            </p:nvSpPr>
            <p:spPr bwMode="auto">
              <a:xfrm>
                <a:off x="4660" y="2918"/>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67" name="Line 43"/>
              <p:cNvSpPr>
                <a:spLocks noChangeShapeType="1"/>
              </p:cNvSpPr>
              <p:nvPr/>
            </p:nvSpPr>
            <p:spPr bwMode="auto">
              <a:xfrm>
                <a:off x="4660" y="3014"/>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68" name="Line 44"/>
              <p:cNvSpPr>
                <a:spLocks noChangeShapeType="1"/>
              </p:cNvSpPr>
              <p:nvPr/>
            </p:nvSpPr>
            <p:spPr bwMode="auto">
              <a:xfrm>
                <a:off x="4660" y="3110"/>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69" name="Line 45"/>
              <p:cNvSpPr>
                <a:spLocks noChangeShapeType="1"/>
              </p:cNvSpPr>
              <p:nvPr/>
            </p:nvSpPr>
            <p:spPr bwMode="auto">
              <a:xfrm>
                <a:off x="4660" y="3206"/>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70" name="Line 46"/>
              <p:cNvSpPr>
                <a:spLocks noChangeShapeType="1"/>
              </p:cNvSpPr>
              <p:nvPr/>
            </p:nvSpPr>
            <p:spPr bwMode="auto">
              <a:xfrm>
                <a:off x="4660" y="3302"/>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sp>
          <p:nvSpPr>
            <p:cNvPr id="26671" name="Line 47"/>
            <p:cNvSpPr>
              <a:spLocks noChangeShapeType="1"/>
            </p:cNvSpPr>
            <p:nvPr/>
          </p:nvSpPr>
          <p:spPr bwMode="auto">
            <a:xfrm>
              <a:off x="4090" y="3675"/>
              <a:ext cx="0" cy="16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72" name="Line 48"/>
            <p:cNvSpPr>
              <a:spLocks noChangeShapeType="1"/>
            </p:cNvSpPr>
            <p:nvPr/>
          </p:nvSpPr>
          <p:spPr bwMode="auto">
            <a:xfrm>
              <a:off x="4278" y="3611"/>
              <a:ext cx="142" cy="12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73" name="Line 49"/>
            <p:cNvSpPr>
              <a:spLocks noChangeShapeType="1"/>
            </p:cNvSpPr>
            <p:nvPr/>
          </p:nvSpPr>
          <p:spPr bwMode="auto">
            <a:xfrm flipH="1">
              <a:off x="3879" y="3669"/>
              <a:ext cx="79" cy="15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74" name="Line 50"/>
            <p:cNvSpPr>
              <a:spLocks noChangeShapeType="1"/>
            </p:cNvSpPr>
            <p:nvPr/>
          </p:nvSpPr>
          <p:spPr bwMode="auto">
            <a:xfrm flipH="1">
              <a:off x="3632" y="3541"/>
              <a:ext cx="190" cy="5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75" name="Line 51"/>
            <p:cNvSpPr>
              <a:spLocks noChangeShapeType="1"/>
            </p:cNvSpPr>
            <p:nvPr/>
          </p:nvSpPr>
          <p:spPr bwMode="auto">
            <a:xfrm>
              <a:off x="4188" y="3659"/>
              <a:ext cx="70" cy="15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76" name="Line 52"/>
            <p:cNvSpPr>
              <a:spLocks noChangeShapeType="1"/>
            </p:cNvSpPr>
            <p:nvPr/>
          </p:nvSpPr>
          <p:spPr bwMode="auto">
            <a:xfrm>
              <a:off x="4322" y="3551"/>
              <a:ext cx="186" cy="4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6677" name="Line 53"/>
            <p:cNvSpPr>
              <a:spLocks noChangeShapeType="1"/>
            </p:cNvSpPr>
            <p:nvPr/>
          </p:nvSpPr>
          <p:spPr bwMode="auto">
            <a:xfrm flipH="1">
              <a:off x="3736" y="3611"/>
              <a:ext cx="152" cy="10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sp>
        <p:nvSpPr>
          <p:cNvPr id="26679" name="Text Box 55"/>
          <p:cNvSpPr txBox="1">
            <a:spLocks noChangeArrowheads="1"/>
          </p:cNvSpPr>
          <p:nvPr/>
        </p:nvSpPr>
        <p:spPr bwMode="auto">
          <a:xfrm>
            <a:off x="1985964" y="5957888"/>
            <a:ext cx="1624163" cy="369332"/>
          </a:xfrm>
          <a:prstGeom prst="rect">
            <a:avLst/>
          </a:prstGeom>
          <a:gradFill rotWithShape="0">
            <a:gsLst>
              <a:gs pos="0">
                <a:srgbClr val="FFFFCC"/>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Starts 25°C    </a:t>
            </a:r>
          </a:p>
        </p:txBody>
      </p:sp>
      <p:sp>
        <p:nvSpPr>
          <p:cNvPr id="26680" name="Text Box 56"/>
          <p:cNvSpPr txBox="1">
            <a:spLocks noChangeArrowheads="1"/>
          </p:cNvSpPr>
          <p:nvPr/>
        </p:nvSpPr>
        <p:spPr bwMode="auto">
          <a:xfrm>
            <a:off x="7022907" y="5912221"/>
            <a:ext cx="1483098" cy="369332"/>
          </a:xfrm>
          <a:prstGeom prst="rect">
            <a:avLst/>
          </a:prstGeom>
          <a:gradFill rotWithShape="0">
            <a:gsLst>
              <a:gs pos="0">
                <a:srgbClr val="FFFFCC"/>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Cools to 5°C</a:t>
            </a:r>
          </a:p>
        </p:txBody>
      </p:sp>
      <p:grpSp>
        <p:nvGrpSpPr>
          <p:cNvPr id="26681" name="Group 57"/>
          <p:cNvGrpSpPr>
            <a:grpSpLocks/>
          </p:cNvGrpSpPr>
          <p:nvPr/>
        </p:nvGrpSpPr>
        <p:grpSpPr bwMode="auto">
          <a:xfrm>
            <a:off x="2978150" y="1900238"/>
            <a:ext cx="3284538" cy="2895600"/>
            <a:chOff x="916" y="1425"/>
            <a:chExt cx="2069" cy="1824"/>
          </a:xfrm>
        </p:grpSpPr>
        <p:sp>
          <p:nvSpPr>
            <p:cNvPr id="26682" name="Freeform 58"/>
            <p:cNvSpPr>
              <a:spLocks/>
            </p:cNvSpPr>
            <p:nvPr/>
          </p:nvSpPr>
          <p:spPr bwMode="auto">
            <a:xfrm>
              <a:off x="930" y="1425"/>
              <a:ext cx="295" cy="202"/>
            </a:xfrm>
            <a:custGeom>
              <a:avLst/>
              <a:gdLst>
                <a:gd name="T0" fmla="*/ 2 w 295"/>
                <a:gd name="T1" fmla="*/ 96 h 202"/>
                <a:gd name="T2" fmla="*/ 16 w 295"/>
                <a:gd name="T3" fmla="*/ 93 h 202"/>
                <a:gd name="T4" fmla="*/ 25 w 295"/>
                <a:gd name="T5" fmla="*/ 86 h 202"/>
                <a:gd name="T6" fmla="*/ 49 w 295"/>
                <a:gd name="T7" fmla="*/ 63 h 202"/>
                <a:gd name="T8" fmla="*/ 101 w 295"/>
                <a:gd name="T9" fmla="*/ 17 h 202"/>
                <a:gd name="T10" fmla="*/ 124 w 295"/>
                <a:gd name="T11" fmla="*/ 0 h 202"/>
                <a:gd name="T12" fmla="*/ 158 w 295"/>
                <a:gd name="T13" fmla="*/ 6 h 202"/>
                <a:gd name="T14" fmla="*/ 175 w 295"/>
                <a:gd name="T15" fmla="*/ 12 h 202"/>
                <a:gd name="T16" fmla="*/ 194 w 295"/>
                <a:gd name="T17" fmla="*/ 21 h 202"/>
                <a:gd name="T18" fmla="*/ 218 w 295"/>
                <a:gd name="T19" fmla="*/ 32 h 202"/>
                <a:gd name="T20" fmla="*/ 229 w 295"/>
                <a:gd name="T21" fmla="*/ 39 h 202"/>
                <a:gd name="T22" fmla="*/ 268 w 295"/>
                <a:gd name="T23" fmla="*/ 84 h 202"/>
                <a:gd name="T24" fmla="*/ 295 w 295"/>
                <a:gd name="T25" fmla="*/ 113 h 202"/>
                <a:gd name="T26" fmla="*/ 269 w 295"/>
                <a:gd name="T27" fmla="*/ 132 h 202"/>
                <a:gd name="T28" fmla="*/ 248 w 295"/>
                <a:gd name="T29" fmla="*/ 162 h 202"/>
                <a:gd name="T30" fmla="*/ 235 w 295"/>
                <a:gd name="T31" fmla="*/ 171 h 202"/>
                <a:gd name="T32" fmla="*/ 223 w 295"/>
                <a:gd name="T33" fmla="*/ 183 h 202"/>
                <a:gd name="T34" fmla="*/ 203 w 295"/>
                <a:gd name="T35" fmla="*/ 201 h 202"/>
                <a:gd name="T36" fmla="*/ 131 w 295"/>
                <a:gd name="T37" fmla="*/ 197 h 202"/>
                <a:gd name="T38" fmla="*/ 110 w 295"/>
                <a:gd name="T39" fmla="*/ 188 h 202"/>
                <a:gd name="T40" fmla="*/ 89 w 295"/>
                <a:gd name="T41" fmla="*/ 179 h 202"/>
                <a:gd name="T42" fmla="*/ 50 w 295"/>
                <a:gd name="T43" fmla="*/ 146 h 202"/>
                <a:gd name="T44" fmla="*/ 23 w 295"/>
                <a:gd name="T45" fmla="*/ 125 h 202"/>
                <a:gd name="T46" fmla="*/ 5 w 295"/>
                <a:gd name="T47" fmla="*/ 108 h 202"/>
                <a:gd name="T48" fmla="*/ 2 w 295"/>
                <a:gd name="T49" fmla="*/ 9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5" h="202">
                  <a:moveTo>
                    <a:pt x="2" y="96"/>
                  </a:moveTo>
                  <a:cubicBezTo>
                    <a:pt x="7" y="95"/>
                    <a:pt x="12" y="96"/>
                    <a:pt x="16" y="93"/>
                  </a:cubicBezTo>
                  <a:cubicBezTo>
                    <a:pt x="19" y="91"/>
                    <a:pt x="25" y="86"/>
                    <a:pt x="25" y="86"/>
                  </a:cubicBezTo>
                  <a:cubicBezTo>
                    <a:pt x="32" y="74"/>
                    <a:pt x="39" y="72"/>
                    <a:pt x="49" y="63"/>
                  </a:cubicBezTo>
                  <a:cubicBezTo>
                    <a:pt x="67" y="48"/>
                    <a:pt x="84" y="34"/>
                    <a:pt x="101" y="17"/>
                  </a:cubicBezTo>
                  <a:cubicBezTo>
                    <a:pt x="108" y="10"/>
                    <a:pt x="117" y="7"/>
                    <a:pt x="124" y="0"/>
                  </a:cubicBezTo>
                  <a:cubicBezTo>
                    <a:pt x="141" y="2"/>
                    <a:pt x="145" y="4"/>
                    <a:pt x="158" y="6"/>
                  </a:cubicBezTo>
                  <a:cubicBezTo>
                    <a:pt x="164" y="9"/>
                    <a:pt x="168" y="11"/>
                    <a:pt x="175" y="12"/>
                  </a:cubicBezTo>
                  <a:cubicBezTo>
                    <a:pt x="181" y="16"/>
                    <a:pt x="187" y="20"/>
                    <a:pt x="194" y="21"/>
                  </a:cubicBezTo>
                  <a:cubicBezTo>
                    <a:pt x="202" y="24"/>
                    <a:pt x="211" y="27"/>
                    <a:pt x="218" y="32"/>
                  </a:cubicBezTo>
                  <a:cubicBezTo>
                    <a:pt x="222" y="34"/>
                    <a:pt x="229" y="39"/>
                    <a:pt x="229" y="39"/>
                  </a:cubicBezTo>
                  <a:cubicBezTo>
                    <a:pt x="239" y="55"/>
                    <a:pt x="251" y="74"/>
                    <a:pt x="268" y="84"/>
                  </a:cubicBezTo>
                  <a:cubicBezTo>
                    <a:pt x="276" y="95"/>
                    <a:pt x="290" y="100"/>
                    <a:pt x="295" y="113"/>
                  </a:cubicBezTo>
                  <a:cubicBezTo>
                    <a:pt x="293" y="120"/>
                    <a:pt x="278" y="130"/>
                    <a:pt x="269" y="132"/>
                  </a:cubicBezTo>
                  <a:cubicBezTo>
                    <a:pt x="259" y="140"/>
                    <a:pt x="265" y="159"/>
                    <a:pt x="248" y="162"/>
                  </a:cubicBezTo>
                  <a:cubicBezTo>
                    <a:pt x="244" y="165"/>
                    <a:pt x="239" y="168"/>
                    <a:pt x="235" y="171"/>
                  </a:cubicBezTo>
                  <a:cubicBezTo>
                    <a:pt x="232" y="176"/>
                    <a:pt x="223" y="183"/>
                    <a:pt x="223" y="183"/>
                  </a:cubicBezTo>
                  <a:cubicBezTo>
                    <a:pt x="219" y="193"/>
                    <a:pt x="214" y="199"/>
                    <a:pt x="203" y="201"/>
                  </a:cubicBezTo>
                  <a:cubicBezTo>
                    <a:pt x="179" y="200"/>
                    <a:pt x="154" y="202"/>
                    <a:pt x="131" y="197"/>
                  </a:cubicBezTo>
                  <a:cubicBezTo>
                    <a:pt x="124" y="193"/>
                    <a:pt x="118" y="189"/>
                    <a:pt x="110" y="188"/>
                  </a:cubicBezTo>
                  <a:cubicBezTo>
                    <a:pt x="103" y="184"/>
                    <a:pt x="97" y="180"/>
                    <a:pt x="89" y="179"/>
                  </a:cubicBezTo>
                  <a:cubicBezTo>
                    <a:pt x="76" y="169"/>
                    <a:pt x="64" y="154"/>
                    <a:pt x="50" y="146"/>
                  </a:cubicBezTo>
                  <a:cubicBezTo>
                    <a:pt x="43" y="137"/>
                    <a:pt x="30" y="134"/>
                    <a:pt x="23" y="125"/>
                  </a:cubicBezTo>
                  <a:cubicBezTo>
                    <a:pt x="18" y="119"/>
                    <a:pt x="12" y="112"/>
                    <a:pt x="5" y="108"/>
                  </a:cubicBezTo>
                  <a:cubicBezTo>
                    <a:pt x="0" y="101"/>
                    <a:pt x="8" y="102"/>
                    <a:pt x="2" y="96"/>
                  </a:cubicBez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nvGrpSpPr>
            <p:cNvPr id="26683" name="Group 59"/>
            <p:cNvGrpSpPr>
              <a:grpSpLocks/>
            </p:cNvGrpSpPr>
            <p:nvPr/>
          </p:nvGrpSpPr>
          <p:grpSpPr bwMode="auto">
            <a:xfrm>
              <a:off x="916" y="1463"/>
              <a:ext cx="2069" cy="1786"/>
              <a:chOff x="916" y="1463"/>
              <a:chExt cx="2069" cy="1786"/>
            </a:xfrm>
          </p:grpSpPr>
          <p:sp>
            <p:nvSpPr>
              <p:cNvPr id="26684" name="Freeform 60"/>
              <p:cNvSpPr>
                <a:spLocks/>
              </p:cNvSpPr>
              <p:nvPr/>
            </p:nvSpPr>
            <p:spPr bwMode="auto">
              <a:xfrm>
                <a:off x="916" y="1463"/>
                <a:ext cx="1104" cy="188"/>
              </a:xfrm>
              <a:custGeom>
                <a:avLst/>
                <a:gdLst>
                  <a:gd name="T0" fmla="*/ 0 w 1104"/>
                  <a:gd name="T1" fmla="*/ 72 h 188"/>
                  <a:gd name="T2" fmla="*/ 200 w 1104"/>
                  <a:gd name="T3" fmla="*/ 184 h 188"/>
                  <a:gd name="T4" fmla="*/ 408 w 1104"/>
                  <a:gd name="T5" fmla="*/ 48 h 188"/>
                  <a:gd name="T6" fmla="*/ 1104 w 1104"/>
                  <a:gd name="T7" fmla="*/ 0 h 188"/>
                </a:gdLst>
                <a:ahLst/>
                <a:cxnLst>
                  <a:cxn ang="0">
                    <a:pos x="T0" y="T1"/>
                  </a:cxn>
                  <a:cxn ang="0">
                    <a:pos x="T2" y="T3"/>
                  </a:cxn>
                  <a:cxn ang="0">
                    <a:pos x="T4" y="T5"/>
                  </a:cxn>
                  <a:cxn ang="0">
                    <a:pos x="T6" y="T7"/>
                  </a:cxn>
                </a:cxnLst>
                <a:rect l="0" t="0" r="r" b="b"/>
                <a:pathLst>
                  <a:path w="1104" h="188">
                    <a:moveTo>
                      <a:pt x="0" y="72"/>
                    </a:moveTo>
                    <a:cubicBezTo>
                      <a:pt x="66" y="130"/>
                      <a:pt x="132" y="188"/>
                      <a:pt x="200" y="184"/>
                    </a:cubicBezTo>
                    <a:cubicBezTo>
                      <a:pt x="268" y="180"/>
                      <a:pt x="257" y="79"/>
                      <a:pt x="408" y="48"/>
                    </a:cubicBezTo>
                    <a:cubicBezTo>
                      <a:pt x="559" y="17"/>
                      <a:pt x="831" y="8"/>
                      <a:pt x="1104" y="0"/>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nvGrpSpPr>
              <p:cNvPr id="26685" name="Group 61"/>
              <p:cNvGrpSpPr>
                <a:grpSpLocks/>
              </p:cNvGrpSpPr>
              <p:nvPr/>
            </p:nvGrpSpPr>
            <p:grpSpPr bwMode="auto">
              <a:xfrm>
                <a:off x="1351" y="1659"/>
                <a:ext cx="1634" cy="1590"/>
                <a:chOff x="1351" y="1659"/>
                <a:chExt cx="1634" cy="1590"/>
              </a:xfrm>
            </p:grpSpPr>
            <p:grpSp>
              <p:nvGrpSpPr>
                <p:cNvPr id="26686" name="Group 62"/>
                <p:cNvGrpSpPr>
                  <a:grpSpLocks/>
                </p:cNvGrpSpPr>
                <p:nvPr/>
              </p:nvGrpSpPr>
              <p:grpSpPr bwMode="auto">
                <a:xfrm>
                  <a:off x="1351" y="1659"/>
                  <a:ext cx="1634" cy="408"/>
                  <a:chOff x="1351" y="1659"/>
                  <a:chExt cx="1634" cy="408"/>
                </a:xfrm>
              </p:grpSpPr>
              <p:sp>
                <p:nvSpPr>
                  <p:cNvPr id="26687" name="Text Box 63"/>
                  <p:cNvSpPr txBox="1">
                    <a:spLocks noChangeArrowheads="1"/>
                  </p:cNvSpPr>
                  <p:nvPr/>
                </p:nvSpPr>
                <p:spPr bwMode="auto">
                  <a:xfrm>
                    <a:off x="2134" y="1660"/>
                    <a:ext cx="85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Ammonium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nitrate</a:t>
                    </a:r>
                  </a:p>
                </p:txBody>
              </p:sp>
              <p:sp>
                <p:nvSpPr>
                  <p:cNvPr id="26688" name="Line 64"/>
                  <p:cNvSpPr>
                    <a:spLocks noChangeShapeType="1"/>
                  </p:cNvSpPr>
                  <p:nvPr/>
                </p:nvSpPr>
                <p:spPr bwMode="auto">
                  <a:xfrm flipH="1" flipV="1">
                    <a:off x="1351" y="1659"/>
                    <a:ext cx="753" cy="22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grpSp>
              <p:nvGrpSpPr>
                <p:cNvPr id="26689" name="Group 65"/>
                <p:cNvGrpSpPr>
                  <a:grpSpLocks/>
                </p:cNvGrpSpPr>
                <p:nvPr/>
              </p:nvGrpSpPr>
              <p:grpSpPr bwMode="auto">
                <a:xfrm>
                  <a:off x="1424" y="3016"/>
                  <a:ext cx="1198" cy="233"/>
                  <a:chOff x="1424" y="3016"/>
                  <a:chExt cx="1198" cy="233"/>
                </a:xfrm>
              </p:grpSpPr>
              <p:sp>
                <p:nvSpPr>
                  <p:cNvPr id="26690" name="Text Box 66"/>
                  <p:cNvSpPr txBox="1">
                    <a:spLocks noChangeArrowheads="1"/>
                  </p:cNvSpPr>
                  <p:nvPr/>
                </p:nvSpPr>
                <p:spPr bwMode="auto">
                  <a:xfrm>
                    <a:off x="2123" y="3016"/>
                    <a:ext cx="49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Water</a:t>
                    </a:r>
                  </a:p>
                </p:txBody>
              </p:sp>
              <p:sp>
                <p:nvSpPr>
                  <p:cNvPr id="26691" name="Line 67"/>
                  <p:cNvSpPr>
                    <a:spLocks noChangeShapeType="1"/>
                  </p:cNvSpPr>
                  <p:nvPr/>
                </p:nvSpPr>
                <p:spPr bwMode="auto">
                  <a:xfrm flipH="1">
                    <a:off x="1424" y="3147"/>
                    <a:ext cx="664" cy="6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grpSp>
        </p:grpSp>
      </p:grpSp>
      <p:sp>
        <p:nvSpPr>
          <p:cNvPr id="26692" name="Text Box 68"/>
          <p:cNvSpPr txBox="1">
            <a:spLocks noChangeArrowheads="1"/>
          </p:cNvSpPr>
          <p:nvPr/>
        </p:nvSpPr>
        <p:spPr bwMode="auto">
          <a:xfrm>
            <a:off x="1922464" y="968375"/>
            <a:ext cx="5981125" cy="369332"/>
          </a:xfrm>
          <a:prstGeom prst="rect">
            <a:avLst/>
          </a:prstGeom>
          <a:solidFill>
            <a:srgbClr val="0000FF"/>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Arial" charset="0"/>
                <a:ea typeface="+mn-ea"/>
                <a:cs typeface="+mn-cs"/>
              </a:rPr>
              <a:t>Endothermic reactions cause a decrease in temperature.</a:t>
            </a:r>
          </a:p>
        </p:txBody>
      </p:sp>
      <p:sp>
        <p:nvSpPr>
          <p:cNvPr id="26694" name="Rectangle 70"/>
          <p:cNvSpPr>
            <a:spLocks noChangeArrowheads="1"/>
          </p:cNvSpPr>
          <p:nvPr/>
        </p:nvSpPr>
        <p:spPr bwMode="auto">
          <a:xfrm>
            <a:off x="3733800" y="152400"/>
            <a:ext cx="5029200" cy="6794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a:ln>
                  <a:noFill/>
                </a:ln>
                <a:solidFill>
                  <a:srgbClr val="FFFFFF"/>
                </a:solidFill>
                <a:effectLst/>
                <a:uLnTx/>
                <a:uFillTx/>
                <a:latin typeface="Arial" charset="0"/>
                <a:ea typeface="+mn-ea"/>
                <a:cs typeface="+mn-cs"/>
              </a:rPr>
              <a:t>Endothermic Reactions</a:t>
            </a:r>
          </a:p>
        </p:txBody>
      </p:sp>
      <p:sp>
        <p:nvSpPr>
          <p:cNvPr id="87" name="Text Box 23"/>
          <p:cNvSpPr txBox="1">
            <a:spLocks noChangeArrowheads="1"/>
          </p:cNvSpPr>
          <p:nvPr/>
        </p:nvSpPr>
        <p:spPr bwMode="auto">
          <a:xfrm>
            <a:off x="6868712" y="1847862"/>
            <a:ext cx="820737" cy="369332"/>
          </a:xfrm>
          <a:prstGeom prst="rect">
            <a:avLst/>
          </a:prstGeom>
          <a:gradFill rotWithShape="0">
            <a:gsLst>
              <a:gs pos="0">
                <a:srgbClr val="FFCC66"/>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5</a:t>
            </a:r>
            <a:r>
              <a:rPr kumimoji="0" lang="en-GB" sz="1800" b="0" i="0" u="none" strike="noStrike" kern="1200" cap="none" spc="0" normalizeH="0" baseline="30000" noProof="0">
                <a:ln>
                  <a:noFill/>
                </a:ln>
                <a:solidFill>
                  <a:srgbClr val="000000"/>
                </a:solidFill>
                <a:effectLst/>
                <a:uLnTx/>
                <a:uFillTx/>
                <a:latin typeface="Arial" charset="0"/>
                <a:ea typeface="+mn-ea"/>
                <a:cs typeface="+mn-cs"/>
              </a:rPr>
              <a:t>o</a:t>
            </a:r>
            <a:r>
              <a:rPr kumimoji="0" lang="en-GB" sz="1800" b="0" i="0" u="none" strike="noStrike" kern="1200" cap="none" spc="0" normalizeH="0" baseline="0" noProof="0">
                <a:ln>
                  <a:noFill/>
                </a:ln>
                <a:solidFill>
                  <a:srgbClr val="000000"/>
                </a:solidFill>
                <a:effectLst/>
                <a:uLnTx/>
                <a:uFillTx/>
                <a:latin typeface="Arial" charset="0"/>
                <a:ea typeface="+mn-ea"/>
                <a:cs typeface="+mn-cs"/>
              </a:rPr>
              <a:t> C</a:t>
            </a:r>
          </a:p>
        </p:txBody>
      </p:sp>
      <p:sp>
        <p:nvSpPr>
          <p:cNvPr id="88" name="Text Box 23"/>
          <p:cNvSpPr txBox="1">
            <a:spLocks noChangeArrowheads="1"/>
          </p:cNvSpPr>
          <p:nvPr/>
        </p:nvSpPr>
        <p:spPr bwMode="auto">
          <a:xfrm>
            <a:off x="1925341" y="1753888"/>
            <a:ext cx="782480" cy="369332"/>
          </a:xfrm>
          <a:prstGeom prst="rect">
            <a:avLst/>
          </a:prstGeom>
          <a:gradFill rotWithShape="0">
            <a:gsLst>
              <a:gs pos="0">
                <a:srgbClr val="FFCC66"/>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25</a:t>
            </a:r>
            <a:r>
              <a:rPr kumimoji="0" lang="en-GB" sz="1800" b="0" i="0" u="none" strike="noStrike" kern="1200" cap="none" spc="0" normalizeH="0" baseline="30000" noProof="0">
                <a:ln>
                  <a:noFill/>
                </a:ln>
                <a:solidFill>
                  <a:srgbClr val="000000"/>
                </a:solidFill>
                <a:effectLst/>
                <a:uLnTx/>
                <a:uFillTx/>
                <a:latin typeface="Arial" charset="0"/>
                <a:ea typeface="+mn-ea"/>
                <a:cs typeface="+mn-cs"/>
              </a:rPr>
              <a:t>o</a:t>
            </a:r>
            <a:r>
              <a:rPr kumimoji="0" lang="en-GB" sz="1800" b="0" i="0" u="none" strike="noStrike" kern="1200" cap="none" spc="0" normalizeH="0" baseline="0" noProof="0">
                <a:ln>
                  <a:noFill/>
                </a:ln>
                <a:solidFill>
                  <a:srgbClr val="000000"/>
                </a:solidFill>
                <a:effectLst/>
                <a:uLnTx/>
                <a:uFillTx/>
                <a:latin typeface="Arial" charset="0"/>
                <a:ea typeface="+mn-ea"/>
                <a:cs typeface="+mn-cs"/>
              </a:rPr>
              <a:t> C</a:t>
            </a:r>
          </a:p>
        </p:txBody>
      </p:sp>
    </p:spTree>
    <p:extLst>
      <p:ext uri="{BB962C8B-B14F-4D97-AF65-F5344CB8AC3E}">
        <p14:creationId xmlns:p14="http://schemas.microsoft.com/office/powerpoint/2010/main" val="745916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dissolve">
                                      <p:cBhvr>
                                        <p:cTn id="7" dur="500"/>
                                        <p:tgtEl>
                                          <p:spTgt spid="26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6681"/>
                                        </p:tgtEl>
                                        <p:attrNameLst>
                                          <p:attrName>style.visibility</p:attrName>
                                        </p:attrNameLst>
                                      </p:cBhvr>
                                      <p:to>
                                        <p:strVal val="visible"/>
                                      </p:to>
                                    </p:set>
                                    <p:animEffect transition="in" filter="dissolve">
                                      <p:cBhvr>
                                        <p:cTn id="12" dur="500"/>
                                        <p:tgtEl>
                                          <p:spTgt spid="266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679"/>
                                        </p:tgtEl>
                                        <p:attrNameLst>
                                          <p:attrName>style.visibility</p:attrName>
                                        </p:attrNameLst>
                                      </p:cBhvr>
                                      <p:to>
                                        <p:strVal val="visible"/>
                                      </p:to>
                                    </p:set>
                                    <p:animEffect transition="in" filter="dissolve">
                                      <p:cBhvr>
                                        <p:cTn id="17" dur="500"/>
                                        <p:tgtEl>
                                          <p:spTgt spid="266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53"/>
                                        </p:tgtEl>
                                        <p:attrNameLst>
                                          <p:attrName>style.visibility</p:attrName>
                                        </p:attrNameLst>
                                      </p:cBhvr>
                                      <p:to>
                                        <p:strVal val="visible"/>
                                      </p:to>
                                    </p:set>
                                    <p:animEffect transition="in" filter="wipe(left)">
                                      <p:cBhvr>
                                        <p:cTn id="22" dur="500"/>
                                        <p:tgtEl>
                                          <p:spTgt spid="266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680"/>
                                        </p:tgtEl>
                                        <p:attrNameLst>
                                          <p:attrName>style.visibility</p:attrName>
                                        </p:attrNameLst>
                                      </p:cBhvr>
                                      <p:to>
                                        <p:strVal val="visible"/>
                                      </p:to>
                                    </p:set>
                                    <p:animEffect transition="in" filter="dissolve">
                                      <p:cBhvr>
                                        <p:cTn id="27" dur="500"/>
                                        <p:tgtEl>
                                          <p:spTgt spid="2668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dissolve">
                                      <p:cBhvr>
                                        <p:cTn id="32" dur="500"/>
                                        <p:tgtEl>
                                          <p:spTgt spid="70"/>
                                        </p:tgtEl>
                                      </p:cBhvr>
                                    </p:animEffect>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87"/>
                                        </p:tgtEl>
                                        <p:attrNameLst>
                                          <p:attrName>style.visibility</p:attrName>
                                        </p:attrNameLst>
                                      </p:cBhvr>
                                      <p:to>
                                        <p:strVal val="visible"/>
                                      </p:to>
                                    </p:set>
                                    <p:animEffect transition="in" filter="dissolve">
                                      <p:cBhvr>
                                        <p:cTn id="36" dur="500"/>
                                        <p:tgtEl>
                                          <p:spTgt spid="87"/>
                                        </p:tgtEl>
                                      </p:cBhvr>
                                    </p:animEffect>
                                  </p:childTnLst>
                                </p:cTn>
                              </p:par>
                            </p:childTnLst>
                          </p:cTn>
                        </p:par>
                        <p:par>
                          <p:cTn id="37" fill="hold">
                            <p:stCondLst>
                              <p:cond delay="1000"/>
                            </p:stCondLst>
                            <p:childTnLst>
                              <p:par>
                                <p:cTn id="38" presetID="9" presetClass="entr" presetSubtype="0" fill="hold" grpId="0" nodeType="afterEffect">
                                  <p:stCondLst>
                                    <p:cond delay="0"/>
                                  </p:stCondLst>
                                  <p:childTnLst>
                                    <p:set>
                                      <p:cBhvr>
                                        <p:cTn id="39" dur="1" fill="hold">
                                          <p:stCondLst>
                                            <p:cond delay="0"/>
                                          </p:stCondLst>
                                        </p:cTn>
                                        <p:tgtEl>
                                          <p:spTgt spid="88"/>
                                        </p:tgtEl>
                                        <p:attrNameLst>
                                          <p:attrName>style.visibility</p:attrName>
                                        </p:attrNameLst>
                                      </p:cBhvr>
                                      <p:to>
                                        <p:strVal val="visible"/>
                                      </p:to>
                                    </p:set>
                                    <p:animEffect transition="in" filter="dissolve">
                                      <p:cBhvr>
                                        <p:cTn id="4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3" grpId="0" animBg="1" autoUpdateAnimBg="0"/>
      <p:bldP spid="26679" grpId="0" animBg="1" autoUpdateAnimBg="0"/>
      <p:bldP spid="26680" grpId="0" animBg="1" autoUpdateAnimBg="0"/>
      <p:bldP spid="87" grpId="0" animBg="1" autoUpdateAnimBg="0"/>
      <p:bldP spid="8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bwMode="auto">
          <a:xfrm>
            <a:off x="1879600" y="1455739"/>
            <a:ext cx="6161088" cy="3317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609600" indent="-609600">
              <a:spcBef>
                <a:spcPct val="0"/>
              </a:spcBef>
            </a:pPr>
            <a:r>
              <a:rPr lang="en-GB" sz="2400">
                <a:latin typeface="Arial" charset="0"/>
              </a:rPr>
              <a:t>Extra energy is needed in order for endothermic reactions to occur.  </a:t>
            </a:r>
          </a:p>
          <a:p>
            <a:pPr marL="609600" indent="-609600">
              <a:spcBef>
                <a:spcPct val="0"/>
              </a:spcBef>
            </a:pPr>
            <a:r>
              <a:rPr lang="en-GB" sz="2400">
                <a:latin typeface="Arial" charset="0"/>
              </a:rPr>
              <a:t>This comes from the thermal energy of the reaction mixture which consequently gets colder.</a:t>
            </a:r>
          </a:p>
        </p:txBody>
      </p:sp>
      <p:sp>
        <p:nvSpPr>
          <p:cNvPr id="27652" name="Text Box 4"/>
          <p:cNvSpPr txBox="1">
            <a:spLocks noChangeArrowheads="1"/>
          </p:cNvSpPr>
          <p:nvPr/>
        </p:nvSpPr>
        <p:spPr bwMode="auto">
          <a:xfrm>
            <a:off x="2095501" y="4959350"/>
            <a:ext cx="5478463" cy="923330"/>
          </a:xfrm>
          <a:prstGeom prst="rect">
            <a:avLst/>
          </a:prstGeom>
          <a:gradFill rotWithShape="0">
            <a:gsLst>
              <a:gs pos="0">
                <a:srgbClr val="FFFF00"/>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Reactants convert heat energy into chemical energy as they change into products. The temperature drops.</a:t>
            </a:r>
          </a:p>
        </p:txBody>
      </p:sp>
      <p:grpSp>
        <p:nvGrpSpPr>
          <p:cNvPr id="27653" name="Group 5"/>
          <p:cNvGrpSpPr>
            <a:grpSpLocks/>
          </p:cNvGrpSpPr>
          <p:nvPr/>
        </p:nvGrpSpPr>
        <p:grpSpPr bwMode="auto">
          <a:xfrm>
            <a:off x="8118476" y="2540000"/>
            <a:ext cx="2208213" cy="3716338"/>
            <a:chOff x="3907" y="1619"/>
            <a:chExt cx="1391" cy="2341"/>
          </a:xfrm>
        </p:grpSpPr>
        <p:sp>
          <p:nvSpPr>
            <p:cNvPr id="27654" name="Rectangle 6"/>
            <p:cNvSpPr>
              <a:spLocks noChangeArrowheads="1"/>
            </p:cNvSpPr>
            <p:nvPr/>
          </p:nvSpPr>
          <p:spPr bwMode="auto">
            <a:xfrm>
              <a:off x="3907" y="1619"/>
              <a:ext cx="1391" cy="2341"/>
            </a:xfrm>
            <a:prstGeom prst="rect">
              <a:avLst/>
            </a:prstGeom>
            <a:solidFill>
              <a:srgbClr val="FFFF00"/>
            </a:solidFill>
            <a:ln w="9525">
              <a:solidFill>
                <a:srgbClr val="1C1C1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7655" name="Line 7"/>
            <p:cNvSpPr>
              <a:spLocks noChangeShapeType="1"/>
            </p:cNvSpPr>
            <p:nvPr/>
          </p:nvSpPr>
          <p:spPr bwMode="auto">
            <a:xfrm flipH="1">
              <a:off x="4422" y="2077"/>
              <a:ext cx="0" cy="14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7656" name="Line 8"/>
            <p:cNvSpPr>
              <a:spLocks noChangeShapeType="1"/>
            </p:cNvSpPr>
            <p:nvPr/>
          </p:nvSpPr>
          <p:spPr bwMode="auto">
            <a:xfrm flipV="1">
              <a:off x="4929" y="1967"/>
              <a:ext cx="73" cy="10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7657" name="Line 9"/>
            <p:cNvSpPr>
              <a:spLocks noChangeShapeType="1"/>
            </p:cNvSpPr>
            <p:nvPr/>
          </p:nvSpPr>
          <p:spPr bwMode="auto">
            <a:xfrm flipH="1" flipV="1">
              <a:off x="4333" y="1978"/>
              <a:ext cx="91" cy="10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7658" name="Oval 10"/>
            <p:cNvSpPr>
              <a:spLocks noChangeArrowheads="1"/>
            </p:cNvSpPr>
            <p:nvPr/>
          </p:nvSpPr>
          <p:spPr bwMode="auto">
            <a:xfrm>
              <a:off x="4422" y="3318"/>
              <a:ext cx="509" cy="494"/>
            </a:xfrm>
            <a:prstGeom prst="ellipse">
              <a:avLst/>
            </a:prstGeom>
            <a:solidFill>
              <a:schemeClr val="hlink"/>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7659" name="Rectangle 11"/>
            <p:cNvSpPr>
              <a:spLocks noChangeArrowheads="1"/>
            </p:cNvSpPr>
            <p:nvPr/>
          </p:nvSpPr>
          <p:spPr bwMode="auto">
            <a:xfrm>
              <a:off x="4428" y="3092"/>
              <a:ext cx="496" cy="48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7660" name="Rectangle 12"/>
            <p:cNvSpPr>
              <a:spLocks noChangeArrowheads="1"/>
            </p:cNvSpPr>
            <p:nvPr/>
          </p:nvSpPr>
          <p:spPr bwMode="auto">
            <a:xfrm>
              <a:off x="4453" y="3552"/>
              <a:ext cx="486" cy="5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7661" name="Line 13"/>
            <p:cNvSpPr>
              <a:spLocks noChangeShapeType="1"/>
            </p:cNvSpPr>
            <p:nvPr/>
          </p:nvSpPr>
          <p:spPr bwMode="auto">
            <a:xfrm flipH="1">
              <a:off x="4932" y="2072"/>
              <a:ext cx="0" cy="149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7662" name="Line 14"/>
            <p:cNvSpPr>
              <a:spLocks noChangeShapeType="1"/>
            </p:cNvSpPr>
            <p:nvPr/>
          </p:nvSpPr>
          <p:spPr bwMode="auto">
            <a:xfrm>
              <a:off x="4430" y="3061"/>
              <a:ext cx="25"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7663" name="Line 15"/>
            <p:cNvSpPr>
              <a:spLocks noChangeShapeType="1"/>
            </p:cNvSpPr>
            <p:nvPr/>
          </p:nvSpPr>
          <p:spPr bwMode="auto">
            <a:xfrm>
              <a:off x="4457" y="3093"/>
              <a:ext cx="4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7664" name="Line 16"/>
            <p:cNvSpPr>
              <a:spLocks noChangeShapeType="1"/>
            </p:cNvSpPr>
            <p:nvPr/>
          </p:nvSpPr>
          <p:spPr bwMode="auto">
            <a:xfrm flipV="1">
              <a:off x="4904" y="3063"/>
              <a:ext cx="21" cy="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nvGrpSpPr>
            <p:cNvPr id="27665" name="Group 17"/>
            <p:cNvGrpSpPr>
              <a:grpSpLocks/>
            </p:cNvGrpSpPr>
            <p:nvPr/>
          </p:nvGrpSpPr>
          <p:grpSpPr bwMode="auto">
            <a:xfrm>
              <a:off x="4762" y="1673"/>
              <a:ext cx="128" cy="1993"/>
              <a:chOff x="1170" y="1655"/>
              <a:chExt cx="128" cy="1993"/>
            </a:xfrm>
          </p:grpSpPr>
          <p:grpSp>
            <p:nvGrpSpPr>
              <p:cNvPr id="27666" name="Group 18"/>
              <p:cNvGrpSpPr>
                <a:grpSpLocks/>
              </p:cNvGrpSpPr>
              <p:nvPr/>
            </p:nvGrpSpPr>
            <p:grpSpPr bwMode="auto">
              <a:xfrm>
                <a:off x="1170" y="1655"/>
                <a:ext cx="128" cy="1993"/>
                <a:chOff x="5193" y="914"/>
                <a:chExt cx="128" cy="3026"/>
              </a:xfrm>
            </p:grpSpPr>
            <p:sp>
              <p:nvSpPr>
                <p:cNvPr id="27667" name="Oval 19"/>
                <p:cNvSpPr>
                  <a:spLocks noChangeArrowheads="1"/>
                </p:cNvSpPr>
                <p:nvPr/>
              </p:nvSpPr>
              <p:spPr bwMode="auto">
                <a:xfrm>
                  <a:off x="5193" y="3556"/>
                  <a:ext cx="128" cy="38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7668" name="Rectangle 20"/>
                <p:cNvSpPr>
                  <a:spLocks noChangeArrowheads="1"/>
                </p:cNvSpPr>
                <p:nvPr/>
              </p:nvSpPr>
              <p:spPr bwMode="auto">
                <a:xfrm>
                  <a:off x="5220" y="914"/>
                  <a:ext cx="64" cy="266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sp>
            <p:nvSpPr>
              <p:cNvPr id="27669" name="Rectangle 21"/>
              <p:cNvSpPr>
                <a:spLocks noChangeArrowheads="1"/>
              </p:cNvSpPr>
              <p:nvPr/>
            </p:nvSpPr>
            <p:spPr bwMode="auto">
              <a:xfrm>
                <a:off x="1205" y="2599"/>
                <a:ext cx="56" cy="813"/>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grpSp>
      <p:sp>
        <p:nvSpPr>
          <p:cNvPr id="27670" name="Text Box 22"/>
          <p:cNvSpPr txBox="1">
            <a:spLocks noChangeArrowheads="1"/>
          </p:cNvSpPr>
          <p:nvPr/>
        </p:nvSpPr>
        <p:spPr bwMode="auto">
          <a:xfrm>
            <a:off x="8124826" y="2563813"/>
            <a:ext cx="1076325" cy="369332"/>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25</a:t>
            </a:r>
            <a:r>
              <a:rPr kumimoji="0" lang="en-GB" sz="1800" b="0" i="0" u="none" strike="noStrike" kern="1200" cap="none" spc="0" normalizeH="0" baseline="30000" noProof="0">
                <a:ln>
                  <a:noFill/>
                </a:ln>
                <a:solidFill>
                  <a:srgbClr val="000000"/>
                </a:solidFill>
                <a:effectLst/>
                <a:uLnTx/>
                <a:uFillTx/>
                <a:latin typeface="Arial" charset="0"/>
                <a:ea typeface="+mn-ea"/>
                <a:cs typeface="+mn-cs"/>
              </a:rPr>
              <a:t>o</a:t>
            </a:r>
            <a:r>
              <a:rPr kumimoji="0" lang="en-GB" sz="1800" b="0" i="0" u="none" strike="noStrike" kern="1200" cap="none" spc="0" normalizeH="0" baseline="0" noProof="0">
                <a:ln>
                  <a:noFill/>
                </a:ln>
                <a:solidFill>
                  <a:srgbClr val="000000"/>
                </a:solidFill>
                <a:effectLst/>
                <a:uLnTx/>
                <a:uFillTx/>
                <a:latin typeface="Arial" charset="0"/>
                <a:ea typeface="+mn-ea"/>
                <a:cs typeface="+mn-cs"/>
              </a:rPr>
              <a:t> C</a:t>
            </a:r>
          </a:p>
        </p:txBody>
      </p:sp>
      <p:sp>
        <p:nvSpPr>
          <p:cNvPr id="27671" name="Text Box 23"/>
          <p:cNvSpPr txBox="1">
            <a:spLocks noChangeArrowheads="1"/>
          </p:cNvSpPr>
          <p:nvPr/>
        </p:nvSpPr>
        <p:spPr bwMode="auto">
          <a:xfrm>
            <a:off x="8108951" y="2543175"/>
            <a:ext cx="1076325" cy="369332"/>
          </a:xfrm>
          <a:prstGeom prst="rect">
            <a:avLst/>
          </a:prstGeom>
          <a:gradFill rotWithShape="0">
            <a:gsLst>
              <a:gs pos="0">
                <a:srgbClr val="FFCC66"/>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5</a:t>
            </a:r>
            <a:r>
              <a:rPr kumimoji="0" lang="en-GB" sz="1800" b="0" i="0" u="none" strike="noStrike" kern="1200" cap="none" spc="0" normalizeH="0" baseline="30000" noProof="0">
                <a:ln>
                  <a:noFill/>
                </a:ln>
                <a:solidFill>
                  <a:srgbClr val="000000"/>
                </a:solidFill>
                <a:effectLst/>
                <a:uLnTx/>
                <a:uFillTx/>
                <a:latin typeface="Arial" charset="0"/>
                <a:ea typeface="+mn-ea"/>
                <a:cs typeface="+mn-cs"/>
              </a:rPr>
              <a:t>o</a:t>
            </a:r>
            <a:r>
              <a:rPr kumimoji="0" lang="en-GB" sz="1800" b="0" i="0" u="none" strike="noStrike" kern="1200" cap="none" spc="0" normalizeH="0" baseline="0" noProof="0">
                <a:ln>
                  <a:noFill/>
                </a:ln>
                <a:solidFill>
                  <a:srgbClr val="000000"/>
                </a:solidFill>
                <a:effectLst/>
                <a:uLnTx/>
                <a:uFillTx/>
                <a:latin typeface="Arial" charset="0"/>
                <a:ea typeface="+mn-ea"/>
                <a:cs typeface="+mn-cs"/>
              </a:rPr>
              <a:t> C</a:t>
            </a:r>
          </a:p>
        </p:txBody>
      </p:sp>
      <p:sp>
        <p:nvSpPr>
          <p:cNvPr id="27672" name="Rectangle 24"/>
          <p:cNvSpPr>
            <a:spLocks noChangeArrowheads="1"/>
          </p:cNvSpPr>
          <p:nvPr/>
        </p:nvSpPr>
        <p:spPr bwMode="auto">
          <a:xfrm>
            <a:off x="9518651" y="4094163"/>
            <a:ext cx="104775" cy="1016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7673" name="Freeform 25"/>
          <p:cNvSpPr>
            <a:spLocks/>
          </p:cNvSpPr>
          <p:nvPr/>
        </p:nvSpPr>
        <p:spPr bwMode="auto">
          <a:xfrm>
            <a:off x="9002713" y="4997451"/>
            <a:ext cx="311150" cy="479425"/>
          </a:xfrm>
          <a:custGeom>
            <a:avLst/>
            <a:gdLst>
              <a:gd name="T0" fmla="*/ 40 w 232"/>
              <a:gd name="T1" fmla="*/ 265 h 302"/>
              <a:gd name="T2" fmla="*/ 149 w 232"/>
              <a:gd name="T3" fmla="*/ 0 h 302"/>
              <a:gd name="T4" fmla="*/ 149 w 232"/>
              <a:gd name="T5" fmla="*/ 92 h 302"/>
              <a:gd name="T6" fmla="*/ 222 w 232"/>
              <a:gd name="T7" fmla="*/ 128 h 302"/>
              <a:gd name="T8" fmla="*/ 232 w 232"/>
              <a:gd name="T9" fmla="*/ 238 h 302"/>
              <a:gd name="T10" fmla="*/ 177 w 232"/>
              <a:gd name="T11" fmla="*/ 302 h 302"/>
              <a:gd name="T12" fmla="*/ 122 w 232"/>
              <a:gd name="T13" fmla="*/ 265 h 302"/>
              <a:gd name="T14" fmla="*/ 94 w 232"/>
              <a:gd name="T15" fmla="*/ 247 h 302"/>
              <a:gd name="T16" fmla="*/ 67 w 232"/>
              <a:gd name="T17" fmla="*/ 256 h 302"/>
              <a:gd name="T18" fmla="*/ 40 w 232"/>
              <a:gd name="T19" fmla="*/ 26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 h="302">
                <a:moveTo>
                  <a:pt x="40" y="265"/>
                </a:moveTo>
                <a:cubicBezTo>
                  <a:pt x="73" y="166"/>
                  <a:pt x="28" y="40"/>
                  <a:pt x="149" y="0"/>
                </a:cubicBezTo>
                <a:cubicBezTo>
                  <a:pt x="139" y="31"/>
                  <a:pt x="114" y="64"/>
                  <a:pt x="149" y="92"/>
                </a:cubicBezTo>
                <a:cubicBezTo>
                  <a:pt x="170" y="109"/>
                  <a:pt x="222" y="128"/>
                  <a:pt x="222" y="128"/>
                </a:cubicBezTo>
                <a:cubicBezTo>
                  <a:pt x="210" y="175"/>
                  <a:pt x="193" y="201"/>
                  <a:pt x="232" y="238"/>
                </a:cubicBezTo>
                <a:cubicBezTo>
                  <a:pt x="221" y="279"/>
                  <a:pt x="217" y="289"/>
                  <a:pt x="177" y="302"/>
                </a:cubicBezTo>
                <a:cubicBezTo>
                  <a:pt x="159" y="290"/>
                  <a:pt x="140" y="277"/>
                  <a:pt x="122" y="265"/>
                </a:cubicBezTo>
                <a:cubicBezTo>
                  <a:pt x="113" y="259"/>
                  <a:pt x="94" y="247"/>
                  <a:pt x="94" y="247"/>
                </a:cubicBezTo>
                <a:cubicBezTo>
                  <a:pt x="85" y="250"/>
                  <a:pt x="76" y="256"/>
                  <a:pt x="67" y="256"/>
                </a:cubicBezTo>
                <a:cubicBezTo>
                  <a:pt x="33" y="256"/>
                  <a:pt x="0" y="189"/>
                  <a:pt x="40" y="265"/>
                </a:cubicBez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7674" name="Freeform 26"/>
          <p:cNvSpPr>
            <a:spLocks/>
          </p:cNvSpPr>
          <p:nvPr/>
        </p:nvSpPr>
        <p:spPr bwMode="auto">
          <a:xfrm>
            <a:off x="8905875" y="4962526"/>
            <a:ext cx="484188" cy="550863"/>
          </a:xfrm>
          <a:custGeom>
            <a:avLst/>
            <a:gdLst>
              <a:gd name="T0" fmla="*/ 40 w 232"/>
              <a:gd name="T1" fmla="*/ 265 h 302"/>
              <a:gd name="T2" fmla="*/ 149 w 232"/>
              <a:gd name="T3" fmla="*/ 0 h 302"/>
              <a:gd name="T4" fmla="*/ 149 w 232"/>
              <a:gd name="T5" fmla="*/ 92 h 302"/>
              <a:gd name="T6" fmla="*/ 222 w 232"/>
              <a:gd name="T7" fmla="*/ 128 h 302"/>
              <a:gd name="T8" fmla="*/ 232 w 232"/>
              <a:gd name="T9" fmla="*/ 238 h 302"/>
              <a:gd name="T10" fmla="*/ 177 w 232"/>
              <a:gd name="T11" fmla="*/ 302 h 302"/>
              <a:gd name="T12" fmla="*/ 122 w 232"/>
              <a:gd name="T13" fmla="*/ 265 h 302"/>
              <a:gd name="T14" fmla="*/ 94 w 232"/>
              <a:gd name="T15" fmla="*/ 247 h 302"/>
              <a:gd name="T16" fmla="*/ 67 w 232"/>
              <a:gd name="T17" fmla="*/ 256 h 302"/>
              <a:gd name="T18" fmla="*/ 40 w 232"/>
              <a:gd name="T19" fmla="*/ 26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 h="302">
                <a:moveTo>
                  <a:pt x="40" y="265"/>
                </a:moveTo>
                <a:cubicBezTo>
                  <a:pt x="73" y="166"/>
                  <a:pt x="28" y="40"/>
                  <a:pt x="149" y="0"/>
                </a:cubicBezTo>
                <a:cubicBezTo>
                  <a:pt x="139" y="31"/>
                  <a:pt x="114" y="64"/>
                  <a:pt x="149" y="92"/>
                </a:cubicBezTo>
                <a:cubicBezTo>
                  <a:pt x="170" y="109"/>
                  <a:pt x="222" y="128"/>
                  <a:pt x="222" y="128"/>
                </a:cubicBezTo>
                <a:cubicBezTo>
                  <a:pt x="210" y="175"/>
                  <a:pt x="193" y="201"/>
                  <a:pt x="232" y="238"/>
                </a:cubicBezTo>
                <a:cubicBezTo>
                  <a:pt x="221" y="279"/>
                  <a:pt x="217" y="289"/>
                  <a:pt x="177" y="302"/>
                </a:cubicBezTo>
                <a:cubicBezTo>
                  <a:pt x="159" y="290"/>
                  <a:pt x="140" y="277"/>
                  <a:pt x="122" y="265"/>
                </a:cubicBezTo>
                <a:cubicBezTo>
                  <a:pt x="113" y="259"/>
                  <a:pt x="94" y="247"/>
                  <a:pt x="94" y="247"/>
                </a:cubicBezTo>
                <a:cubicBezTo>
                  <a:pt x="85" y="250"/>
                  <a:pt x="76" y="256"/>
                  <a:pt x="67" y="256"/>
                </a:cubicBezTo>
                <a:cubicBezTo>
                  <a:pt x="33" y="256"/>
                  <a:pt x="0" y="189"/>
                  <a:pt x="40" y="265"/>
                </a:cubicBezTo>
                <a:close/>
              </a:path>
            </a:pathLst>
          </a:custGeom>
          <a:solidFill>
            <a:schemeClr val="hlink"/>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7675" name="Rectangle 27"/>
          <p:cNvSpPr>
            <a:spLocks noChangeArrowheads="1"/>
          </p:cNvSpPr>
          <p:nvPr/>
        </p:nvSpPr>
        <p:spPr bwMode="auto">
          <a:xfrm>
            <a:off x="3657600" y="457200"/>
            <a:ext cx="5029200" cy="6794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a:ln>
                  <a:noFill/>
                </a:ln>
                <a:solidFill>
                  <a:srgbClr val="FFFFFF"/>
                </a:solidFill>
                <a:effectLst/>
                <a:uLnTx/>
                <a:uFillTx/>
                <a:latin typeface="Arial" charset="0"/>
                <a:ea typeface="+mn-ea"/>
                <a:cs typeface="+mn-cs"/>
              </a:rPr>
              <a:t>Endothermic Reactions</a:t>
            </a:r>
          </a:p>
        </p:txBody>
      </p:sp>
    </p:spTree>
    <p:extLst>
      <p:ext uri="{BB962C8B-B14F-4D97-AF65-F5344CB8AC3E}">
        <p14:creationId xmlns:p14="http://schemas.microsoft.com/office/powerpoint/2010/main" val="5632831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dissolve">
                                      <p:cBhvr>
                                        <p:cTn id="7" dur="500"/>
                                        <p:tgtEl>
                                          <p:spTgt spid="27653"/>
                                        </p:tgtEl>
                                      </p:cBhvr>
                                    </p:animEffect>
                                  </p:childTnLst>
                                </p:cTn>
                              </p:par>
                            </p:childTnLst>
                          </p:cTn>
                        </p:par>
                        <p:par>
                          <p:cTn id="8" fill="hold" nodeType="afterGroup">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27673"/>
                                        </p:tgtEl>
                                        <p:attrNameLst>
                                          <p:attrName>style.visibility</p:attrName>
                                        </p:attrNameLst>
                                      </p:cBhvr>
                                      <p:to>
                                        <p:strVal val="visible"/>
                                      </p:to>
                                    </p:set>
                                    <p:animEffect transition="in" filter="strips(downLeft)">
                                      <p:cBhvr>
                                        <p:cTn id="11" dur="500"/>
                                        <p:tgtEl>
                                          <p:spTgt spid="27673"/>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7670"/>
                                        </p:tgtEl>
                                        <p:attrNameLst>
                                          <p:attrName>style.visibility</p:attrName>
                                        </p:attrNameLst>
                                      </p:cBhvr>
                                      <p:to>
                                        <p:strVal val="visible"/>
                                      </p:to>
                                    </p:set>
                                    <p:animEffect transition="in" filter="dissolve">
                                      <p:cBhvr>
                                        <p:cTn id="15" dur="500"/>
                                        <p:tgtEl>
                                          <p:spTgt spid="2767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7674"/>
                                        </p:tgtEl>
                                        <p:attrNameLst>
                                          <p:attrName>style.visibility</p:attrName>
                                        </p:attrNameLst>
                                      </p:cBhvr>
                                      <p:to>
                                        <p:strVal val="visible"/>
                                      </p:to>
                                    </p:set>
                                    <p:animEffect transition="in" filter="dissolve">
                                      <p:cBhvr>
                                        <p:cTn id="20" dur="500"/>
                                        <p:tgtEl>
                                          <p:spTgt spid="27674"/>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27672"/>
                                        </p:tgtEl>
                                        <p:attrNameLst>
                                          <p:attrName>style.visibility</p:attrName>
                                        </p:attrNameLst>
                                      </p:cBhvr>
                                      <p:to>
                                        <p:strVal val="visible"/>
                                      </p:to>
                                    </p:set>
                                    <p:animEffect transition="in" filter="wipe(up)">
                                      <p:cBhvr>
                                        <p:cTn id="24" dur="500"/>
                                        <p:tgtEl>
                                          <p:spTgt spid="27672"/>
                                        </p:tgtEl>
                                      </p:cBhvr>
                                    </p:animEffect>
                                  </p:childTnLst>
                                </p:cTn>
                              </p:par>
                            </p:childTnLst>
                          </p:cTn>
                        </p:par>
                        <p:par>
                          <p:cTn id="25" fill="hold" nodeType="afterGroup">
                            <p:stCondLst>
                              <p:cond delay="1000"/>
                            </p:stCondLst>
                            <p:childTnLst>
                              <p:par>
                                <p:cTn id="26" presetID="9" presetClass="entr" presetSubtype="0" fill="hold" grpId="0" nodeType="afterEffect">
                                  <p:stCondLst>
                                    <p:cond delay="0"/>
                                  </p:stCondLst>
                                  <p:childTnLst>
                                    <p:set>
                                      <p:cBhvr>
                                        <p:cTn id="27" dur="1" fill="hold">
                                          <p:stCondLst>
                                            <p:cond delay="0"/>
                                          </p:stCondLst>
                                        </p:cTn>
                                        <p:tgtEl>
                                          <p:spTgt spid="27671"/>
                                        </p:tgtEl>
                                        <p:attrNameLst>
                                          <p:attrName>style.visibility</p:attrName>
                                        </p:attrNameLst>
                                      </p:cBhvr>
                                      <p:to>
                                        <p:strVal val="visible"/>
                                      </p:to>
                                    </p:set>
                                    <p:animEffect transition="in" filter="dissolve">
                                      <p:cBhvr>
                                        <p:cTn id="28" dur="500"/>
                                        <p:tgtEl>
                                          <p:spTgt spid="2767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7652"/>
                                        </p:tgtEl>
                                        <p:attrNameLst>
                                          <p:attrName>style.visibility</p:attrName>
                                        </p:attrNameLst>
                                      </p:cBhvr>
                                      <p:to>
                                        <p:strVal val="visible"/>
                                      </p:to>
                                    </p:set>
                                    <p:animEffect transition="in" filter="dissolve">
                                      <p:cBhvr>
                                        <p:cTn id="33"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autoUpdateAnimBg="0"/>
      <p:bldP spid="27670" grpId="0" animBg="1" autoUpdateAnimBg="0"/>
      <p:bldP spid="27671" grpId="0" animBg="1" autoUpdateAnimBg="0"/>
      <p:bldP spid="27672" grpId="0" animBg="1"/>
      <p:bldP spid="27673" grpId="0" animBg="1"/>
      <p:bldP spid="2767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2"/>
          <p:cNvSpPr>
            <a:spLocks noChangeShapeType="1"/>
          </p:cNvSpPr>
          <p:nvPr/>
        </p:nvSpPr>
        <p:spPr bwMode="auto">
          <a:xfrm>
            <a:off x="5649913" y="3030538"/>
            <a:ext cx="0" cy="1833562"/>
          </a:xfrm>
          <a:prstGeom prst="line">
            <a:avLst/>
          </a:prstGeom>
          <a:noFill/>
          <a:ln w="762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nvGrpSpPr>
          <p:cNvPr id="29699" name="Group 3"/>
          <p:cNvGrpSpPr>
            <a:grpSpLocks/>
          </p:cNvGrpSpPr>
          <p:nvPr/>
        </p:nvGrpSpPr>
        <p:grpSpPr bwMode="auto">
          <a:xfrm>
            <a:off x="3413127" y="2135188"/>
            <a:ext cx="5326063" cy="4070350"/>
            <a:chOff x="1190" y="1345"/>
            <a:chExt cx="3355" cy="2564"/>
          </a:xfrm>
        </p:grpSpPr>
        <p:sp>
          <p:nvSpPr>
            <p:cNvPr id="29700" name="Text Box 4"/>
            <p:cNvSpPr txBox="1">
              <a:spLocks noChangeArrowheads="1"/>
            </p:cNvSpPr>
            <p:nvPr/>
          </p:nvSpPr>
          <p:spPr bwMode="auto">
            <a:xfrm>
              <a:off x="2647" y="1576"/>
              <a:ext cx="67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FF"/>
                  </a:solidFill>
                  <a:effectLst/>
                  <a:uLnTx/>
                  <a:uFillTx/>
                  <a:latin typeface="Arial" charset="0"/>
                  <a:ea typeface="+mn-ea"/>
                  <a:cs typeface="+mn-cs"/>
                </a:rPr>
                <a:t>products</a:t>
              </a: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p:txBody>
        </p:sp>
        <p:grpSp>
          <p:nvGrpSpPr>
            <p:cNvPr id="29701" name="Group 5"/>
            <p:cNvGrpSpPr>
              <a:grpSpLocks/>
            </p:cNvGrpSpPr>
            <p:nvPr/>
          </p:nvGrpSpPr>
          <p:grpSpPr bwMode="auto">
            <a:xfrm>
              <a:off x="1190" y="1345"/>
              <a:ext cx="3355" cy="2564"/>
              <a:chOff x="1190" y="1345"/>
              <a:chExt cx="3355" cy="2564"/>
            </a:xfrm>
          </p:grpSpPr>
          <p:sp>
            <p:nvSpPr>
              <p:cNvPr id="29702" name="Line 6"/>
              <p:cNvSpPr>
                <a:spLocks noChangeShapeType="1"/>
              </p:cNvSpPr>
              <p:nvPr/>
            </p:nvSpPr>
            <p:spPr bwMode="auto">
              <a:xfrm flipV="1">
                <a:off x="1536" y="1345"/>
                <a:ext cx="0" cy="226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9703" name="Line 7"/>
              <p:cNvSpPr>
                <a:spLocks noChangeShapeType="1"/>
              </p:cNvSpPr>
              <p:nvPr/>
            </p:nvSpPr>
            <p:spPr bwMode="auto">
              <a:xfrm>
                <a:off x="1527" y="3609"/>
                <a:ext cx="301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9704" name="Text Box 8"/>
              <p:cNvSpPr txBox="1">
                <a:spLocks noChangeArrowheads="1"/>
              </p:cNvSpPr>
              <p:nvPr/>
            </p:nvSpPr>
            <p:spPr bwMode="auto">
              <a:xfrm rot="16200000">
                <a:off x="861" y="2417"/>
                <a:ext cx="8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Energy / kJ)</a:t>
                </a:r>
              </a:p>
            </p:txBody>
          </p:sp>
          <p:sp>
            <p:nvSpPr>
              <p:cNvPr id="29705" name="Text Box 9"/>
              <p:cNvSpPr txBox="1">
                <a:spLocks noChangeArrowheads="1"/>
              </p:cNvSpPr>
              <p:nvPr/>
            </p:nvSpPr>
            <p:spPr bwMode="auto">
              <a:xfrm>
                <a:off x="1960" y="3676"/>
                <a:ext cx="141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Progress of reaction</a:t>
                </a:r>
              </a:p>
            </p:txBody>
          </p:sp>
          <p:sp>
            <p:nvSpPr>
              <p:cNvPr id="29706" name="Line 10"/>
              <p:cNvSpPr>
                <a:spLocks noChangeShapeType="1"/>
              </p:cNvSpPr>
              <p:nvPr/>
            </p:nvSpPr>
            <p:spPr bwMode="auto">
              <a:xfrm>
                <a:off x="1609" y="3063"/>
                <a:ext cx="1053"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9707" name="Line 11"/>
              <p:cNvSpPr>
                <a:spLocks noChangeShapeType="1"/>
              </p:cNvSpPr>
              <p:nvPr/>
            </p:nvSpPr>
            <p:spPr bwMode="auto">
              <a:xfrm>
                <a:off x="2572" y="1918"/>
                <a:ext cx="1136"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9708" name="Text Box 12"/>
              <p:cNvSpPr txBox="1">
                <a:spLocks noChangeArrowheads="1"/>
              </p:cNvSpPr>
              <p:nvPr/>
            </p:nvSpPr>
            <p:spPr bwMode="auto">
              <a:xfrm>
                <a:off x="1586" y="2767"/>
                <a:ext cx="71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FF"/>
                    </a:solidFill>
                    <a:effectLst/>
                    <a:uLnTx/>
                    <a:uFillTx/>
                    <a:latin typeface="Arial" charset="0"/>
                    <a:ea typeface="+mn-ea"/>
                    <a:cs typeface="+mn-cs"/>
                  </a:rPr>
                  <a:t>reactants</a:t>
                </a: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29709" name="Rectangle 13"/>
              <p:cNvSpPr>
                <a:spLocks noChangeArrowheads="1"/>
              </p:cNvSpPr>
              <p:nvPr/>
            </p:nvSpPr>
            <p:spPr bwMode="auto">
              <a:xfrm>
                <a:off x="2669" y="2318"/>
                <a:ext cx="6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a:ln>
                      <a:noFill/>
                    </a:ln>
                    <a:solidFill>
                      <a:srgbClr val="000000"/>
                    </a:solidFill>
                    <a:effectLst/>
                    <a:uLnTx/>
                    <a:uFillTx/>
                    <a:latin typeface="Arial" charset="0"/>
                    <a:ea typeface="+mn-ea"/>
                    <a:cs typeface="+mn-cs"/>
                    <a:sym typeface="Symbol" charset="0"/>
                  </a:rPr>
                  <a:t>H=+</a:t>
                </a:r>
              </a:p>
            </p:txBody>
          </p:sp>
        </p:grpSp>
      </p:grpSp>
      <p:sp>
        <p:nvSpPr>
          <p:cNvPr id="29710" name="Text Box 14"/>
          <p:cNvSpPr txBox="1">
            <a:spLocks noChangeArrowheads="1"/>
          </p:cNvSpPr>
          <p:nvPr/>
        </p:nvSpPr>
        <p:spPr bwMode="auto">
          <a:xfrm>
            <a:off x="1865313" y="366713"/>
            <a:ext cx="5461000" cy="1066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srgbClr val="FFFFFF"/>
                </a:solidFill>
                <a:effectLst/>
                <a:uLnTx/>
                <a:uFillTx/>
                <a:latin typeface="Arial" charset="0"/>
                <a:ea typeface="+mn-ea"/>
                <a:cs typeface="+mn-cs"/>
              </a:rPr>
              <a:t>Energy Level Diagram for an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srgbClr val="FFFFFF"/>
                </a:solidFill>
                <a:effectLst/>
                <a:uLnTx/>
                <a:uFillTx/>
                <a:latin typeface="Arial" charset="0"/>
                <a:ea typeface="+mn-ea"/>
                <a:cs typeface="+mn-cs"/>
              </a:rPr>
              <a:t>Endothermic Process </a:t>
            </a:r>
          </a:p>
        </p:txBody>
      </p:sp>
      <p:grpSp>
        <p:nvGrpSpPr>
          <p:cNvPr id="29711" name="Group 15"/>
          <p:cNvGrpSpPr>
            <a:grpSpLocks/>
          </p:cNvGrpSpPr>
          <p:nvPr/>
        </p:nvGrpSpPr>
        <p:grpSpPr bwMode="auto">
          <a:xfrm>
            <a:off x="7224714" y="3230563"/>
            <a:ext cx="3254375" cy="1200150"/>
            <a:chOff x="3591" y="2035"/>
            <a:chExt cx="2050" cy="756"/>
          </a:xfrm>
        </p:grpSpPr>
        <p:sp>
          <p:nvSpPr>
            <p:cNvPr id="29712" name="Line 16"/>
            <p:cNvSpPr>
              <a:spLocks noChangeShapeType="1"/>
            </p:cNvSpPr>
            <p:nvPr/>
          </p:nvSpPr>
          <p:spPr bwMode="auto">
            <a:xfrm flipH="1">
              <a:off x="3591" y="2500"/>
              <a:ext cx="418" cy="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9713" name="Text Box 17"/>
            <p:cNvSpPr txBox="1">
              <a:spLocks noChangeArrowheads="1"/>
            </p:cNvSpPr>
            <p:nvPr/>
          </p:nvSpPr>
          <p:spPr bwMode="auto">
            <a:xfrm>
              <a:off x="4064" y="2035"/>
              <a:ext cx="1577" cy="756"/>
            </a:xfrm>
            <a:prstGeom prst="rect">
              <a:avLst/>
            </a:prstGeom>
            <a:solidFill>
              <a:srgbClr val="FFFF00"/>
            </a:solidFill>
            <a:ln w="9525">
              <a:solidFill>
                <a:srgbClr val="1C1C1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FF"/>
                  </a:solidFill>
                  <a:effectLst/>
                  <a:uLnTx/>
                  <a:uFillTx/>
                  <a:latin typeface="Arial" charset="0"/>
                  <a:ea typeface="+mn-ea"/>
                  <a:cs typeface="+mn-cs"/>
                </a:rPr>
                <a:t>This is positive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FF"/>
                  </a:solidFill>
                  <a:effectLst/>
                  <a:uLnTx/>
                  <a:uFillTx/>
                  <a:latin typeface="Arial" charset="0"/>
                  <a:ea typeface="+mn-ea"/>
                  <a:cs typeface="+mn-cs"/>
                </a:rPr>
                <a:t>because the products have </a:t>
              </a:r>
              <a:r>
                <a:rPr kumimoji="0" lang="en-GB" sz="1800" b="0" i="0" u="none" strike="noStrike" kern="1200" cap="none" spc="0" normalizeH="0" baseline="0" noProof="0">
                  <a:ln>
                    <a:noFill/>
                  </a:ln>
                  <a:solidFill>
                    <a:srgbClr val="FF0000"/>
                  </a:solidFill>
                  <a:effectLst/>
                  <a:uLnTx/>
                  <a:uFillTx/>
                  <a:latin typeface="Arial" charset="0"/>
                  <a:ea typeface="+mn-ea"/>
                  <a:cs typeface="+mn-cs"/>
                </a:rPr>
                <a:t>more</a:t>
              </a:r>
              <a:r>
                <a:rPr kumimoji="0" lang="en-GB" sz="1800" b="0" i="0" u="none" strike="noStrike" kern="1200" cap="none" spc="0" normalizeH="0" baseline="0" noProof="0">
                  <a:ln>
                    <a:noFill/>
                  </a:ln>
                  <a:solidFill>
                    <a:srgbClr val="0000FF"/>
                  </a:solidFill>
                  <a:effectLst/>
                  <a:uLnTx/>
                  <a:uFillTx/>
                  <a:latin typeface="Arial" charset="0"/>
                  <a:ea typeface="+mn-ea"/>
                  <a:cs typeface="+mn-cs"/>
                </a:rPr>
                <a:t> energy than the reactants.</a:t>
              </a:r>
            </a:p>
          </p:txBody>
        </p:sp>
      </p:grpSp>
      <p:grpSp>
        <p:nvGrpSpPr>
          <p:cNvPr id="29714" name="Group 18"/>
          <p:cNvGrpSpPr>
            <a:grpSpLocks/>
          </p:cNvGrpSpPr>
          <p:nvPr/>
        </p:nvGrpSpPr>
        <p:grpSpPr bwMode="auto">
          <a:xfrm>
            <a:off x="5838826" y="1544638"/>
            <a:ext cx="3430588" cy="2165350"/>
            <a:chOff x="2718" y="973"/>
            <a:chExt cx="2161" cy="1364"/>
          </a:xfrm>
        </p:grpSpPr>
        <p:sp>
          <p:nvSpPr>
            <p:cNvPr id="29715" name="Line 19"/>
            <p:cNvSpPr>
              <a:spLocks noChangeShapeType="1"/>
            </p:cNvSpPr>
            <p:nvPr/>
          </p:nvSpPr>
          <p:spPr bwMode="auto">
            <a:xfrm flipH="1">
              <a:off x="2718" y="1500"/>
              <a:ext cx="1272" cy="8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29716" name="Text Box 20"/>
            <p:cNvSpPr txBox="1">
              <a:spLocks noChangeArrowheads="1"/>
            </p:cNvSpPr>
            <p:nvPr/>
          </p:nvSpPr>
          <p:spPr bwMode="auto">
            <a:xfrm>
              <a:off x="3923" y="973"/>
              <a:ext cx="956" cy="582"/>
            </a:xfrm>
            <a:prstGeom prst="rect">
              <a:avLst/>
            </a:prstGeom>
            <a:solidFill>
              <a:srgbClr val="FFFF00"/>
            </a:solidFill>
            <a:ln w="9525">
              <a:solidFill>
                <a:srgbClr val="1C1C1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FF"/>
                  </a:solidFill>
                  <a:effectLst/>
                  <a:uLnTx/>
                  <a:uFillTx/>
                  <a:latin typeface="Arial" charset="0"/>
                  <a:ea typeface="+mn-ea"/>
                  <a:cs typeface="+mn-cs"/>
                </a:rPr>
                <a:t>This is how</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FF"/>
                  </a:solidFill>
                  <a:effectLst/>
                  <a:uLnTx/>
                  <a:uFillTx/>
                  <a:latin typeface="Arial" charset="0"/>
                  <a:ea typeface="+mn-ea"/>
                  <a:cs typeface="+mn-cs"/>
                </a:rPr>
                <a:t>much energy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FF"/>
                  </a:solidFill>
                  <a:effectLst/>
                  <a:uLnTx/>
                  <a:uFillTx/>
                  <a:latin typeface="Arial" charset="0"/>
                  <a:ea typeface="+mn-ea"/>
                  <a:cs typeface="+mn-cs"/>
                </a:rPr>
                <a:t>is taken in</a:t>
              </a:r>
            </a:p>
          </p:txBody>
        </p:sp>
      </p:grpSp>
    </p:spTree>
    <p:extLst>
      <p:ext uri="{BB962C8B-B14F-4D97-AF65-F5344CB8AC3E}">
        <p14:creationId xmlns:p14="http://schemas.microsoft.com/office/powerpoint/2010/main" val="3123260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dissolve">
                                      <p:cBhvr>
                                        <p:cTn id="7" dur="500"/>
                                        <p:tgtEl>
                                          <p:spTgt spid="29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698"/>
                                        </p:tgtEl>
                                        <p:attrNameLst>
                                          <p:attrName>style.visibility</p:attrName>
                                        </p:attrNameLst>
                                      </p:cBhvr>
                                      <p:to>
                                        <p:strVal val="visible"/>
                                      </p:to>
                                    </p:set>
                                    <p:animEffect transition="in" filter="wipe(down)">
                                      <p:cBhvr>
                                        <p:cTn id="12" dur="500"/>
                                        <p:tgtEl>
                                          <p:spTgt spid="29698"/>
                                        </p:tgtEl>
                                      </p:cBhvr>
                                    </p:animEffect>
                                  </p:childTnLst>
                                </p:cTn>
                              </p:par>
                            </p:childTnLst>
                          </p:cTn>
                        </p:par>
                        <p:par>
                          <p:cTn id="13" fill="hold" nodeType="afterGroup">
                            <p:stCondLst>
                              <p:cond delay="500"/>
                            </p:stCondLst>
                            <p:childTnLst>
                              <p:par>
                                <p:cTn id="14" presetID="9" presetClass="entr" presetSubtype="0" fill="hold" nodeType="afterEffect">
                                  <p:stCondLst>
                                    <p:cond delay="2000"/>
                                  </p:stCondLst>
                                  <p:childTnLst>
                                    <p:set>
                                      <p:cBhvr>
                                        <p:cTn id="15" dur="1" fill="hold">
                                          <p:stCondLst>
                                            <p:cond delay="0"/>
                                          </p:stCondLst>
                                        </p:cTn>
                                        <p:tgtEl>
                                          <p:spTgt spid="29714"/>
                                        </p:tgtEl>
                                        <p:attrNameLst>
                                          <p:attrName>style.visibility</p:attrName>
                                        </p:attrNameLst>
                                      </p:cBhvr>
                                      <p:to>
                                        <p:strVal val="visible"/>
                                      </p:to>
                                    </p:set>
                                    <p:animEffect transition="in" filter="dissolve">
                                      <p:cBhvr>
                                        <p:cTn id="16" dur="500"/>
                                        <p:tgtEl>
                                          <p:spTgt spid="29714"/>
                                        </p:tgtEl>
                                      </p:cBhvr>
                                    </p:animEffect>
                                  </p:childTnLst>
                                </p:cTn>
                              </p:par>
                            </p:childTnLst>
                          </p:cTn>
                        </p:par>
                        <p:par>
                          <p:cTn id="17" fill="hold" nodeType="afterGroup">
                            <p:stCondLst>
                              <p:cond delay="3000"/>
                            </p:stCondLst>
                            <p:childTnLst>
                              <p:par>
                                <p:cTn id="18" presetID="9" presetClass="entr" presetSubtype="0" fill="hold" nodeType="afterEffect">
                                  <p:stCondLst>
                                    <p:cond delay="2000"/>
                                  </p:stCondLst>
                                  <p:childTnLst>
                                    <p:set>
                                      <p:cBhvr>
                                        <p:cTn id="19" dur="1" fill="hold">
                                          <p:stCondLst>
                                            <p:cond delay="0"/>
                                          </p:stCondLst>
                                        </p:cTn>
                                        <p:tgtEl>
                                          <p:spTgt spid="29711"/>
                                        </p:tgtEl>
                                        <p:attrNameLst>
                                          <p:attrName>style.visibility</p:attrName>
                                        </p:attrNameLst>
                                      </p:cBhvr>
                                      <p:to>
                                        <p:strVal val="visible"/>
                                      </p:to>
                                    </p:set>
                                    <p:animEffect transition="in" filter="dissolve">
                                      <p:cBhvr>
                                        <p:cTn id="20" dur="500"/>
                                        <p:tgtEl>
                                          <p:spTgt spid="29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5715001" y="2209800"/>
            <a:ext cx="4587875" cy="381635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0723" name="Text Box 3"/>
          <p:cNvSpPr txBox="1">
            <a:spLocks noChangeArrowheads="1"/>
          </p:cNvSpPr>
          <p:nvPr/>
        </p:nvSpPr>
        <p:spPr bwMode="auto">
          <a:xfrm>
            <a:off x="2028826" y="1404938"/>
            <a:ext cx="3497263" cy="1077218"/>
          </a:xfrm>
          <a:prstGeom prst="rect">
            <a:avLst/>
          </a:prstGeom>
          <a:solidFill>
            <a:srgbClr val="FFFF00"/>
          </a:solidFill>
          <a:ln w="9525">
            <a:solidFill>
              <a:srgbClr val="1C1C1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Endothermic reactions take in energy.  There is a temperature drop and </a:t>
            </a:r>
            <a:r>
              <a:rPr kumimoji="0" lang="en-GB" sz="2800" b="0" i="0" u="none" strike="noStrike" kern="1200" cap="none" spc="0" normalizeH="0" baseline="0" noProof="0">
                <a:ln>
                  <a:noFill/>
                </a:ln>
                <a:solidFill>
                  <a:srgbClr val="000000"/>
                </a:solidFill>
                <a:effectLst/>
                <a:uLnTx/>
                <a:uFillTx/>
                <a:latin typeface="Arial" charset="0"/>
                <a:ea typeface="+mn-ea"/>
                <a:cs typeface="+mn-cs"/>
                <a:sym typeface="Symbol" charset="0"/>
              </a:rPr>
              <a:t>H is positive.</a:t>
            </a:r>
            <a:r>
              <a:rPr kumimoji="0" lang="en-GB" sz="1800" b="0" i="0" u="none" strike="noStrike" kern="1200" cap="none" spc="0" normalizeH="0" baseline="0" noProof="0">
                <a:ln>
                  <a:noFill/>
                </a:ln>
                <a:solidFill>
                  <a:srgbClr val="000000"/>
                </a:solidFill>
                <a:effectLst/>
                <a:uLnTx/>
                <a:uFillTx/>
                <a:latin typeface="Arial" charset="0"/>
                <a:ea typeface="+mn-ea"/>
                <a:cs typeface="+mn-cs"/>
              </a:rPr>
              <a:t> </a:t>
            </a:r>
          </a:p>
        </p:txBody>
      </p:sp>
      <p:sp>
        <p:nvSpPr>
          <p:cNvPr id="30724" name="Text Box 4"/>
          <p:cNvSpPr txBox="1">
            <a:spLocks noChangeArrowheads="1"/>
          </p:cNvSpPr>
          <p:nvPr/>
        </p:nvSpPr>
        <p:spPr bwMode="auto">
          <a:xfrm>
            <a:off x="2152650" y="366714"/>
            <a:ext cx="5981700" cy="57943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srgbClr val="FFFFFF"/>
                </a:solidFill>
                <a:effectLst/>
                <a:uLnTx/>
                <a:uFillTx/>
                <a:latin typeface="Arial" charset="0"/>
                <a:ea typeface="+mn-ea"/>
                <a:cs typeface="+mn-cs"/>
              </a:rPr>
              <a:t>Endothermic Reaction Definition</a:t>
            </a:r>
          </a:p>
        </p:txBody>
      </p:sp>
      <p:sp>
        <p:nvSpPr>
          <p:cNvPr id="30725" name="Rectangle 5"/>
          <p:cNvSpPr>
            <a:spLocks noChangeArrowheads="1"/>
          </p:cNvSpPr>
          <p:nvPr/>
        </p:nvSpPr>
        <p:spPr bwMode="auto">
          <a:xfrm>
            <a:off x="7512050" y="3994151"/>
            <a:ext cx="1074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a:ln>
                  <a:noFill/>
                </a:ln>
                <a:solidFill>
                  <a:srgbClr val="000000"/>
                </a:solidFill>
                <a:effectLst/>
                <a:uLnTx/>
                <a:uFillTx/>
                <a:latin typeface="Arial" charset="0"/>
                <a:ea typeface="+mn-ea"/>
                <a:cs typeface="+mn-cs"/>
                <a:sym typeface="Symbol" charset="0"/>
              </a:rPr>
              <a:t>H=+</a:t>
            </a:r>
          </a:p>
        </p:txBody>
      </p:sp>
      <p:sp>
        <p:nvSpPr>
          <p:cNvPr id="30726" name="Line 6"/>
          <p:cNvSpPr>
            <a:spLocks noChangeShapeType="1"/>
          </p:cNvSpPr>
          <p:nvPr/>
        </p:nvSpPr>
        <p:spPr bwMode="auto">
          <a:xfrm>
            <a:off x="7415214" y="3459164"/>
            <a:ext cx="1587" cy="1576387"/>
          </a:xfrm>
          <a:prstGeom prst="line">
            <a:avLst/>
          </a:prstGeom>
          <a:noFill/>
          <a:ln w="762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nvGrpSpPr>
          <p:cNvPr id="30727" name="Group 7"/>
          <p:cNvGrpSpPr>
            <a:grpSpLocks/>
          </p:cNvGrpSpPr>
          <p:nvPr/>
        </p:nvGrpSpPr>
        <p:grpSpPr bwMode="auto">
          <a:xfrm>
            <a:off x="6121401" y="3117851"/>
            <a:ext cx="3554413" cy="2913063"/>
            <a:chOff x="2800" y="2252"/>
            <a:chExt cx="2239" cy="1835"/>
          </a:xfrm>
        </p:grpSpPr>
        <p:sp>
          <p:nvSpPr>
            <p:cNvPr id="30728" name="Text Box 8"/>
            <p:cNvSpPr txBox="1">
              <a:spLocks noChangeArrowheads="1"/>
            </p:cNvSpPr>
            <p:nvPr/>
          </p:nvSpPr>
          <p:spPr bwMode="auto">
            <a:xfrm>
              <a:off x="4369" y="2414"/>
              <a:ext cx="6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FF"/>
                  </a:solidFill>
                  <a:effectLst/>
                  <a:uLnTx/>
                  <a:uFillTx/>
                  <a:latin typeface="Arial" charset="0"/>
                  <a:ea typeface="+mn-ea"/>
                  <a:cs typeface="+mn-cs"/>
                </a:rPr>
                <a:t>products</a:t>
              </a: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p:txBody>
        </p:sp>
        <p:grpSp>
          <p:nvGrpSpPr>
            <p:cNvPr id="30729" name="Group 9"/>
            <p:cNvGrpSpPr>
              <a:grpSpLocks/>
            </p:cNvGrpSpPr>
            <p:nvPr/>
          </p:nvGrpSpPr>
          <p:grpSpPr bwMode="auto">
            <a:xfrm>
              <a:off x="2800" y="2252"/>
              <a:ext cx="2239" cy="1835"/>
              <a:chOff x="2864" y="633"/>
              <a:chExt cx="2239" cy="1835"/>
            </a:xfrm>
          </p:grpSpPr>
          <p:sp>
            <p:nvSpPr>
              <p:cNvPr id="30730" name="Line 10"/>
              <p:cNvSpPr>
                <a:spLocks noChangeShapeType="1"/>
              </p:cNvSpPr>
              <p:nvPr/>
            </p:nvSpPr>
            <p:spPr bwMode="auto">
              <a:xfrm flipV="1">
                <a:off x="3071" y="633"/>
                <a:ext cx="0" cy="151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0731" name="Line 11"/>
              <p:cNvSpPr>
                <a:spLocks noChangeShapeType="1"/>
              </p:cNvSpPr>
              <p:nvPr/>
            </p:nvSpPr>
            <p:spPr bwMode="auto">
              <a:xfrm>
                <a:off x="3065" y="2148"/>
                <a:ext cx="203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0732" name="Text Box 12"/>
              <p:cNvSpPr txBox="1">
                <a:spLocks noChangeArrowheads="1"/>
              </p:cNvSpPr>
              <p:nvPr/>
            </p:nvSpPr>
            <p:spPr bwMode="auto">
              <a:xfrm rot="-5400000">
                <a:off x="2562" y="1272"/>
                <a:ext cx="8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Energy / kJ</a:t>
                </a:r>
              </a:p>
            </p:txBody>
          </p:sp>
          <p:sp>
            <p:nvSpPr>
              <p:cNvPr id="30733" name="Text Box 13"/>
              <p:cNvSpPr txBox="1">
                <a:spLocks noChangeArrowheads="1"/>
              </p:cNvSpPr>
              <p:nvPr/>
            </p:nvSpPr>
            <p:spPr bwMode="auto">
              <a:xfrm>
                <a:off x="3357" y="2237"/>
                <a:ext cx="1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Progress of reaction</a:t>
                </a:r>
              </a:p>
            </p:txBody>
          </p:sp>
        </p:grpSp>
        <p:sp>
          <p:nvSpPr>
            <p:cNvPr id="30734" name="Line 14"/>
            <p:cNvSpPr>
              <a:spLocks noChangeShapeType="1"/>
            </p:cNvSpPr>
            <p:nvPr/>
          </p:nvSpPr>
          <p:spPr bwMode="auto">
            <a:xfrm>
              <a:off x="3038" y="3456"/>
              <a:ext cx="712"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0735" name="Line 15"/>
            <p:cNvSpPr>
              <a:spLocks noChangeShapeType="1"/>
            </p:cNvSpPr>
            <p:nvPr/>
          </p:nvSpPr>
          <p:spPr bwMode="auto">
            <a:xfrm>
              <a:off x="3579" y="2489"/>
              <a:ext cx="767"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0736" name="Text Box 16"/>
            <p:cNvSpPr txBox="1">
              <a:spLocks noChangeArrowheads="1"/>
            </p:cNvSpPr>
            <p:nvPr/>
          </p:nvSpPr>
          <p:spPr bwMode="auto">
            <a:xfrm>
              <a:off x="3808" y="3358"/>
              <a:ext cx="7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FF"/>
                  </a:solidFill>
                  <a:effectLst/>
                  <a:uLnTx/>
                  <a:uFillTx/>
                  <a:latin typeface="Arial" charset="0"/>
                  <a:ea typeface="+mn-ea"/>
                  <a:cs typeface="+mn-cs"/>
                </a:rPr>
                <a:t>reactants</a:t>
              </a: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p:txBody>
        </p:sp>
      </p:grpSp>
    </p:spTree>
    <p:extLst>
      <p:ext uri="{BB962C8B-B14F-4D97-AF65-F5344CB8AC3E}">
        <p14:creationId xmlns:p14="http://schemas.microsoft.com/office/powerpoint/2010/main" val="2632206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62" name="Picture 18" descr="C:\Documents and Settings\jkilcoyn\Desktop\icons ks4\flash 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7626" y="133350"/>
            <a:ext cx="511175" cy="533400"/>
          </a:xfrm>
          <a:prstGeom prst="rect">
            <a:avLst/>
          </a:prstGeom>
          <a:noFill/>
          <a:extLst>
            <a:ext uri="{909E8E84-426E-40DD-AFC4-6F175D3DCCD1}">
              <a14:hiddenFill xmlns:a14="http://schemas.microsoft.com/office/drawing/2010/main">
                <a:solidFill>
                  <a:srgbClr val="FFFFFF"/>
                </a:solidFill>
              </a14:hiddenFill>
            </a:ext>
          </a:extLst>
        </p:spPr>
      </p:pic>
    </p:spTree>
    <p:controls>
      <mc:AlternateContent xmlns:mc="http://schemas.openxmlformats.org/markup-compatibility/2006">
        <mc:Choice xmlns:v="urn:schemas-microsoft-com:vml" Requires="v">
          <p:control r:id="rId1" imgW="8457143" imgH="5257143"/>
        </mc:Choice>
        <mc:Fallback>
          <p:control r:id="rId1" imgW="8457143" imgH="5257143">
            <p:pic>
              <p:nvPicPr>
                <p:cNvPr id="2"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762000"/>
                  <a:ext cx="8458200" cy="5410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59359310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1.png"/>
          <p:cNvPicPr>
            <a:picLocks noChangeAspect="1"/>
          </p:cNvPicPr>
          <p:nvPr/>
        </p:nvPicPr>
        <p:blipFill rotWithShape="1">
          <a:blip r:embed="rId2">
            <a:extLst>
              <a:ext uri="{28A0092B-C50C-407E-A947-70E740481C1C}">
                <a14:useLocalDpi xmlns:a14="http://schemas.microsoft.com/office/drawing/2010/main" val="0"/>
              </a:ext>
            </a:extLst>
          </a:blip>
          <a:srcRect b="15391"/>
          <a:stretch/>
        </p:blipFill>
        <p:spPr>
          <a:xfrm>
            <a:off x="1720401" y="1897597"/>
            <a:ext cx="8752652" cy="2522004"/>
          </a:xfrm>
          <a:prstGeom prst="rect">
            <a:avLst/>
          </a:prstGeom>
        </p:spPr>
      </p:pic>
      <p:sp>
        <p:nvSpPr>
          <p:cNvPr id="3" name="Title 1"/>
          <p:cNvSpPr txBox="1">
            <a:spLocks/>
          </p:cNvSpPr>
          <p:nvPr/>
        </p:nvSpPr>
        <p:spPr>
          <a:xfrm>
            <a:off x="2022475" y="484094"/>
            <a:ext cx="7556313" cy="1116106"/>
          </a:xfrm>
          <a:prstGeom prst="rect">
            <a:avLst/>
          </a:prstGeom>
        </p:spPr>
        <p:txBody>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F6A21D"/>
                </a:solidFill>
                <a:effectLst/>
                <a:uLnTx/>
                <a:uFillTx/>
                <a:latin typeface="Gill Sans MT" panose="020B0502020104020203"/>
                <a:ea typeface="+mj-ea"/>
                <a:cs typeface="+mj-cs"/>
              </a:rPr>
              <a:t>Exo V.S. Endo</a:t>
            </a:r>
          </a:p>
        </p:txBody>
      </p:sp>
    </p:spTree>
    <p:extLst>
      <p:ext uri="{BB962C8B-B14F-4D97-AF65-F5344CB8AC3E}">
        <p14:creationId xmlns:p14="http://schemas.microsoft.com/office/powerpoint/2010/main" val="557435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22475" y="484094"/>
            <a:ext cx="7556313" cy="811306"/>
          </a:xfrm>
        </p:spPr>
        <p:txBody>
          <a:bodyPr/>
          <a:lstStyle/>
          <a:p>
            <a:r>
              <a:rPr lang="en-US" altLang="zh-CN"/>
              <a:t>Energy and heat transfer energy</a:t>
            </a:r>
            <a:endParaRPr lang="zh-CN" altLang="en-US"/>
          </a:p>
        </p:txBody>
      </p:sp>
      <p:sp>
        <p:nvSpPr>
          <p:cNvPr id="3" name="内容占位符 2"/>
          <p:cNvSpPr>
            <a:spLocks noGrp="1"/>
          </p:cNvSpPr>
          <p:nvPr>
            <p:ph idx="1"/>
          </p:nvPr>
        </p:nvSpPr>
        <p:spPr>
          <a:xfrm>
            <a:off x="1803018" y="1729072"/>
            <a:ext cx="8243190" cy="4640263"/>
          </a:xfrm>
        </p:spPr>
        <p:txBody>
          <a:bodyPr>
            <a:normAutofit/>
          </a:bodyPr>
          <a:lstStyle/>
          <a:p>
            <a:r>
              <a:rPr lang="en-US" altLang="zh-CN" sz="2400"/>
              <a:t>Energy is a measure of the ability to do work, that is to move an object against an opposing force. </a:t>
            </a:r>
          </a:p>
          <a:p>
            <a:r>
              <a:rPr lang="en-US" altLang="zh-CN" sz="2400"/>
              <a:t>It comes in many forms and includes heat, light, sound, electricity, nuclear energy and </a:t>
            </a:r>
            <a:r>
              <a:rPr lang="en-US" altLang="zh-CN" sz="2400" i="1" u="sng">
                <a:effectLst>
                  <a:outerShdw blurRad="38100" dist="38100" dir="2700000" algn="tl">
                    <a:srgbClr val="000000">
                      <a:alpha val="43137"/>
                    </a:srgbClr>
                  </a:outerShdw>
                </a:effectLst>
              </a:rPr>
              <a:t>chemical energy </a:t>
            </a:r>
            <a:r>
              <a:rPr lang="en-US" altLang="zh-CN" sz="2400"/>
              <a:t>– the energy released or absorbed during chemical reactions</a:t>
            </a:r>
            <a:endParaRPr lang="zh-CN" altLang="en-US" sz="2400"/>
          </a:p>
        </p:txBody>
      </p:sp>
    </p:spTree>
    <p:extLst>
      <p:ext uri="{BB962C8B-B14F-4D97-AF65-F5344CB8AC3E}">
        <p14:creationId xmlns:p14="http://schemas.microsoft.com/office/powerpoint/2010/main" val="232805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022475" y="484094"/>
            <a:ext cx="7556313" cy="1116106"/>
          </a:xfrm>
          <a:prstGeom prst="rect">
            <a:avLst/>
          </a:prstGeom>
        </p:spPr>
        <p:txBody>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F6A21D"/>
                </a:solidFill>
                <a:effectLst/>
                <a:uLnTx/>
                <a:uFillTx/>
                <a:latin typeface="Gill Sans MT" panose="020B0502020104020203"/>
                <a:ea typeface="+mj-ea"/>
                <a:cs typeface="+mj-cs"/>
              </a:rPr>
              <a:t>Exothermic V.S. Endothermic</a:t>
            </a:r>
          </a:p>
        </p:txBody>
      </p:sp>
      <p:pic>
        <p:nvPicPr>
          <p:cNvPr id="4" name="Picture 3" descr="5-2.png"/>
          <p:cNvPicPr>
            <a:picLocks noChangeAspect="1"/>
          </p:cNvPicPr>
          <p:nvPr/>
        </p:nvPicPr>
        <p:blipFill rotWithShape="1">
          <a:blip r:embed="rId2">
            <a:extLst>
              <a:ext uri="{28A0092B-C50C-407E-A947-70E740481C1C}">
                <a14:useLocalDpi xmlns:a14="http://schemas.microsoft.com/office/drawing/2010/main" val="0"/>
              </a:ext>
            </a:extLst>
          </a:blip>
          <a:srcRect b="17576"/>
          <a:stretch/>
        </p:blipFill>
        <p:spPr>
          <a:xfrm>
            <a:off x="1541687" y="2086772"/>
            <a:ext cx="9126313" cy="2949633"/>
          </a:xfrm>
          <a:prstGeom prst="rect">
            <a:avLst/>
          </a:prstGeom>
        </p:spPr>
      </p:pic>
    </p:spTree>
    <p:extLst>
      <p:ext uri="{BB962C8B-B14F-4D97-AF65-F5344CB8AC3E}">
        <p14:creationId xmlns:p14="http://schemas.microsoft.com/office/powerpoint/2010/main" val="1136688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4"/>
          <p:cNvSpPr>
            <a:spLocks noGrp="1" noChangeArrowheads="1"/>
          </p:cNvSpPr>
          <p:nvPr>
            <p:ph idx="1"/>
          </p:nvPr>
        </p:nvSpPr>
        <p:spPr bwMode="auto">
          <a:xfrm>
            <a:off x="1905000" y="838201"/>
            <a:ext cx="7366000" cy="4767263"/>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marL="609600" indent="-609600">
              <a:lnSpc>
                <a:spcPct val="90000"/>
              </a:lnSpc>
              <a:spcBef>
                <a:spcPct val="0"/>
              </a:spcBef>
              <a:buNone/>
            </a:pPr>
            <a:r>
              <a:rPr lang="en-GB" sz="2800">
                <a:latin typeface="Arial" panose="020B0604020202020204" pitchFamily="34" charset="0"/>
              </a:rPr>
              <a:t>Are these endothermic or exothermic?</a:t>
            </a:r>
          </a:p>
          <a:p>
            <a:pPr marL="609600" indent="-609600">
              <a:lnSpc>
                <a:spcPct val="90000"/>
              </a:lnSpc>
              <a:spcBef>
                <a:spcPct val="0"/>
              </a:spcBef>
              <a:buFontTx/>
              <a:buAutoNum type="arabicPeriod"/>
            </a:pPr>
            <a:r>
              <a:rPr lang="en-GB" sz="2800">
                <a:latin typeface="Arial" panose="020B0604020202020204" pitchFamily="34" charset="0"/>
              </a:rPr>
              <a:t>A red glow spread throughout the mixture and the temperature rose. </a:t>
            </a:r>
          </a:p>
          <a:p>
            <a:pPr marL="609600" indent="-609600">
              <a:lnSpc>
                <a:spcPct val="90000"/>
              </a:lnSpc>
              <a:spcBef>
                <a:spcPct val="0"/>
              </a:spcBef>
              <a:buFontTx/>
              <a:buAutoNum type="arabicPeriod"/>
            </a:pPr>
            <a:r>
              <a:rPr lang="en-GB" sz="2800">
                <a:latin typeface="Arial" panose="020B0604020202020204" pitchFamily="34" charset="0"/>
                <a:sym typeface="Symbol" panose="05050102010706020507" pitchFamily="18" charset="2"/>
              </a:rPr>
              <a:t>The mixture bubbled vigorously but the temperature dropped 15</a:t>
            </a:r>
            <a:r>
              <a:rPr lang="en-GB" sz="2800" baseline="30000">
                <a:latin typeface="Arial" panose="020B0604020202020204" pitchFamily="34" charset="0"/>
                <a:sym typeface="Symbol" panose="05050102010706020507" pitchFamily="18" charset="2"/>
              </a:rPr>
              <a:t>0</a:t>
            </a:r>
            <a:r>
              <a:rPr lang="en-GB" sz="2800">
                <a:latin typeface="Arial" panose="020B0604020202020204" pitchFamily="34" charset="0"/>
                <a:sym typeface="Symbol" panose="05050102010706020507" pitchFamily="18" charset="2"/>
              </a:rPr>
              <a:t>C.</a:t>
            </a:r>
            <a:endParaRPr lang="en-GB" sz="2800">
              <a:latin typeface="Arial" panose="020B0604020202020204" pitchFamily="34" charset="0"/>
            </a:endParaRPr>
          </a:p>
          <a:p>
            <a:pPr marL="609600" indent="-609600">
              <a:lnSpc>
                <a:spcPct val="90000"/>
              </a:lnSpc>
              <a:spcBef>
                <a:spcPct val="0"/>
              </a:spcBef>
              <a:buFontTx/>
              <a:buAutoNum type="arabicPeriod"/>
            </a:pPr>
            <a:r>
              <a:rPr lang="en-GB" sz="2800">
                <a:latin typeface="Arial" panose="020B0604020202020204" pitchFamily="34" charset="0"/>
              </a:rPr>
              <a:t>Hydrazine and hydrogen peroxide react so explosively and powerfully that they are used to power rockets into space.</a:t>
            </a:r>
          </a:p>
          <a:p>
            <a:pPr marL="609600" indent="-609600">
              <a:lnSpc>
                <a:spcPct val="90000"/>
              </a:lnSpc>
              <a:spcBef>
                <a:spcPct val="0"/>
              </a:spcBef>
              <a:buFontTx/>
              <a:buAutoNum type="arabicPeriod"/>
            </a:pPr>
            <a:r>
              <a:rPr lang="en-GB" sz="2800">
                <a:latin typeface="Arial" panose="020B0604020202020204" pitchFamily="34" charset="0"/>
              </a:rPr>
              <a:t>The decaying grass in the compost maker was considerably above the outside temperature.</a:t>
            </a:r>
          </a:p>
        </p:txBody>
      </p:sp>
      <p:sp>
        <p:nvSpPr>
          <p:cNvPr id="32773" name="Text Box 5"/>
          <p:cNvSpPr txBox="1">
            <a:spLocks noChangeArrowheads="1"/>
          </p:cNvSpPr>
          <p:nvPr/>
        </p:nvSpPr>
        <p:spPr bwMode="auto">
          <a:xfrm>
            <a:off x="9199564" y="1531938"/>
            <a:ext cx="841375" cy="406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dirty="0" err="1">
                <a:ln>
                  <a:noFill/>
                </a:ln>
                <a:solidFill>
                  <a:srgbClr val="E8E3CE">
                    <a:lumMod val="50000"/>
                  </a:srgbClr>
                </a:solidFill>
                <a:effectLst/>
                <a:uLnTx/>
                <a:uFillTx/>
                <a:latin typeface="Arial" panose="020B0604020202020204" pitchFamily="34" charset="0"/>
                <a:ea typeface="+mn-ea"/>
                <a:cs typeface="+mn-cs"/>
              </a:rPr>
              <a:t>exo</a:t>
            </a:r>
            <a:endParaRPr kumimoji="0" lang="en-GB" sz="2000" b="0" i="0" u="none" strike="noStrike" kern="1200" cap="none" spc="0" normalizeH="0" baseline="0" noProof="0" dirty="0">
              <a:ln>
                <a:noFill/>
              </a:ln>
              <a:solidFill>
                <a:srgbClr val="E8E3CE">
                  <a:lumMod val="50000"/>
                </a:srgbClr>
              </a:solidFill>
              <a:effectLst/>
              <a:uLnTx/>
              <a:uFillTx/>
              <a:latin typeface="Arial" panose="020B0604020202020204" pitchFamily="34" charset="0"/>
              <a:ea typeface="+mn-ea"/>
              <a:cs typeface="+mn-cs"/>
            </a:endParaRPr>
          </a:p>
        </p:txBody>
      </p:sp>
      <p:sp>
        <p:nvSpPr>
          <p:cNvPr id="32774" name="Text Box 6"/>
          <p:cNvSpPr txBox="1">
            <a:spLocks noChangeArrowheads="1"/>
          </p:cNvSpPr>
          <p:nvPr/>
        </p:nvSpPr>
        <p:spPr bwMode="auto">
          <a:xfrm>
            <a:off x="8570913" y="712789"/>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775" name="Text Box 7"/>
          <p:cNvSpPr txBox="1">
            <a:spLocks noChangeArrowheads="1"/>
          </p:cNvSpPr>
          <p:nvPr/>
        </p:nvSpPr>
        <p:spPr bwMode="auto">
          <a:xfrm>
            <a:off x="8723313" y="865189"/>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776" name="Text Box 8"/>
          <p:cNvSpPr txBox="1">
            <a:spLocks noChangeArrowheads="1"/>
          </p:cNvSpPr>
          <p:nvPr/>
        </p:nvSpPr>
        <p:spPr bwMode="auto">
          <a:xfrm>
            <a:off x="9220201" y="2293938"/>
            <a:ext cx="841375" cy="406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dirty="0">
                <a:ln>
                  <a:noFill/>
                </a:ln>
                <a:solidFill>
                  <a:srgbClr val="E8E3CE">
                    <a:lumMod val="50000"/>
                  </a:srgbClr>
                </a:solidFill>
                <a:effectLst/>
                <a:uLnTx/>
                <a:uFillTx/>
                <a:latin typeface="Arial" panose="020B0604020202020204" pitchFamily="34" charset="0"/>
                <a:ea typeface="+mn-ea"/>
                <a:cs typeface="+mn-cs"/>
              </a:rPr>
              <a:t>endo</a:t>
            </a:r>
          </a:p>
        </p:txBody>
      </p:sp>
      <p:sp>
        <p:nvSpPr>
          <p:cNvPr id="32777" name="Text Box 9"/>
          <p:cNvSpPr txBox="1">
            <a:spLocks noChangeArrowheads="1"/>
          </p:cNvSpPr>
          <p:nvPr/>
        </p:nvSpPr>
        <p:spPr bwMode="auto">
          <a:xfrm>
            <a:off x="9207501" y="3352800"/>
            <a:ext cx="841375" cy="406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dirty="0" err="1">
                <a:ln>
                  <a:noFill/>
                </a:ln>
                <a:solidFill>
                  <a:srgbClr val="E8E3CE">
                    <a:lumMod val="50000"/>
                  </a:srgbClr>
                </a:solidFill>
                <a:effectLst/>
                <a:uLnTx/>
                <a:uFillTx/>
                <a:latin typeface="Arial" panose="020B0604020202020204" pitchFamily="34" charset="0"/>
                <a:ea typeface="+mn-ea"/>
                <a:cs typeface="+mn-cs"/>
              </a:rPr>
              <a:t>exo</a:t>
            </a:r>
            <a:endParaRPr kumimoji="0" lang="en-GB" sz="2000" b="0" i="0" u="none" strike="noStrike" kern="1200" cap="none" spc="0" normalizeH="0" baseline="0" noProof="0" dirty="0">
              <a:ln>
                <a:noFill/>
              </a:ln>
              <a:solidFill>
                <a:srgbClr val="E8E3CE">
                  <a:lumMod val="50000"/>
                </a:srgbClr>
              </a:solidFill>
              <a:effectLst/>
              <a:uLnTx/>
              <a:uFillTx/>
              <a:latin typeface="Arial" panose="020B0604020202020204" pitchFamily="34" charset="0"/>
              <a:ea typeface="+mn-ea"/>
              <a:cs typeface="+mn-cs"/>
            </a:endParaRPr>
          </a:p>
        </p:txBody>
      </p:sp>
      <p:sp>
        <p:nvSpPr>
          <p:cNvPr id="32778" name="Text Box 10"/>
          <p:cNvSpPr txBox="1">
            <a:spLocks noChangeArrowheads="1"/>
          </p:cNvSpPr>
          <p:nvPr/>
        </p:nvSpPr>
        <p:spPr bwMode="auto">
          <a:xfrm>
            <a:off x="9197976" y="4799013"/>
            <a:ext cx="841375" cy="406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dirty="0" err="1">
                <a:ln>
                  <a:noFill/>
                </a:ln>
                <a:solidFill>
                  <a:srgbClr val="E8E3CE">
                    <a:lumMod val="50000"/>
                  </a:srgbClr>
                </a:solidFill>
                <a:effectLst/>
                <a:uLnTx/>
                <a:uFillTx/>
                <a:latin typeface="Arial" panose="020B0604020202020204" pitchFamily="34" charset="0"/>
                <a:ea typeface="+mn-ea"/>
                <a:cs typeface="+mn-cs"/>
              </a:rPr>
              <a:t>exo</a:t>
            </a:r>
            <a:endParaRPr kumimoji="0" lang="en-GB" sz="2000" b="0" i="0" u="none" strike="noStrike" kern="1200" cap="none" spc="0" normalizeH="0" baseline="0" noProof="0" dirty="0">
              <a:ln>
                <a:noFill/>
              </a:ln>
              <a:solidFill>
                <a:srgbClr val="E8E3CE">
                  <a:lumMod val="50000"/>
                </a:srgbClr>
              </a:solidFill>
              <a:effectLst/>
              <a:uLnTx/>
              <a:uFillTx/>
              <a:latin typeface="Arial" panose="020B0604020202020204" pitchFamily="34" charset="0"/>
              <a:ea typeface="+mn-ea"/>
              <a:cs typeface="+mn-cs"/>
            </a:endParaRPr>
          </a:p>
        </p:txBody>
      </p:sp>
      <p:sp>
        <p:nvSpPr>
          <p:cNvPr id="32779" name="Text Box 11"/>
          <p:cNvSpPr txBox="1">
            <a:spLocks noChangeArrowheads="1"/>
          </p:cNvSpPr>
          <p:nvPr/>
        </p:nvSpPr>
        <p:spPr bwMode="auto">
          <a:xfrm>
            <a:off x="1524001" y="0"/>
            <a:ext cx="915635" cy="3693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Activity</a:t>
            </a:r>
          </a:p>
        </p:txBody>
      </p:sp>
    </p:spTree>
    <p:extLst>
      <p:ext uri="{BB962C8B-B14F-4D97-AF65-F5344CB8AC3E}">
        <p14:creationId xmlns:p14="http://schemas.microsoft.com/office/powerpoint/2010/main" val="26134485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dissolve">
                                      <p:cBhvr>
                                        <p:cTn id="7" dur="500"/>
                                        <p:tgtEl>
                                          <p:spTgt spid="32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776"/>
                                        </p:tgtEl>
                                        <p:attrNameLst>
                                          <p:attrName>style.visibility</p:attrName>
                                        </p:attrNameLst>
                                      </p:cBhvr>
                                      <p:to>
                                        <p:strVal val="visible"/>
                                      </p:to>
                                    </p:set>
                                    <p:animEffect transition="in" filter="dissolve">
                                      <p:cBhvr>
                                        <p:cTn id="12" dur="500"/>
                                        <p:tgtEl>
                                          <p:spTgt spid="327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777"/>
                                        </p:tgtEl>
                                        <p:attrNameLst>
                                          <p:attrName>style.visibility</p:attrName>
                                        </p:attrNameLst>
                                      </p:cBhvr>
                                      <p:to>
                                        <p:strVal val="visible"/>
                                      </p:to>
                                    </p:set>
                                    <p:animEffect transition="in" filter="dissolve">
                                      <p:cBhvr>
                                        <p:cTn id="17" dur="500"/>
                                        <p:tgtEl>
                                          <p:spTgt spid="327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778"/>
                                        </p:tgtEl>
                                        <p:attrNameLst>
                                          <p:attrName>style.visibility</p:attrName>
                                        </p:attrNameLst>
                                      </p:cBhvr>
                                      <p:to>
                                        <p:strVal val="visible"/>
                                      </p:to>
                                    </p:set>
                                    <p:animEffect transition="in" filter="dissolve">
                                      <p:cBhvr>
                                        <p:cTn id="22" dur="500"/>
                                        <p:tgtEl>
                                          <p:spTgt spid="32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nimBg="1" autoUpdateAnimBg="0"/>
      <p:bldP spid="32776" grpId="0" animBg="1" autoUpdateAnimBg="0"/>
      <p:bldP spid="32777" grpId="0" animBg="1" autoUpdateAnimBg="0"/>
      <p:bldP spid="3277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6D2A2-86D1-C9F4-C4F3-883E81029F6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9DD7BBC-BE01-31F9-EF14-A8F177AC4D63}"/>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89D9EE96-25F4-A671-D5ED-D206153284B4}"/>
              </a:ext>
            </a:extLst>
          </p:cNvPr>
          <p:cNvPicPr>
            <a:picLocks noChangeAspect="1"/>
          </p:cNvPicPr>
          <p:nvPr/>
        </p:nvPicPr>
        <p:blipFill>
          <a:blip r:embed="rId2"/>
          <a:stretch>
            <a:fillRect/>
          </a:stretch>
        </p:blipFill>
        <p:spPr>
          <a:xfrm>
            <a:off x="3509602" y="1628524"/>
            <a:ext cx="5172797" cy="3600953"/>
          </a:xfrm>
          <a:prstGeom prst="rect">
            <a:avLst/>
          </a:prstGeom>
        </p:spPr>
      </p:pic>
    </p:spTree>
    <p:extLst>
      <p:ext uri="{BB962C8B-B14F-4D97-AF65-F5344CB8AC3E}">
        <p14:creationId xmlns:p14="http://schemas.microsoft.com/office/powerpoint/2010/main" val="2879413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200"/>
              <a:t>Thermochemical standard conditions</a:t>
            </a:r>
            <a:endParaRPr lang="zh-CN" altLang="en-US" sz="3200"/>
          </a:p>
        </p:txBody>
      </p:sp>
      <p:sp>
        <p:nvSpPr>
          <p:cNvPr id="3" name="内容占位符 2"/>
          <p:cNvSpPr>
            <a:spLocks noGrp="1"/>
          </p:cNvSpPr>
          <p:nvPr>
            <p:ph idx="1"/>
          </p:nvPr>
        </p:nvSpPr>
        <p:spPr>
          <a:xfrm>
            <a:off x="1597741" y="1863217"/>
            <a:ext cx="8937522" cy="4144963"/>
          </a:xfrm>
        </p:spPr>
        <p:txBody>
          <a:bodyPr>
            <a:noAutofit/>
          </a:bodyPr>
          <a:lstStyle/>
          <a:p>
            <a:r>
              <a:rPr lang="en-US" altLang="zh-CN" sz="2400"/>
              <a:t>It is defined as a temperature  of 25 °C (298K), </a:t>
            </a:r>
          </a:p>
          <a:p>
            <a:pPr>
              <a:buNone/>
            </a:pPr>
            <a:r>
              <a:rPr lang="en-US" altLang="zh-CN" sz="2400"/>
              <a:t>    a pressure of 100 kPa with all solutions having a concentration of 1 mol/L.</a:t>
            </a:r>
          </a:p>
          <a:p>
            <a:r>
              <a:rPr lang="en-US" altLang="zh-CN" sz="2400"/>
              <a:t>Different from standard temperature and pressure (S.T.P.) for gases</a:t>
            </a:r>
          </a:p>
          <a:p>
            <a:r>
              <a:rPr lang="en-US" altLang="zh-CN" sz="2400"/>
              <a:t>Use “</a:t>
            </a:r>
            <a:r>
              <a:rPr lang="el-GR" altLang="zh-CN" sz="2400"/>
              <a:t>θ</a:t>
            </a:r>
            <a:r>
              <a:rPr lang="en-US" altLang="zh-CN" sz="2400"/>
              <a:t>”, a ‘standard’ sign  as superscript to indicate: </a:t>
            </a:r>
            <a:r>
              <a:rPr lang="el-GR" altLang="zh-CN" sz="2400"/>
              <a:t>Δ</a:t>
            </a:r>
            <a:r>
              <a:rPr lang="en-US" altLang="zh-CN" sz="2400"/>
              <a:t>H</a:t>
            </a:r>
            <a:r>
              <a:rPr lang="el-GR" altLang="zh-CN" sz="2400" baseline="30000"/>
              <a:t>θ</a:t>
            </a:r>
            <a:endParaRPr lang="zh-CN" altLang="en-US" sz="2400" baseline="30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Thermochemical Equations</a:t>
            </a:r>
            <a:endParaRPr lang="zh-CN" altLang="en-US"/>
          </a:p>
        </p:txBody>
      </p:sp>
      <p:sp>
        <p:nvSpPr>
          <p:cNvPr id="3" name="内容占位符 2"/>
          <p:cNvSpPr>
            <a:spLocks noGrp="1"/>
          </p:cNvSpPr>
          <p:nvPr>
            <p:ph idx="1"/>
          </p:nvPr>
        </p:nvSpPr>
        <p:spPr>
          <a:xfrm>
            <a:off x="1739900" y="1435101"/>
            <a:ext cx="8928100" cy="4691063"/>
          </a:xfrm>
        </p:spPr>
        <p:txBody>
          <a:bodyPr>
            <a:noAutofit/>
          </a:bodyPr>
          <a:lstStyle/>
          <a:p>
            <a:r>
              <a:rPr lang="en-US" altLang="zh-CN" sz="2400"/>
              <a:t>The combustion of methane can be described by the thermochemical equation:</a:t>
            </a:r>
          </a:p>
          <a:p>
            <a:pPr lvl="1"/>
            <a:r>
              <a:rPr lang="en-US" altLang="zh-CN" sz="2200" b="1">
                <a:solidFill>
                  <a:srgbClr val="FF0000"/>
                </a:solidFill>
              </a:rPr>
              <a:t>CH</a:t>
            </a:r>
            <a:r>
              <a:rPr lang="en-US" altLang="zh-CN" sz="2200" b="1" baseline="-25000">
                <a:solidFill>
                  <a:srgbClr val="FF0000"/>
                </a:solidFill>
              </a:rPr>
              <a:t>4</a:t>
            </a:r>
            <a:r>
              <a:rPr lang="en-US" altLang="zh-CN" sz="2200" b="1">
                <a:solidFill>
                  <a:srgbClr val="FF0000"/>
                </a:solidFill>
              </a:rPr>
              <a:t> (g) + 2 O</a:t>
            </a:r>
            <a:r>
              <a:rPr lang="en-US" altLang="zh-CN" sz="2200" b="1" baseline="-25000">
                <a:solidFill>
                  <a:srgbClr val="FF0000"/>
                </a:solidFill>
              </a:rPr>
              <a:t>2</a:t>
            </a:r>
            <a:r>
              <a:rPr lang="en-US" altLang="zh-CN" sz="2200" b="1">
                <a:solidFill>
                  <a:srgbClr val="FF0000"/>
                </a:solidFill>
              </a:rPr>
              <a:t> (g) </a:t>
            </a:r>
            <a:r>
              <a:rPr lang="zh-CN" altLang="en-US" sz="2200" b="1">
                <a:solidFill>
                  <a:srgbClr val="FF0000"/>
                </a:solidFill>
              </a:rPr>
              <a:t>→ </a:t>
            </a:r>
            <a:r>
              <a:rPr lang="en-US" altLang="zh-CN" sz="2200" b="1">
                <a:solidFill>
                  <a:srgbClr val="FF0000"/>
                </a:solidFill>
              </a:rPr>
              <a:t>CO</a:t>
            </a:r>
            <a:r>
              <a:rPr lang="en-US" altLang="zh-CN" sz="2200" b="1" baseline="-25000">
                <a:solidFill>
                  <a:srgbClr val="FF0000"/>
                </a:solidFill>
              </a:rPr>
              <a:t>2</a:t>
            </a:r>
            <a:r>
              <a:rPr lang="en-US" altLang="zh-CN" sz="2200" b="1">
                <a:solidFill>
                  <a:srgbClr val="FF0000"/>
                </a:solidFill>
              </a:rPr>
              <a:t> (g) + 2 H</a:t>
            </a:r>
            <a:r>
              <a:rPr lang="en-US" altLang="zh-CN" sz="2200" b="1" baseline="-25000">
                <a:solidFill>
                  <a:srgbClr val="FF0000"/>
                </a:solidFill>
              </a:rPr>
              <a:t>2</a:t>
            </a:r>
            <a:r>
              <a:rPr lang="en-US" altLang="zh-CN" sz="2200" b="1">
                <a:solidFill>
                  <a:srgbClr val="FF0000"/>
                </a:solidFill>
              </a:rPr>
              <a:t>O (l)    ΔH</a:t>
            </a:r>
            <a:r>
              <a:rPr lang="el-GR" altLang="zh-CN" sz="2200" b="1" baseline="30000">
                <a:solidFill>
                  <a:srgbClr val="FF0000"/>
                </a:solidFill>
              </a:rPr>
              <a:t>θ</a:t>
            </a:r>
            <a:r>
              <a:rPr lang="en-US" altLang="zh-CN" sz="2200" b="1">
                <a:solidFill>
                  <a:srgbClr val="FF0000"/>
                </a:solidFill>
              </a:rPr>
              <a:t> = -890kJ mol</a:t>
            </a:r>
            <a:r>
              <a:rPr lang="en-US" altLang="zh-CN" sz="2200" b="1" baseline="30000">
                <a:solidFill>
                  <a:srgbClr val="FF0000"/>
                </a:solidFill>
              </a:rPr>
              <a:t>-1</a:t>
            </a:r>
          </a:p>
          <a:p>
            <a:r>
              <a:rPr lang="en-US" altLang="zh-CN" sz="2400"/>
              <a:t>This is a shorthand way of expressing information that </a:t>
            </a:r>
            <a:r>
              <a:rPr lang="en-US" altLang="zh-CN" sz="2400" b="1">
                <a:solidFill>
                  <a:srgbClr val="FF0000"/>
                </a:solidFill>
              </a:rPr>
              <a:t>one mole</a:t>
            </a:r>
            <a:r>
              <a:rPr lang="en-US" altLang="zh-CN" sz="2400"/>
              <a:t> of methane </a:t>
            </a:r>
            <a:r>
              <a:rPr lang="en-US" altLang="zh-CN" sz="2400" b="1">
                <a:solidFill>
                  <a:srgbClr val="FF0000"/>
                </a:solidFill>
              </a:rPr>
              <a:t>gas</a:t>
            </a:r>
            <a:r>
              <a:rPr lang="en-US" altLang="zh-CN" sz="2400"/>
              <a:t> reacts with </a:t>
            </a:r>
            <a:r>
              <a:rPr lang="en-US" altLang="zh-CN" sz="2400" b="1">
                <a:solidFill>
                  <a:srgbClr val="FF0000"/>
                </a:solidFill>
              </a:rPr>
              <a:t>two moles </a:t>
            </a:r>
            <a:r>
              <a:rPr lang="en-US" altLang="zh-CN" sz="2400"/>
              <a:t>of oxygen </a:t>
            </a:r>
            <a:r>
              <a:rPr lang="en-US" altLang="zh-CN" sz="2400" b="1">
                <a:solidFill>
                  <a:srgbClr val="FF0000"/>
                </a:solidFill>
              </a:rPr>
              <a:t>gas</a:t>
            </a:r>
            <a:r>
              <a:rPr lang="en-US" altLang="zh-CN" sz="2400"/>
              <a:t> to give </a:t>
            </a:r>
            <a:r>
              <a:rPr lang="en-US" altLang="zh-CN" sz="2400" b="1">
                <a:solidFill>
                  <a:srgbClr val="FF0000"/>
                </a:solidFill>
              </a:rPr>
              <a:t>one mole </a:t>
            </a:r>
            <a:r>
              <a:rPr lang="en-US" altLang="zh-CN" sz="2400"/>
              <a:t>of </a:t>
            </a:r>
            <a:r>
              <a:rPr lang="en-US" altLang="zh-CN" sz="2400" b="1">
                <a:solidFill>
                  <a:srgbClr val="FF0000"/>
                </a:solidFill>
              </a:rPr>
              <a:t>gaseous</a:t>
            </a:r>
            <a:r>
              <a:rPr lang="en-US" altLang="zh-CN" sz="2400"/>
              <a:t> carbon dioxide and </a:t>
            </a:r>
            <a:r>
              <a:rPr lang="en-US" altLang="zh-CN" sz="2400" b="1">
                <a:solidFill>
                  <a:srgbClr val="FF0000"/>
                </a:solidFill>
              </a:rPr>
              <a:t>two moles </a:t>
            </a:r>
            <a:r>
              <a:rPr lang="en-US" altLang="zh-CN" sz="2400"/>
              <a:t>of</a:t>
            </a:r>
            <a:r>
              <a:rPr lang="en-US" altLang="zh-CN" sz="2400" b="1">
                <a:solidFill>
                  <a:srgbClr val="FF0000"/>
                </a:solidFill>
              </a:rPr>
              <a:t> liquid</a:t>
            </a:r>
            <a:r>
              <a:rPr lang="en-US" altLang="zh-CN" sz="2400"/>
              <a:t> water and releases 890 kJ of heat energy.</a:t>
            </a:r>
          </a:p>
          <a:p>
            <a:r>
              <a:rPr lang="en-US" altLang="zh-CN" sz="2400" b="1">
                <a:solidFill>
                  <a:srgbClr val="FF0000"/>
                </a:solidFill>
              </a:rPr>
              <a:t>For exothermic reaction the enthalpy change should be always negative since the system loses some energy.</a:t>
            </a:r>
          </a:p>
          <a:p>
            <a:pPr marL="228600" lvl="1" indent="0">
              <a:buNone/>
            </a:pPr>
            <a:endParaRPr lang="zh-CN" altLang="en-US" sz="2400"/>
          </a:p>
        </p:txBody>
      </p:sp>
    </p:spTree>
    <p:extLst>
      <p:ext uri="{BB962C8B-B14F-4D97-AF65-F5344CB8AC3E}">
        <p14:creationId xmlns:p14="http://schemas.microsoft.com/office/powerpoint/2010/main" val="412622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79574" y="965201"/>
            <a:ext cx="8213726" cy="4437063"/>
          </a:xfrm>
        </p:spPr>
        <p:txBody>
          <a:bodyPr>
            <a:noAutofit/>
          </a:bodyPr>
          <a:lstStyle/>
          <a:p>
            <a:r>
              <a:rPr lang="en-US" altLang="zh-CN" sz="2400"/>
              <a:t>The thermochemical equation for photosynthesis can be represented as:</a:t>
            </a:r>
          </a:p>
          <a:p>
            <a:pPr lvl="1"/>
            <a:r>
              <a:rPr lang="en-US" altLang="zh-CN" sz="2200" b="1">
                <a:solidFill>
                  <a:srgbClr val="FF0000"/>
                </a:solidFill>
              </a:rPr>
              <a:t>6 CO</a:t>
            </a:r>
            <a:r>
              <a:rPr lang="en-US" altLang="zh-CN" sz="2200" b="1" baseline="-25000">
                <a:solidFill>
                  <a:srgbClr val="FF0000"/>
                </a:solidFill>
              </a:rPr>
              <a:t>2</a:t>
            </a:r>
            <a:r>
              <a:rPr lang="en-US" altLang="zh-CN" sz="2200" b="1">
                <a:solidFill>
                  <a:srgbClr val="FF0000"/>
                </a:solidFill>
              </a:rPr>
              <a:t> (g) + 6 H</a:t>
            </a:r>
            <a:r>
              <a:rPr lang="en-US" altLang="zh-CN" sz="2200" b="1" baseline="-25000">
                <a:solidFill>
                  <a:srgbClr val="FF0000"/>
                </a:solidFill>
              </a:rPr>
              <a:t>2</a:t>
            </a:r>
            <a:r>
              <a:rPr lang="en-US" altLang="zh-CN" sz="2200" b="1">
                <a:solidFill>
                  <a:srgbClr val="FF0000"/>
                </a:solidFill>
              </a:rPr>
              <a:t>O (l) → C</a:t>
            </a:r>
            <a:r>
              <a:rPr lang="en-US" altLang="zh-CN" sz="2200" b="1" baseline="-25000">
                <a:solidFill>
                  <a:srgbClr val="FF0000"/>
                </a:solidFill>
              </a:rPr>
              <a:t>6</a:t>
            </a:r>
            <a:r>
              <a:rPr lang="en-US" altLang="zh-CN" sz="2200" b="1">
                <a:solidFill>
                  <a:srgbClr val="FF0000"/>
                </a:solidFill>
              </a:rPr>
              <a:t>H</a:t>
            </a:r>
            <a:r>
              <a:rPr lang="en-US" altLang="zh-CN" sz="2200" b="1" baseline="-25000">
                <a:solidFill>
                  <a:srgbClr val="FF0000"/>
                </a:solidFill>
              </a:rPr>
              <a:t>12</a:t>
            </a:r>
            <a:r>
              <a:rPr lang="en-US" altLang="zh-CN" sz="2200" b="1">
                <a:solidFill>
                  <a:srgbClr val="FF0000"/>
                </a:solidFill>
              </a:rPr>
              <a:t>O</a:t>
            </a:r>
            <a:r>
              <a:rPr lang="en-US" altLang="zh-CN" sz="2200" b="1" baseline="-25000">
                <a:solidFill>
                  <a:srgbClr val="FF0000"/>
                </a:solidFill>
              </a:rPr>
              <a:t>6</a:t>
            </a:r>
            <a:r>
              <a:rPr lang="en-US" altLang="zh-CN" sz="2200" b="1">
                <a:solidFill>
                  <a:srgbClr val="FF0000"/>
                </a:solidFill>
              </a:rPr>
              <a:t> (aq) + 6 O</a:t>
            </a:r>
            <a:r>
              <a:rPr lang="en-US" altLang="zh-CN" sz="2200" b="1" baseline="-25000">
                <a:solidFill>
                  <a:srgbClr val="FF0000"/>
                </a:solidFill>
              </a:rPr>
              <a:t>2</a:t>
            </a:r>
            <a:r>
              <a:rPr lang="en-US" altLang="zh-CN" sz="2200" b="1">
                <a:solidFill>
                  <a:srgbClr val="FF0000"/>
                </a:solidFill>
              </a:rPr>
              <a:t> (g) </a:t>
            </a:r>
          </a:p>
          <a:p>
            <a:pPr marL="228600" lvl="1" indent="0">
              <a:buNone/>
            </a:pPr>
            <a:r>
              <a:rPr lang="en-US" altLang="zh-CN" sz="2200" b="1">
                <a:solidFill>
                  <a:srgbClr val="FF0000"/>
                </a:solidFill>
              </a:rPr>
              <a:t>		  			</a:t>
            </a:r>
            <a:r>
              <a:rPr lang="el-GR" altLang="zh-CN" sz="2200" b="1">
                <a:solidFill>
                  <a:srgbClr val="FF0000"/>
                </a:solidFill>
              </a:rPr>
              <a:t>Δ</a:t>
            </a:r>
            <a:r>
              <a:rPr lang="en-US" altLang="zh-CN" sz="2200" b="1">
                <a:solidFill>
                  <a:srgbClr val="FF0000"/>
                </a:solidFill>
              </a:rPr>
              <a:t>H</a:t>
            </a:r>
            <a:r>
              <a:rPr lang="el-GR" altLang="zh-CN" sz="2200" b="1" baseline="30000">
                <a:solidFill>
                  <a:srgbClr val="FF0000"/>
                </a:solidFill>
              </a:rPr>
              <a:t>θ</a:t>
            </a:r>
            <a:r>
              <a:rPr lang="el-GR" altLang="zh-CN" sz="2200" b="1">
                <a:solidFill>
                  <a:srgbClr val="FF0000"/>
                </a:solidFill>
              </a:rPr>
              <a:t> = +2802.5 </a:t>
            </a:r>
            <a:r>
              <a:rPr lang="en-US" altLang="zh-CN" sz="2200" b="1">
                <a:solidFill>
                  <a:srgbClr val="FF0000"/>
                </a:solidFill>
              </a:rPr>
              <a:t>kJ mol</a:t>
            </a:r>
            <a:r>
              <a:rPr lang="en-US" altLang="zh-CN" sz="2200" b="1" baseline="30000">
                <a:solidFill>
                  <a:srgbClr val="FF0000"/>
                </a:solidFill>
              </a:rPr>
              <a:t>–1</a:t>
            </a:r>
          </a:p>
          <a:p>
            <a:r>
              <a:rPr lang="en-US" altLang="zh-CN" sz="2400"/>
              <a:t>which means that 2802.5 kJ of energy is absorbed when one mole of aqueous glucose is formed under standard conditions from gaseous carbon dioxide and liquid water.</a:t>
            </a:r>
          </a:p>
          <a:p>
            <a:r>
              <a:rPr lang="en-US" altLang="zh-CN" sz="2400" b="1">
                <a:solidFill>
                  <a:srgbClr val="FF0000"/>
                </a:solidFill>
              </a:rPr>
              <a:t>The enthalpy change of an endothermic reaction should always be positive since the system gains some energy.</a:t>
            </a:r>
            <a:endParaRPr lang="zh-CN" altLang="en-US" sz="2400" b="1">
              <a:solidFill>
                <a:srgbClr val="FF0000"/>
              </a:solidFill>
            </a:endParaRPr>
          </a:p>
        </p:txBody>
      </p:sp>
    </p:spTree>
    <p:extLst>
      <p:ext uri="{BB962C8B-B14F-4D97-AF65-F5344CB8AC3E}">
        <p14:creationId xmlns:p14="http://schemas.microsoft.com/office/powerpoint/2010/main" val="133377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9508" y="191994"/>
            <a:ext cx="10041621" cy="1116106"/>
          </a:xfrm>
        </p:spPr>
        <p:txBody>
          <a:bodyPr>
            <a:normAutofit fontScale="90000"/>
          </a:bodyPr>
          <a:lstStyle/>
          <a:p>
            <a:r>
              <a:rPr lang="en-US" altLang="zh-CN"/>
              <a:t>Temperature is a measure of average kinetic energy</a:t>
            </a:r>
            <a:endParaRPr lang="zh-CN" altLang="en-US"/>
          </a:p>
        </p:txBody>
      </p:sp>
      <p:sp>
        <p:nvSpPr>
          <p:cNvPr id="3" name="内容占位符 2"/>
          <p:cNvSpPr>
            <a:spLocks noGrp="1"/>
          </p:cNvSpPr>
          <p:nvPr>
            <p:ph idx="1"/>
          </p:nvPr>
        </p:nvSpPr>
        <p:spPr>
          <a:xfrm>
            <a:off x="679508" y="1900573"/>
            <a:ext cx="10326848" cy="4864100"/>
          </a:xfrm>
        </p:spPr>
        <p:txBody>
          <a:bodyPr>
            <a:noAutofit/>
          </a:bodyPr>
          <a:lstStyle/>
          <a:p>
            <a:r>
              <a:rPr lang="en-US" altLang="zh-CN" sz="2400"/>
              <a:t>The movement or kinetic energy of the particles of a substance depends on the temperature. </a:t>
            </a:r>
          </a:p>
          <a:p>
            <a:r>
              <a:rPr lang="en-US" altLang="zh-CN" sz="2400"/>
              <a:t>If the temperature of a substance is decreased, the average kinetic energy of the particles also decreases. </a:t>
            </a:r>
          </a:p>
          <a:p>
            <a:r>
              <a:rPr lang="en-US" altLang="zh-CN" sz="2400"/>
              <a:t>Absolute zero (–273</a:t>
            </a:r>
            <a:r>
              <a:rPr lang="en-US" altLang="zh-CN" sz="240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400"/>
              <a:t>C) is the lowest possible temperature attainable as this is the temperature at which all movement has stopped.</a:t>
            </a:r>
          </a:p>
          <a:p>
            <a:r>
              <a:rPr lang="en-US" altLang="zh-CN" sz="2400"/>
              <a:t>The absolute temperature, measured in Kelvin, is directly proportional to the average kinetic energy of its particles.</a:t>
            </a:r>
            <a:endParaRPr lang="zh-CN" altLang="en-US" sz="2400"/>
          </a:p>
        </p:txBody>
      </p:sp>
    </p:spTree>
    <p:extLst>
      <p:ext uri="{BB962C8B-B14F-4D97-AF65-F5344CB8AC3E}">
        <p14:creationId xmlns:p14="http://schemas.microsoft.com/office/powerpoint/2010/main" val="45520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Heat changes can be calculated from temperature changes</a:t>
            </a:r>
            <a:endParaRPr lang="zh-CN" altLang="en-US"/>
          </a:p>
        </p:txBody>
      </p:sp>
      <p:sp>
        <p:nvSpPr>
          <p:cNvPr id="3" name="内容占位符 2"/>
          <p:cNvSpPr>
            <a:spLocks noGrp="1"/>
          </p:cNvSpPr>
          <p:nvPr>
            <p:ph idx="1"/>
          </p:nvPr>
        </p:nvSpPr>
        <p:spPr>
          <a:xfrm>
            <a:off x="1342238" y="2266426"/>
            <a:ext cx="9966122" cy="4508500"/>
          </a:xfrm>
        </p:spPr>
        <p:txBody>
          <a:bodyPr>
            <a:normAutofit/>
          </a:bodyPr>
          <a:lstStyle/>
          <a:p>
            <a:r>
              <a:rPr lang="en-US" altLang="zh-CN" sz="2400" dirty="0"/>
              <a:t>In general, the increase in temperature when an object is heated depends on:</a:t>
            </a:r>
          </a:p>
          <a:p>
            <a:pPr lvl="1"/>
            <a:r>
              <a:rPr lang="en-US" altLang="zh-CN" sz="2000" dirty="0"/>
              <a:t>The mass of the object</a:t>
            </a:r>
          </a:p>
          <a:p>
            <a:pPr lvl="1"/>
            <a:r>
              <a:rPr lang="en-US" altLang="zh-CN" sz="2000" dirty="0"/>
              <a:t>The heat added</a:t>
            </a:r>
          </a:p>
          <a:p>
            <a:pPr lvl="1"/>
            <a:r>
              <a:rPr lang="en-US" altLang="zh-CN" sz="2000" dirty="0"/>
              <a:t>The nature of the substance (specific heat capacity)</a:t>
            </a:r>
          </a:p>
          <a:p>
            <a:r>
              <a:rPr lang="en-US" altLang="zh-CN" sz="2200" dirty="0"/>
              <a:t>The specific heat capacity is the property of a substance which gives the heat needed to increase the temperature of unit mass by 1 K.</a:t>
            </a:r>
          </a:p>
          <a:p>
            <a:r>
              <a:rPr lang="en-US" altLang="zh-CN" sz="2200" dirty="0"/>
              <a:t>heat change (q) = mass (m) × specific heat capacity (c) × temperature change (ΔT)</a:t>
            </a:r>
            <a:endParaRPr lang="zh-CN" altLang="en-US" sz="2200" dirty="0"/>
          </a:p>
        </p:txBody>
      </p:sp>
    </p:spTree>
    <p:extLst>
      <p:ext uri="{BB962C8B-B14F-4D97-AF65-F5344CB8AC3E}">
        <p14:creationId xmlns:p14="http://schemas.microsoft.com/office/powerpoint/2010/main" val="198676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5"/>
          <p:cNvSpPr txBox="1">
            <a:spLocks noChangeArrowheads="1"/>
          </p:cNvSpPr>
          <p:nvPr/>
        </p:nvSpPr>
        <p:spPr>
          <a:xfrm>
            <a:off x="1992314" y="765175"/>
            <a:ext cx="8135937" cy="719138"/>
          </a:xfrm>
          <a:prstGeom prst="rect">
            <a:avLst/>
          </a:prstGeom>
          <a:noFill/>
        </p:spPr>
        <p:txBody>
          <a:bodyPr/>
          <a:lstStyle/>
          <a:p>
            <a:pPr marL="228600" marR="0" lvl="0" indent="-228600" algn="l" defTabSz="457200" rtl="0" eaLnBrk="1" fontAlgn="auto" latinLnBrk="0" hangingPunct="1">
              <a:lnSpc>
                <a:spcPct val="90000"/>
              </a:lnSpc>
              <a:spcBef>
                <a:spcPts val="2000"/>
              </a:spcBef>
              <a:spcAft>
                <a:spcPts val="0"/>
              </a:spcAft>
              <a:buClr>
                <a:srgbClr val="F6A21D"/>
              </a:buClr>
              <a:buSzPct val="75000"/>
              <a:buFont typeface="Wingdings" pitchFamily="2" charset="2"/>
              <a:buChar char="n"/>
              <a:tabLst/>
              <a:defRPr/>
            </a:pPr>
            <a:r>
              <a:rPr kumimoji="0" lang="en-GB" altLang="zh-CN" sz="4000" b="0" i="0" u="none" strike="noStrike" kern="1200" cap="none" spc="0" normalizeH="0" baseline="0" noProof="0">
                <a:ln>
                  <a:noFill/>
                </a:ln>
                <a:solidFill>
                  <a:srgbClr val="FF0000"/>
                </a:solidFill>
                <a:effectLst/>
                <a:uLnTx/>
                <a:uFillTx/>
                <a:latin typeface="Tahoma" pitchFamily="34" charset="0"/>
                <a:ea typeface="华文中宋" panose="02010600040101010101" pitchFamily="2" charset="-122"/>
                <a:cs typeface="+mn-cs"/>
              </a:rPr>
              <a:t>Energy required </a:t>
            </a:r>
            <a:r>
              <a:rPr kumimoji="0" lang="en-GB" altLang="zh-CN" sz="4000" b="0" i="0" u="none" strike="noStrike" kern="1200" cap="none" spc="0" normalizeH="0" baseline="0" noProof="0">
                <a:ln>
                  <a:noFill/>
                </a:ln>
                <a:solidFill>
                  <a:srgbClr val="000099"/>
                </a:solidFill>
                <a:effectLst/>
                <a:uLnTx/>
                <a:uFillTx/>
                <a:latin typeface="Tahoma" pitchFamily="34" charset="0"/>
                <a:ea typeface="华文中宋" panose="02010600040101010101" pitchFamily="2" charset="-122"/>
                <a:cs typeface="+mn-cs"/>
              </a:rPr>
              <a:t>(Q)</a:t>
            </a:r>
            <a:r>
              <a:rPr kumimoji="0" lang="en-GB" altLang="zh-CN" sz="4000" b="0" i="0" u="none" strike="noStrike" kern="1200" cap="none" spc="0" normalizeH="0" baseline="0" noProof="0">
                <a:ln>
                  <a:noFill/>
                </a:ln>
                <a:solidFill>
                  <a:srgbClr val="FF0000"/>
                </a:solidFill>
                <a:effectLst/>
                <a:uLnTx/>
                <a:uFillTx/>
                <a:latin typeface="Tahoma" pitchFamily="34" charset="0"/>
                <a:ea typeface="华文中宋" panose="02010600040101010101" pitchFamily="2" charset="-122"/>
                <a:cs typeface="+mn-cs"/>
              </a:rPr>
              <a:t> =</a:t>
            </a:r>
          </a:p>
          <a:p>
            <a:pPr marL="228600" marR="0" lvl="0" indent="-228600" algn="l" defTabSz="457200" rtl="0" eaLnBrk="1" fontAlgn="auto" latinLnBrk="0" hangingPunct="1">
              <a:lnSpc>
                <a:spcPct val="90000"/>
              </a:lnSpc>
              <a:spcBef>
                <a:spcPts val="2000"/>
              </a:spcBef>
              <a:spcAft>
                <a:spcPts val="0"/>
              </a:spcAft>
              <a:buClr>
                <a:srgbClr val="F6A21D"/>
              </a:buClr>
              <a:buSzPct val="75000"/>
              <a:buFont typeface="Wingdings" pitchFamily="2" charset="2"/>
              <a:buChar char="n"/>
              <a:tabLst/>
              <a:defRPr/>
            </a:pPr>
            <a:endParaRPr kumimoji="0" lang="en-GB" altLang="zh-CN" sz="1200" b="0" i="0" u="none" strike="noStrike" kern="1200" cap="none" spc="0" normalizeH="0" baseline="0" noProof="0">
              <a:ln>
                <a:noFill/>
              </a:ln>
              <a:solidFill>
                <a:srgbClr val="FF0000"/>
              </a:solidFill>
              <a:effectLst/>
              <a:uLnTx/>
              <a:uFillTx/>
              <a:latin typeface="Tahoma" pitchFamily="34" charset="0"/>
              <a:ea typeface="华文中宋" panose="02010600040101010101" pitchFamily="2" charset="-122"/>
              <a:cs typeface="+mn-cs"/>
            </a:endParaRPr>
          </a:p>
        </p:txBody>
      </p:sp>
      <p:sp>
        <p:nvSpPr>
          <p:cNvPr id="3" name="Rectangle 16"/>
          <p:cNvSpPr>
            <a:spLocks noChangeArrowheads="1"/>
          </p:cNvSpPr>
          <p:nvPr/>
        </p:nvSpPr>
        <p:spPr bwMode="auto">
          <a:xfrm>
            <a:off x="1992314" y="1916113"/>
            <a:ext cx="8135937" cy="4176712"/>
          </a:xfrm>
          <a:prstGeom prst="rect">
            <a:avLst/>
          </a:prstGeom>
          <a:noFill/>
          <a:ln w="9525">
            <a:noFill/>
            <a:miter lim="800000"/>
            <a:headEnd/>
            <a:tailEnd/>
          </a:ln>
        </p:spPr>
        <p:txBody>
          <a:bodyPr/>
          <a:lstStyle/>
          <a:p>
            <a:pPr marL="0" marR="0" lvl="0" indent="0" algn="ctr" defTabSz="457200" rtl="0" eaLnBrk="1" fontAlgn="auto" latinLnBrk="0" hangingPunct="1">
              <a:lnSpc>
                <a:spcPct val="90000"/>
              </a:lnSpc>
              <a:spcBef>
                <a:spcPct val="20000"/>
              </a:spcBef>
              <a:spcAft>
                <a:spcPts val="0"/>
              </a:spcAft>
              <a:buClrTx/>
              <a:buSzTx/>
              <a:buFontTx/>
              <a:buNone/>
              <a:tabLst/>
              <a:defRPr/>
            </a:pPr>
            <a:r>
              <a:rPr kumimoji="0" lang="en-GB" altLang="zh-CN" sz="40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mass heated </a:t>
            </a:r>
            <a:r>
              <a:rPr kumimoji="0" lang="en-GB" altLang="zh-CN" sz="4000" b="0" i="0" u="none" strike="noStrike" kern="1200" cap="none" spc="0" normalizeH="0" baseline="0" noProof="0">
                <a:ln>
                  <a:noFill/>
                </a:ln>
                <a:solidFill>
                  <a:srgbClr val="000099"/>
                </a:solidFill>
                <a:effectLst/>
                <a:uLnTx/>
                <a:uFillTx/>
                <a:latin typeface="Gill Sans MT" panose="020B0502020104020203"/>
                <a:ea typeface="华文中宋" panose="02010600040101010101" pitchFamily="2" charset="-122"/>
                <a:cs typeface="+mn-cs"/>
              </a:rPr>
              <a:t>(m)</a:t>
            </a:r>
            <a:r>
              <a:rPr kumimoji="0" lang="en-GB" altLang="zh-CN" sz="40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 </a:t>
            </a:r>
          </a:p>
          <a:p>
            <a:pPr marL="0" marR="0" lvl="0" indent="0" algn="ctr" defTabSz="457200" rtl="0" eaLnBrk="1" fontAlgn="auto" latinLnBrk="0" hangingPunct="1">
              <a:lnSpc>
                <a:spcPct val="90000"/>
              </a:lnSpc>
              <a:spcBef>
                <a:spcPct val="20000"/>
              </a:spcBef>
              <a:spcAft>
                <a:spcPts val="0"/>
              </a:spcAft>
              <a:buClrTx/>
              <a:buSzTx/>
              <a:buFontTx/>
              <a:buNone/>
              <a:tabLst/>
              <a:defRPr/>
            </a:pPr>
            <a:r>
              <a:rPr kumimoji="0" lang="en-GB" altLang="zh-CN" sz="4000" b="0" i="0" u="none" strike="noStrike" kern="1200" cap="none" spc="0" normalizeH="0" baseline="0" noProof="0">
                <a:ln>
                  <a:noFill/>
                </a:ln>
                <a:solidFill>
                  <a:srgbClr val="FF0000"/>
                </a:solidFill>
                <a:effectLst/>
                <a:uLnTx/>
                <a:uFillTx/>
                <a:latin typeface="Gill Sans MT" panose="020B0502020104020203"/>
                <a:ea typeface="华文中宋" panose="02010600040101010101" pitchFamily="2" charset="-122"/>
                <a:cs typeface="+mn-cs"/>
              </a:rPr>
              <a:t>x</a:t>
            </a:r>
            <a:r>
              <a:rPr kumimoji="0" lang="en-GB" altLang="zh-CN" sz="40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 </a:t>
            </a:r>
          </a:p>
          <a:p>
            <a:pPr marL="0" marR="0" lvl="0" indent="0" algn="ctr" defTabSz="457200" rtl="0" eaLnBrk="1" fontAlgn="auto" latinLnBrk="0" hangingPunct="1">
              <a:lnSpc>
                <a:spcPct val="90000"/>
              </a:lnSpc>
              <a:spcBef>
                <a:spcPct val="20000"/>
              </a:spcBef>
              <a:spcAft>
                <a:spcPts val="0"/>
              </a:spcAft>
              <a:buClrTx/>
              <a:buSzTx/>
              <a:buFontTx/>
              <a:buNone/>
              <a:tabLst/>
              <a:defRPr/>
            </a:pPr>
            <a:r>
              <a:rPr kumimoji="0" lang="en-GB" altLang="zh-CN" sz="40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energy needed to make 1 g of substance 1</a:t>
            </a:r>
            <a:r>
              <a:rPr kumimoji="0" lang="en-US" sz="4000" b="0" i="0" u="none" strike="noStrike" kern="1200" cap="none" spc="0" normalizeH="0" baseline="0" noProof="0">
                <a:ln>
                  <a:noFill/>
                </a:ln>
                <a:solidFill>
                  <a:srgbClr val="000000"/>
                </a:solidFill>
                <a:effectLst/>
                <a:uLnTx/>
                <a:uFillTx/>
                <a:latin typeface="Gill Sans MT" panose="020B0502020104020203"/>
                <a:ea typeface="+mn-ea"/>
                <a:cs typeface="+mn-cs"/>
              </a:rPr>
              <a:t>ºC hotter</a:t>
            </a:r>
          </a:p>
          <a:p>
            <a:pPr marL="0" marR="0" lvl="0" indent="0" algn="ctr" defTabSz="457200" rtl="0" eaLnBrk="1" fontAlgn="auto" latinLnBrk="0" hangingPunct="1">
              <a:lnSpc>
                <a:spcPct val="90000"/>
              </a:lnSpc>
              <a:spcBef>
                <a:spcPct val="20000"/>
              </a:spcBef>
              <a:spcAft>
                <a:spcPts val="0"/>
              </a:spcAft>
              <a:buClrTx/>
              <a:buSzTx/>
              <a:buFontTx/>
              <a:buNone/>
              <a:tabLst/>
              <a:defRPr/>
            </a:pPr>
            <a:r>
              <a:rPr kumimoji="0" lang="en-GB" altLang="zh-CN" sz="4000" b="0" i="0" u="none" strike="noStrike" kern="1200" cap="none" spc="0" normalizeH="0" baseline="0" noProof="0">
                <a:ln>
                  <a:noFill/>
                </a:ln>
                <a:solidFill>
                  <a:srgbClr val="FF0000"/>
                </a:solidFill>
                <a:effectLst/>
                <a:uLnTx/>
                <a:uFillTx/>
                <a:latin typeface="Gill Sans MT" panose="020B0502020104020203"/>
                <a:ea typeface="华文中宋" panose="02010600040101010101" pitchFamily="2" charset="-122"/>
                <a:cs typeface="+mn-cs"/>
              </a:rPr>
              <a:t>x</a:t>
            </a:r>
            <a:r>
              <a:rPr kumimoji="0" lang="en-GB" altLang="zh-CN" sz="40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 </a:t>
            </a:r>
          </a:p>
          <a:p>
            <a:pPr marL="0" marR="0" lvl="0" indent="0" algn="ctr" defTabSz="457200" rtl="0" eaLnBrk="1" fontAlgn="auto" latinLnBrk="0" hangingPunct="1">
              <a:lnSpc>
                <a:spcPct val="90000"/>
              </a:lnSpc>
              <a:spcBef>
                <a:spcPct val="20000"/>
              </a:spcBef>
              <a:spcAft>
                <a:spcPts val="0"/>
              </a:spcAft>
              <a:buClrTx/>
              <a:buSzTx/>
              <a:buFontTx/>
              <a:buNone/>
              <a:tabLst/>
              <a:defRPr/>
            </a:pPr>
            <a:r>
              <a:rPr kumimoji="0" lang="en-GB" altLang="zh-CN" sz="40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temperature rise </a:t>
            </a:r>
            <a:r>
              <a:rPr kumimoji="0" lang="en-GB" altLang="zh-CN" sz="4000" b="0" i="0" u="none" strike="noStrike" kern="1200" cap="none" spc="0" normalizeH="0" baseline="0" noProof="0">
                <a:ln>
                  <a:noFill/>
                </a:ln>
                <a:solidFill>
                  <a:srgbClr val="000099"/>
                </a:solidFill>
                <a:effectLst/>
                <a:uLnTx/>
                <a:uFillTx/>
                <a:latin typeface="Gill Sans MT" panose="020B0502020104020203"/>
                <a:ea typeface="华文中宋" panose="02010600040101010101" pitchFamily="2" charset="-122"/>
                <a:cs typeface="+mn-cs"/>
              </a:rPr>
              <a:t>(∆T)</a:t>
            </a:r>
            <a:r>
              <a:rPr kumimoji="0" lang="en-GB" altLang="zh-CN" sz="40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992314" y="765175"/>
            <a:ext cx="8135937" cy="719138"/>
          </a:xfrm>
          <a:prstGeom prst="rect">
            <a:avLst/>
          </a:prstGeom>
          <a:noFill/>
        </p:spPr>
        <p:txBody>
          <a:bodyPr/>
          <a:lstStyle/>
          <a:p>
            <a:pPr marL="228600" marR="0" lvl="0" indent="-228600" algn="l" defTabSz="457200" rtl="0" eaLnBrk="1" fontAlgn="auto" latinLnBrk="0" hangingPunct="1">
              <a:lnSpc>
                <a:spcPct val="90000"/>
              </a:lnSpc>
              <a:spcBef>
                <a:spcPts val="2000"/>
              </a:spcBef>
              <a:spcAft>
                <a:spcPts val="0"/>
              </a:spcAft>
              <a:buClr>
                <a:srgbClr val="F6A21D"/>
              </a:buClr>
              <a:buSzPct val="75000"/>
              <a:buFont typeface="Wingdings" pitchFamily="2" charset="2"/>
              <a:buChar char="n"/>
              <a:tabLst/>
              <a:defRPr/>
            </a:pPr>
            <a:r>
              <a:rPr kumimoji="0" lang="en-GB" altLang="zh-CN" sz="4000" b="0" i="0" u="none" strike="noStrike" kern="1200" cap="none" spc="0" normalizeH="0" baseline="0" noProof="0">
                <a:ln>
                  <a:noFill/>
                </a:ln>
                <a:solidFill>
                  <a:srgbClr val="FF0000"/>
                </a:solidFill>
                <a:effectLst/>
                <a:uLnTx/>
                <a:uFillTx/>
                <a:latin typeface="Tahoma" pitchFamily="34" charset="0"/>
                <a:ea typeface="华文中宋" panose="02010600040101010101" pitchFamily="2" charset="-122"/>
                <a:cs typeface="+mn-cs"/>
              </a:rPr>
              <a:t>Energy required </a:t>
            </a:r>
            <a:r>
              <a:rPr kumimoji="0" lang="en-GB" altLang="zh-CN" sz="4000" b="0" i="0" u="none" strike="noStrike" kern="1200" cap="none" spc="0" normalizeH="0" baseline="0" noProof="0">
                <a:ln>
                  <a:noFill/>
                </a:ln>
                <a:solidFill>
                  <a:srgbClr val="000099"/>
                </a:solidFill>
                <a:effectLst/>
                <a:uLnTx/>
                <a:uFillTx/>
                <a:latin typeface="Tahoma" pitchFamily="34" charset="0"/>
                <a:ea typeface="华文中宋" panose="02010600040101010101" pitchFamily="2" charset="-122"/>
                <a:cs typeface="+mn-cs"/>
              </a:rPr>
              <a:t>(Q)</a:t>
            </a:r>
            <a:r>
              <a:rPr kumimoji="0" lang="en-GB" altLang="zh-CN" sz="4000" b="0" i="0" u="none" strike="noStrike" kern="1200" cap="none" spc="0" normalizeH="0" baseline="0" noProof="0">
                <a:ln>
                  <a:noFill/>
                </a:ln>
                <a:solidFill>
                  <a:srgbClr val="FF0000"/>
                </a:solidFill>
                <a:effectLst/>
                <a:uLnTx/>
                <a:uFillTx/>
                <a:latin typeface="Tahoma" pitchFamily="34" charset="0"/>
                <a:ea typeface="华文中宋" panose="02010600040101010101" pitchFamily="2" charset="-122"/>
                <a:cs typeface="+mn-cs"/>
              </a:rPr>
              <a:t> =</a:t>
            </a:r>
          </a:p>
          <a:p>
            <a:pPr marL="228600" marR="0" lvl="0" indent="-228600" algn="l" defTabSz="457200" rtl="0" eaLnBrk="1" fontAlgn="auto" latinLnBrk="0" hangingPunct="1">
              <a:lnSpc>
                <a:spcPct val="90000"/>
              </a:lnSpc>
              <a:spcBef>
                <a:spcPts val="2000"/>
              </a:spcBef>
              <a:spcAft>
                <a:spcPts val="0"/>
              </a:spcAft>
              <a:buClr>
                <a:srgbClr val="F6A21D"/>
              </a:buClr>
              <a:buSzPct val="75000"/>
              <a:buFont typeface="Wingdings" pitchFamily="2" charset="2"/>
              <a:buChar char="n"/>
              <a:tabLst/>
              <a:defRPr/>
            </a:pPr>
            <a:endParaRPr kumimoji="0" lang="en-GB" altLang="zh-CN" sz="1200" b="0" i="0" u="none" strike="noStrike" kern="1200" cap="none" spc="0" normalizeH="0" baseline="0" noProof="0">
              <a:ln>
                <a:noFill/>
              </a:ln>
              <a:solidFill>
                <a:srgbClr val="FF0000"/>
              </a:solidFill>
              <a:effectLst/>
              <a:uLnTx/>
              <a:uFillTx/>
              <a:latin typeface="Tahoma" pitchFamily="34" charset="0"/>
              <a:ea typeface="华文中宋" panose="02010600040101010101" pitchFamily="2" charset="-122"/>
              <a:cs typeface="+mn-cs"/>
            </a:endParaRPr>
          </a:p>
        </p:txBody>
      </p:sp>
      <p:sp>
        <p:nvSpPr>
          <p:cNvPr id="3" name="Rectangle 4"/>
          <p:cNvSpPr>
            <a:spLocks noChangeArrowheads="1"/>
          </p:cNvSpPr>
          <p:nvPr/>
        </p:nvSpPr>
        <p:spPr bwMode="auto">
          <a:xfrm>
            <a:off x="2208214" y="3500438"/>
            <a:ext cx="8135937" cy="792162"/>
          </a:xfrm>
          <a:prstGeom prst="rect">
            <a:avLst/>
          </a:prstGeom>
          <a:noFill/>
          <a:ln w="9525">
            <a:noFill/>
            <a:miter lim="800000"/>
            <a:headEnd/>
            <a:tailEnd/>
          </a:ln>
        </p:spPr>
        <p:txBody>
          <a:bodyPr/>
          <a:lstStyle/>
          <a:p>
            <a:pPr marL="0" marR="0" lvl="0" indent="0" algn="ctr" defTabSz="457200" rtl="0" eaLnBrk="1" fontAlgn="auto" latinLnBrk="0" hangingPunct="1">
              <a:lnSpc>
                <a:spcPct val="90000"/>
              </a:lnSpc>
              <a:spcBef>
                <a:spcPct val="20000"/>
              </a:spcBef>
              <a:spcAft>
                <a:spcPts val="0"/>
              </a:spcAft>
              <a:buClrTx/>
              <a:buSzTx/>
              <a:buFontTx/>
              <a:buNone/>
              <a:tabLst/>
              <a:defRPr/>
            </a:pPr>
            <a:r>
              <a:rPr kumimoji="0" lang="en-GB" altLang="zh-CN" sz="4000" b="0" i="0" u="none" strike="noStrike" kern="1200" cap="none" spc="0" normalizeH="0" baseline="0" noProof="0">
                <a:ln>
                  <a:noFill/>
                </a:ln>
                <a:solidFill>
                  <a:srgbClr val="008000"/>
                </a:solidFill>
                <a:effectLst/>
                <a:uLnTx/>
                <a:uFillTx/>
                <a:latin typeface="Gill Sans MT" panose="020B0502020104020203"/>
                <a:ea typeface="华文中宋" panose="02010600040101010101" pitchFamily="2" charset="-122"/>
                <a:cs typeface="+mn-cs"/>
              </a:rPr>
              <a:t>specifc heat capacity</a:t>
            </a:r>
            <a:r>
              <a:rPr kumimoji="0" lang="en-GB" altLang="zh-CN" sz="40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 </a:t>
            </a:r>
            <a:r>
              <a:rPr kumimoji="0" lang="en-GB" altLang="zh-CN" sz="4000" b="0" i="0" u="none" strike="noStrike" kern="1200" cap="none" spc="0" normalizeH="0" baseline="0" noProof="0">
                <a:ln>
                  <a:noFill/>
                </a:ln>
                <a:solidFill>
                  <a:srgbClr val="000099"/>
                </a:solidFill>
                <a:effectLst/>
                <a:uLnTx/>
                <a:uFillTx/>
                <a:latin typeface="Gill Sans MT" panose="020B0502020104020203"/>
                <a:ea typeface="华文中宋" panose="02010600040101010101" pitchFamily="2" charset="-122"/>
                <a:cs typeface="+mn-cs"/>
              </a:rPr>
              <a:t>(c)</a:t>
            </a:r>
            <a:endParaRPr kumimoji="0" lang="en-US" sz="4000" b="0" i="0" u="none" strike="noStrike" kern="1200" cap="none" spc="0" normalizeH="0" baseline="0" noProof="0">
              <a:ln>
                <a:noFill/>
              </a:ln>
              <a:solidFill>
                <a:srgbClr val="000099"/>
              </a:solidFill>
              <a:effectLst/>
              <a:uLnTx/>
              <a:uFillTx/>
              <a:latin typeface="Gill Sans MT" panose="020B0502020104020203"/>
              <a:ea typeface="+mn-ea"/>
              <a:cs typeface="+mn-cs"/>
            </a:endParaRPr>
          </a:p>
        </p:txBody>
      </p:sp>
      <p:sp>
        <p:nvSpPr>
          <p:cNvPr id="4" name="Rectangle 5"/>
          <p:cNvSpPr>
            <a:spLocks noChangeArrowheads="1"/>
          </p:cNvSpPr>
          <p:nvPr/>
        </p:nvSpPr>
        <p:spPr bwMode="auto">
          <a:xfrm>
            <a:off x="1992314" y="1916113"/>
            <a:ext cx="8135937" cy="4176712"/>
          </a:xfrm>
          <a:prstGeom prst="rect">
            <a:avLst/>
          </a:prstGeom>
          <a:noFill/>
          <a:ln w="9525">
            <a:noFill/>
            <a:miter lim="800000"/>
            <a:headEnd/>
            <a:tailEnd/>
          </a:ln>
        </p:spPr>
        <p:txBody>
          <a:bodyPr/>
          <a:lstStyle/>
          <a:p>
            <a:pPr marL="0" marR="0" lvl="0" indent="0" algn="ctr" defTabSz="457200" rtl="0" eaLnBrk="1" fontAlgn="auto" latinLnBrk="0" hangingPunct="1">
              <a:lnSpc>
                <a:spcPct val="90000"/>
              </a:lnSpc>
              <a:spcBef>
                <a:spcPct val="20000"/>
              </a:spcBef>
              <a:spcAft>
                <a:spcPts val="0"/>
              </a:spcAft>
              <a:buClrTx/>
              <a:buSzTx/>
              <a:buFontTx/>
              <a:buNone/>
              <a:tabLst/>
              <a:defRPr/>
            </a:pPr>
            <a:r>
              <a:rPr kumimoji="0" lang="en-GB" altLang="zh-CN" sz="40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mass heated </a:t>
            </a:r>
            <a:r>
              <a:rPr kumimoji="0" lang="en-GB" altLang="zh-CN" sz="4000" b="0" i="0" u="none" strike="noStrike" kern="1200" cap="none" spc="0" normalizeH="0" baseline="0" noProof="0">
                <a:ln>
                  <a:noFill/>
                </a:ln>
                <a:solidFill>
                  <a:srgbClr val="000099"/>
                </a:solidFill>
                <a:effectLst/>
                <a:uLnTx/>
                <a:uFillTx/>
                <a:latin typeface="Gill Sans MT" panose="020B0502020104020203"/>
                <a:ea typeface="华文中宋" panose="02010600040101010101" pitchFamily="2" charset="-122"/>
                <a:cs typeface="+mn-cs"/>
              </a:rPr>
              <a:t>(m)</a:t>
            </a:r>
            <a:r>
              <a:rPr kumimoji="0" lang="en-GB" altLang="zh-CN" sz="40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 </a:t>
            </a:r>
          </a:p>
          <a:p>
            <a:pPr marL="0" marR="0" lvl="0" indent="0" algn="ctr" defTabSz="457200" rtl="0" eaLnBrk="1" fontAlgn="auto" latinLnBrk="0" hangingPunct="1">
              <a:lnSpc>
                <a:spcPct val="90000"/>
              </a:lnSpc>
              <a:spcBef>
                <a:spcPct val="20000"/>
              </a:spcBef>
              <a:spcAft>
                <a:spcPts val="0"/>
              </a:spcAft>
              <a:buClrTx/>
              <a:buSzTx/>
              <a:buFontTx/>
              <a:buNone/>
              <a:tabLst/>
              <a:defRPr/>
            </a:pPr>
            <a:r>
              <a:rPr kumimoji="0" lang="en-GB" altLang="zh-CN" sz="4000" b="0" i="0" u="none" strike="noStrike" kern="1200" cap="none" spc="0" normalizeH="0" baseline="0" noProof="0">
                <a:ln>
                  <a:noFill/>
                </a:ln>
                <a:solidFill>
                  <a:srgbClr val="FF0000"/>
                </a:solidFill>
                <a:effectLst/>
                <a:uLnTx/>
                <a:uFillTx/>
                <a:latin typeface="Gill Sans MT" panose="020B0502020104020203"/>
                <a:ea typeface="华文中宋" panose="02010600040101010101" pitchFamily="2" charset="-122"/>
                <a:cs typeface="+mn-cs"/>
              </a:rPr>
              <a:t>x</a:t>
            </a:r>
            <a:r>
              <a:rPr kumimoji="0" lang="en-GB" altLang="zh-CN" sz="40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 </a:t>
            </a:r>
          </a:p>
          <a:p>
            <a:pPr marL="0" marR="0" lvl="0" indent="0" algn="ctr" defTabSz="457200" rtl="0" eaLnBrk="1" fontAlgn="auto" latinLnBrk="0" hangingPunct="1">
              <a:lnSpc>
                <a:spcPct val="90000"/>
              </a:lnSpc>
              <a:spcBef>
                <a:spcPct val="20000"/>
              </a:spcBef>
              <a:spcAft>
                <a:spcPts val="0"/>
              </a:spcAft>
              <a:buClrTx/>
              <a:buSzTx/>
              <a:buFontTx/>
              <a:buNone/>
              <a:tabLst/>
              <a:defRPr/>
            </a:pPr>
            <a:endParaRPr kumimoji="0" lang="en-US" sz="4000" b="0" i="0" u="none" strike="noStrike" kern="1200" cap="none" spc="0" normalizeH="0" baseline="0" noProof="0">
              <a:ln>
                <a:noFill/>
              </a:ln>
              <a:solidFill>
                <a:srgbClr val="000000"/>
              </a:solidFill>
              <a:effectLst/>
              <a:uLnTx/>
              <a:uFillTx/>
              <a:latin typeface="Gill Sans MT" panose="020B0502020104020203"/>
              <a:ea typeface="+mn-ea"/>
              <a:cs typeface="+mn-cs"/>
            </a:endParaRPr>
          </a:p>
          <a:p>
            <a:pPr marL="0" marR="0" lvl="0" indent="0" algn="ctr" defTabSz="457200" rtl="0" eaLnBrk="1" fontAlgn="auto" latinLnBrk="0" hangingPunct="1">
              <a:lnSpc>
                <a:spcPct val="90000"/>
              </a:lnSpc>
              <a:spcBef>
                <a:spcPct val="20000"/>
              </a:spcBef>
              <a:spcAft>
                <a:spcPts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Gill Sans MT" panose="020B0502020104020203"/>
              <a:ea typeface="+mn-ea"/>
              <a:cs typeface="+mn-cs"/>
            </a:endParaRPr>
          </a:p>
          <a:p>
            <a:pPr marL="0" marR="0" lvl="0" indent="0" algn="ctr" defTabSz="457200" rtl="0" eaLnBrk="1" fontAlgn="auto" latinLnBrk="0" hangingPunct="1">
              <a:lnSpc>
                <a:spcPct val="90000"/>
              </a:lnSpc>
              <a:spcBef>
                <a:spcPct val="20000"/>
              </a:spcBef>
              <a:spcAft>
                <a:spcPts val="0"/>
              </a:spcAft>
              <a:buClrTx/>
              <a:buSzTx/>
              <a:buFontTx/>
              <a:buNone/>
              <a:tabLst/>
              <a:defRPr/>
            </a:pPr>
            <a:r>
              <a:rPr kumimoji="0" lang="en-GB" altLang="zh-CN" sz="4000" b="0" i="0" u="none" strike="noStrike" kern="1200" cap="none" spc="0" normalizeH="0" baseline="0" noProof="0">
                <a:ln>
                  <a:noFill/>
                </a:ln>
                <a:solidFill>
                  <a:srgbClr val="FF0000"/>
                </a:solidFill>
                <a:effectLst/>
                <a:uLnTx/>
                <a:uFillTx/>
                <a:latin typeface="Gill Sans MT" panose="020B0502020104020203"/>
                <a:ea typeface="华文中宋" panose="02010600040101010101" pitchFamily="2" charset="-122"/>
                <a:cs typeface="+mn-cs"/>
              </a:rPr>
              <a:t>x</a:t>
            </a:r>
            <a:r>
              <a:rPr kumimoji="0" lang="en-GB" altLang="zh-CN" sz="40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 </a:t>
            </a:r>
          </a:p>
          <a:p>
            <a:pPr marL="0" marR="0" lvl="0" indent="0" algn="ctr" defTabSz="457200" rtl="0" eaLnBrk="1" fontAlgn="auto" latinLnBrk="0" hangingPunct="1">
              <a:lnSpc>
                <a:spcPct val="90000"/>
              </a:lnSpc>
              <a:spcBef>
                <a:spcPct val="20000"/>
              </a:spcBef>
              <a:spcAft>
                <a:spcPts val="0"/>
              </a:spcAft>
              <a:buClrTx/>
              <a:buSzTx/>
              <a:buFontTx/>
              <a:buNone/>
              <a:tabLst/>
              <a:defRPr/>
            </a:pPr>
            <a:r>
              <a:rPr kumimoji="0" lang="en-GB" altLang="zh-CN" sz="40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temperature rise </a:t>
            </a:r>
            <a:r>
              <a:rPr kumimoji="0" lang="en-GB" altLang="zh-CN" sz="4000" b="0" i="0" u="none" strike="noStrike" kern="1200" cap="none" spc="0" normalizeH="0" baseline="0" noProof="0">
                <a:ln>
                  <a:noFill/>
                </a:ln>
                <a:solidFill>
                  <a:srgbClr val="000099"/>
                </a:solidFill>
                <a:effectLst/>
                <a:uLnTx/>
                <a:uFillTx/>
                <a:latin typeface="Gill Sans MT" panose="020B0502020104020203"/>
                <a:ea typeface="华文中宋" panose="02010600040101010101" pitchFamily="2" charset="-122"/>
                <a:cs typeface="+mn-cs"/>
              </a:rPr>
              <a:t>(∆T)</a:t>
            </a:r>
            <a:r>
              <a:rPr kumimoji="0" lang="en-GB" altLang="zh-CN" sz="40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Thermochemistry</a:t>
            </a:r>
            <a:endParaRPr lang="zh-CN" altLang="en-US"/>
          </a:p>
        </p:txBody>
      </p:sp>
      <p:sp>
        <p:nvSpPr>
          <p:cNvPr id="3" name="内容占位符 2"/>
          <p:cNvSpPr>
            <a:spLocks noGrp="1"/>
          </p:cNvSpPr>
          <p:nvPr>
            <p:ph idx="1"/>
          </p:nvPr>
        </p:nvSpPr>
        <p:spPr/>
        <p:txBody>
          <a:bodyPr/>
          <a:lstStyle/>
          <a:p>
            <a:r>
              <a:rPr lang="en-US" altLang="zh-CN" sz="2400" b="1" dirty="0">
                <a:solidFill>
                  <a:srgbClr val="FF0000"/>
                </a:solidFill>
              </a:rPr>
              <a:t>Thermochemistry</a:t>
            </a:r>
            <a:r>
              <a:rPr lang="en-US" altLang="zh-CN" sz="2400" dirty="0"/>
              <a:t> is the study of the energy (unit: joules, J, or kilojoules, kJ) and heat associated with chemical reactions and/or physical transformations. A reaction may release or absorb energy, and a phase change may do the same, such as in melting and boiling. </a:t>
            </a:r>
          </a:p>
          <a:p>
            <a:endParaRPr lang="zh-CN" altLang="en-US" dirty="0"/>
          </a:p>
        </p:txBody>
      </p:sp>
    </p:spTree>
    <p:extLst>
      <p:ext uri="{BB962C8B-B14F-4D97-AF65-F5344CB8AC3E}">
        <p14:creationId xmlns:p14="http://schemas.microsoft.com/office/powerpoint/2010/main" val="379387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9986" y="2318959"/>
            <a:ext cx="9138014" cy="1588127"/>
          </a:xfrm>
          <a:prstGeom prst="rect">
            <a:avLst/>
          </a:prstGeom>
          <a:solidFill>
            <a:srgbClr val="FFFF00"/>
          </a:solidFill>
        </p:spPr>
        <p:txBody>
          <a:bodyPr wrap="none">
            <a:spAutoFit/>
          </a:bodyPr>
          <a:lstStyle/>
          <a:p>
            <a:pPr marL="228600" marR="0" lvl="0" indent="-228600" algn="l" defTabSz="457200" rtl="0" eaLnBrk="1" fontAlgn="auto" latinLnBrk="0" hangingPunct="1">
              <a:lnSpc>
                <a:spcPct val="90000"/>
              </a:lnSpc>
              <a:spcBef>
                <a:spcPct val="0"/>
              </a:spcBef>
              <a:spcAft>
                <a:spcPts val="0"/>
              </a:spcAft>
              <a:buClr>
                <a:srgbClr val="F6A21D"/>
              </a:buClr>
              <a:buSzPct val="75000"/>
              <a:buFontTx/>
              <a:buNone/>
              <a:tabLst/>
              <a:defRPr/>
            </a:pPr>
            <a:r>
              <a:rPr kumimoji="0" lang="en-GB" altLang="zh-CN" sz="5400" b="0" i="0" u="none" strike="noStrike" kern="1200" cap="none" spc="0" normalizeH="0" baseline="0" noProof="0" dirty="0">
                <a:ln>
                  <a:noFill/>
                </a:ln>
                <a:solidFill>
                  <a:srgbClr val="F6A21D"/>
                </a:solidFill>
                <a:effectLst/>
                <a:highlight>
                  <a:srgbClr val="FFFF00"/>
                </a:highlight>
                <a:uLnTx/>
                <a:uFillTx/>
                <a:latin typeface="Tahoma" pitchFamily="34" charset="0"/>
                <a:ea typeface="华文中宋" panose="02010600040101010101" pitchFamily="2" charset="-122"/>
                <a:cs typeface="+mn-cs"/>
              </a:rPr>
              <a:t>Heat energy: Q = m   c   ∆T</a:t>
            </a:r>
          </a:p>
          <a:p>
            <a:pPr marL="228600" marR="0" lvl="0" indent="-228600" algn="l" defTabSz="457200" rtl="0" eaLnBrk="1" fontAlgn="auto" latinLnBrk="0" hangingPunct="1">
              <a:lnSpc>
                <a:spcPct val="90000"/>
              </a:lnSpc>
              <a:spcBef>
                <a:spcPct val="0"/>
              </a:spcBef>
              <a:spcAft>
                <a:spcPts val="0"/>
              </a:spcAft>
              <a:buClr>
                <a:srgbClr val="F6A21D"/>
              </a:buClr>
              <a:buSzPct val="75000"/>
              <a:buFontTx/>
              <a:buNone/>
              <a:tabLst/>
              <a:defRPr/>
            </a:pPr>
            <a:r>
              <a:rPr kumimoji="0" lang="en-GB" altLang="zh-CN" sz="5400" b="0" i="0" u="none" strike="noStrike" kern="1200" cap="none" spc="0" normalizeH="0" baseline="0" noProof="0" dirty="0">
                <a:ln>
                  <a:noFill/>
                </a:ln>
                <a:solidFill>
                  <a:srgbClr val="F6A21D"/>
                </a:solidFill>
                <a:effectLst/>
                <a:highlight>
                  <a:srgbClr val="FFFF00"/>
                </a:highlight>
                <a:uLnTx/>
                <a:uFillTx/>
                <a:latin typeface="Tahoma" pitchFamily="34" charset="0"/>
                <a:ea typeface="华文中宋" panose="02010600040101010101" pitchFamily="2" charset="-122"/>
                <a:cs typeface="+mn-cs"/>
              </a:rPr>
              <a:t>                    </a:t>
            </a:r>
            <a:r>
              <a:rPr kumimoji="0" lang="en-GB" altLang="zh-CN" sz="3600" b="0" i="0" u="none" strike="noStrike" kern="1200" cap="none" spc="0" normalizeH="0" baseline="0" noProof="0" dirty="0">
                <a:ln>
                  <a:noFill/>
                </a:ln>
                <a:solidFill>
                  <a:srgbClr val="F6A21D"/>
                </a:solidFill>
                <a:effectLst/>
                <a:highlight>
                  <a:srgbClr val="FFFF00"/>
                </a:highlight>
                <a:uLnTx/>
                <a:uFillTx/>
                <a:latin typeface="Tahoma" pitchFamily="34" charset="0"/>
                <a:ea typeface="华文中宋" panose="02010600040101010101" pitchFamily="2" charset="-122"/>
                <a:cs typeface="+mn-cs"/>
              </a:rPr>
              <a:t>J        g  (J K</a:t>
            </a:r>
            <a:r>
              <a:rPr kumimoji="0" lang="en-GB" altLang="zh-CN" sz="3600" b="0" i="0" u="none" strike="noStrike" kern="1200" cap="none" spc="0" normalizeH="0" baseline="30000" noProof="0" dirty="0">
                <a:ln>
                  <a:noFill/>
                </a:ln>
                <a:solidFill>
                  <a:srgbClr val="F6A21D"/>
                </a:solidFill>
                <a:effectLst/>
                <a:highlight>
                  <a:srgbClr val="FFFF00"/>
                </a:highlight>
                <a:uLnTx/>
                <a:uFillTx/>
                <a:latin typeface="Tahoma" pitchFamily="34" charset="0"/>
                <a:ea typeface="华文中宋" panose="02010600040101010101" pitchFamily="2" charset="-122"/>
                <a:cs typeface="+mn-cs"/>
              </a:rPr>
              <a:t>-1</a:t>
            </a:r>
            <a:r>
              <a:rPr kumimoji="0" lang="en-GB" altLang="zh-CN" sz="3600" b="0" i="0" u="none" strike="noStrike" kern="1200" cap="none" spc="0" normalizeH="0" baseline="0" noProof="0" dirty="0">
                <a:ln>
                  <a:noFill/>
                </a:ln>
                <a:solidFill>
                  <a:srgbClr val="F6A21D"/>
                </a:solidFill>
                <a:effectLst/>
                <a:highlight>
                  <a:srgbClr val="FFFF00"/>
                </a:highlight>
                <a:uLnTx/>
                <a:uFillTx/>
                <a:latin typeface="Tahoma" pitchFamily="34" charset="0"/>
                <a:ea typeface="华文中宋" panose="02010600040101010101" pitchFamily="2" charset="-122"/>
                <a:cs typeface="+mn-cs"/>
              </a:rPr>
              <a:t> g</a:t>
            </a:r>
            <a:r>
              <a:rPr kumimoji="0" lang="en-GB" altLang="zh-CN" sz="3600" b="0" i="0" u="none" strike="noStrike" kern="1200" cap="none" spc="0" normalizeH="0" baseline="30000" noProof="0" dirty="0">
                <a:ln>
                  <a:noFill/>
                </a:ln>
                <a:solidFill>
                  <a:srgbClr val="F6A21D"/>
                </a:solidFill>
                <a:effectLst/>
                <a:highlight>
                  <a:srgbClr val="FFFF00"/>
                </a:highlight>
                <a:uLnTx/>
                <a:uFillTx/>
                <a:latin typeface="Tahoma" pitchFamily="34" charset="0"/>
                <a:ea typeface="华文中宋" panose="02010600040101010101" pitchFamily="2" charset="-122"/>
                <a:cs typeface="+mn-cs"/>
              </a:rPr>
              <a:t>-1</a:t>
            </a:r>
            <a:r>
              <a:rPr kumimoji="0" lang="en-GB" altLang="zh-CN" sz="3600" b="0" i="0" u="none" strike="noStrike" kern="1200" cap="none" spc="0" normalizeH="0" baseline="0" noProof="0" dirty="0">
                <a:ln>
                  <a:noFill/>
                </a:ln>
                <a:solidFill>
                  <a:srgbClr val="F6A21D"/>
                </a:solidFill>
                <a:effectLst/>
                <a:highlight>
                  <a:srgbClr val="FFFF00"/>
                </a:highlight>
                <a:uLnTx/>
                <a:uFillTx/>
                <a:latin typeface="Tahoma" pitchFamily="34" charset="0"/>
                <a:ea typeface="华文中宋" panose="02010600040101010101" pitchFamily="2" charset="-122"/>
                <a:cs typeface="+mn-cs"/>
              </a:rPr>
              <a:t>) 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lum contrast="40000"/>
          </a:blip>
          <a:stretch>
            <a:fillRect/>
          </a:stretch>
        </p:blipFill>
        <p:spPr>
          <a:xfrm>
            <a:off x="1663350" y="158458"/>
            <a:ext cx="4253218" cy="3156243"/>
          </a:xfrm>
          <a:prstGeom prst="rect">
            <a:avLst/>
          </a:prstGeom>
        </p:spPr>
      </p:pic>
      <p:pic>
        <p:nvPicPr>
          <p:cNvPr id="3" name="图片 2"/>
          <p:cNvPicPr>
            <a:picLocks noChangeAspect="1"/>
          </p:cNvPicPr>
          <p:nvPr/>
        </p:nvPicPr>
        <p:blipFill rotWithShape="1">
          <a:blip r:embed="rId3">
            <a:lum contrast="20000"/>
          </a:blip>
          <a:srcRect l="8354"/>
          <a:stretch/>
        </p:blipFill>
        <p:spPr>
          <a:xfrm>
            <a:off x="1574800" y="3314701"/>
            <a:ext cx="9093200" cy="3213100"/>
          </a:xfrm>
          <a:prstGeom prst="rect">
            <a:avLst/>
          </a:prstGeom>
        </p:spPr>
      </p:pic>
    </p:spTree>
    <p:extLst>
      <p:ext uri="{BB962C8B-B14F-4D97-AF65-F5344CB8AC3E}">
        <p14:creationId xmlns:p14="http://schemas.microsoft.com/office/powerpoint/2010/main" val="177886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Measuring enthalpy changes of combustion</a:t>
            </a:r>
            <a:endParaRPr lang="zh-CN" altLang="en-US"/>
          </a:p>
        </p:txBody>
      </p:sp>
      <p:pic>
        <p:nvPicPr>
          <p:cNvPr id="4" name="图片 3"/>
          <p:cNvPicPr>
            <a:picLocks noChangeAspect="1"/>
          </p:cNvPicPr>
          <p:nvPr/>
        </p:nvPicPr>
        <p:blipFill rotWithShape="1">
          <a:blip r:embed="rId2">
            <a:lum contrast="20000"/>
          </a:blip>
          <a:srcRect l="8418"/>
          <a:stretch/>
        </p:blipFill>
        <p:spPr>
          <a:xfrm>
            <a:off x="1574800" y="2499406"/>
            <a:ext cx="9119652" cy="1132802"/>
          </a:xfrm>
          <a:prstGeom prst="rect">
            <a:avLst/>
          </a:prstGeom>
        </p:spPr>
      </p:pic>
    </p:spTree>
    <p:extLst>
      <p:ext uri="{BB962C8B-B14F-4D97-AF65-F5344CB8AC3E}">
        <p14:creationId xmlns:p14="http://schemas.microsoft.com/office/powerpoint/2010/main" val="364569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示&#10;&#10;描述已自动生成">
            <a:extLst>
              <a:ext uri="{FF2B5EF4-FFF2-40B4-BE49-F238E27FC236}">
                <a16:creationId xmlns:a16="http://schemas.microsoft.com/office/drawing/2014/main" id="{4B55C4DF-CCC8-4866-BCCB-22D3FD66E855}"/>
              </a:ext>
            </a:extLst>
          </p:cNvPr>
          <p:cNvPicPr>
            <a:picLocks noChangeAspect="1"/>
          </p:cNvPicPr>
          <p:nvPr/>
        </p:nvPicPr>
        <p:blipFill>
          <a:blip r:embed="rId2"/>
          <a:stretch>
            <a:fillRect/>
          </a:stretch>
        </p:blipFill>
        <p:spPr>
          <a:xfrm>
            <a:off x="614813" y="385298"/>
            <a:ext cx="4511923" cy="4435449"/>
          </a:xfrm>
          <a:prstGeom prst="rect">
            <a:avLst/>
          </a:prstGeom>
        </p:spPr>
      </p:pic>
      <p:sp>
        <p:nvSpPr>
          <p:cNvPr id="3" name="内容占位符 2">
            <a:extLst>
              <a:ext uri="{FF2B5EF4-FFF2-40B4-BE49-F238E27FC236}">
                <a16:creationId xmlns:a16="http://schemas.microsoft.com/office/drawing/2014/main" id="{BE6A8994-DB12-4CFF-8CF5-B5BA72D96B11}"/>
              </a:ext>
            </a:extLst>
          </p:cNvPr>
          <p:cNvSpPr>
            <a:spLocks noGrp="1"/>
          </p:cNvSpPr>
          <p:nvPr>
            <p:ph idx="1"/>
          </p:nvPr>
        </p:nvSpPr>
        <p:spPr>
          <a:xfrm>
            <a:off x="6678932" y="385298"/>
            <a:ext cx="5366764" cy="4583605"/>
          </a:xfrm>
        </p:spPr>
        <p:txBody>
          <a:bodyPr vert="horz" wrap="square" lIns="91440" tIns="45720" rIns="91440" bIns="45720" rtlCol="0">
            <a:normAutofit fontScale="85000" lnSpcReduction="20000"/>
          </a:bodyPr>
          <a:lstStyle/>
          <a:p>
            <a:pPr algn="l"/>
            <a:r>
              <a:rPr lang="en-US" altLang="zh-CN" sz="2600" b="1" dirty="0">
                <a:solidFill>
                  <a:schemeClr val="tx1"/>
                </a:solidFill>
                <a:latin typeface="ReithSans"/>
              </a:rPr>
              <a:t>Calorimetry method</a:t>
            </a:r>
          </a:p>
          <a:p>
            <a:pPr algn="l">
              <a:buFont typeface="+mj-lt"/>
              <a:buAutoNum type="arabicPeriod"/>
            </a:pPr>
            <a:r>
              <a:rPr lang="en-US" altLang="zh-CN" sz="2600" dirty="0">
                <a:solidFill>
                  <a:schemeClr val="tx1"/>
                </a:solidFill>
                <a:latin typeface="ReithSans"/>
              </a:rPr>
              <a:t>Cold water is measured into a copper calorimeter (a small metal can).</a:t>
            </a:r>
          </a:p>
          <a:p>
            <a:pPr algn="l">
              <a:buFont typeface="+mj-lt"/>
              <a:buAutoNum type="arabicPeriod"/>
            </a:pPr>
            <a:r>
              <a:rPr lang="en-US" altLang="zh-CN" sz="2600" dirty="0">
                <a:solidFill>
                  <a:schemeClr val="tx1"/>
                </a:solidFill>
                <a:latin typeface="ReithSans"/>
              </a:rPr>
              <a:t>The starting temperature of the water is recorded.</a:t>
            </a:r>
          </a:p>
          <a:p>
            <a:pPr algn="l">
              <a:buFont typeface="+mj-lt"/>
              <a:buAutoNum type="arabicPeriod"/>
            </a:pPr>
            <a:r>
              <a:rPr lang="en-US" altLang="zh-CN" sz="2600" dirty="0">
                <a:solidFill>
                  <a:schemeClr val="tx1"/>
                </a:solidFill>
                <a:latin typeface="ReithSans"/>
              </a:rPr>
              <a:t>The water is heated using the flame from the burning fuel.</a:t>
            </a:r>
          </a:p>
          <a:p>
            <a:pPr algn="l">
              <a:buFont typeface="+mj-lt"/>
              <a:buAutoNum type="arabicPeriod"/>
            </a:pPr>
            <a:r>
              <a:rPr lang="en-US" altLang="zh-CN" sz="2600" dirty="0">
                <a:solidFill>
                  <a:schemeClr val="tx1"/>
                </a:solidFill>
                <a:latin typeface="ReithSans"/>
              </a:rPr>
              <a:t>The final temperature of the water is recorded.</a:t>
            </a:r>
          </a:p>
          <a:p>
            <a:pPr algn="l"/>
            <a:r>
              <a:rPr lang="en-US" altLang="zh-CN" sz="2600" dirty="0">
                <a:solidFill>
                  <a:schemeClr val="tx1"/>
                </a:solidFill>
                <a:latin typeface="ReithSans"/>
              </a:rPr>
              <a:t>The spirit burner containing the fuel is usually weighed before and after the experiment so that the </a:t>
            </a:r>
            <a:r>
              <a:rPr lang="en-US" altLang="zh-CN" sz="2600" b="1" dirty="0">
                <a:solidFill>
                  <a:schemeClr val="tx1"/>
                </a:solidFill>
                <a:latin typeface="ReithSans"/>
              </a:rPr>
              <a:t>mass</a:t>
            </a:r>
            <a:r>
              <a:rPr lang="en-US" altLang="zh-CN" sz="2600" dirty="0">
                <a:solidFill>
                  <a:schemeClr val="tx1"/>
                </a:solidFill>
                <a:latin typeface="ReithSans"/>
              </a:rPr>
              <a:t> of the fuel burned can be found.</a:t>
            </a:r>
          </a:p>
          <a:p>
            <a:endParaRPr lang="en-US" altLang="zh-CN" sz="1700" dirty="0"/>
          </a:p>
        </p:txBody>
      </p:sp>
      <p:sp>
        <p:nvSpPr>
          <p:cNvPr id="11" name="文本框 10">
            <a:extLst>
              <a:ext uri="{FF2B5EF4-FFF2-40B4-BE49-F238E27FC236}">
                <a16:creationId xmlns:a16="http://schemas.microsoft.com/office/drawing/2014/main" id="{25992658-13EB-4B19-912A-2C6803042210}"/>
              </a:ext>
            </a:extLst>
          </p:cNvPr>
          <p:cNvSpPr txBox="1"/>
          <p:nvPr/>
        </p:nvSpPr>
        <p:spPr>
          <a:xfrm>
            <a:off x="2390396" y="4820747"/>
            <a:ext cx="8577072" cy="221599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zh-CN" sz="2400" b="0" i="0" u="none" strike="noStrike" kern="1200" cap="none" spc="0" normalizeH="0" baseline="0" noProof="0" dirty="0">
                <a:ln>
                  <a:noFill/>
                </a:ln>
                <a:solidFill>
                  <a:srgbClr val="F6A21D"/>
                </a:solidFill>
                <a:effectLst/>
                <a:highlight>
                  <a:srgbClr val="FFFFFF"/>
                </a:highlight>
                <a:uLnTx/>
                <a:uFillTx/>
                <a:latin typeface="Tahoma" pitchFamily="34" charset="0"/>
                <a:ea typeface="华文中宋" panose="02010600040101010101" pitchFamily="2" charset="-122"/>
                <a:cs typeface="+mn-cs"/>
              </a:rPr>
              <a:t>Q ethanol+ Q water = 0</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altLang="zh-CN" sz="2400" b="0" i="0" u="none" strike="noStrike" kern="1200" cap="none" spc="0" normalizeH="0" baseline="0" noProof="0" dirty="0">
              <a:ln>
                <a:noFill/>
              </a:ln>
              <a:solidFill>
                <a:srgbClr val="F6A21D"/>
              </a:solidFill>
              <a:effectLst/>
              <a:highlight>
                <a:srgbClr val="FFFFFF"/>
              </a:highlight>
              <a:uLnTx/>
              <a:uFillTx/>
              <a:latin typeface="Tahoma" pitchFamily="34" charset="0"/>
              <a:ea typeface="华文中宋"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zh-CN" sz="2400" b="0" i="0" u="none" strike="noStrike" kern="1200" cap="none" spc="0" normalizeH="0" baseline="0" noProof="0" dirty="0">
                <a:ln>
                  <a:noFill/>
                </a:ln>
                <a:solidFill>
                  <a:srgbClr val="F6A21D"/>
                </a:solidFill>
                <a:effectLst/>
                <a:highlight>
                  <a:srgbClr val="FFFFFF"/>
                </a:highlight>
                <a:uLnTx/>
                <a:uFillTx/>
                <a:latin typeface="Tahoma" pitchFamily="34" charset="0"/>
                <a:ea typeface="华文中宋" panose="02010600040101010101" pitchFamily="2" charset="-122"/>
                <a:cs typeface="+mn-cs"/>
              </a:rPr>
              <a:t>Q water = m   c   ∆T = m c (T final - initial)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zh-CN" sz="2400" b="0" i="0" u="none" strike="noStrike" kern="1200" cap="none" spc="0" normalizeH="0" baseline="0" noProof="0" dirty="0">
                <a:ln>
                  <a:noFill/>
                </a:ln>
                <a:solidFill>
                  <a:srgbClr val="F6A21D"/>
                </a:solidFill>
                <a:effectLst/>
                <a:highlight>
                  <a:srgbClr val="FFFFFF"/>
                </a:highlight>
                <a:uLnTx/>
                <a:uFillTx/>
                <a:latin typeface="Tahoma" pitchFamily="34" charset="0"/>
                <a:ea typeface="华文中宋" panose="02010600040101010101" pitchFamily="2" charset="-122"/>
                <a:cs typeface="+mn-cs"/>
              </a:rPr>
              <a:t>Q ethanol = - Q water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zh-CN" sz="2400" b="0" i="0" u="none" strike="noStrike" kern="1200" cap="none" spc="0" normalizeH="0" baseline="0" noProof="0" dirty="0">
                <a:ln>
                  <a:noFill/>
                </a:ln>
                <a:solidFill>
                  <a:srgbClr val="F6A21D"/>
                </a:solidFill>
                <a:effectLst/>
                <a:highlight>
                  <a:srgbClr val="FFFFFF"/>
                </a:highlight>
                <a:uLnTx/>
                <a:uFillTx/>
                <a:latin typeface="Tahoma" pitchFamily="34" charset="0"/>
                <a:ea typeface="华文中宋" panose="02010600040101010101" pitchFamily="2" charset="-122"/>
                <a:cs typeface="+mn-cs"/>
              </a:rPr>
              <a:t>∆H = - Q water/n (ethanol)</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highlight>
                <a:srgbClr val="FFFFFF"/>
              </a:highligh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1529452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339" y="0"/>
            <a:ext cx="9391641" cy="1325563"/>
          </a:xfrm>
        </p:spPr>
        <p:txBody>
          <a:bodyPr/>
          <a:lstStyle/>
          <a:p>
            <a:r>
              <a:rPr lang="en-US" altLang="zh-CN" b="1"/>
              <a:t>Calorimetry</a:t>
            </a:r>
            <a:endParaRPr lang="zh-CN" altLang="en-US" b="1"/>
          </a:p>
        </p:txBody>
      </p:sp>
      <p:sp>
        <p:nvSpPr>
          <p:cNvPr id="3" name="内容占位符 2"/>
          <p:cNvSpPr>
            <a:spLocks noGrp="1"/>
          </p:cNvSpPr>
          <p:nvPr>
            <p:ph idx="1"/>
          </p:nvPr>
        </p:nvSpPr>
        <p:spPr>
          <a:xfrm>
            <a:off x="352339" y="1325563"/>
            <a:ext cx="10888909" cy="5740988"/>
          </a:xfrm>
        </p:spPr>
        <p:txBody>
          <a:bodyPr>
            <a:normAutofit/>
          </a:bodyPr>
          <a:lstStyle/>
          <a:p>
            <a:pPr>
              <a:buNone/>
            </a:pPr>
            <a:r>
              <a:rPr lang="en-US" altLang="zh-CN" sz="2800" dirty="0"/>
              <a:t>  Is the technique used to measure the change of enthalpy associated with a particular reaction/process. The </a:t>
            </a:r>
            <a:r>
              <a:rPr lang="en-US" altLang="zh-CN" sz="2800" u="sng" dirty="0"/>
              <a:t>temperature change </a:t>
            </a:r>
            <a:r>
              <a:rPr lang="en-US" altLang="zh-CN" sz="2800" dirty="0"/>
              <a:t>of a liquid inside a well insulated container, known as a </a:t>
            </a:r>
            <a:r>
              <a:rPr lang="en-US" altLang="zh-CN" sz="2800" u="sng" dirty="0"/>
              <a:t>calorimeter</a:t>
            </a:r>
            <a:r>
              <a:rPr lang="en-US" altLang="zh-CN" sz="2800" dirty="0"/>
              <a:t>, is measured </a:t>
            </a:r>
            <a:r>
              <a:rPr lang="en-US" altLang="zh-CN" sz="2800" u="sng" dirty="0"/>
              <a:t>before and after the change</a:t>
            </a:r>
            <a:r>
              <a:rPr lang="en-US" altLang="zh-CN" sz="2800" dirty="0"/>
              <a:t>.</a:t>
            </a:r>
            <a:endParaRPr lang="zh-CN" altLang="en-US" sz="2800" dirty="0"/>
          </a:p>
        </p:txBody>
      </p:sp>
      <p:pic>
        <p:nvPicPr>
          <p:cNvPr id="5" name="图片 4">
            <a:extLst>
              <a:ext uri="{FF2B5EF4-FFF2-40B4-BE49-F238E27FC236}">
                <a16:creationId xmlns:a16="http://schemas.microsoft.com/office/drawing/2014/main" id="{4EA547C0-D2AB-4A78-8652-FC1E3A202E2F}"/>
              </a:ext>
            </a:extLst>
          </p:cNvPr>
          <p:cNvPicPr>
            <a:picLocks noChangeAspect="1"/>
          </p:cNvPicPr>
          <p:nvPr/>
        </p:nvPicPr>
        <p:blipFill>
          <a:blip r:embed="rId2"/>
          <a:stretch>
            <a:fillRect/>
          </a:stretch>
        </p:blipFill>
        <p:spPr>
          <a:xfrm>
            <a:off x="1054216" y="2950068"/>
            <a:ext cx="5233119" cy="2477055"/>
          </a:xfrm>
          <a:prstGeom prst="rect">
            <a:avLst/>
          </a:prstGeom>
        </p:spPr>
      </p:pic>
      <p:sp>
        <p:nvSpPr>
          <p:cNvPr id="7" name="文本框 6">
            <a:extLst>
              <a:ext uri="{FF2B5EF4-FFF2-40B4-BE49-F238E27FC236}">
                <a16:creationId xmlns:a16="http://schemas.microsoft.com/office/drawing/2014/main" id="{EC3A2390-7592-4ED0-955C-5A583B87C893}"/>
              </a:ext>
            </a:extLst>
          </p:cNvPr>
          <p:cNvSpPr txBox="1"/>
          <p:nvPr/>
        </p:nvSpPr>
        <p:spPr>
          <a:xfrm>
            <a:off x="8306122" y="3255126"/>
            <a:ext cx="3582364" cy="286232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ahoma" panose="020B0604030504040204" pitchFamily="34" charset="0"/>
                <a:ea typeface="华文中宋" panose="02010600040101010101" pitchFamily="2" charset="-122"/>
                <a:cs typeface="+mn-cs"/>
              </a:rPr>
              <a:t> (a) an exothermic process occurs and heat, q, is negative, indicating that thermal energy is transferred from the system to its surroundings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ahoma" panose="020B0604030504040204" pitchFamily="34" charset="0"/>
                <a:ea typeface="华文中宋" panose="02010600040101010101" pitchFamily="2" charset="-122"/>
                <a:cs typeface="+mn-cs"/>
              </a:rPr>
              <a:t>(b) an endothermic process occurs and heat, q, is positive, indicating that thermal energy is transferred from the surroundings to the system. </a:t>
            </a:r>
            <a:endParaRPr kumimoji="0" lang="zh-CN" altLang="en-US" sz="18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endParaRPr>
          </a:p>
        </p:txBody>
      </p:sp>
      <p:sp>
        <p:nvSpPr>
          <p:cNvPr id="8" name="文本框 7">
            <a:extLst>
              <a:ext uri="{FF2B5EF4-FFF2-40B4-BE49-F238E27FC236}">
                <a16:creationId xmlns:a16="http://schemas.microsoft.com/office/drawing/2014/main" id="{49411FB5-E5FE-4927-94FC-F2AA58E39144}"/>
              </a:ext>
            </a:extLst>
          </p:cNvPr>
          <p:cNvSpPr txBox="1"/>
          <p:nvPr/>
        </p:nvSpPr>
        <p:spPr>
          <a:xfrm>
            <a:off x="705663" y="5655783"/>
            <a:ext cx="9391641"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Gill Sans MT" panose="020B0502020104020203"/>
                <a:ea typeface="华文中宋" panose="02010600040101010101" pitchFamily="2" charset="-122"/>
                <a:cs typeface="+mn-cs"/>
              </a:rPr>
              <a:t>Temperature increase/decrease →  Temperature of environment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Gill Sans MT" panose="020B0502020104020203"/>
                <a:ea typeface="华文中宋" panose="02010600040101010101" pitchFamily="2" charset="-122"/>
                <a:cs typeface="+mn-cs"/>
              </a:rPr>
              <a:t>T ↑   system release energy to environment ( </a:t>
            </a:r>
            <a:r>
              <a:rPr kumimoji="0" lang="en-US" altLang="zh-CN" sz="1800" b="0" i="0" u="none" strike="noStrike" kern="1200" cap="none" spc="0" normalizeH="0" baseline="0" noProof="0" err="1">
                <a:ln>
                  <a:noFill/>
                </a:ln>
                <a:solidFill>
                  <a:srgbClr val="FF0000"/>
                </a:solidFill>
                <a:effectLst/>
                <a:uLnTx/>
                <a:uFillTx/>
                <a:latin typeface="Gill Sans MT" panose="020B0502020104020203"/>
                <a:ea typeface="华文中宋" panose="02010600040101010101" pitchFamily="2" charset="-122"/>
                <a:cs typeface="+mn-cs"/>
              </a:rPr>
              <a:t>exo</a:t>
            </a:r>
            <a:r>
              <a:rPr kumimoji="0" lang="en-US" altLang="zh-CN" sz="1800" b="0" i="0" u="none" strike="noStrike" kern="1200" cap="none" spc="0" normalizeH="0" baseline="0" noProof="0">
                <a:ln>
                  <a:noFill/>
                </a:ln>
                <a:solidFill>
                  <a:srgbClr val="FF0000"/>
                </a:solidFill>
                <a:effectLst/>
                <a:uLnTx/>
                <a:uFillTx/>
                <a:latin typeface="Gill Sans MT" panose="020B0502020104020203"/>
                <a:ea typeface="华文中宋" panose="02010600040101010101" pitchFamily="2" charset="-122"/>
                <a:cs typeface="+mn-cs"/>
              </a:rPr>
              <a:t> reaction/process for system)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Gill Sans MT" panose="020B0502020104020203"/>
                <a:ea typeface="华文中宋" panose="02010600040101010101" pitchFamily="2" charset="-122"/>
                <a:cs typeface="+mn-cs"/>
              </a:rPr>
              <a:t>T ↓   system absorb energy to environment  ( endo reaction/process for system) </a:t>
            </a:r>
            <a:endParaRPr kumimoji="0" lang="zh-CN" altLang="en-US" sz="1800" b="0" i="0" u="none" strike="noStrike" kern="1200" cap="none" spc="0" normalizeH="0" baseline="0" noProof="0">
              <a:ln>
                <a:noFill/>
              </a:ln>
              <a:solidFill>
                <a:srgbClr val="FF0000"/>
              </a:solidFill>
              <a:effectLst/>
              <a:uLnTx/>
              <a:uFillTx/>
              <a:latin typeface="Gill Sans MT" panose="020B0502020104020203"/>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Cupper calorimeter.jpg"/>
          <p:cNvPicPr>
            <a:picLocks noChangeAspect="1"/>
          </p:cNvPicPr>
          <p:nvPr/>
        </p:nvPicPr>
        <p:blipFill>
          <a:blip r:embed="rId2"/>
          <a:stretch>
            <a:fillRect/>
          </a:stretch>
        </p:blipFill>
        <p:spPr>
          <a:xfrm>
            <a:off x="5110654" y="2041168"/>
            <a:ext cx="4557237" cy="4557237"/>
          </a:xfrm>
          <a:prstGeom prst="rect">
            <a:avLst/>
          </a:prstGeom>
        </p:spPr>
      </p:pic>
      <p:sp>
        <p:nvSpPr>
          <p:cNvPr id="2" name="标题 1"/>
          <p:cNvSpPr>
            <a:spLocks noGrp="1"/>
          </p:cNvSpPr>
          <p:nvPr>
            <p:ph type="title"/>
          </p:nvPr>
        </p:nvSpPr>
        <p:spPr/>
        <p:txBody>
          <a:bodyPr/>
          <a:lstStyle/>
          <a:p>
            <a:r>
              <a:rPr lang="en-US" altLang="zh-CN"/>
              <a:t>Copper calorimeter ---</a:t>
            </a:r>
            <a:br>
              <a:rPr lang="en-US" altLang="zh-CN"/>
            </a:br>
            <a:r>
              <a:rPr lang="en-US" altLang="zh-CN"/>
              <a:t>for combustion reactions</a:t>
            </a:r>
            <a:endParaRPr lang="zh-CN" altLang="en-US"/>
          </a:p>
        </p:txBody>
      </p:sp>
      <p:pic>
        <p:nvPicPr>
          <p:cNvPr id="9" name="图片 8" descr="Copper calorimeter.bmp"/>
          <p:cNvPicPr>
            <a:picLocks noChangeAspect="1"/>
          </p:cNvPicPr>
          <p:nvPr/>
        </p:nvPicPr>
        <p:blipFill>
          <a:blip r:embed="rId3"/>
          <a:stretch>
            <a:fillRect/>
          </a:stretch>
        </p:blipFill>
        <p:spPr>
          <a:xfrm>
            <a:off x="1896368" y="2414541"/>
            <a:ext cx="3214286" cy="321428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 convenient calorimeter---Styrofoam cup</a:t>
            </a:r>
            <a:endParaRPr lang="zh-CN" altLang="en-US"/>
          </a:p>
        </p:txBody>
      </p:sp>
      <p:pic>
        <p:nvPicPr>
          <p:cNvPr id="4" name="Picture 5" descr="calorimeter"/>
          <p:cNvPicPr>
            <a:picLocks noChangeAspect="1" noChangeArrowheads="1"/>
          </p:cNvPicPr>
          <p:nvPr/>
        </p:nvPicPr>
        <p:blipFill>
          <a:blip r:embed="rId2"/>
          <a:srcRect/>
          <a:stretch>
            <a:fillRect/>
          </a:stretch>
        </p:blipFill>
        <p:spPr>
          <a:xfrm>
            <a:off x="2246987" y="2020530"/>
            <a:ext cx="3344188" cy="2780677"/>
          </a:xfrm>
          <a:prstGeom prst="rect">
            <a:avLst/>
          </a:prstGeom>
          <a:noFill/>
        </p:spPr>
      </p:pic>
      <p:pic>
        <p:nvPicPr>
          <p:cNvPr id="5" name="Picture 8" descr="calorimeter1"/>
          <p:cNvPicPr>
            <a:picLocks noChangeAspect="1" noChangeArrowheads="1"/>
          </p:cNvPicPr>
          <p:nvPr/>
        </p:nvPicPr>
        <p:blipFill>
          <a:blip r:embed="rId3"/>
          <a:srcRect/>
          <a:stretch>
            <a:fillRect/>
          </a:stretch>
        </p:blipFill>
        <p:spPr>
          <a:xfrm>
            <a:off x="6489707" y="1976285"/>
            <a:ext cx="3422643" cy="3007690"/>
          </a:xfrm>
          <a:prstGeom prst="rect">
            <a:avLst/>
          </a:prstGeom>
          <a:noFill/>
        </p:spPr>
      </p:pic>
      <p:sp>
        <p:nvSpPr>
          <p:cNvPr id="6" name="TextBox 5"/>
          <p:cNvSpPr txBox="1"/>
          <p:nvPr/>
        </p:nvSpPr>
        <p:spPr>
          <a:xfrm>
            <a:off x="1594783" y="4983976"/>
            <a:ext cx="5145319"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Reason:   it has low heat capacity (negligible)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And is a good insulator.</a:t>
            </a:r>
            <a:endParaRPr kumimoji="0" lang="zh-CN" altLang="en-US"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Bomb calorimeter ---</a:t>
            </a:r>
            <a:br>
              <a:rPr lang="en-US" altLang="zh-CN"/>
            </a:br>
            <a:r>
              <a:rPr lang="en-US" altLang="zh-CN"/>
              <a:t>to minimize the heat lost</a:t>
            </a:r>
            <a:endParaRPr lang="zh-CN" altLang="en-US"/>
          </a:p>
        </p:txBody>
      </p:sp>
      <p:pic>
        <p:nvPicPr>
          <p:cNvPr id="6" name="Picture 2" descr="bomb"/>
          <p:cNvPicPr>
            <a:picLocks noChangeAspect="1" noChangeArrowheads="1"/>
          </p:cNvPicPr>
          <p:nvPr/>
        </p:nvPicPr>
        <p:blipFill>
          <a:blip r:embed="rId2"/>
          <a:srcRect/>
          <a:stretch>
            <a:fillRect/>
          </a:stretch>
        </p:blipFill>
        <p:spPr bwMode="auto">
          <a:xfrm>
            <a:off x="1580034" y="1967206"/>
            <a:ext cx="4751952" cy="4035387"/>
          </a:xfrm>
          <a:prstGeom prst="rect">
            <a:avLst/>
          </a:prstGeom>
          <a:noFill/>
          <a:ln w="9525">
            <a:noFill/>
            <a:miter lim="800000"/>
            <a:headEnd/>
            <a:tailEnd/>
          </a:ln>
        </p:spPr>
      </p:pic>
      <p:pic>
        <p:nvPicPr>
          <p:cNvPr id="10" name="图片 9" descr="220px-Bombenkalorimeter_mit_bombe.jpg"/>
          <p:cNvPicPr>
            <a:picLocks noChangeAspect="1"/>
          </p:cNvPicPr>
          <p:nvPr/>
        </p:nvPicPr>
        <p:blipFill>
          <a:blip r:embed="rId3"/>
          <a:stretch>
            <a:fillRect/>
          </a:stretch>
        </p:blipFill>
        <p:spPr>
          <a:xfrm>
            <a:off x="6361483" y="1874863"/>
            <a:ext cx="4114789" cy="424571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2022474" y="1401098"/>
            <a:ext cx="7893358" cy="4144963"/>
          </a:xfrm>
          <a:prstGeom prst="rect">
            <a:avLst/>
          </a:prstGeom>
        </p:spPr>
        <p:txBody>
          <a:bodyPr>
            <a:normAutofit/>
          </a:bodyPr>
          <a:lstStyle/>
          <a:p>
            <a:pPr marL="228600" marR="0" lvl="0" indent="-228600" algn="l" defTabSz="457200" rtl="0" eaLnBrk="1" fontAlgn="auto" latinLnBrk="0" hangingPunct="1">
              <a:lnSpc>
                <a:spcPct val="100000"/>
              </a:lnSpc>
              <a:spcBef>
                <a:spcPts val="2000"/>
              </a:spcBef>
              <a:spcAft>
                <a:spcPts val="0"/>
              </a:spcAft>
              <a:buClr>
                <a:srgbClr val="F6A21D"/>
              </a:buClr>
              <a:buSzPct val="75000"/>
              <a:buFontTx/>
              <a:buNone/>
              <a:tabLst/>
              <a:defRPr/>
            </a:pPr>
            <a:r>
              <a:rPr kumimoji="0" lang="en-US" altLang="zh-CN" sz="2800" b="0" i="0" u="none" strike="noStrike" kern="1200" cap="none" spc="0" normalizeH="0" baseline="0" noProof="0" dirty="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Calorimetry depends on the </a:t>
            </a:r>
            <a:r>
              <a:rPr kumimoji="0" lang="en-US" altLang="zh-CN" sz="2800" b="0" i="0" u="sng" strike="noStrike" kern="1200" cap="none" spc="0" normalizeH="0" baseline="0" noProof="0" dirty="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assumption</a:t>
            </a:r>
            <a:r>
              <a:rPr kumimoji="0" lang="en-US" altLang="zh-CN" sz="2800" b="0" i="0" u="none" strike="noStrike" kern="1200" cap="none" spc="0" normalizeH="0" baseline="0" noProof="0" dirty="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 that all the heat absorbed or evolved only changes the temperature of the calorimeter and its contents, no heat is gained from or lost to the surroundings. </a:t>
            </a:r>
          </a:p>
          <a:p>
            <a:pPr marL="228600" marR="0" lvl="0" indent="-228600" algn="ctr" defTabSz="457200" rtl="0" eaLnBrk="1" fontAlgn="auto" latinLnBrk="0" hangingPunct="1">
              <a:lnSpc>
                <a:spcPct val="100000"/>
              </a:lnSpc>
              <a:spcBef>
                <a:spcPts val="2000"/>
              </a:spcBef>
              <a:spcAft>
                <a:spcPts val="0"/>
              </a:spcAft>
              <a:buClr>
                <a:srgbClr val="F6A21D"/>
              </a:buClr>
              <a:buSzPct val="75000"/>
              <a:buFontTx/>
              <a:buNone/>
              <a:tabLst/>
              <a:defRPr/>
            </a:pPr>
            <a:r>
              <a:rPr kumimoji="0" lang="en-US" altLang="zh-CN" sz="2800" b="1" i="0" u="none" strike="noStrike" kern="1200" cap="none" spc="0" normalizeH="0" baseline="0" noProof="0" dirty="0">
                <a:ln>
                  <a:noFill/>
                </a:ln>
                <a:solidFill>
                  <a:srgbClr val="FF0000"/>
                </a:solidFill>
                <a:effectLst/>
                <a:uLnTx/>
                <a:uFillTx/>
                <a:latin typeface="Gill Sans MT" panose="020B0502020104020203"/>
                <a:ea typeface="华文中宋" panose="02010600040101010101" pitchFamily="2" charset="-122"/>
                <a:cs typeface="+mn-cs"/>
              </a:rPr>
              <a:t>Insulation is important~!!</a:t>
            </a:r>
          </a:p>
          <a:p>
            <a:pPr marL="228600" marR="0" lvl="0" indent="-228600" algn="l" defTabSz="457200" rtl="0" eaLnBrk="1" fontAlgn="auto" latinLnBrk="0" hangingPunct="1">
              <a:lnSpc>
                <a:spcPct val="100000"/>
              </a:lnSpc>
              <a:spcBef>
                <a:spcPts val="2000"/>
              </a:spcBef>
              <a:spcAft>
                <a:spcPts val="0"/>
              </a:spcAft>
              <a:buClr>
                <a:srgbClr val="F6A21D"/>
              </a:buClr>
              <a:buSzPct val="75000"/>
              <a:buFontTx/>
              <a:buNone/>
              <a:tabLst/>
              <a:defRPr/>
            </a:pPr>
            <a:r>
              <a:rPr kumimoji="0" lang="en-US" altLang="zh-CN" sz="2800" b="0" i="0" u="sng" strike="noStrike" kern="1200" cap="none" spc="0" normalizeH="0" baseline="0" noProof="0" dirty="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Major source of error </a:t>
            </a:r>
            <a:r>
              <a:rPr kumimoji="0" lang="en-US" altLang="zh-CN" sz="2800" b="0" i="0" u="none" strike="noStrike" kern="1200" cap="none" spc="0" normalizeH="0" baseline="0" noProof="0" dirty="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of calorimetry in school labs is </a:t>
            </a:r>
            <a:r>
              <a:rPr kumimoji="0" lang="en-US" altLang="zh-CN" sz="2800" b="0" i="0" u="sng" strike="noStrike" kern="1200" cap="none" spc="0" normalizeH="0" baseline="0" noProof="0" dirty="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heat exchange with the surroundings</a:t>
            </a:r>
            <a:endParaRPr kumimoji="0" lang="zh-CN" altLang="en-US" sz="2800" b="0" i="0" u="sng" strike="noStrike" kern="1200" cap="none" spc="0" normalizeH="0" baseline="0" noProof="0" dirty="0">
              <a:ln>
                <a:noFill/>
              </a:ln>
              <a:solidFill>
                <a:srgbClr val="000000">
                  <a:lumMod val="65000"/>
                  <a:lumOff val="35000"/>
                </a:srgbClr>
              </a:solidFill>
              <a:effectLst/>
              <a:uLnTx/>
              <a:uFillTx/>
              <a:latin typeface="Gill Sans MT" panose="020B0502020104020203"/>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22474" y="173783"/>
            <a:ext cx="7718426" cy="1116106"/>
          </a:xfrm>
        </p:spPr>
        <p:txBody>
          <a:bodyPr>
            <a:normAutofit fontScale="90000"/>
          </a:bodyPr>
          <a:lstStyle/>
          <a:p>
            <a:r>
              <a:rPr lang="en-US" altLang="zh-CN"/>
              <a:t>Calculating enthalpy changes of reaction from temperature changes</a:t>
            </a:r>
            <a:endParaRPr lang="zh-CN" altLang="en-US"/>
          </a:p>
        </p:txBody>
      </p:sp>
      <p:sp>
        <p:nvSpPr>
          <p:cNvPr id="3" name="内容占位符 2"/>
          <p:cNvSpPr>
            <a:spLocks noGrp="1"/>
          </p:cNvSpPr>
          <p:nvPr>
            <p:ph idx="1"/>
          </p:nvPr>
        </p:nvSpPr>
        <p:spPr>
          <a:xfrm>
            <a:off x="2022474" y="1981201"/>
            <a:ext cx="9754998" cy="4144963"/>
          </a:xfrm>
        </p:spPr>
        <p:txBody>
          <a:bodyPr>
            <a:normAutofit/>
          </a:bodyPr>
          <a:lstStyle/>
          <a:p>
            <a:r>
              <a:rPr lang="en-US" altLang="zh-CN" sz="2400" dirty="0"/>
              <a:t>When the heat released by an exothermic reaction is absorbed by water, the temperature of the water increases. </a:t>
            </a:r>
            <a:r>
              <a:rPr lang="en-US" altLang="zh-CN" sz="2400" b="1" dirty="0">
                <a:solidFill>
                  <a:srgbClr val="FF0000"/>
                </a:solidFill>
              </a:rPr>
              <a:t>The heat produced by the reaction can be calculated if it is assumed that all the heat is absorbed by the water.</a:t>
            </a:r>
          </a:p>
          <a:p>
            <a:r>
              <a:rPr lang="en-GB" altLang="zh-CN" sz="2400" dirty="0">
                <a:solidFill>
                  <a:schemeClr val="accent1"/>
                </a:solidFill>
                <a:highlight>
                  <a:srgbClr val="FFFFFF"/>
                </a:highlight>
                <a:latin typeface="Tahoma" pitchFamily="34" charset="0"/>
              </a:rPr>
              <a:t>Q reaction+ Q water = 0</a:t>
            </a:r>
            <a:endParaRPr lang="en-US" altLang="zh-CN" sz="2400" b="1" dirty="0">
              <a:solidFill>
                <a:srgbClr val="FF0000"/>
              </a:solidFill>
            </a:endParaRPr>
          </a:p>
          <a:p>
            <a:r>
              <a:rPr lang="en-US" altLang="zh-CN" sz="2800" b="1" dirty="0" err="1">
                <a:solidFill>
                  <a:srgbClr val="FF0000"/>
                </a:solidFill>
              </a:rPr>
              <a:t>q</a:t>
            </a:r>
            <a:r>
              <a:rPr lang="en-US" altLang="zh-CN" sz="2800" b="1" baseline="-25000" dirty="0" err="1">
                <a:solidFill>
                  <a:srgbClr val="FF0000"/>
                </a:solidFill>
              </a:rPr>
              <a:t>reaction</a:t>
            </a:r>
            <a:r>
              <a:rPr lang="en-US" altLang="zh-CN" sz="2800" b="1" dirty="0">
                <a:solidFill>
                  <a:srgbClr val="FF0000"/>
                </a:solidFill>
              </a:rPr>
              <a:t>= - </a:t>
            </a:r>
            <a:r>
              <a:rPr lang="en-US" altLang="zh-CN" sz="2800" b="1" dirty="0" err="1">
                <a:solidFill>
                  <a:srgbClr val="FF0000"/>
                </a:solidFill>
              </a:rPr>
              <a:t>q</a:t>
            </a:r>
            <a:r>
              <a:rPr lang="en-US" altLang="zh-CN" sz="2800" b="1" baseline="-25000" dirty="0" err="1">
                <a:solidFill>
                  <a:srgbClr val="FF0000"/>
                </a:solidFill>
              </a:rPr>
              <a:t>water</a:t>
            </a:r>
            <a:r>
              <a:rPr lang="en-US" altLang="zh-CN" sz="2800" b="1" dirty="0">
                <a:solidFill>
                  <a:srgbClr val="FF0000"/>
                </a:solidFill>
              </a:rPr>
              <a:t>= - m</a:t>
            </a:r>
            <a:r>
              <a:rPr lang="en-US" altLang="zh-CN" sz="2800" b="1" baseline="-25000" dirty="0">
                <a:solidFill>
                  <a:srgbClr val="FF0000"/>
                </a:solidFill>
              </a:rPr>
              <a:t>(H2O)</a:t>
            </a:r>
            <a:r>
              <a:rPr lang="en-US" altLang="zh-CN" sz="2800" b="1" dirty="0">
                <a:solidFill>
                  <a:srgbClr val="FF0000"/>
                </a:solidFill>
              </a:rPr>
              <a:t> × c</a:t>
            </a:r>
            <a:r>
              <a:rPr lang="en-US" altLang="zh-CN" sz="2800" b="1" baseline="-25000" dirty="0">
                <a:solidFill>
                  <a:srgbClr val="FF0000"/>
                </a:solidFill>
              </a:rPr>
              <a:t>(H2O)</a:t>
            </a:r>
            <a:r>
              <a:rPr lang="en-US" altLang="zh-CN" sz="2800" b="1" dirty="0">
                <a:solidFill>
                  <a:srgbClr val="FF0000"/>
                </a:solidFill>
              </a:rPr>
              <a:t> × ΔT</a:t>
            </a:r>
            <a:r>
              <a:rPr lang="en-US" altLang="zh-CN" sz="2800" b="1" baseline="-25000" dirty="0">
                <a:solidFill>
                  <a:srgbClr val="FF0000"/>
                </a:solidFill>
              </a:rPr>
              <a:t>(H2O)</a:t>
            </a:r>
          </a:p>
          <a:p>
            <a:r>
              <a:rPr lang="en-US" altLang="zh-CN" sz="2800" b="1" baseline="-25000" dirty="0">
                <a:solidFill>
                  <a:schemeClr val="tx1"/>
                </a:solidFill>
              </a:rPr>
              <a:t>                                      </a:t>
            </a:r>
            <a:r>
              <a:rPr lang="en-US" altLang="zh-CN" sz="2800" b="1" baseline="-25000" dirty="0">
                <a:solidFill>
                  <a:srgbClr val="FF0000"/>
                </a:solidFill>
              </a:rPr>
              <a:t> </a:t>
            </a:r>
            <a:r>
              <a:rPr lang="en-US" altLang="zh-CN" sz="2800" b="1" dirty="0">
                <a:solidFill>
                  <a:srgbClr val="FF0000"/>
                </a:solidFill>
              </a:rPr>
              <a:t>= - m</a:t>
            </a:r>
            <a:r>
              <a:rPr lang="en-US" altLang="zh-CN" sz="2800" b="1" baseline="-25000" dirty="0">
                <a:solidFill>
                  <a:srgbClr val="FF0000"/>
                </a:solidFill>
              </a:rPr>
              <a:t>(H2O)</a:t>
            </a:r>
            <a:r>
              <a:rPr lang="en-US" altLang="zh-CN" sz="2800" b="1" dirty="0">
                <a:solidFill>
                  <a:srgbClr val="FF0000"/>
                </a:solidFill>
              </a:rPr>
              <a:t> × c</a:t>
            </a:r>
            <a:r>
              <a:rPr lang="en-US" altLang="zh-CN" sz="2800" b="1" baseline="-25000" dirty="0">
                <a:solidFill>
                  <a:srgbClr val="FF0000"/>
                </a:solidFill>
              </a:rPr>
              <a:t>(H2O)</a:t>
            </a:r>
            <a:r>
              <a:rPr lang="en-US" altLang="zh-CN" sz="2800" b="1" dirty="0">
                <a:solidFill>
                  <a:srgbClr val="FF0000"/>
                </a:solidFill>
              </a:rPr>
              <a:t> × (</a:t>
            </a:r>
            <a:r>
              <a:rPr lang="en-US" altLang="zh-CN" sz="2800" b="1" dirty="0" err="1">
                <a:solidFill>
                  <a:srgbClr val="FF0000"/>
                </a:solidFill>
              </a:rPr>
              <a:t>T</a:t>
            </a:r>
            <a:r>
              <a:rPr lang="en-US" altLang="zh-CN" sz="2800" b="1" baseline="-25000" dirty="0" err="1">
                <a:solidFill>
                  <a:srgbClr val="FF0000"/>
                </a:solidFill>
              </a:rPr>
              <a:t>final</a:t>
            </a:r>
            <a:r>
              <a:rPr lang="en-US" altLang="zh-CN" sz="2800" b="1" dirty="0">
                <a:solidFill>
                  <a:srgbClr val="FF0000"/>
                </a:solidFill>
              </a:rPr>
              <a:t> –T </a:t>
            </a:r>
            <a:r>
              <a:rPr lang="en-US" altLang="zh-CN" sz="2800" b="1" baseline="-25000" dirty="0">
                <a:solidFill>
                  <a:srgbClr val="FF0000"/>
                </a:solidFill>
              </a:rPr>
              <a:t>initial</a:t>
            </a:r>
            <a:r>
              <a:rPr lang="en-US" altLang="zh-CN" sz="2800" b="1" dirty="0">
                <a:solidFill>
                  <a:srgbClr val="FF0000"/>
                </a:solidFill>
              </a:rPr>
              <a:t>)</a:t>
            </a:r>
            <a:endParaRPr lang="en-US" altLang="zh-CN" sz="2800" b="1" baseline="-25000" dirty="0">
              <a:solidFill>
                <a:srgbClr val="FF0000"/>
              </a:solidFill>
            </a:endParaRPr>
          </a:p>
          <a:p>
            <a:endParaRPr lang="en-US" altLang="zh-CN" sz="2800" b="1" baseline="-25000" dirty="0">
              <a:solidFill>
                <a:srgbClr val="FF0000"/>
              </a:solidFill>
            </a:endParaRPr>
          </a:p>
          <a:p>
            <a:r>
              <a:rPr lang="en-US" altLang="zh-CN" sz="2800" b="1" baseline="-25000" dirty="0">
                <a:solidFill>
                  <a:srgbClr val="FF0000"/>
                </a:solidFill>
              </a:rPr>
              <a:t>Conservation of energy </a:t>
            </a:r>
          </a:p>
          <a:p>
            <a:endParaRPr lang="en-US" altLang="zh-CN" sz="2400" dirty="0"/>
          </a:p>
          <a:p>
            <a:endParaRPr lang="zh-CN" altLang="en-US" sz="2400" dirty="0"/>
          </a:p>
        </p:txBody>
      </p:sp>
    </p:spTree>
    <p:extLst>
      <p:ext uri="{BB962C8B-B14F-4D97-AF65-F5344CB8AC3E}">
        <p14:creationId xmlns:p14="http://schemas.microsoft.com/office/powerpoint/2010/main" val="55870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362" y="136299"/>
            <a:ext cx="11090275" cy="1333057"/>
          </a:xfrm>
        </p:spPr>
        <p:txBody>
          <a:bodyPr/>
          <a:lstStyle/>
          <a:p>
            <a:r>
              <a:rPr lang="en-US" altLang="zh-CN"/>
              <a:t>System and surroundings</a:t>
            </a:r>
            <a:endParaRPr lang="zh-CN" altLang="en-US"/>
          </a:p>
        </p:txBody>
      </p:sp>
      <p:sp>
        <p:nvSpPr>
          <p:cNvPr id="3" name="内容占位符 2"/>
          <p:cNvSpPr>
            <a:spLocks noGrp="1"/>
          </p:cNvSpPr>
          <p:nvPr>
            <p:ph idx="1"/>
          </p:nvPr>
        </p:nvSpPr>
        <p:spPr>
          <a:xfrm>
            <a:off x="377497" y="1368689"/>
            <a:ext cx="11437005" cy="4614863"/>
          </a:xfrm>
        </p:spPr>
        <p:txBody>
          <a:bodyPr>
            <a:noAutofit/>
          </a:bodyPr>
          <a:lstStyle/>
          <a:p>
            <a:r>
              <a:rPr lang="en-US" altLang="zh-CN" sz="2400"/>
              <a:t>Chemical and physical changes take place in many different environments such as test tubes, polystyrene cups, industrial plants and living cells. </a:t>
            </a:r>
          </a:p>
          <a:p>
            <a:r>
              <a:rPr lang="en-US" altLang="zh-CN" sz="2400" b="1">
                <a:solidFill>
                  <a:srgbClr val="FF0000"/>
                </a:solidFill>
              </a:rPr>
              <a:t>System</a:t>
            </a:r>
            <a:r>
              <a:rPr lang="en-US" altLang="zh-CN" sz="2400"/>
              <a:t> – the area of interest</a:t>
            </a:r>
          </a:p>
          <a:p>
            <a:r>
              <a:rPr lang="en-US" altLang="zh-CN" sz="2400" b="1">
                <a:solidFill>
                  <a:srgbClr val="FF0000"/>
                </a:solidFill>
              </a:rPr>
              <a:t>Surroundings</a:t>
            </a:r>
            <a:r>
              <a:rPr lang="en-US" altLang="zh-CN" sz="2400"/>
              <a:t> – in theory everything else in the universe </a:t>
            </a:r>
          </a:p>
          <a:p>
            <a:r>
              <a:rPr lang="en-US" altLang="zh-CN" sz="2400"/>
              <a:t>Most chemical reactions take place in an </a:t>
            </a:r>
            <a:r>
              <a:rPr lang="en-US" altLang="zh-CN" sz="2400" b="1">
                <a:solidFill>
                  <a:srgbClr val="FF0000"/>
                </a:solidFill>
              </a:rPr>
              <a:t>open system </a:t>
            </a:r>
            <a:r>
              <a:rPr lang="en-US" altLang="zh-CN" sz="2400"/>
              <a:t>which can exchange energy and matter with the surroundings. </a:t>
            </a:r>
          </a:p>
          <a:p>
            <a:r>
              <a:rPr lang="en-US" altLang="zh-CN" sz="2400"/>
              <a:t>A </a:t>
            </a:r>
            <a:r>
              <a:rPr lang="en-US" altLang="zh-CN" sz="2400" b="1">
                <a:solidFill>
                  <a:srgbClr val="FF0000"/>
                </a:solidFill>
              </a:rPr>
              <a:t>closed system </a:t>
            </a:r>
            <a:r>
              <a:rPr lang="en-US" altLang="zh-CN" sz="2400"/>
              <a:t>can exchange energy but not matter with the surroundings.</a:t>
            </a:r>
          </a:p>
          <a:p>
            <a:r>
              <a:rPr lang="en-US" altLang="zh-CN" sz="2400"/>
              <a:t>A </a:t>
            </a:r>
            <a:r>
              <a:rPr lang="en-US" altLang="zh-CN" sz="2400">
                <a:solidFill>
                  <a:srgbClr val="FF0000">
                    <a:alpha val="60000"/>
                  </a:srgbClr>
                </a:solidFill>
              </a:rPr>
              <a:t>isolated system </a:t>
            </a:r>
            <a:r>
              <a:rPr lang="en-US" altLang="zh-CN" sz="2400"/>
              <a:t>can not exchange energy or matter with surroundings</a:t>
            </a:r>
            <a:endParaRPr lang="zh-CN" altLang="en-US" sz="2400"/>
          </a:p>
        </p:txBody>
      </p:sp>
    </p:spTree>
    <p:extLst>
      <p:ext uri="{BB962C8B-B14F-4D97-AF65-F5344CB8AC3E}">
        <p14:creationId xmlns:p14="http://schemas.microsoft.com/office/powerpoint/2010/main" val="109650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69256" y="137476"/>
            <a:ext cx="7729728" cy="1188720"/>
          </a:xfrm>
        </p:spPr>
        <p:txBody>
          <a:bodyPr/>
          <a:lstStyle/>
          <a:p>
            <a:r>
              <a:rPr lang="en-US" altLang="zh-CN"/>
              <a:t>Practice</a:t>
            </a:r>
            <a:endParaRPr lang="zh-CN" altLang="en-US"/>
          </a:p>
        </p:txBody>
      </p:sp>
      <p:sp>
        <p:nvSpPr>
          <p:cNvPr id="3" name="内容占位符 2"/>
          <p:cNvSpPr>
            <a:spLocks noGrp="1"/>
          </p:cNvSpPr>
          <p:nvPr>
            <p:ph idx="1"/>
          </p:nvPr>
        </p:nvSpPr>
        <p:spPr>
          <a:xfrm>
            <a:off x="1620137" y="1838961"/>
            <a:ext cx="8676007" cy="4881563"/>
          </a:xfrm>
        </p:spPr>
        <p:txBody>
          <a:bodyPr>
            <a:normAutofit/>
          </a:bodyPr>
          <a:lstStyle/>
          <a:p>
            <a:r>
              <a:rPr lang="en-US" altLang="zh-CN" sz="2400" dirty="0"/>
              <a:t>Calculate the enthalpy of combustion of ethanol from the following data. Assume all the heat from the reaction is absorbed by the water. Compare your value with the IB data booklet value and suggest reasons for any differences.</a:t>
            </a:r>
            <a:endParaRPr lang="zh-CN" altLang="en-US" sz="2400" dirty="0"/>
          </a:p>
        </p:txBody>
      </p:sp>
      <p:pic>
        <p:nvPicPr>
          <p:cNvPr id="4" name="图片 3"/>
          <p:cNvPicPr>
            <a:picLocks noChangeAspect="1"/>
          </p:cNvPicPr>
          <p:nvPr/>
        </p:nvPicPr>
        <p:blipFill>
          <a:blip r:embed="rId2">
            <a:lum bright="-20000" contrast="40000"/>
          </a:blip>
          <a:stretch>
            <a:fillRect/>
          </a:stretch>
        </p:blipFill>
        <p:spPr>
          <a:xfrm>
            <a:off x="2269256" y="3883697"/>
            <a:ext cx="7062748" cy="1765735"/>
          </a:xfrm>
          <a:prstGeom prst="rect">
            <a:avLst/>
          </a:prstGeom>
        </p:spPr>
      </p:pic>
    </p:spTree>
    <p:extLst>
      <p:ext uri="{BB962C8B-B14F-4D97-AF65-F5344CB8AC3E}">
        <p14:creationId xmlns:p14="http://schemas.microsoft.com/office/powerpoint/2010/main" val="2305356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lum bright="-20000" contrast="40000"/>
          </a:blip>
          <a:stretch>
            <a:fillRect/>
          </a:stretch>
        </p:blipFill>
        <p:spPr>
          <a:xfrm>
            <a:off x="2022475" y="418798"/>
            <a:ext cx="7556500" cy="5580669"/>
          </a:xfrm>
          <a:prstGeom prst="rect">
            <a:avLst/>
          </a:prstGeom>
        </p:spPr>
      </p:pic>
      <p:sp>
        <p:nvSpPr>
          <p:cNvPr id="2" name="文本框 1"/>
          <p:cNvSpPr txBox="1"/>
          <p:nvPr/>
        </p:nvSpPr>
        <p:spPr>
          <a:xfrm>
            <a:off x="4318000" y="2120900"/>
            <a:ext cx="977900" cy="605294"/>
          </a:xfrm>
          <a:prstGeom prst="rect">
            <a:avLst/>
          </a:prstGeom>
          <a:solidFill>
            <a:srgbClr val="FEFDBF"/>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err="1">
                <a:ln>
                  <a:noFill/>
                </a:ln>
                <a:solidFill>
                  <a:srgbClr val="000000"/>
                </a:solidFill>
                <a:effectLst/>
                <a:uLnTx/>
                <a:uFillTx/>
                <a:latin typeface="Gill Sans MT" panose="020B0502020104020203"/>
                <a:ea typeface="华文中宋" panose="02010600040101010101" pitchFamily="2" charset="-122"/>
                <a:cs typeface="+mn-cs"/>
              </a:rPr>
              <a:t>q</a:t>
            </a:r>
            <a:r>
              <a:rPr kumimoji="0" lang="en-US" altLang="zh-CN" sz="2000" b="0" i="0" u="none" strike="noStrike" kern="1200" cap="none" spc="0" normalizeH="0" baseline="-25000" noProof="0" err="1">
                <a:ln>
                  <a:noFill/>
                </a:ln>
                <a:solidFill>
                  <a:srgbClr val="000000"/>
                </a:solidFill>
                <a:effectLst/>
                <a:uLnTx/>
                <a:uFillTx/>
                <a:latin typeface="Gill Sans MT" panose="020B0502020104020203"/>
                <a:ea typeface="华文中宋" panose="02010600040101010101" pitchFamily="2" charset="-122"/>
                <a:cs typeface="+mn-cs"/>
              </a:rPr>
              <a:t>reaction</a:t>
            </a:r>
            <a:endParaRPr kumimoji="0" lang="zh-CN" altLang="en-US" sz="2000" b="0" i="0" u="none" strike="noStrike" kern="1200" cap="none" spc="0" normalizeH="0" baseline="-25000" noProof="0">
              <a:ln>
                <a:noFill/>
              </a:ln>
              <a:solidFill>
                <a:srgbClr val="000000"/>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27783647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2336" y="1106627"/>
            <a:ext cx="11484864" cy="5605463"/>
          </a:xfrm>
        </p:spPr>
        <p:txBody>
          <a:bodyPr>
            <a:noAutofit/>
          </a:bodyPr>
          <a:lstStyle/>
          <a:p>
            <a:r>
              <a:rPr lang="en-US" altLang="zh-CN" sz="2800" dirty="0"/>
              <a:t>The IB data booklet value is –1367 kJ mol</a:t>
            </a:r>
            <a:r>
              <a:rPr lang="en-US" altLang="zh-CN" sz="2800" baseline="30000" dirty="0"/>
              <a:t>–1</a:t>
            </a:r>
            <a:r>
              <a:rPr lang="en-US" altLang="zh-CN" sz="2800" dirty="0"/>
              <a:t>. The difference between the values can be accounted for by any of the following factors:</a:t>
            </a:r>
          </a:p>
          <a:p>
            <a:pPr lvl="1"/>
            <a:r>
              <a:rPr lang="en-US" altLang="zh-CN" sz="2800" dirty="0"/>
              <a:t>Not all the heat produced by the combustion reaction is transferred to the water. Some is needed to heat the copper calorimeter and some has passed to the surroundings.</a:t>
            </a:r>
          </a:p>
          <a:p>
            <a:pPr lvl="1"/>
            <a:r>
              <a:rPr lang="en-US" altLang="zh-CN" sz="2800" dirty="0"/>
              <a:t>The combustion of the ethanol is unlikely to be complete owing to the limited oxygen available, as assumed by the literature value.</a:t>
            </a:r>
          </a:p>
          <a:p>
            <a:pPr lvl="1"/>
            <a:r>
              <a:rPr lang="en-US" altLang="zh-CN" sz="2800" dirty="0"/>
              <a:t>The experiment was not performed under standard conditions.</a:t>
            </a:r>
            <a:endParaRPr lang="zh-CN" altLang="en-US" sz="2800" dirty="0"/>
          </a:p>
        </p:txBody>
      </p:sp>
    </p:spTree>
    <p:extLst>
      <p:ext uri="{BB962C8B-B14F-4D97-AF65-F5344CB8AC3E}">
        <p14:creationId xmlns:p14="http://schemas.microsoft.com/office/powerpoint/2010/main" val="87737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3" y="187768"/>
            <a:ext cx="11090275" cy="1333057"/>
          </a:xfrm>
        </p:spPr>
        <p:txBody>
          <a:bodyPr/>
          <a:lstStyle/>
          <a:p>
            <a:r>
              <a:rPr lang="en-US" altLang="zh-CN" u="sng"/>
              <a:t>Enthalpy changes of reaction in solution</a:t>
            </a:r>
            <a:endParaRPr lang="zh-CN" altLang="en-US" u="sng"/>
          </a:p>
        </p:txBody>
      </p:sp>
      <p:sp>
        <p:nvSpPr>
          <p:cNvPr id="3" name="内容占位符 2"/>
          <p:cNvSpPr>
            <a:spLocks noGrp="1"/>
          </p:cNvSpPr>
          <p:nvPr>
            <p:ph idx="1"/>
          </p:nvPr>
        </p:nvSpPr>
        <p:spPr>
          <a:xfrm>
            <a:off x="0" y="2036573"/>
            <a:ext cx="11641138" cy="4437063"/>
          </a:xfrm>
        </p:spPr>
        <p:txBody>
          <a:bodyPr>
            <a:normAutofit/>
          </a:bodyPr>
          <a:lstStyle/>
          <a:p>
            <a:r>
              <a:rPr lang="en-US" altLang="zh-CN" sz="2400" dirty="0"/>
              <a:t>The enthalpy changes of reaction in solution can be calculated by carrying out the reaction in an insulated system, for example, a polystyrene cup. </a:t>
            </a:r>
          </a:p>
          <a:p>
            <a:r>
              <a:rPr lang="en-US" altLang="zh-CN" sz="2400" dirty="0"/>
              <a:t>The heat released or absorbed by the reaction can be measured from the temperature change of the water.</a:t>
            </a:r>
            <a:endParaRPr lang="zh-CN" altLang="en-US" sz="2400" dirty="0"/>
          </a:p>
        </p:txBody>
      </p:sp>
      <p:pic>
        <p:nvPicPr>
          <p:cNvPr id="4" name="图片 3"/>
          <p:cNvPicPr>
            <a:picLocks noChangeAspect="1"/>
          </p:cNvPicPr>
          <p:nvPr/>
        </p:nvPicPr>
        <p:blipFill>
          <a:blip r:embed="rId2">
            <a:lum bright="-20000" contrast="40000"/>
          </a:blip>
          <a:stretch>
            <a:fillRect/>
          </a:stretch>
        </p:blipFill>
        <p:spPr>
          <a:xfrm>
            <a:off x="3577154" y="3982278"/>
            <a:ext cx="5895072" cy="2875722"/>
          </a:xfrm>
          <a:prstGeom prst="rect">
            <a:avLst/>
          </a:prstGeom>
        </p:spPr>
      </p:pic>
    </p:spTree>
    <p:extLst>
      <p:ext uri="{BB962C8B-B14F-4D97-AF65-F5344CB8AC3E}">
        <p14:creationId xmlns:p14="http://schemas.microsoft.com/office/powerpoint/2010/main" val="177959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0764" y="749808"/>
            <a:ext cx="7556313" cy="722406"/>
          </a:xfrm>
        </p:spPr>
        <p:txBody>
          <a:bodyPr>
            <a:normAutofit fontScale="90000"/>
          </a:bodyPr>
          <a:lstStyle/>
          <a:p>
            <a:r>
              <a:rPr lang="en-US" altLang="zh-CN"/>
              <a:t>Assumptions to be made</a:t>
            </a:r>
            <a:endParaRPr lang="zh-CN" altLang="en-US"/>
          </a:p>
        </p:txBody>
      </p:sp>
      <p:sp>
        <p:nvSpPr>
          <p:cNvPr id="3" name="内容占位符 2"/>
          <p:cNvSpPr>
            <a:spLocks noGrp="1"/>
          </p:cNvSpPr>
          <p:nvPr>
            <p:ph idx="1"/>
          </p:nvPr>
        </p:nvSpPr>
        <p:spPr>
          <a:xfrm>
            <a:off x="1777676" y="2384510"/>
            <a:ext cx="8636647" cy="5702300"/>
          </a:xfrm>
        </p:spPr>
        <p:txBody>
          <a:bodyPr>
            <a:noAutofit/>
          </a:bodyPr>
          <a:lstStyle/>
          <a:p>
            <a:r>
              <a:rPr lang="en-US" altLang="zh-CN" b="1" dirty="0">
                <a:solidFill>
                  <a:srgbClr val="FF0000"/>
                </a:solidFill>
              </a:rPr>
              <a:t>No heat loss from the system</a:t>
            </a:r>
          </a:p>
          <a:p>
            <a:pPr lvl="0"/>
            <a:r>
              <a:rPr lang="en-US" altLang="zh-CN" b="1" dirty="0">
                <a:solidFill>
                  <a:srgbClr val="FF0000"/>
                </a:solidFill>
              </a:rPr>
              <a:t>All the heat goes between the reaction and the water</a:t>
            </a:r>
            <a:r>
              <a:rPr lang="en-US" altLang="zh-CN" dirty="0"/>
              <a:t> [The heat energy required to change the temperature of the other substances present may be ignored, in comparison to that needed to heat the water (usually in excess and has a very high specific heat capacity)]</a:t>
            </a:r>
          </a:p>
          <a:p>
            <a:r>
              <a:rPr lang="en-US" altLang="zh-CN" b="1" dirty="0">
                <a:solidFill>
                  <a:srgbClr val="FF0000"/>
                </a:solidFill>
              </a:rPr>
              <a:t>The solution is dilute: V(solution) = V(H</a:t>
            </a:r>
            <a:r>
              <a:rPr lang="en-US" altLang="zh-CN" b="1" baseline="-25000" dirty="0">
                <a:solidFill>
                  <a:srgbClr val="FF0000"/>
                </a:solidFill>
              </a:rPr>
              <a:t>2</a:t>
            </a:r>
            <a:r>
              <a:rPr lang="en-US" altLang="zh-CN" b="1" dirty="0">
                <a:solidFill>
                  <a:srgbClr val="FF0000"/>
                </a:solidFill>
              </a:rPr>
              <a:t>O)</a:t>
            </a:r>
          </a:p>
          <a:p>
            <a:r>
              <a:rPr lang="en-US" altLang="zh-CN" b="1" dirty="0">
                <a:solidFill>
                  <a:srgbClr val="FF0000"/>
                </a:solidFill>
              </a:rPr>
              <a:t>Solution has the same density as water: 1.00 g cm</a:t>
            </a:r>
            <a:r>
              <a:rPr lang="en-US" altLang="zh-CN" b="1" baseline="30000" dirty="0">
                <a:solidFill>
                  <a:srgbClr val="FF0000"/>
                </a:solidFill>
              </a:rPr>
              <a:t>–3</a:t>
            </a:r>
            <a:r>
              <a:rPr lang="en-US" altLang="zh-CN" b="1" dirty="0">
                <a:solidFill>
                  <a:srgbClr val="FF0000"/>
                </a:solidFill>
              </a:rPr>
              <a:t>.</a:t>
            </a:r>
          </a:p>
          <a:p>
            <a:r>
              <a:rPr lang="en-US" altLang="zh-CN" b="1" dirty="0">
                <a:solidFill>
                  <a:srgbClr val="FF0000"/>
                </a:solidFill>
              </a:rPr>
              <a:t>Solution has the same specific heat capacity as water: 4.18 J g</a:t>
            </a:r>
            <a:r>
              <a:rPr lang="en-US" altLang="zh-CN" b="1" baseline="30000" dirty="0">
                <a:solidFill>
                  <a:srgbClr val="FF0000"/>
                </a:solidFill>
              </a:rPr>
              <a:t>-1</a:t>
            </a:r>
            <a:r>
              <a:rPr lang="en-US" altLang="zh-CN" b="1" dirty="0">
                <a:solidFill>
                  <a:srgbClr val="FF0000"/>
                </a:solidFill>
              </a:rPr>
              <a:t> K</a:t>
            </a:r>
            <a:r>
              <a:rPr lang="en-US" altLang="zh-CN" b="1" baseline="30000" dirty="0">
                <a:solidFill>
                  <a:srgbClr val="FF0000"/>
                </a:solidFill>
              </a:rPr>
              <a:t>-1</a:t>
            </a:r>
          </a:p>
          <a:p>
            <a:r>
              <a:rPr lang="en-US" altLang="zh-CN" dirty="0"/>
              <a:t>So: </a:t>
            </a:r>
            <a:r>
              <a:rPr lang="en-US" altLang="zh-CN" b="1" dirty="0" err="1">
                <a:solidFill>
                  <a:srgbClr val="FF0000"/>
                </a:solidFill>
              </a:rPr>
              <a:t>q</a:t>
            </a:r>
            <a:r>
              <a:rPr lang="en-US" altLang="zh-CN" b="1" baseline="-25000" dirty="0" err="1">
                <a:solidFill>
                  <a:srgbClr val="FF0000"/>
                </a:solidFill>
              </a:rPr>
              <a:t>water</a:t>
            </a:r>
            <a:r>
              <a:rPr lang="en-US" altLang="zh-CN" b="1" dirty="0">
                <a:solidFill>
                  <a:srgbClr val="FF0000"/>
                </a:solidFill>
              </a:rPr>
              <a:t> + </a:t>
            </a:r>
            <a:r>
              <a:rPr lang="en-US" altLang="zh-CN" b="1" dirty="0" err="1">
                <a:solidFill>
                  <a:srgbClr val="FF0000"/>
                </a:solidFill>
              </a:rPr>
              <a:t>q</a:t>
            </a:r>
            <a:r>
              <a:rPr lang="en-US" altLang="zh-CN" b="1" baseline="-25000" dirty="0" err="1">
                <a:solidFill>
                  <a:srgbClr val="FF0000"/>
                </a:solidFill>
              </a:rPr>
              <a:t>reaction</a:t>
            </a:r>
            <a:r>
              <a:rPr lang="en-US" altLang="zh-CN" b="1" dirty="0">
                <a:solidFill>
                  <a:srgbClr val="FF0000"/>
                </a:solidFill>
              </a:rPr>
              <a:t> =0</a:t>
            </a:r>
          </a:p>
          <a:p>
            <a:r>
              <a:rPr lang="en-US" altLang="zh-CN" b="1" dirty="0" err="1">
                <a:solidFill>
                  <a:srgbClr val="FF0000"/>
                </a:solidFill>
              </a:rPr>
              <a:t>q</a:t>
            </a:r>
            <a:r>
              <a:rPr lang="en-US" altLang="zh-CN" b="1" baseline="-25000" dirty="0" err="1">
                <a:solidFill>
                  <a:srgbClr val="FF0000"/>
                </a:solidFill>
              </a:rPr>
              <a:t>reaction</a:t>
            </a:r>
            <a:r>
              <a:rPr lang="en-US" altLang="zh-CN" b="1" dirty="0">
                <a:solidFill>
                  <a:srgbClr val="FF0000"/>
                </a:solidFill>
              </a:rPr>
              <a:t> = – </a:t>
            </a:r>
            <a:r>
              <a:rPr lang="en-US" altLang="zh-CN" b="1" dirty="0" err="1">
                <a:solidFill>
                  <a:srgbClr val="FF0000"/>
                </a:solidFill>
              </a:rPr>
              <a:t>q</a:t>
            </a:r>
            <a:r>
              <a:rPr lang="en-US" altLang="zh-CN" b="1" baseline="-25000" dirty="0" err="1">
                <a:solidFill>
                  <a:srgbClr val="FF0000"/>
                </a:solidFill>
              </a:rPr>
              <a:t>water</a:t>
            </a:r>
            <a:endParaRPr lang="zh-CN" altLang="en-US" b="1" baseline="-25000" dirty="0">
              <a:solidFill>
                <a:srgbClr val="FF0000"/>
              </a:solidFill>
            </a:endParaRPr>
          </a:p>
        </p:txBody>
      </p:sp>
    </p:spTree>
    <p:extLst>
      <p:ext uri="{BB962C8B-B14F-4D97-AF65-F5344CB8AC3E}">
        <p14:creationId xmlns:p14="http://schemas.microsoft.com/office/powerpoint/2010/main" val="210948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31136" y="1613916"/>
            <a:ext cx="7729728" cy="3101983"/>
          </a:xfrm>
        </p:spPr>
        <p:txBody>
          <a:bodyPr>
            <a:normAutofit/>
          </a:bodyPr>
          <a:lstStyle/>
          <a:p>
            <a:r>
              <a:rPr lang="en-US" altLang="zh-CN" sz="2400" dirty="0"/>
              <a:t>For an exothermic reaction, </a:t>
            </a:r>
            <a:r>
              <a:rPr lang="en-US" altLang="zh-CN" sz="2400" dirty="0" err="1">
                <a:solidFill>
                  <a:schemeClr val="tx1"/>
                </a:solidFill>
              </a:rPr>
              <a:t>q</a:t>
            </a:r>
            <a:r>
              <a:rPr lang="en-US" altLang="zh-CN" sz="2400" baseline="-25000" dirty="0" err="1"/>
              <a:t>reaction</a:t>
            </a:r>
            <a:r>
              <a:rPr lang="en-US" altLang="zh-CN" sz="2400" dirty="0"/>
              <a:t> is negative as heat has passed from the reaction into the water.</a:t>
            </a:r>
          </a:p>
          <a:p>
            <a:pPr lvl="1"/>
            <a:r>
              <a:rPr lang="en-US" altLang="zh-CN" sz="2000" dirty="0" err="1">
                <a:solidFill>
                  <a:schemeClr val="tx1"/>
                </a:solidFill>
              </a:rPr>
              <a:t>q</a:t>
            </a:r>
            <a:r>
              <a:rPr lang="en-US" altLang="zh-CN" sz="2000" baseline="-25000" dirty="0" err="1"/>
              <a:t>water</a:t>
            </a:r>
            <a:r>
              <a:rPr lang="en-US" altLang="zh-CN" sz="2000" dirty="0"/>
              <a:t> = m(H</a:t>
            </a:r>
            <a:r>
              <a:rPr lang="en-US" altLang="zh-CN" sz="2000" baseline="-25000" dirty="0"/>
              <a:t>2</a:t>
            </a:r>
            <a:r>
              <a:rPr lang="en-US" altLang="zh-CN" sz="2000" dirty="0"/>
              <a:t>O) × c(H</a:t>
            </a:r>
            <a:r>
              <a:rPr lang="en-US" altLang="zh-CN" sz="2000" baseline="-25000" dirty="0"/>
              <a:t>2</a:t>
            </a:r>
            <a:r>
              <a:rPr lang="en-US" altLang="zh-CN" sz="2000" dirty="0"/>
              <a:t>O) × </a:t>
            </a:r>
            <a:r>
              <a:rPr lang="en-US" altLang="zh-CN" sz="2000" dirty="0">
                <a:solidFill>
                  <a:schemeClr val="tx1"/>
                </a:solidFill>
              </a:rPr>
              <a:t>Δ</a:t>
            </a:r>
            <a:r>
              <a:rPr lang="en-US" altLang="zh-CN" sz="2000" dirty="0"/>
              <a:t>T(H</a:t>
            </a:r>
            <a:r>
              <a:rPr lang="en-US" altLang="zh-CN" sz="2000" baseline="-25000" dirty="0"/>
              <a:t>2</a:t>
            </a:r>
            <a:r>
              <a:rPr lang="en-US" altLang="zh-CN" sz="2000" dirty="0"/>
              <a:t>O)</a:t>
            </a:r>
          </a:p>
          <a:p>
            <a:r>
              <a:rPr lang="en-US" altLang="zh-CN" sz="2400" b="1" dirty="0">
                <a:solidFill>
                  <a:srgbClr val="FF0000"/>
                </a:solidFill>
              </a:rPr>
              <a:t>The limiting reactant must be identified in order to determine the </a:t>
            </a:r>
            <a:r>
              <a:rPr lang="en-US" altLang="zh-CN" sz="2400" b="1" u="sng" dirty="0">
                <a:solidFill>
                  <a:srgbClr val="FF0000"/>
                </a:solidFill>
              </a:rPr>
              <a:t>molar enthalpy change of reaction</a:t>
            </a:r>
            <a:r>
              <a:rPr lang="en-US" altLang="zh-CN" sz="2400" b="1" dirty="0">
                <a:solidFill>
                  <a:srgbClr val="FF0000"/>
                </a:solidFill>
              </a:rPr>
              <a:t>.</a:t>
            </a:r>
          </a:p>
          <a:p>
            <a:endParaRPr lang="en-US" altLang="zh-CN" sz="2400" b="1" dirty="0">
              <a:solidFill>
                <a:srgbClr val="FF0000"/>
              </a:solidFill>
            </a:endParaRPr>
          </a:p>
          <a:p>
            <a:r>
              <a:rPr lang="en-US" altLang="zh-CN" sz="2400" dirty="0"/>
              <a:t>                                                                         </a:t>
            </a:r>
            <a:endParaRPr lang="zh-CN" altLang="en-US" sz="2400" dirty="0"/>
          </a:p>
        </p:txBody>
      </p:sp>
      <p:pic>
        <p:nvPicPr>
          <p:cNvPr id="4" name="图片 3"/>
          <p:cNvPicPr>
            <a:picLocks noChangeAspect="1"/>
          </p:cNvPicPr>
          <p:nvPr/>
        </p:nvPicPr>
        <p:blipFill>
          <a:blip r:embed="rId2"/>
          <a:stretch>
            <a:fillRect/>
          </a:stretch>
        </p:blipFill>
        <p:spPr>
          <a:xfrm>
            <a:off x="2786693" y="4535557"/>
            <a:ext cx="5359946" cy="888790"/>
          </a:xfrm>
          <a:prstGeom prst="rect">
            <a:avLst/>
          </a:prstGeom>
        </p:spPr>
      </p:pic>
    </p:spTree>
    <p:extLst>
      <p:ext uri="{BB962C8B-B14F-4D97-AF65-F5344CB8AC3E}">
        <p14:creationId xmlns:p14="http://schemas.microsoft.com/office/powerpoint/2010/main" val="262139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Getting the maximum temperature from experiment considering the heat loss to surrounding</a:t>
            </a:r>
            <a:endParaRPr lang="zh-CN" altLang="en-US"/>
          </a:p>
        </p:txBody>
      </p:sp>
      <p:sp>
        <p:nvSpPr>
          <p:cNvPr id="3" name="内容占位符 2"/>
          <p:cNvSpPr>
            <a:spLocks noGrp="1"/>
          </p:cNvSpPr>
          <p:nvPr>
            <p:ph idx="1"/>
          </p:nvPr>
        </p:nvSpPr>
        <p:spPr>
          <a:xfrm>
            <a:off x="1967611" y="3170237"/>
            <a:ext cx="7556313" cy="3687763"/>
          </a:xfrm>
        </p:spPr>
        <p:txBody>
          <a:bodyPr>
            <a:normAutofit/>
          </a:bodyPr>
          <a:lstStyle/>
          <a:p>
            <a:r>
              <a:rPr lang="en-US" altLang="zh-CN" sz="2400" dirty="0"/>
              <a:t>A known volume of copper sulfate solution is added to the calorimeter and its temperature measured every 25 s. </a:t>
            </a:r>
          </a:p>
          <a:p>
            <a:r>
              <a:rPr lang="en-US" altLang="zh-CN" sz="2400" dirty="0"/>
              <a:t>Excess zinc powder is added after 100 s and the temperature starts to rise until a maximum after which it falls in an approximately linear fashion.</a:t>
            </a:r>
            <a:endParaRPr lang="zh-CN" altLang="en-US" sz="2400" dirty="0"/>
          </a:p>
        </p:txBody>
      </p:sp>
    </p:spTree>
    <p:extLst>
      <p:ext uri="{BB962C8B-B14F-4D97-AF65-F5344CB8AC3E}">
        <p14:creationId xmlns:p14="http://schemas.microsoft.com/office/powerpoint/2010/main" val="418519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22475" y="1193801"/>
            <a:ext cx="7556313" cy="4932363"/>
          </a:xfrm>
        </p:spPr>
        <p:txBody>
          <a:bodyPr>
            <a:normAutofit/>
          </a:bodyPr>
          <a:lstStyle/>
          <a:p>
            <a:r>
              <a:rPr lang="en-US" altLang="zh-CN" sz="2400"/>
              <a:t>Heat is lost from the system as soon as the temperature rises above the temperature of the surroundings, in this case 20 °C. </a:t>
            </a:r>
          </a:p>
          <a:p>
            <a:r>
              <a:rPr lang="en-US" altLang="zh-CN" sz="2400"/>
              <a:t>We can make some allowance for heat loss by extrapolating the cooling section of the graph to the time when the reaction started (100 s).</a:t>
            </a:r>
            <a:endParaRPr lang="zh-CN" altLang="en-US" sz="2400"/>
          </a:p>
        </p:txBody>
      </p:sp>
    </p:spTree>
    <p:extLst>
      <p:ext uri="{BB962C8B-B14F-4D97-AF65-F5344CB8AC3E}">
        <p14:creationId xmlns:p14="http://schemas.microsoft.com/office/powerpoint/2010/main" val="261552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lum bright="-20000" contrast="40000"/>
          </a:blip>
          <a:stretch>
            <a:fillRect/>
          </a:stretch>
        </p:blipFill>
        <p:spPr>
          <a:xfrm>
            <a:off x="1524000" y="1066218"/>
            <a:ext cx="9108754" cy="5042482"/>
          </a:xfrm>
          <a:prstGeom prst="rect">
            <a:avLst/>
          </a:prstGeom>
        </p:spPr>
      </p:pic>
      <p:cxnSp>
        <p:nvCxnSpPr>
          <p:cNvPr id="3" name="直接连接符 2">
            <a:extLst>
              <a:ext uri="{FF2B5EF4-FFF2-40B4-BE49-F238E27FC236}">
                <a16:creationId xmlns:a16="http://schemas.microsoft.com/office/drawing/2014/main" id="{C9AF0BE2-826D-4DF9-B7B5-3597A8697735}"/>
              </a:ext>
            </a:extLst>
          </p:cNvPr>
          <p:cNvCxnSpPr/>
          <p:nvPr/>
        </p:nvCxnSpPr>
        <p:spPr>
          <a:xfrm>
            <a:off x="2749118" y="2325950"/>
            <a:ext cx="1207364" cy="0"/>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7406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lum bright="-20000" contrast="40000"/>
          </a:blip>
          <a:stretch>
            <a:fillRect/>
          </a:stretch>
        </p:blipFill>
        <p:spPr>
          <a:xfrm>
            <a:off x="1545014" y="259638"/>
            <a:ext cx="9095992" cy="5417262"/>
          </a:xfrm>
          <a:prstGeom prst="rect">
            <a:avLst/>
          </a:prstGeom>
        </p:spPr>
      </p:pic>
      <p:sp>
        <p:nvSpPr>
          <p:cNvPr id="3" name="文本框 2"/>
          <p:cNvSpPr txBox="1"/>
          <p:nvPr/>
        </p:nvSpPr>
        <p:spPr>
          <a:xfrm>
            <a:off x="9944100" y="259638"/>
            <a:ext cx="696906" cy="375362"/>
          </a:xfrm>
          <a:prstGeom prst="rect">
            <a:avLst/>
          </a:prstGeom>
          <a:solidFill>
            <a:srgbClr val="FFFFFF"/>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sp>
        <p:nvSpPr>
          <p:cNvPr id="4" name="文本框 3"/>
          <p:cNvSpPr txBox="1"/>
          <p:nvPr/>
        </p:nvSpPr>
        <p:spPr>
          <a:xfrm>
            <a:off x="1545014" y="599718"/>
            <a:ext cx="2506286" cy="369332"/>
          </a:xfrm>
          <a:prstGeom prst="rect">
            <a:avLst/>
          </a:prstGeom>
          <a:solidFill>
            <a:srgbClr val="FFFFFF"/>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167660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The 1</a:t>
            </a:r>
            <a:r>
              <a:rPr lang="en-US" altLang="zh-CN" baseline="30000"/>
              <a:t>st</a:t>
            </a:r>
            <a:r>
              <a:rPr lang="en-US" altLang="zh-CN"/>
              <a:t> Law of Thermodynamics</a:t>
            </a:r>
            <a:endParaRPr lang="zh-CN" altLang="en-US"/>
          </a:p>
        </p:txBody>
      </p:sp>
      <p:sp>
        <p:nvSpPr>
          <p:cNvPr id="3" name="内容占位符 2"/>
          <p:cNvSpPr>
            <a:spLocks noGrp="1"/>
          </p:cNvSpPr>
          <p:nvPr>
            <p:ph idx="1"/>
          </p:nvPr>
        </p:nvSpPr>
        <p:spPr>
          <a:xfrm>
            <a:off x="2022475" y="1600201"/>
            <a:ext cx="7556313" cy="4525963"/>
          </a:xfrm>
        </p:spPr>
        <p:txBody>
          <a:bodyPr>
            <a:normAutofit/>
          </a:bodyPr>
          <a:lstStyle/>
          <a:p>
            <a:r>
              <a:rPr lang="en-US" altLang="zh-CN" sz="2400" b="1">
                <a:solidFill>
                  <a:srgbClr val="FF0000"/>
                </a:solidFill>
              </a:rPr>
              <a:t>The law of Conservation of Energy</a:t>
            </a:r>
            <a:r>
              <a:rPr lang="en-US" altLang="zh-CN" sz="2400"/>
              <a:t>: the total energy of an isolated system is constant; energy can be transformed from one form to another, but cannot be created or destroyed.</a:t>
            </a:r>
          </a:p>
          <a:p>
            <a:r>
              <a:rPr lang="en-US" altLang="zh-CN" sz="2400"/>
              <a:t>Energy can only be exchanged between a system and the surroundings, but the total energy cannot change during the process</a:t>
            </a:r>
          </a:p>
          <a:p>
            <a:r>
              <a:rPr lang="en-US" altLang="zh-CN" sz="2400"/>
              <a:t>Therefore, any energy lost by the system is gained by the surroundings and vice versa.</a:t>
            </a:r>
            <a:endParaRPr lang="zh-CN" altLang="en-US" sz="2400"/>
          </a:p>
        </p:txBody>
      </p:sp>
    </p:spTree>
    <p:extLst>
      <p:ext uri="{BB962C8B-B14F-4D97-AF65-F5344CB8AC3E}">
        <p14:creationId xmlns:p14="http://schemas.microsoft.com/office/powerpoint/2010/main" val="413806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514290" y="1820544"/>
            <a:ext cx="7163421" cy="2962913"/>
          </a:xfrm>
          <a:prstGeom prst="rect">
            <a:avLst/>
          </a:prstGeom>
        </p:spPr>
      </p:pic>
      <p:sp>
        <p:nvSpPr>
          <p:cNvPr id="3" name="文本框 2"/>
          <p:cNvSpPr txBox="1"/>
          <p:nvPr/>
        </p:nvSpPr>
        <p:spPr>
          <a:xfrm>
            <a:off x="3886200" y="3962400"/>
            <a:ext cx="3048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a:t>
            </a:r>
            <a:endParaRPr kumimoji="0" lang="zh-CN" altLang="en-US"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sp>
        <p:nvSpPr>
          <p:cNvPr id="4" name="文本框 3"/>
          <p:cNvSpPr txBox="1"/>
          <p:nvPr/>
        </p:nvSpPr>
        <p:spPr>
          <a:xfrm>
            <a:off x="3860800" y="2932667"/>
            <a:ext cx="3048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a:t>
            </a:r>
            <a:endParaRPr kumimoji="0" lang="zh-CN" altLang="en-US"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40237483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008439" y="856682"/>
            <a:ext cx="5616575" cy="720725"/>
          </a:xfrm>
          <a:prstGeom prst="rect">
            <a:avLst/>
          </a:prstGeom>
        </p:spPr>
        <p:txBody>
          <a:bodyPr rtlCol="0">
            <a:normAutofit/>
          </a:bodyPr>
          <a:lstStyle/>
          <a:p>
            <a:pPr marL="228600" marR="0" lvl="0" indent="-228600" algn="l" defTabSz="457200" rtl="0" eaLnBrk="1" fontAlgn="auto" latinLnBrk="0" hangingPunct="1">
              <a:lnSpc>
                <a:spcPct val="90000"/>
              </a:lnSpc>
              <a:spcBef>
                <a:spcPts val="2000"/>
              </a:spcBef>
              <a:spcAft>
                <a:spcPts val="0"/>
              </a:spcAft>
              <a:buClr>
                <a:srgbClr val="F6A21D"/>
              </a:buClr>
              <a:buSzPct val="75000"/>
              <a:buFontTx/>
              <a:buNone/>
              <a:tabLst/>
              <a:defRPr/>
            </a:pPr>
            <a:r>
              <a:rPr kumimoji="0" lang="en-GB" sz="3600" b="0" i="0" u="none" strike="noStrike" kern="1200" cap="none" spc="0" normalizeH="0" baseline="0" noProof="0">
                <a:ln>
                  <a:noFill/>
                </a:ln>
                <a:solidFill>
                  <a:srgbClr val="000000">
                    <a:lumMod val="65000"/>
                    <a:lumOff val="35000"/>
                  </a:srgbClr>
                </a:solidFill>
                <a:effectLst/>
                <a:uLnTx/>
                <a:uFillTx/>
                <a:latin typeface="Tahoma" pitchFamily="34" charset="0"/>
                <a:ea typeface="+mn-ea"/>
                <a:cs typeface="+mn-cs"/>
              </a:rPr>
              <a:t>2 moles of ethanol burned</a:t>
            </a:r>
          </a:p>
        </p:txBody>
      </p:sp>
      <p:sp>
        <p:nvSpPr>
          <p:cNvPr id="3" name="Rectangle 4"/>
          <p:cNvSpPr>
            <a:spLocks noChangeArrowheads="1"/>
          </p:cNvSpPr>
          <p:nvPr/>
        </p:nvSpPr>
        <p:spPr bwMode="auto">
          <a:xfrm>
            <a:off x="3825876" y="1577407"/>
            <a:ext cx="4575175" cy="865187"/>
          </a:xfrm>
          <a:prstGeom prst="rect">
            <a:avLst/>
          </a:prstGeom>
          <a:noFill/>
          <a:ln w="9525">
            <a:noFill/>
            <a:miter lim="800000"/>
            <a:headEnd/>
            <a:tailEnd/>
          </a:ln>
        </p:spPr>
        <p:txBody>
          <a:bodyPr/>
          <a:lstStyle/>
          <a:p>
            <a:pPr marL="0" marR="0" lvl="0" indent="0" algn="l" defTabSz="457200" rtl="0" eaLnBrk="1" fontAlgn="auto" latinLnBrk="0" hangingPunct="1">
              <a:lnSpc>
                <a:spcPct val="100000"/>
              </a:lnSpc>
              <a:spcBef>
                <a:spcPct val="20000"/>
              </a:spcBef>
              <a:spcAft>
                <a:spcPts val="0"/>
              </a:spcAft>
              <a:buClrTx/>
              <a:buSzTx/>
              <a:buFontTx/>
              <a:buNone/>
              <a:tabLst/>
              <a:defRPr/>
            </a:pPr>
            <a:endParaRPr kumimoji="0" lang="en-GB" altLang="zh-CN" sz="5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zh-CN" sz="40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rPr>
              <a:t> </a:t>
            </a:r>
            <a:r>
              <a:rPr kumimoji="0" lang="en-GB" altLang="zh-CN" sz="36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rPr>
              <a:t>Energy given out = </a:t>
            </a:r>
            <a:endParaRPr kumimoji="0" lang="en-US" sz="10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p:sp>
        <p:nvSpPr>
          <p:cNvPr id="4" name="Rectangle 5"/>
          <p:cNvSpPr>
            <a:spLocks noChangeArrowheads="1"/>
          </p:cNvSpPr>
          <p:nvPr/>
        </p:nvSpPr>
        <p:spPr bwMode="auto">
          <a:xfrm>
            <a:off x="7896226" y="1577407"/>
            <a:ext cx="2232025" cy="865187"/>
          </a:xfrm>
          <a:prstGeom prst="rect">
            <a:avLst/>
          </a:prstGeom>
          <a:noFill/>
          <a:ln w="9525">
            <a:noFill/>
            <a:miter lim="800000"/>
            <a:headEnd/>
            <a:tailEnd/>
          </a:ln>
        </p:spPr>
        <p:txBody>
          <a:bodyPr/>
          <a:lstStyle/>
          <a:p>
            <a:pPr marL="0" marR="0" lvl="0" indent="0" algn="l" defTabSz="457200" rtl="0" eaLnBrk="1" fontAlgn="auto" latinLnBrk="0" hangingPunct="1">
              <a:lnSpc>
                <a:spcPct val="100000"/>
              </a:lnSpc>
              <a:spcBef>
                <a:spcPct val="20000"/>
              </a:spcBef>
              <a:spcAft>
                <a:spcPts val="0"/>
              </a:spcAft>
              <a:buClrTx/>
              <a:buSzTx/>
              <a:buFontTx/>
              <a:buNone/>
              <a:tabLst/>
              <a:defRPr/>
            </a:pPr>
            <a:endParaRPr kumimoji="0" lang="en-GB" altLang="zh-CN" sz="5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zh-CN" sz="40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rPr>
              <a:t> </a:t>
            </a:r>
            <a:r>
              <a:rPr kumimoji="0" lang="en-GB" altLang="zh-CN" sz="36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rPr>
              <a:t>2734 kJ </a:t>
            </a:r>
            <a:endParaRPr kumimoji="0" lang="en-US" sz="10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p:pic>
        <p:nvPicPr>
          <p:cNvPr id="5" name="Picture 22" descr="i311417vr01"/>
          <p:cNvPicPr>
            <a:picLocks noChangeAspect="1" noChangeArrowheads="1"/>
          </p:cNvPicPr>
          <p:nvPr/>
        </p:nvPicPr>
        <p:blipFill>
          <a:blip r:embed="rId2"/>
          <a:srcRect/>
          <a:stretch>
            <a:fillRect/>
          </a:stretch>
        </p:blipFill>
        <p:spPr bwMode="auto">
          <a:xfrm>
            <a:off x="1774825" y="235968"/>
            <a:ext cx="2152650" cy="2705100"/>
          </a:xfrm>
          <a:prstGeom prst="rect">
            <a:avLst/>
          </a:prstGeom>
          <a:noFill/>
          <a:ln w="9525">
            <a:noFill/>
            <a:miter lim="800000"/>
            <a:headEnd/>
            <a:tailEnd/>
          </a:ln>
        </p:spPr>
      </p:pic>
      <p:sp>
        <p:nvSpPr>
          <p:cNvPr id="6" name="Rectangle 23"/>
          <p:cNvSpPr>
            <a:spLocks noChangeArrowheads="1"/>
          </p:cNvSpPr>
          <p:nvPr/>
        </p:nvSpPr>
        <p:spPr bwMode="auto">
          <a:xfrm>
            <a:off x="1703389" y="3017268"/>
            <a:ext cx="6624637" cy="865188"/>
          </a:xfrm>
          <a:prstGeom prst="rect">
            <a:avLst/>
          </a:prstGeom>
          <a:noFill/>
          <a:ln w="9525">
            <a:noFill/>
            <a:miter lim="800000"/>
            <a:headEnd/>
            <a:tailEnd/>
          </a:ln>
        </p:spPr>
        <p:txBody>
          <a:bodyPr/>
          <a:lstStyle/>
          <a:p>
            <a:pPr marL="0" marR="0" lvl="0" indent="0" algn="l" defTabSz="457200" rtl="0" eaLnBrk="1" fontAlgn="auto" latinLnBrk="0" hangingPunct="1">
              <a:lnSpc>
                <a:spcPct val="100000"/>
              </a:lnSpc>
              <a:spcBef>
                <a:spcPct val="20000"/>
              </a:spcBef>
              <a:spcAft>
                <a:spcPts val="0"/>
              </a:spcAft>
              <a:buClrTx/>
              <a:buSzTx/>
              <a:buFontTx/>
              <a:buNone/>
              <a:tabLst/>
              <a:defRPr/>
            </a:pPr>
            <a:endParaRPr kumimoji="0" lang="en-GB" altLang="zh-CN" sz="5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zh-CN" sz="40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rPr>
              <a:t> </a:t>
            </a:r>
            <a:r>
              <a:rPr kumimoji="0" lang="en-GB" altLang="zh-CN" sz="36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rPr>
              <a:t>Energy given out by 1 mole = </a:t>
            </a:r>
            <a:endParaRPr kumimoji="0" lang="en-US" sz="10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p:sp>
        <p:nvSpPr>
          <p:cNvPr id="7" name="Rectangle 24"/>
          <p:cNvSpPr>
            <a:spLocks noChangeArrowheads="1"/>
          </p:cNvSpPr>
          <p:nvPr/>
        </p:nvSpPr>
        <p:spPr bwMode="auto">
          <a:xfrm>
            <a:off x="7824788" y="3017268"/>
            <a:ext cx="2843212" cy="865188"/>
          </a:xfrm>
          <a:prstGeom prst="rect">
            <a:avLst/>
          </a:prstGeom>
          <a:noFill/>
          <a:ln w="9525">
            <a:noFill/>
            <a:miter lim="800000"/>
            <a:headEnd/>
            <a:tailEnd/>
          </a:ln>
        </p:spPr>
        <p:txBody>
          <a:bodyPr/>
          <a:lstStyle/>
          <a:p>
            <a:pPr marL="0" marR="0" lvl="0" indent="0" algn="l" defTabSz="457200" rtl="0" eaLnBrk="1" fontAlgn="auto" latinLnBrk="0" hangingPunct="1">
              <a:lnSpc>
                <a:spcPct val="100000"/>
              </a:lnSpc>
              <a:spcBef>
                <a:spcPct val="20000"/>
              </a:spcBef>
              <a:spcAft>
                <a:spcPts val="0"/>
              </a:spcAft>
              <a:buClrTx/>
              <a:buSzTx/>
              <a:buFontTx/>
              <a:buNone/>
              <a:tabLst/>
              <a:defRPr/>
            </a:pPr>
            <a:endParaRPr kumimoji="0" lang="en-GB" altLang="zh-CN" sz="5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zh-CN" sz="40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rPr>
              <a:t>  </a:t>
            </a:r>
            <a:r>
              <a:rPr kumimoji="0" lang="en-GB" altLang="zh-CN" sz="3600" b="0" i="0" u="sng"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rPr>
              <a:t>2734</a:t>
            </a:r>
            <a:r>
              <a:rPr kumimoji="0" lang="en-GB" altLang="zh-CN" sz="36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rPr>
              <a:t>  kJ</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zh-CN" sz="36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rPr>
              <a:t>     2 </a:t>
            </a:r>
            <a:endParaRPr kumimoji="0" lang="en-US" sz="10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p:sp>
        <p:nvSpPr>
          <p:cNvPr id="8" name="Rectangle 25"/>
          <p:cNvSpPr>
            <a:spLocks noChangeArrowheads="1"/>
          </p:cNvSpPr>
          <p:nvPr/>
        </p:nvSpPr>
        <p:spPr bwMode="auto">
          <a:xfrm>
            <a:off x="7535864" y="4385693"/>
            <a:ext cx="2232025" cy="865188"/>
          </a:xfrm>
          <a:prstGeom prst="rect">
            <a:avLst/>
          </a:prstGeom>
          <a:noFill/>
          <a:ln w="9525">
            <a:noFill/>
            <a:miter lim="800000"/>
            <a:headEnd/>
            <a:tailEnd/>
          </a:ln>
        </p:spPr>
        <p:txBody>
          <a:bodyPr/>
          <a:lstStyle/>
          <a:p>
            <a:pPr marL="0" marR="0" lvl="0" indent="0" algn="l" defTabSz="457200" rtl="0" eaLnBrk="1" fontAlgn="auto" latinLnBrk="0" hangingPunct="1">
              <a:lnSpc>
                <a:spcPct val="100000"/>
              </a:lnSpc>
              <a:spcBef>
                <a:spcPct val="20000"/>
              </a:spcBef>
              <a:spcAft>
                <a:spcPts val="0"/>
              </a:spcAft>
              <a:buClrTx/>
              <a:buSzTx/>
              <a:buFontTx/>
              <a:buNone/>
              <a:tabLst/>
              <a:defRPr/>
            </a:pPr>
            <a:endParaRPr kumimoji="0" lang="en-GB" altLang="zh-CN" sz="5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zh-CN" sz="36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rPr>
              <a:t>= 1367 kJ </a:t>
            </a:r>
            <a:endParaRPr kumimoji="0" lang="en-US" sz="10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p:sp>
        <p:nvSpPr>
          <p:cNvPr id="9" name="Rectangle 26"/>
          <p:cNvSpPr>
            <a:spLocks noChangeArrowheads="1"/>
          </p:cNvSpPr>
          <p:nvPr/>
        </p:nvSpPr>
        <p:spPr bwMode="auto">
          <a:xfrm>
            <a:off x="3719514" y="5465193"/>
            <a:ext cx="4789487" cy="865188"/>
          </a:xfrm>
          <a:prstGeom prst="rect">
            <a:avLst/>
          </a:prstGeom>
          <a:noFill/>
          <a:ln w="9525">
            <a:noFill/>
            <a:miter lim="800000"/>
            <a:headEnd/>
            <a:tailEnd/>
          </a:ln>
        </p:spPr>
        <p:txBody>
          <a:bodyPr/>
          <a:lstStyle/>
          <a:p>
            <a:pPr marL="0" marR="0" lvl="0" indent="0" algn="l" defTabSz="457200" rtl="0" eaLnBrk="1" fontAlgn="auto" latinLnBrk="0" hangingPunct="1">
              <a:lnSpc>
                <a:spcPct val="100000"/>
              </a:lnSpc>
              <a:spcBef>
                <a:spcPct val="20000"/>
              </a:spcBef>
              <a:spcAft>
                <a:spcPts val="0"/>
              </a:spcAft>
              <a:buClrTx/>
              <a:buSzTx/>
              <a:buFontTx/>
              <a:buNone/>
              <a:tabLst/>
              <a:defRPr/>
            </a:pPr>
            <a:endParaRPr kumimoji="0" lang="en-GB" altLang="zh-CN" sz="500" b="0" i="0" u="none" strike="noStrike" kern="1200" cap="none" spc="0" normalizeH="0" baseline="0" noProof="0">
              <a:ln>
                <a:noFill/>
              </a:ln>
              <a:solidFill>
                <a:srgbClr val="008000"/>
              </a:solidFill>
              <a:effectLst/>
              <a:uLnTx/>
              <a:uFillTx/>
              <a:latin typeface="Gill Sans MT" panose="020B0502020104020203"/>
              <a:ea typeface="华文中宋"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zh-CN" sz="4000" b="0" i="0" u="none" strike="noStrike" kern="1200" cap="none" spc="0" normalizeH="0" baseline="0" noProof="0">
                <a:ln>
                  <a:noFill/>
                </a:ln>
                <a:solidFill>
                  <a:srgbClr val="008000"/>
                </a:solidFill>
                <a:effectLst/>
                <a:uLnTx/>
                <a:uFillTx/>
                <a:latin typeface="Gill Sans MT" panose="020B0502020104020203"/>
                <a:ea typeface="华文中宋" panose="02010600040101010101" pitchFamily="2" charset="-122"/>
                <a:cs typeface="+mn-cs"/>
              </a:rPr>
              <a:t> </a:t>
            </a:r>
            <a:r>
              <a:rPr kumimoji="0" lang="en-GB" altLang="zh-CN" sz="3600" b="0" i="0" u="none" strike="noStrike" kern="1200" cap="none" spc="0" normalizeH="0" baseline="0" noProof="0">
                <a:ln>
                  <a:noFill/>
                </a:ln>
                <a:solidFill>
                  <a:srgbClr val="008000"/>
                </a:solidFill>
                <a:effectLst/>
                <a:uLnTx/>
                <a:uFillTx/>
                <a:latin typeface="Gill Sans MT" panose="020B0502020104020203"/>
                <a:ea typeface="华文中宋" panose="02010600040101010101" pitchFamily="2" charset="-122"/>
                <a:cs typeface="+mn-cs"/>
              </a:rPr>
              <a:t>∆H =</a:t>
            </a:r>
            <a:endParaRPr kumimoji="0" lang="en-US" sz="3600" b="0" i="0" u="none" strike="noStrike" kern="1200" cap="none" spc="0" normalizeH="0" baseline="30000" noProof="0">
              <a:ln>
                <a:noFill/>
              </a:ln>
              <a:solidFill>
                <a:srgbClr val="008000"/>
              </a:solidFill>
              <a:effectLst/>
              <a:uLnTx/>
              <a:uFillTx/>
              <a:latin typeface="Gill Sans MT" panose="020B0502020104020203"/>
              <a:ea typeface="+mn-ea"/>
              <a:cs typeface="+mn-cs"/>
            </a:endParaRPr>
          </a:p>
        </p:txBody>
      </p:sp>
      <p:sp>
        <p:nvSpPr>
          <p:cNvPr id="10" name="Rectangle 28"/>
          <p:cNvSpPr>
            <a:spLocks noChangeArrowheads="1"/>
          </p:cNvSpPr>
          <p:nvPr/>
        </p:nvSpPr>
        <p:spPr bwMode="auto">
          <a:xfrm>
            <a:off x="5037139" y="5465193"/>
            <a:ext cx="3455987" cy="865188"/>
          </a:xfrm>
          <a:prstGeom prst="rect">
            <a:avLst/>
          </a:prstGeom>
          <a:noFill/>
          <a:ln w="9525">
            <a:noFill/>
            <a:miter lim="800000"/>
            <a:headEnd/>
            <a:tailEnd/>
          </a:ln>
        </p:spPr>
        <p:txBody>
          <a:bodyPr/>
          <a:lstStyle/>
          <a:p>
            <a:pPr marL="0" marR="0" lvl="0" indent="0" algn="l" defTabSz="457200" rtl="0" eaLnBrk="1" fontAlgn="auto" latinLnBrk="0" hangingPunct="1">
              <a:lnSpc>
                <a:spcPct val="100000"/>
              </a:lnSpc>
              <a:spcBef>
                <a:spcPct val="20000"/>
              </a:spcBef>
              <a:spcAft>
                <a:spcPts val="0"/>
              </a:spcAft>
              <a:buClrTx/>
              <a:buSzTx/>
              <a:buFontTx/>
              <a:buNone/>
              <a:tabLst/>
              <a:defRPr/>
            </a:pPr>
            <a:endParaRPr kumimoji="0" lang="en-GB" altLang="zh-CN" sz="500" b="0" i="0" u="none" strike="noStrike" kern="1200" cap="none" spc="0" normalizeH="0" baseline="0" noProof="0">
              <a:ln>
                <a:noFill/>
              </a:ln>
              <a:solidFill>
                <a:srgbClr val="008000"/>
              </a:solidFill>
              <a:effectLst/>
              <a:uLnTx/>
              <a:uFillTx/>
              <a:latin typeface="Gill Sans MT" panose="020B0502020104020203"/>
              <a:ea typeface="华文中宋"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zh-CN" sz="3600" b="0" i="0" u="none" strike="noStrike" kern="1200" cap="none" spc="0" normalizeH="0" baseline="0" noProof="0">
                <a:ln>
                  <a:noFill/>
                </a:ln>
                <a:solidFill>
                  <a:srgbClr val="008000"/>
                </a:solidFill>
                <a:effectLst/>
                <a:uLnTx/>
                <a:uFillTx/>
                <a:latin typeface="Gill Sans MT" panose="020B0502020104020203"/>
                <a:ea typeface="华文中宋" panose="02010600040101010101" pitchFamily="2" charset="-122"/>
                <a:cs typeface="+mn-cs"/>
              </a:rPr>
              <a:t>–1367 kJ mol</a:t>
            </a:r>
            <a:r>
              <a:rPr kumimoji="0" lang="en-GB" altLang="zh-CN" sz="3600" b="0" i="0" u="none" strike="noStrike" kern="1200" cap="none" spc="0" normalizeH="0" baseline="30000" noProof="0">
                <a:ln>
                  <a:noFill/>
                </a:ln>
                <a:solidFill>
                  <a:srgbClr val="008000"/>
                </a:solidFill>
                <a:effectLst/>
                <a:uLnTx/>
                <a:uFillTx/>
                <a:latin typeface="Gill Sans MT" panose="020B0502020104020203"/>
                <a:ea typeface="华文中宋" panose="02010600040101010101" pitchFamily="2" charset="-122"/>
                <a:cs typeface="+mn-cs"/>
              </a:rPr>
              <a:t>-1</a:t>
            </a:r>
            <a:endParaRPr kumimoji="0" lang="en-US" sz="3600" b="0" i="0" u="none" strike="noStrike" kern="1200" cap="none" spc="0" normalizeH="0" baseline="30000" noProof="0">
              <a:ln>
                <a:noFill/>
              </a:ln>
              <a:solidFill>
                <a:srgbClr val="008000"/>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31576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705897" y="1331819"/>
            <a:ext cx="8064412" cy="2866247"/>
            <a:chOff x="181897" y="1331818"/>
            <a:chExt cx="8064412" cy="2866247"/>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rcRect/>
            <a:stretch>
              <a:fillRect/>
            </a:stretch>
          </p:blipFill>
          <p:spPr bwMode="auto">
            <a:xfrm>
              <a:off x="746950" y="1331818"/>
              <a:ext cx="7499359" cy="2866247"/>
            </a:xfrm>
            <a:prstGeom prst="rect">
              <a:avLst/>
            </a:prstGeom>
            <a:noFill/>
            <a:ln w="9525">
              <a:noFill/>
              <a:miter lim="800000"/>
              <a:headEnd/>
              <a:tailEnd/>
            </a:ln>
            <a:effectLst/>
          </p:spPr>
        </p:pic>
        <p:sp>
          <p:nvSpPr>
            <p:cNvPr id="4" name="矩形 3"/>
            <p:cNvSpPr/>
            <p:nvPr/>
          </p:nvSpPr>
          <p:spPr>
            <a:xfrm>
              <a:off x="746950" y="2964428"/>
              <a:ext cx="7499359" cy="118939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sp>
          <p:nvSpPr>
            <p:cNvPr id="5" name="矩形 4"/>
            <p:cNvSpPr/>
            <p:nvPr/>
          </p:nvSpPr>
          <p:spPr>
            <a:xfrm>
              <a:off x="181897" y="1331818"/>
              <a:ext cx="2627174" cy="45197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sp>
          <p:nvSpPr>
            <p:cNvPr id="6" name="矩形 5"/>
            <p:cNvSpPr/>
            <p:nvPr/>
          </p:nvSpPr>
          <p:spPr>
            <a:xfrm>
              <a:off x="2364659" y="2512453"/>
              <a:ext cx="5807910" cy="45197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grpSp>
      <p:sp>
        <p:nvSpPr>
          <p:cNvPr id="2" name="TextBox 1"/>
          <p:cNvSpPr txBox="1"/>
          <p:nvPr/>
        </p:nvSpPr>
        <p:spPr>
          <a:xfrm>
            <a:off x="2392351" y="1292632"/>
            <a:ext cx="1725152"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F6A21D"/>
                </a:solidFill>
                <a:effectLst/>
                <a:uLnTx/>
                <a:uFillTx/>
                <a:latin typeface="Gill Sans MT" panose="020B0502020104020203"/>
                <a:ea typeface="华文中宋" panose="02010600040101010101" pitchFamily="2" charset="-122"/>
                <a:cs typeface="+mn-cs"/>
              </a:rPr>
              <a:t>Practice: </a:t>
            </a:r>
            <a:endParaRPr kumimoji="0" lang="zh-CN" altLang="en-US" sz="2800" b="0" i="0" u="none" strike="noStrike" kern="1200" cap="none" spc="0" normalizeH="0" baseline="0" noProof="0">
              <a:ln>
                <a:noFill/>
              </a:ln>
              <a:solidFill>
                <a:srgbClr val="F6A21D"/>
              </a:solidFill>
              <a:effectLst/>
              <a:uLnTx/>
              <a:uFillTx/>
              <a:latin typeface="Gill Sans MT" panose="020B0502020104020203"/>
              <a:ea typeface="华文中宋" panose="02010600040101010101" pitchFamily="2" charset="-122"/>
              <a:cs typeface="+mn-cs"/>
            </a:endParaRPr>
          </a:p>
        </p:txBody>
      </p:sp>
      <p:sp>
        <p:nvSpPr>
          <p:cNvPr id="8" name="TextBox 7"/>
          <p:cNvSpPr txBox="1"/>
          <p:nvPr/>
        </p:nvSpPr>
        <p:spPr>
          <a:xfrm>
            <a:off x="2392352" y="3274143"/>
            <a:ext cx="1080745" cy="138499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Q=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zh-CN" sz="2800" b="0" i="0" u="none" strike="noStrike" kern="1200" cap="none" spc="0" normalizeH="0" baseline="0" noProof="0">
                <a:ln>
                  <a:noFill/>
                </a:ln>
                <a:solidFill>
                  <a:srgbClr val="000000"/>
                </a:solidFill>
                <a:effectLst/>
                <a:uLnTx/>
                <a:uFillTx/>
                <a:latin typeface="Tahoma" pitchFamily="34" charset="0"/>
                <a:ea typeface="华文中宋" panose="02010600040101010101" pitchFamily="2" charset="-122"/>
                <a:cs typeface="+mn-cs"/>
              </a:rPr>
              <a:t>∆H=?</a:t>
            </a:r>
            <a:endParaRPr kumimoji="0" lang="en-US" altLang="zh-CN" sz="2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srgbClr val="F6A21D"/>
              </a:solidFill>
              <a:effectLst/>
              <a:uLnTx/>
              <a:uFillTx/>
              <a:latin typeface="Gill Sans MT" panose="020B0502020104020203"/>
              <a:ea typeface="华文中宋" panose="02010600040101010101" pitchFamily="2"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774825" y="1844676"/>
            <a:ext cx="8713788" cy="1368425"/>
          </a:xfrm>
          <a:prstGeom prst="rect">
            <a:avLst/>
          </a:prstGeom>
        </p:spPr>
        <p:txBody>
          <a:bodyPr/>
          <a:lstStyle/>
          <a:p>
            <a:pPr marL="228600" marR="0" lvl="0" indent="-228600" algn="l" defTabSz="457200" rtl="0" eaLnBrk="1" fontAlgn="auto" latinLnBrk="0" hangingPunct="1">
              <a:lnSpc>
                <a:spcPct val="100000"/>
              </a:lnSpc>
              <a:spcBef>
                <a:spcPts val="2000"/>
              </a:spcBef>
              <a:spcAft>
                <a:spcPts val="0"/>
              </a:spcAft>
              <a:buClr>
                <a:srgbClr val="F6A21D"/>
              </a:buClr>
              <a:buSzPct val="75000"/>
              <a:buFontTx/>
              <a:buNone/>
              <a:tabLst/>
              <a:defRPr/>
            </a:pPr>
            <a:r>
              <a:rPr kumimoji="0" lang="en-GB" altLang="zh-CN" sz="18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	</a:t>
            </a:r>
            <a:r>
              <a:rPr kumimoji="0" lang="en-GB" altLang="zh-CN" sz="28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3.53 g of sodium hydrogen carbonate was added to 30.0 cm</a:t>
            </a:r>
            <a:r>
              <a:rPr kumimoji="0" lang="en-GB" altLang="zh-CN" sz="2800" b="0" i="0" u="none" strike="noStrike" kern="1200" cap="none" spc="0" normalizeH="0" baseline="3000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3</a:t>
            </a:r>
            <a:r>
              <a:rPr kumimoji="0" lang="en-GB" altLang="zh-CN" sz="28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 of 2.0 mol dm</a:t>
            </a:r>
            <a:r>
              <a:rPr kumimoji="0" lang="en-GB" altLang="zh-CN" sz="2800" b="0" i="0" u="none" strike="noStrike" kern="1200" cap="none" spc="0" normalizeH="0" baseline="3000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-3</a:t>
            </a:r>
            <a:r>
              <a:rPr kumimoji="0" lang="en-GB" altLang="zh-CN" sz="28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 hydrochloric acid.  The temperature fell by 10.3 K. (Assume that the density of the solution is 1.00 g cm</a:t>
            </a:r>
            <a:r>
              <a:rPr kumimoji="0" lang="en-GB" altLang="zh-CN" sz="2800" b="0" i="0" u="none" strike="noStrike" kern="1200" cap="none" spc="0" normalizeH="0" baseline="3000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-3</a:t>
            </a:r>
            <a:r>
              <a:rPr kumimoji="0" lang="en-GB" altLang="zh-CN" sz="28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 the specific heat capacity of the solution is 4.18 J g</a:t>
            </a:r>
            <a:r>
              <a:rPr kumimoji="0" lang="en-GB" altLang="zh-CN" sz="2800" b="0" i="0" u="none" strike="noStrike" kern="1200" cap="none" spc="0" normalizeH="0" baseline="3000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-1</a:t>
            </a:r>
            <a:r>
              <a:rPr kumimoji="0" lang="en-GB" altLang="zh-CN" sz="28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 K</a:t>
            </a:r>
            <a:r>
              <a:rPr kumimoji="0" lang="en-GB" altLang="zh-CN" sz="2800" b="0" i="0" u="none" strike="noStrike" kern="1200" cap="none" spc="0" normalizeH="0" baseline="3000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-1</a:t>
            </a:r>
            <a:r>
              <a:rPr kumimoji="0" lang="en-GB" altLang="zh-CN" sz="28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a:t>
            </a:r>
          </a:p>
        </p:txBody>
      </p:sp>
      <p:sp>
        <p:nvSpPr>
          <p:cNvPr id="3" name="TextBox 2"/>
          <p:cNvSpPr txBox="1"/>
          <p:nvPr/>
        </p:nvSpPr>
        <p:spPr>
          <a:xfrm>
            <a:off x="2038388" y="1207998"/>
            <a:ext cx="1725152"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F6A21D"/>
                </a:solidFill>
                <a:effectLst/>
                <a:uLnTx/>
                <a:uFillTx/>
                <a:latin typeface="Gill Sans MT" panose="020B0502020104020203"/>
                <a:ea typeface="华文中宋" panose="02010600040101010101" pitchFamily="2" charset="-122"/>
                <a:cs typeface="+mn-cs"/>
              </a:rPr>
              <a:t>Practice: </a:t>
            </a:r>
            <a:endParaRPr kumimoji="0" lang="zh-CN" altLang="en-US" sz="2800" b="0" i="0" u="none" strike="noStrike" kern="1200" cap="none" spc="0" normalizeH="0" baseline="0" noProof="0">
              <a:ln>
                <a:noFill/>
              </a:ln>
              <a:solidFill>
                <a:srgbClr val="F6A21D"/>
              </a:solidFill>
              <a:effectLst/>
              <a:uLnTx/>
              <a:uFillTx/>
              <a:latin typeface="Gill Sans MT" panose="020B0502020104020203"/>
              <a:ea typeface="华文中宋" panose="02010600040101010101" pitchFamily="2" charset="-122"/>
              <a:cs typeface="+mn-cs"/>
            </a:endParaRPr>
          </a:p>
        </p:txBody>
      </p:sp>
      <p:sp>
        <p:nvSpPr>
          <p:cNvPr id="4" name="TextBox 3"/>
          <p:cNvSpPr txBox="1"/>
          <p:nvPr/>
        </p:nvSpPr>
        <p:spPr>
          <a:xfrm>
            <a:off x="2392352" y="4306530"/>
            <a:ext cx="1080745" cy="138499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Q=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zh-CN" sz="2800" b="0" i="0" u="none" strike="noStrike" kern="1200" cap="none" spc="0" normalizeH="0" baseline="0" noProof="0">
                <a:ln>
                  <a:noFill/>
                </a:ln>
                <a:solidFill>
                  <a:srgbClr val="000000"/>
                </a:solidFill>
                <a:effectLst/>
                <a:uLnTx/>
                <a:uFillTx/>
                <a:latin typeface="Tahoma" pitchFamily="34" charset="0"/>
                <a:ea typeface="华文中宋" panose="02010600040101010101" pitchFamily="2" charset="-122"/>
                <a:cs typeface="+mn-cs"/>
              </a:rPr>
              <a:t>∆H=?</a:t>
            </a:r>
            <a:endParaRPr kumimoji="0" lang="en-US" altLang="zh-CN" sz="2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srgbClr val="F6A21D"/>
              </a:solidFill>
              <a:effectLst/>
              <a:uLnTx/>
              <a:uFillTx/>
              <a:latin typeface="Gill Sans MT" panose="020B0502020104020203"/>
              <a:ea typeface="华文中宋" panose="02010600040101010101" pitchFamily="2"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24001" y="608983"/>
            <a:ext cx="8532813" cy="1368425"/>
          </a:xfrm>
          <a:prstGeom prst="rect">
            <a:avLst/>
          </a:prstGeom>
        </p:spPr>
        <p:txBody>
          <a:bodyPr/>
          <a:lstStyle/>
          <a:p>
            <a:pPr marL="228600" marR="0" lvl="0" indent="-228600" algn="l" defTabSz="457200" rtl="0" eaLnBrk="1" fontAlgn="auto" latinLnBrk="0" hangingPunct="1">
              <a:lnSpc>
                <a:spcPct val="100000"/>
              </a:lnSpc>
              <a:spcBef>
                <a:spcPts val="2000"/>
              </a:spcBef>
              <a:spcAft>
                <a:spcPts val="0"/>
              </a:spcAft>
              <a:buClr>
                <a:srgbClr val="F6A21D"/>
              </a:buClr>
              <a:buSzPct val="75000"/>
              <a:buFontTx/>
              <a:buNone/>
              <a:tabLst/>
              <a:defRPr/>
            </a:pPr>
            <a:r>
              <a:rPr kumimoji="0" lang="en-GB" altLang="zh-CN" sz="18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    3.53 g of sodium hydrogen carbonate was added to 30.0 cm</a:t>
            </a:r>
            <a:r>
              <a:rPr kumimoji="0" lang="en-GB" altLang="zh-CN" sz="1800" b="0" i="0" u="none" strike="noStrike" kern="1200" cap="none" spc="0" normalizeH="0" baseline="3000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3</a:t>
            </a:r>
            <a:r>
              <a:rPr kumimoji="0" lang="en-GB" altLang="zh-CN" sz="18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 of 2.0 mol dm</a:t>
            </a:r>
            <a:r>
              <a:rPr kumimoji="0" lang="en-GB" altLang="zh-CN" sz="1800" b="0" i="0" u="none" strike="noStrike" kern="1200" cap="none" spc="0" normalizeH="0" baseline="3000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-3</a:t>
            </a:r>
            <a:r>
              <a:rPr kumimoji="0" lang="en-GB" altLang="zh-CN" sz="18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 hydrochloric acid.  The temperature fell by 10.3 K. Work out which reagent was in excess and then calculate the enthalpy change for the reaction. Assume that the density of the solution is 1.00 g cm</a:t>
            </a:r>
            <a:r>
              <a:rPr kumimoji="0" lang="en-GB" altLang="zh-CN" sz="1800" b="0" i="0" u="none" strike="noStrike" kern="1200" cap="none" spc="0" normalizeH="0" baseline="3000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-3</a:t>
            </a:r>
            <a:r>
              <a:rPr kumimoji="0" lang="en-GB" altLang="zh-CN" sz="18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 the specific heat capacity of the solution is 4.18 J g</a:t>
            </a:r>
            <a:r>
              <a:rPr kumimoji="0" lang="en-GB" altLang="zh-CN" sz="1800" b="0" i="0" u="none" strike="noStrike" kern="1200" cap="none" spc="0" normalizeH="0" baseline="3000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-1</a:t>
            </a:r>
            <a:r>
              <a:rPr kumimoji="0" lang="en-GB" altLang="zh-CN" sz="18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 K</a:t>
            </a:r>
            <a:r>
              <a:rPr kumimoji="0" lang="en-GB" altLang="zh-CN" sz="1800" b="0" i="0" u="none" strike="noStrike" kern="1200" cap="none" spc="0" normalizeH="0" baseline="3000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-1</a:t>
            </a:r>
            <a:r>
              <a:rPr kumimoji="0" lang="en-GB" altLang="zh-CN" sz="18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a:t>
            </a:r>
            <a:endParaRPr kumimoji="0" lang="en-GB" altLang="zh-CN" sz="20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endParaRPr>
          </a:p>
        </p:txBody>
      </p:sp>
      <p:sp>
        <p:nvSpPr>
          <p:cNvPr id="3" name="Rectangle 3"/>
          <p:cNvSpPr>
            <a:spLocks noChangeArrowheads="1"/>
          </p:cNvSpPr>
          <p:nvPr/>
        </p:nvSpPr>
        <p:spPr bwMode="auto">
          <a:xfrm>
            <a:off x="2136776" y="2205039"/>
            <a:ext cx="1871663" cy="936625"/>
          </a:xfrm>
          <a:prstGeom prst="rect">
            <a:avLst/>
          </a:prstGeom>
          <a:noFill/>
          <a:ln w="9525">
            <a:noFill/>
            <a:miter lim="800000"/>
            <a:headEnd/>
            <a:tailEnd/>
          </a:ln>
        </p:spPr>
        <p:txBody>
          <a:bodyPr/>
          <a:lstStyle/>
          <a:p>
            <a:pPr marL="342900" marR="0" lvl="0" indent="-342900" algn="l" defTabSz="457200" rtl="0" eaLnBrk="1" fontAlgn="auto" latinLnBrk="0" hangingPunct="1">
              <a:lnSpc>
                <a:spcPct val="100000"/>
              </a:lnSpc>
              <a:spcBef>
                <a:spcPct val="20000"/>
              </a:spcBef>
              <a:spcAft>
                <a:spcPts val="0"/>
              </a:spcAft>
              <a:buClrTx/>
              <a:buSzTx/>
              <a:buFontTx/>
              <a:buNone/>
              <a:tabLst/>
              <a:defRPr/>
            </a:pPr>
            <a:r>
              <a:rPr kumimoji="0" lang="en-GB" altLang="zh-CN" sz="2800" b="0" i="0" u="none" strike="noStrike" kern="1200" cap="none" spc="0" normalizeH="0" baseline="0" noProof="0">
                <a:ln>
                  <a:noFill/>
                </a:ln>
                <a:solidFill>
                  <a:srgbClr val="FF0000"/>
                </a:solidFill>
                <a:effectLst/>
                <a:uLnTx/>
                <a:uFillTx/>
                <a:latin typeface="Arial" charset="0"/>
                <a:ea typeface="华文中宋" panose="02010600040101010101" pitchFamily="2" charset="-122"/>
                <a:cs typeface="+mn-cs"/>
              </a:rPr>
              <a:t>Q = </a:t>
            </a:r>
            <a:r>
              <a:rPr kumimoji="0" lang="en-GB" altLang="zh-CN" sz="2800" b="0" i="0" u="none" strike="noStrike" kern="1200" cap="none" spc="0" normalizeH="0" baseline="0" noProof="0" err="1">
                <a:ln>
                  <a:noFill/>
                </a:ln>
                <a:solidFill>
                  <a:srgbClr val="FF0000"/>
                </a:solidFill>
                <a:effectLst/>
                <a:uLnTx/>
                <a:uFillTx/>
                <a:latin typeface="Arial" charset="0"/>
                <a:ea typeface="华文中宋" panose="02010600040101010101" pitchFamily="2" charset="-122"/>
                <a:cs typeface="+mn-cs"/>
              </a:rPr>
              <a:t>mc</a:t>
            </a:r>
            <a:r>
              <a:rPr kumimoji="0" lang="en-GB" altLang="zh-CN" sz="2800" b="0" i="0" u="none" strike="noStrike" kern="1200" cap="none" spc="0" normalizeH="0" baseline="0" noProof="0" err="1">
                <a:ln>
                  <a:noFill/>
                </a:ln>
                <a:solidFill>
                  <a:srgbClr val="FF0000"/>
                </a:solidFill>
                <a:effectLst/>
                <a:uLnTx/>
                <a:uFillTx/>
                <a:latin typeface="Gill Sans MT" panose="020B0502020104020203"/>
                <a:ea typeface="华文中宋" panose="02010600040101010101" pitchFamily="2" charset="-122"/>
                <a:cs typeface="+mn-cs"/>
              </a:rPr>
              <a:t>∆</a:t>
            </a:r>
            <a:r>
              <a:rPr kumimoji="0" lang="en-GB" altLang="zh-CN" sz="2800" b="0" i="0" u="none" strike="noStrike" kern="1200" cap="none" spc="0" normalizeH="0" baseline="0" noProof="0" err="1">
                <a:ln>
                  <a:noFill/>
                </a:ln>
                <a:solidFill>
                  <a:srgbClr val="FF0000"/>
                </a:solidFill>
                <a:effectLst/>
                <a:uLnTx/>
                <a:uFillTx/>
                <a:latin typeface="Arial" charset="0"/>
                <a:ea typeface="华文中宋" panose="02010600040101010101" pitchFamily="2" charset="-122"/>
                <a:cs typeface="+mn-cs"/>
              </a:rPr>
              <a:t>T</a:t>
            </a:r>
            <a:endParaRPr kumimoji="0" lang="en-GB" altLang="zh-CN" sz="2800" b="0" i="0" u="none" strike="noStrike" kern="1200" cap="none" spc="0" normalizeH="0" baseline="0" noProof="0">
              <a:ln>
                <a:noFill/>
              </a:ln>
              <a:solidFill>
                <a:srgbClr val="FF0000"/>
              </a:solidFill>
              <a:effectLst/>
              <a:uLnTx/>
              <a:uFillTx/>
              <a:latin typeface="Arial" charset="0"/>
              <a:ea typeface="华文中宋" panose="02010600040101010101" pitchFamily="2" charset="-122"/>
              <a:cs typeface="+mn-cs"/>
            </a:endParaRPr>
          </a:p>
        </p:txBody>
      </p:sp>
      <p:sp>
        <p:nvSpPr>
          <p:cNvPr id="4" name="Rectangle 4"/>
          <p:cNvSpPr>
            <a:spLocks noChangeArrowheads="1"/>
          </p:cNvSpPr>
          <p:nvPr/>
        </p:nvSpPr>
        <p:spPr bwMode="auto">
          <a:xfrm>
            <a:off x="4440238" y="2205039"/>
            <a:ext cx="1511300" cy="649287"/>
          </a:xfrm>
          <a:prstGeom prst="rect">
            <a:avLst/>
          </a:prstGeom>
          <a:noFill/>
          <a:ln w="9525">
            <a:noFill/>
            <a:miter lim="800000"/>
            <a:headEnd/>
            <a:tailEnd/>
          </a:ln>
        </p:spPr>
        <p:txBody>
          <a:bodyPr/>
          <a:lstStyle/>
          <a:p>
            <a:pPr marL="342900" marR="0" lvl="0" indent="-342900" algn="l" defTabSz="457200" rtl="0" eaLnBrk="1" fontAlgn="auto" latinLnBrk="0" hangingPunct="1">
              <a:lnSpc>
                <a:spcPct val="100000"/>
              </a:lnSpc>
              <a:spcBef>
                <a:spcPct val="20000"/>
              </a:spcBef>
              <a:spcAft>
                <a:spcPts val="0"/>
              </a:spcAft>
              <a:buClrTx/>
              <a:buSzTx/>
              <a:buFontTx/>
              <a:buNone/>
              <a:tabLst/>
              <a:defRPr/>
            </a:pPr>
            <a:r>
              <a:rPr kumimoji="0" lang="en-GB" altLang="zh-CN" sz="2800" b="0" i="0" u="none" strike="noStrike" kern="1200" cap="none" spc="0" normalizeH="0" baseline="0" noProof="0">
                <a:ln>
                  <a:noFill/>
                </a:ln>
                <a:solidFill>
                  <a:srgbClr val="FF0000"/>
                </a:solidFill>
                <a:effectLst/>
                <a:uLnTx/>
                <a:uFillTx/>
                <a:latin typeface="Arial" charset="0"/>
                <a:ea typeface="华文中宋" panose="02010600040101010101" pitchFamily="2" charset="-122"/>
                <a:cs typeface="+mn-cs"/>
              </a:rPr>
              <a:t>m = 30</a:t>
            </a:r>
          </a:p>
          <a:p>
            <a:pPr marL="342900" marR="0" lvl="0" indent="-342900" algn="l" defTabSz="457200" rtl="0" eaLnBrk="1" fontAlgn="auto" latinLnBrk="0" hangingPunct="1">
              <a:lnSpc>
                <a:spcPct val="100000"/>
              </a:lnSpc>
              <a:spcBef>
                <a:spcPct val="20000"/>
              </a:spcBef>
              <a:spcAft>
                <a:spcPts val="0"/>
              </a:spcAft>
              <a:buClrTx/>
              <a:buSzTx/>
              <a:buFontTx/>
              <a:buNone/>
              <a:tabLst/>
              <a:defRPr/>
            </a:pPr>
            <a:endParaRPr kumimoji="0" lang="en-GB" altLang="zh-CN" sz="2800" b="0" i="0" u="none" strike="noStrike" kern="1200" cap="none" spc="0" normalizeH="0" baseline="0" noProof="0">
              <a:ln>
                <a:noFill/>
              </a:ln>
              <a:solidFill>
                <a:srgbClr val="FF0000"/>
              </a:solidFill>
              <a:effectLst/>
              <a:uLnTx/>
              <a:uFillTx/>
              <a:latin typeface="Arial" charset="0"/>
              <a:ea typeface="华文中宋" panose="02010600040101010101" pitchFamily="2" charset="-122"/>
              <a:cs typeface="+mn-cs"/>
            </a:endParaRPr>
          </a:p>
        </p:txBody>
      </p:sp>
      <p:sp>
        <p:nvSpPr>
          <p:cNvPr id="5" name="Rectangle 5"/>
          <p:cNvSpPr>
            <a:spLocks noChangeArrowheads="1"/>
          </p:cNvSpPr>
          <p:nvPr/>
        </p:nvSpPr>
        <p:spPr bwMode="auto">
          <a:xfrm>
            <a:off x="2135189" y="2781301"/>
            <a:ext cx="6048375" cy="720725"/>
          </a:xfrm>
          <a:prstGeom prst="rect">
            <a:avLst/>
          </a:prstGeom>
          <a:noFill/>
          <a:ln w="9525">
            <a:noFill/>
            <a:miter lim="800000"/>
            <a:headEnd/>
            <a:tailEnd/>
          </a:ln>
        </p:spPr>
        <p:txBody>
          <a:bodyPr/>
          <a:lstStyle/>
          <a:p>
            <a:pPr marL="342900" marR="0" lvl="0" indent="-342900" algn="l" defTabSz="457200" rtl="0" eaLnBrk="1" fontAlgn="auto" latinLnBrk="0" hangingPunct="1">
              <a:lnSpc>
                <a:spcPct val="100000"/>
              </a:lnSpc>
              <a:spcBef>
                <a:spcPct val="20000"/>
              </a:spcBef>
              <a:spcAft>
                <a:spcPts val="0"/>
              </a:spcAft>
              <a:buClrTx/>
              <a:buSzTx/>
              <a:buFontTx/>
              <a:buNone/>
              <a:tabLst/>
              <a:defRPr/>
            </a:pPr>
            <a:r>
              <a:rPr kumimoji="0" lang="en-GB" altLang="zh-CN" sz="2800" b="0" i="0" u="none" strike="noStrike" kern="1200" cap="none" spc="0" normalizeH="0" baseline="0" noProof="0">
                <a:ln>
                  <a:noFill/>
                </a:ln>
                <a:solidFill>
                  <a:srgbClr val="FF0000"/>
                </a:solidFill>
                <a:effectLst/>
                <a:uLnTx/>
                <a:uFillTx/>
                <a:latin typeface="Arial" charset="0"/>
                <a:ea typeface="华文中宋" panose="02010600040101010101" pitchFamily="2" charset="-122"/>
                <a:cs typeface="+mn-cs"/>
              </a:rPr>
              <a:t>Q = 30  x  4.18  x  10.3  =  1292 J</a:t>
            </a:r>
          </a:p>
        </p:txBody>
      </p:sp>
      <p:sp>
        <p:nvSpPr>
          <p:cNvPr id="6" name="Rectangle 6"/>
          <p:cNvSpPr>
            <a:spLocks noChangeArrowheads="1"/>
          </p:cNvSpPr>
          <p:nvPr/>
        </p:nvSpPr>
        <p:spPr bwMode="auto">
          <a:xfrm>
            <a:off x="2135188" y="3429001"/>
            <a:ext cx="2303462" cy="720725"/>
          </a:xfrm>
          <a:prstGeom prst="rect">
            <a:avLst/>
          </a:prstGeom>
          <a:noFill/>
          <a:ln w="9525">
            <a:noFill/>
            <a:miter lim="800000"/>
            <a:headEnd/>
            <a:tailEnd/>
          </a:ln>
        </p:spPr>
        <p:txBody>
          <a:bodyPr/>
          <a:lstStyle/>
          <a:p>
            <a:pPr marL="342900" marR="0" lvl="0" indent="-342900" algn="l" defTabSz="457200" rtl="0" eaLnBrk="1" fontAlgn="auto" latinLnBrk="0" hangingPunct="1">
              <a:lnSpc>
                <a:spcPct val="100000"/>
              </a:lnSpc>
              <a:spcBef>
                <a:spcPct val="20000"/>
              </a:spcBef>
              <a:spcAft>
                <a:spcPts val="0"/>
              </a:spcAft>
              <a:buClrTx/>
              <a:buSzTx/>
              <a:buFontTx/>
              <a:buNone/>
              <a:tabLst/>
              <a:defRPr/>
            </a:pPr>
            <a:r>
              <a:rPr kumimoji="0" lang="en-GB" altLang="zh-CN" sz="2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a:t>
            </a:r>
            <a:r>
              <a:rPr kumimoji="0" lang="en-GB" altLang="zh-CN" sz="2800" b="0" i="0" u="none" strike="noStrike" kern="1200" cap="none" spc="0" normalizeH="0" baseline="0" noProof="0">
                <a:ln>
                  <a:noFill/>
                </a:ln>
                <a:solidFill>
                  <a:srgbClr val="000000"/>
                </a:solidFill>
                <a:effectLst/>
                <a:uLnTx/>
                <a:uFillTx/>
                <a:latin typeface="Arial" charset="0"/>
                <a:ea typeface="华文中宋" panose="02010600040101010101" pitchFamily="2" charset="-122"/>
                <a:cs typeface="+mn-cs"/>
              </a:rPr>
              <a:t>H = Q / n</a:t>
            </a:r>
          </a:p>
        </p:txBody>
      </p:sp>
      <p:sp>
        <p:nvSpPr>
          <p:cNvPr id="7" name="Rectangle 7"/>
          <p:cNvSpPr>
            <a:spLocks noChangeArrowheads="1"/>
          </p:cNvSpPr>
          <p:nvPr/>
        </p:nvSpPr>
        <p:spPr bwMode="auto">
          <a:xfrm>
            <a:off x="2135189" y="4005263"/>
            <a:ext cx="4897437" cy="647700"/>
          </a:xfrm>
          <a:prstGeom prst="rect">
            <a:avLst/>
          </a:prstGeom>
          <a:noFill/>
          <a:ln w="9525">
            <a:noFill/>
            <a:miter lim="800000"/>
            <a:headEnd/>
            <a:tailEnd/>
          </a:ln>
        </p:spPr>
        <p:txBody>
          <a:bodyPr/>
          <a:lstStyle/>
          <a:p>
            <a:pPr marL="342900" marR="0" lvl="0" indent="-342900" algn="l" defTabSz="457200" rtl="0" eaLnBrk="1" fontAlgn="auto" latinLnBrk="0" hangingPunct="1">
              <a:lnSpc>
                <a:spcPct val="100000"/>
              </a:lnSpc>
              <a:spcBef>
                <a:spcPct val="20000"/>
              </a:spcBef>
              <a:spcAft>
                <a:spcPts val="0"/>
              </a:spcAft>
              <a:buClrTx/>
              <a:buSzTx/>
              <a:buFontTx/>
              <a:buNone/>
              <a:tabLst/>
              <a:defRPr/>
            </a:pPr>
            <a:r>
              <a:rPr kumimoji="0" lang="en-GB" altLang="zh-CN" sz="2800" b="0" i="0" u="none" strike="noStrike" kern="1200" cap="none" spc="0" normalizeH="0" baseline="0" noProof="0">
                <a:ln>
                  <a:noFill/>
                </a:ln>
                <a:solidFill>
                  <a:srgbClr val="000000"/>
                </a:solidFill>
                <a:effectLst/>
                <a:uLnTx/>
                <a:uFillTx/>
                <a:latin typeface="Arial" charset="0"/>
                <a:ea typeface="华文中宋" panose="02010600040101010101" pitchFamily="2" charset="-122"/>
                <a:cs typeface="+mn-cs"/>
              </a:rPr>
              <a:t>n</a:t>
            </a:r>
            <a:r>
              <a:rPr kumimoji="0" lang="en-GB" altLang="zh-CN" sz="2800" b="0" i="0" u="none" strike="noStrike" kern="1200" cap="none" spc="0" normalizeH="0" baseline="-25000" noProof="0">
                <a:ln>
                  <a:noFill/>
                </a:ln>
                <a:solidFill>
                  <a:srgbClr val="000000"/>
                </a:solidFill>
                <a:effectLst/>
                <a:uLnTx/>
                <a:uFillTx/>
                <a:latin typeface="Arial" charset="0"/>
                <a:ea typeface="华文中宋" panose="02010600040101010101" pitchFamily="2" charset="-122"/>
                <a:cs typeface="+mn-cs"/>
              </a:rPr>
              <a:t>HCl</a:t>
            </a:r>
            <a:r>
              <a:rPr kumimoji="0" lang="en-GB" altLang="zh-CN" sz="2800" b="0" i="0" u="none" strike="noStrike" kern="1200" cap="none" spc="0" normalizeH="0" baseline="0" noProof="0">
                <a:ln>
                  <a:noFill/>
                </a:ln>
                <a:solidFill>
                  <a:srgbClr val="000000"/>
                </a:solidFill>
                <a:effectLst/>
                <a:uLnTx/>
                <a:uFillTx/>
                <a:latin typeface="Arial" charset="0"/>
                <a:ea typeface="华文中宋" panose="02010600040101010101" pitchFamily="2" charset="-122"/>
                <a:cs typeface="+mn-cs"/>
              </a:rPr>
              <a:t> = c  V</a:t>
            </a:r>
          </a:p>
        </p:txBody>
      </p:sp>
      <p:sp>
        <p:nvSpPr>
          <p:cNvPr id="8" name="Rectangle 8"/>
          <p:cNvSpPr>
            <a:spLocks noChangeArrowheads="1"/>
          </p:cNvSpPr>
          <p:nvPr/>
        </p:nvSpPr>
        <p:spPr bwMode="auto">
          <a:xfrm>
            <a:off x="2135188" y="5805489"/>
            <a:ext cx="4392612" cy="720725"/>
          </a:xfrm>
          <a:prstGeom prst="rect">
            <a:avLst/>
          </a:prstGeom>
          <a:noFill/>
          <a:ln w="9525">
            <a:noFill/>
            <a:miter lim="800000"/>
            <a:headEnd/>
            <a:tailEnd/>
          </a:ln>
        </p:spPr>
        <p:txBody>
          <a:bodyPr/>
          <a:lstStyle/>
          <a:p>
            <a:pPr marL="342900" marR="0" lvl="0" indent="-342900" algn="l" defTabSz="457200" rtl="0" eaLnBrk="1" fontAlgn="auto" latinLnBrk="0" hangingPunct="1">
              <a:lnSpc>
                <a:spcPct val="100000"/>
              </a:lnSpc>
              <a:spcBef>
                <a:spcPct val="20000"/>
              </a:spcBef>
              <a:spcAft>
                <a:spcPts val="0"/>
              </a:spcAft>
              <a:buClrTx/>
              <a:buSzTx/>
              <a:buFontTx/>
              <a:buNone/>
              <a:tabLst/>
              <a:defRPr/>
            </a:pPr>
            <a:r>
              <a:rPr kumimoji="0" lang="en-GB" altLang="zh-CN" sz="2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a:t>
            </a:r>
            <a:r>
              <a:rPr kumimoji="0" lang="en-GB" altLang="zh-CN" sz="2800" b="0" i="0" u="none" strike="noStrike" kern="1200" cap="none" spc="0" normalizeH="0" baseline="0" noProof="0">
                <a:ln>
                  <a:noFill/>
                </a:ln>
                <a:solidFill>
                  <a:srgbClr val="000000"/>
                </a:solidFill>
                <a:effectLst/>
                <a:uLnTx/>
                <a:uFillTx/>
                <a:latin typeface="Arial" charset="0"/>
                <a:ea typeface="华文中宋" panose="02010600040101010101" pitchFamily="2" charset="-122"/>
                <a:cs typeface="+mn-cs"/>
              </a:rPr>
              <a:t>H = Q/n = 1.292 / 0.0420</a:t>
            </a:r>
          </a:p>
        </p:txBody>
      </p:sp>
      <p:sp>
        <p:nvSpPr>
          <p:cNvPr id="9" name="Rectangle 9"/>
          <p:cNvSpPr>
            <a:spLocks noChangeArrowheads="1"/>
          </p:cNvSpPr>
          <p:nvPr/>
        </p:nvSpPr>
        <p:spPr bwMode="auto">
          <a:xfrm>
            <a:off x="8256589" y="2205039"/>
            <a:ext cx="1800225" cy="649287"/>
          </a:xfrm>
          <a:prstGeom prst="rect">
            <a:avLst/>
          </a:prstGeom>
          <a:noFill/>
          <a:ln w="9525">
            <a:noFill/>
            <a:miter lim="800000"/>
            <a:headEnd/>
            <a:tailEnd/>
          </a:ln>
        </p:spPr>
        <p:txBody>
          <a:bodyPr/>
          <a:lstStyle/>
          <a:p>
            <a:pPr marL="342900" marR="0" lvl="0" indent="-342900" algn="l" defTabSz="457200" rtl="0" eaLnBrk="1" fontAlgn="auto" latinLnBrk="0" hangingPunct="1">
              <a:lnSpc>
                <a:spcPct val="100000"/>
              </a:lnSpc>
              <a:spcBef>
                <a:spcPct val="20000"/>
              </a:spcBef>
              <a:spcAft>
                <a:spcPts val="0"/>
              </a:spcAft>
              <a:buClrTx/>
              <a:buSzTx/>
              <a:buFontTx/>
              <a:buNone/>
              <a:tabLst/>
              <a:defRPr/>
            </a:pPr>
            <a:r>
              <a:rPr kumimoji="0" lang="en-GB" altLang="zh-CN" sz="2800" b="0" i="0" u="none" strike="noStrike" kern="1200" cap="none" spc="0" normalizeH="0" baseline="0" noProof="0">
                <a:ln>
                  <a:noFill/>
                </a:ln>
                <a:solidFill>
                  <a:srgbClr val="FF0000"/>
                </a:solidFill>
                <a:effectLst/>
                <a:uLnTx/>
                <a:uFillTx/>
                <a:latin typeface="Gill Sans MT" panose="020B0502020104020203"/>
                <a:ea typeface="华文中宋" panose="02010600040101010101" pitchFamily="2" charset="-122"/>
                <a:cs typeface="+mn-cs"/>
              </a:rPr>
              <a:t>∆</a:t>
            </a:r>
            <a:r>
              <a:rPr kumimoji="0" lang="en-GB" altLang="zh-CN" sz="2800" b="0" i="0" u="none" strike="noStrike" kern="1200" cap="none" spc="0" normalizeH="0" baseline="0" noProof="0">
                <a:ln>
                  <a:noFill/>
                </a:ln>
                <a:solidFill>
                  <a:srgbClr val="FF0000"/>
                </a:solidFill>
                <a:effectLst/>
                <a:uLnTx/>
                <a:uFillTx/>
                <a:latin typeface="Arial" charset="0"/>
                <a:ea typeface="华文中宋" panose="02010600040101010101" pitchFamily="2" charset="-122"/>
                <a:cs typeface="+mn-cs"/>
              </a:rPr>
              <a:t>T = 10.3</a:t>
            </a:r>
          </a:p>
          <a:p>
            <a:pPr marL="342900" marR="0" lvl="0" indent="-342900" algn="l" defTabSz="457200" rtl="0" eaLnBrk="1" fontAlgn="auto" latinLnBrk="0" hangingPunct="1">
              <a:lnSpc>
                <a:spcPct val="100000"/>
              </a:lnSpc>
              <a:spcBef>
                <a:spcPct val="20000"/>
              </a:spcBef>
              <a:spcAft>
                <a:spcPts val="0"/>
              </a:spcAft>
              <a:buClrTx/>
              <a:buSzTx/>
              <a:buFontTx/>
              <a:buNone/>
              <a:tabLst/>
              <a:defRPr/>
            </a:pPr>
            <a:endParaRPr kumimoji="0" lang="en-GB" altLang="zh-CN" sz="2800" b="0" i="0" u="none" strike="noStrike" kern="1200" cap="none" spc="0" normalizeH="0" baseline="0" noProof="0">
              <a:ln>
                <a:noFill/>
              </a:ln>
              <a:solidFill>
                <a:srgbClr val="FF0000"/>
              </a:solidFill>
              <a:effectLst/>
              <a:uLnTx/>
              <a:uFillTx/>
              <a:latin typeface="Arial" charset="0"/>
              <a:ea typeface="华文中宋" panose="02010600040101010101" pitchFamily="2" charset="-122"/>
              <a:cs typeface="+mn-cs"/>
            </a:endParaRPr>
          </a:p>
        </p:txBody>
      </p:sp>
      <p:sp>
        <p:nvSpPr>
          <p:cNvPr id="10" name="Rectangle 10"/>
          <p:cNvSpPr>
            <a:spLocks noChangeArrowheads="1"/>
          </p:cNvSpPr>
          <p:nvPr/>
        </p:nvSpPr>
        <p:spPr bwMode="auto">
          <a:xfrm>
            <a:off x="6383338" y="2205039"/>
            <a:ext cx="1511300" cy="649287"/>
          </a:xfrm>
          <a:prstGeom prst="rect">
            <a:avLst/>
          </a:prstGeom>
          <a:noFill/>
          <a:ln w="9525">
            <a:noFill/>
            <a:miter lim="800000"/>
            <a:headEnd/>
            <a:tailEnd/>
          </a:ln>
        </p:spPr>
        <p:txBody>
          <a:bodyPr/>
          <a:lstStyle/>
          <a:p>
            <a:pPr marL="342900" marR="0" lvl="0" indent="-342900" algn="l" defTabSz="457200" rtl="0" eaLnBrk="1" fontAlgn="auto" latinLnBrk="0" hangingPunct="1">
              <a:lnSpc>
                <a:spcPct val="100000"/>
              </a:lnSpc>
              <a:spcBef>
                <a:spcPct val="20000"/>
              </a:spcBef>
              <a:spcAft>
                <a:spcPts val="0"/>
              </a:spcAft>
              <a:buClrTx/>
              <a:buSzTx/>
              <a:buFontTx/>
              <a:buNone/>
              <a:tabLst/>
              <a:defRPr/>
            </a:pPr>
            <a:r>
              <a:rPr kumimoji="0" lang="en-GB" altLang="zh-CN" sz="2800" b="0" i="0" u="none" strike="noStrike" kern="1200" cap="none" spc="0" normalizeH="0" baseline="0" noProof="0">
                <a:ln>
                  <a:noFill/>
                </a:ln>
                <a:solidFill>
                  <a:srgbClr val="FF0000"/>
                </a:solidFill>
                <a:effectLst/>
                <a:uLnTx/>
                <a:uFillTx/>
                <a:latin typeface="Arial" charset="0"/>
                <a:ea typeface="华文中宋" panose="02010600040101010101" pitchFamily="2" charset="-122"/>
                <a:cs typeface="+mn-cs"/>
              </a:rPr>
              <a:t>c = 4.18</a:t>
            </a:r>
          </a:p>
          <a:p>
            <a:pPr marL="342900" marR="0" lvl="0" indent="-342900" algn="l" defTabSz="457200" rtl="0" eaLnBrk="1" fontAlgn="auto" latinLnBrk="0" hangingPunct="1">
              <a:lnSpc>
                <a:spcPct val="100000"/>
              </a:lnSpc>
              <a:spcBef>
                <a:spcPct val="20000"/>
              </a:spcBef>
              <a:spcAft>
                <a:spcPts val="0"/>
              </a:spcAft>
              <a:buClrTx/>
              <a:buSzTx/>
              <a:buFontTx/>
              <a:buNone/>
              <a:tabLst/>
              <a:defRPr/>
            </a:pPr>
            <a:endParaRPr kumimoji="0" lang="en-GB" altLang="zh-CN" sz="2800" b="0" i="0" u="none" strike="noStrike" kern="1200" cap="none" spc="0" normalizeH="0" baseline="0" noProof="0">
              <a:ln>
                <a:noFill/>
              </a:ln>
              <a:solidFill>
                <a:srgbClr val="FF0000"/>
              </a:solidFill>
              <a:effectLst/>
              <a:uLnTx/>
              <a:uFillTx/>
              <a:latin typeface="Arial" charset="0"/>
              <a:ea typeface="华文中宋" panose="02010600040101010101" pitchFamily="2" charset="-122"/>
              <a:cs typeface="+mn-cs"/>
            </a:endParaRPr>
          </a:p>
        </p:txBody>
      </p:sp>
      <p:sp>
        <p:nvSpPr>
          <p:cNvPr id="11" name="Rectangle 11"/>
          <p:cNvSpPr>
            <a:spLocks noChangeArrowheads="1"/>
          </p:cNvSpPr>
          <p:nvPr/>
        </p:nvSpPr>
        <p:spPr bwMode="auto">
          <a:xfrm>
            <a:off x="6240464" y="5805489"/>
            <a:ext cx="3041189" cy="720725"/>
          </a:xfrm>
          <a:prstGeom prst="rect">
            <a:avLst/>
          </a:prstGeom>
          <a:noFill/>
          <a:ln w="9525">
            <a:noFill/>
            <a:miter lim="800000"/>
            <a:headEnd/>
            <a:tailEnd/>
          </a:ln>
        </p:spPr>
        <p:txBody>
          <a:bodyPr/>
          <a:lstStyle/>
          <a:p>
            <a:pPr marL="342900" marR="0" lvl="0" indent="-342900" algn="l" defTabSz="457200" rtl="0" eaLnBrk="1" fontAlgn="auto" latinLnBrk="0" hangingPunct="1">
              <a:lnSpc>
                <a:spcPct val="100000"/>
              </a:lnSpc>
              <a:spcBef>
                <a:spcPct val="20000"/>
              </a:spcBef>
              <a:spcAft>
                <a:spcPts val="0"/>
              </a:spcAft>
              <a:buClrTx/>
              <a:buSzTx/>
              <a:buFontTx/>
              <a:buNone/>
              <a:tabLst/>
              <a:defRPr/>
            </a:pPr>
            <a:r>
              <a:rPr kumimoji="0" lang="en-GB" altLang="zh-CN" sz="2800" b="0" i="0" u="none" strike="noStrike" kern="1200" cap="none" spc="0" normalizeH="0" baseline="0" noProof="0">
                <a:ln>
                  <a:noFill/>
                </a:ln>
                <a:solidFill>
                  <a:srgbClr val="000000"/>
                </a:solidFill>
                <a:effectLst/>
                <a:uLnTx/>
                <a:uFillTx/>
                <a:latin typeface="Arial" charset="0"/>
                <a:ea typeface="华文中宋" panose="02010600040101010101" pitchFamily="2" charset="-122"/>
                <a:cs typeface="+mn-cs"/>
              </a:rPr>
              <a:t> =  </a:t>
            </a:r>
            <a:r>
              <a:rPr kumimoji="0" lang="en-GB" altLang="zh-CN" sz="2800" b="0" i="0" u="sng" strike="noStrike" kern="1200" cap="none" spc="0" normalizeH="0" baseline="0" noProof="0">
                <a:ln>
                  <a:noFill/>
                </a:ln>
                <a:solidFill>
                  <a:srgbClr val="000099"/>
                </a:solidFill>
                <a:effectLst/>
                <a:uLnTx/>
                <a:uFillTx/>
                <a:latin typeface="Arial" charset="0"/>
                <a:ea typeface="华文中宋" panose="02010600040101010101" pitchFamily="2" charset="-122"/>
                <a:cs typeface="+mn-cs"/>
              </a:rPr>
              <a:t>+30.8 kJ mol</a:t>
            </a:r>
            <a:r>
              <a:rPr kumimoji="0" lang="en-GB" altLang="zh-CN" sz="2800" b="0" i="0" u="sng" strike="noStrike" kern="1200" cap="none" spc="0" normalizeH="0" baseline="30000" noProof="0">
                <a:ln>
                  <a:noFill/>
                </a:ln>
                <a:solidFill>
                  <a:srgbClr val="000099"/>
                </a:solidFill>
                <a:effectLst/>
                <a:uLnTx/>
                <a:uFillTx/>
                <a:latin typeface="Arial" charset="0"/>
                <a:ea typeface="华文中宋" panose="02010600040101010101" pitchFamily="2" charset="-122"/>
                <a:cs typeface="+mn-cs"/>
              </a:rPr>
              <a:t>-1</a:t>
            </a:r>
            <a:endParaRPr kumimoji="0" lang="en-GB" altLang="zh-CN" sz="2800" b="0" i="0" u="none" strike="noStrike" kern="1200" cap="none" spc="0" normalizeH="0" baseline="0" noProof="0">
              <a:ln>
                <a:noFill/>
              </a:ln>
              <a:solidFill>
                <a:srgbClr val="000000"/>
              </a:solidFill>
              <a:effectLst/>
              <a:uLnTx/>
              <a:uFillTx/>
              <a:latin typeface="Arial" charset="0"/>
              <a:ea typeface="华文中宋" panose="02010600040101010101" pitchFamily="2" charset="-122"/>
              <a:cs typeface="+mn-cs"/>
            </a:endParaRPr>
          </a:p>
        </p:txBody>
      </p:sp>
      <p:sp>
        <p:nvSpPr>
          <p:cNvPr id="12" name="Rectangle 12"/>
          <p:cNvSpPr>
            <a:spLocks noChangeArrowheads="1"/>
          </p:cNvSpPr>
          <p:nvPr/>
        </p:nvSpPr>
        <p:spPr bwMode="auto">
          <a:xfrm>
            <a:off x="4017072" y="4005263"/>
            <a:ext cx="4608512" cy="647700"/>
          </a:xfrm>
          <a:prstGeom prst="rect">
            <a:avLst/>
          </a:prstGeom>
          <a:noFill/>
          <a:ln w="9525">
            <a:noFill/>
            <a:miter lim="800000"/>
            <a:headEnd/>
            <a:tailEnd/>
          </a:ln>
        </p:spPr>
        <p:txBody>
          <a:bodyPr/>
          <a:lstStyle/>
          <a:p>
            <a:pPr marL="342900" marR="0" lvl="0" indent="-342900" algn="l" defTabSz="457200" rtl="0" eaLnBrk="1" fontAlgn="auto" latinLnBrk="0" hangingPunct="1">
              <a:lnSpc>
                <a:spcPct val="100000"/>
              </a:lnSpc>
              <a:spcBef>
                <a:spcPct val="20000"/>
              </a:spcBef>
              <a:spcAft>
                <a:spcPts val="0"/>
              </a:spcAft>
              <a:buClrTx/>
              <a:buSzTx/>
              <a:buFontTx/>
              <a:buNone/>
              <a:tabLst/>
              <a:defRPr/>
            </a:pPr>
            <a:r>
              <a:rPr kumimoji="0" lang="en-GB" altLang="zh-CN" sz="2800" b="0" i="0" u="none" strike="noStrike" kern="1200" cap="none" spc="0" normalizeH="0" baseline="0" noProof="0">
                <a:ln>
                  <a:noFill/>
                </a:ln>
                <a:solidFill>
                  <a:srgbClr val="000000"/>
                </a:solidFill>
                <a:effectLst/>
                <a:uLnTx/>
                <a:uFillTx/>
                <a:latin typeface="Arial" charset="0"/>
                <a:ea typeface="华文中宋" panose="02010600040101010101" pitchFamily="2" charset="-122"/>
                <a:cs typeface="+mn-cs"/>
              </a:rPr>
              <a:t>= 2.0 x </a:t>
            </a:r>
            <a:r>
              <a:rPr kumimoji="0" lang="en-GB" altLang="zh-CN" sz="2800" b="0" i="0" u="none" strike="noStrike" kern="1200" cap="none" spc="0" normalizeH="0" baseline="30000" noProof="0">
                <a:ln>
                  <a:noFill/>
                </a:ln>
                <a:solidFill>
                  <a:srgbClr val="000000"/>
                </a:solidFill>
                <a:effectLst/>
                <a:uLnTx/>
                <a:uFillTx/>
                <a:latin typeface="Arial" charset="0"/>
                <a:ea typeface="华文中宋" panose="02010600040101010101" pitchFamily="2" charset="-122"/>
                <a:cs typeface="+mn-cs"/>
              </a:rPr>
              <a:t>30</a:t>
            </a:r>
            <a:r>
              <a:rPr kumimoji="0" lang="en-GB" altLang="zh-CN" sz="2800" b="0" i="0" u="none" strike="noStrike" kern="1200" cap="none" spc="0" normalizeH="0" baseline="0" noProof="0">
                <a:ln>
                  <a:noFill/>
                </a:ln>
                <a:solidFill>
                  <a:srgbClr val="000000"/>
                </a:solidFill>
                <a:effectLst/>
                <a:uLnTx/>
                <a:uFillTx/>
                <a:latin typeface="Arial" charset="0"/>
                <a:ea typeface="华文中宋" panose="02010600040101010101" pitchFamily="2" charset="-122"/>
                <a:cs typeface="+mn-cs"/>
              </a:rPr>
              <a:t>/</a:t>
            </a:r>
            <a:r>
              <a:rPr kumimoji="0" lang="en-GB" altLang="zh-CN" sz="2800" b="0" i="0" u="none" strike="noStrike" kern="1200" cap="none" spc="0" normalizeH="0" baseline="-25000" noProof="0">
                <a:ln>
                  <a:noFill/>
                </a:ln>
                <a:solidFill>
                  <a:srgbClr val="000000"/>
                </a:solidFill>
                <a:effectLst/>
                <a:uLnTx/>
                <a:uFillTx/>
                <a:latin typeface="Arial" charset="0"/>
                <a:ea typeface="华文中宋" panose="02010600040101010101" pitchFamily="2" charset="-122"/>
                <a:cs typeface="+mn-cs"/>
              </a:rPr>
              <a:t>1000</a:t>
            </a:r>
            <a:r>
              <a:rPr kumimoji="0" lang="en-GB" altLang="zh-CN" sz="2800" b="0" i="0" u="none" strike="noStrike" kern="1200" cap="none" spc="0" normalizeH="0" baseline="0" noProof="0">
                <a:ln>
                  <a:noFill/>
                </a:ln>
                <a:solidFill>
                  <a:srgbClr val="000000"/>
                </a:solidFill>
                <a:effectLst/>
                <a:uLnTx/>
                <a:uFillTx/>
                <a:latin typeface="Arial" charset="0"/>
                <a:ea typeface="华文中宋" panose="02010600040101010101" pitchFamily="2" charset="-122"/>
                <a:cs typeface="+mn-cs"/>
              </a:rPr>
              <a:t>  =  0.060 mol</a:t>
            </a:r>
          </a:p>
        </p:txBody>
      </p:sp>
      <p:sp>
        <p:nvSpPr>
          <p:cNvPr id="13" name="Rectangle 13"/>
          <p:cNvSpPr>
            <a:spLocks noChangeArrowheads="1"/>
          </p:cNvSpPr>
          <p:nvPr/>
        </p:nvSpPr>
        <p:spPr bwMode="auto">
          <a:xfrm>
            <a:off x="2135189" y="4581525"/>
            <a:ext cx="4897437" cy="647700"/>
          </a:xfrm>
          <a:prstGeom prst="rect">
            <a:avLst/>
          </a:prstGeom>
          <a:noFill/>
          <a:ln w="9525">
            <a:noFill/>
            <a:miter lim="800000"/>
            <a:headEnd/>
            <a:tailEnd/>
          </a:ln>
        </p:spPr>
        <p:txBody>
          <a:bodyPr/>
          <a:lstStyle/>
          <a:p>
            <a:pPr marL="342900" marR="0" lvl="0" indent="-342900" algn="l" defTabSz="457200" rtl="0" eaLnBrk="1" fontAlgn="auto" latinLnBrk="0" hangingPunct="1">
              <a:lnSpc>
                <a:spcPct val="100000"/>
              </a:lnSpc>
              <a:spcBef>
                <a:spcPct val="20000"/>
              </a:spcBef>
              <a:spcAft>
                <a:spcPts val="0"/>
              </a:spcAft>
              <a:buClrTx/>
              <a:buSzTx/>
              <a:buFontTx/>
              <a:buNone/>
              <a:tabLst/>
              <a:defRPr/>
            </a:pPr>
            <a:r>
              <a:rPr kumimoji="0" lang="en-GB" altLang="zh-CN" sz="2800" b="0" i="0" u="none" strike="noStrike" kern="1200" cap="none" spc="0" normalizeH="0" baseline="0" noProof="0">
                <a:ln>
                  <a:noFill/>
                </a:ln>
                <a:solidFill>
                  <a:srgbClr val="000000"/>
                </a:solidFill>
                <a:effectLst/>
                <a:uLnTx/>
                <a:uFillTx/>
                <a:latin typeface="Arial" charset="0"/>
                <a:ea typeface="华文中宋" panose="02010600040101010101" pitchFamily="2" charset="-122"/>
                <a:cs typeface="+mn-cs"/>
              </a:rPr>
              <a:t>n</a:t>
            </a:r>
            <a:r>
              <a:rPr kumimoji="0" lang="en-GB" altLang="zh-CN" sz="2800" b="0" i="0" u="none" strike="noStrike" kern="1200" cap="none" spc="0" normalizeH="0" baseline="-25000" noProof="0">
                <a:ln>
                  <a:noFill/>
                </a:ln>
                <a:solidFill>
                  <a:srgbClr val="000000"/>
                </a:solidFill>
                <a:effectLst/>
                <a:uLnTx/>
                <a:uFillTx/>
                <a:latin typeface="Arial" charset="0"/>
                <a:ea typeface="华文中宋" panose="02010600040101010101" pitchFamily="2" charset="-122"/>
                <a:cs typeface="+mn-cs"/>
              </a:rPr>
              <a:t>NaHCO3</a:t>
            </a:r>
            <a:r>
              <a:rPr kumimoji="0" lang="en-GB" altLang="zh-CN" sz="2800" b="0" i="0" u="none" strike="noStrike" kern="1200" cap="none" spc="0" normalizeH="0" baseline="0" noProof="0">
                <a:ln>
                  <a:noFill/>
                </a:ln>
                <a:solidFill>
                  <a:srgbClr val="000000"/>
                </a:solidFill>
                <a:effectLst/>
                <a:uLnTx/>
                <a:uFillTx/>
                <a:latin typeface="Arial" charset="0"/>
                <a:ea typeface="华文中宋" panose="02010600040101010101" pitchFamily="2" charset="-122"/>
                <a:cs typeface="+mn-cs"/>
              </a:rPr>
              <a:t> = m / M</a:t>
            </a:r>
            <a:r>
              <a:rPr kumimoji="0" lang="en-GB" altLang="zh-CN" sz="2800" b="0" i="0" u="none" strike="noStrike" kern="1200" cap="none" spc="0" normalizeH="0" baseline="-25000" noProof="0">
                <a:ln>
                  <a:noFill/>
                </a:ln>
                <a:solidFill>
                  <a:srgbClr val="000000"/>
                </a:solidFill>
                <a:effectLst/>
                <a:uLnTx/>
                <a:uFillTx/>
                <a:latin typeface="Arial" charset="0"/>
                <a:ea typeface="华文中宋" panose="02010600040101010101" pitchFamily="2" charset="-122"/>
                <a:cs typeface="+mn-cs"/>
              </a:rPr>
              <a:t>r</a:t>
            </a:r>
            <a:endParaRPr kumimoji="0" lang="en-GB" altLang="zh-CN" sz="2800" b="0" i="0" u="none" strike="noStrike" kern="1200" cap="none" spc="0" normalizeH="0" baseline="0" noProof="0">
              <a:ln>
                <a:noFill/>
              </a:ln>
              <a:solidFill>
                <a:srgbClr val="000000"/>
              </a:solidFill>
              <a:effectLst/>
              <a:uLnTx/>
              <a:uFillTx/>
              <a:latin typeface="Arial" charset="0"/>
              <a:ea typeface="华文中宋" panose="02010600040101010101" pitchFamily="2" charset="-122"/>
              <a:cs typeface="+mn-cs"/>
            </a:endParaRPr>
          </a:p>
        </p:txBody>
      </p:sp>
      <p:sp>
        <p:nvSpPr>
          <p:cNvPr id="14" name="Rectangle 14"/>
          <p:cNvSpPr>
            <a:spLocks noChangeArrowheads="1"/>
          </p:cNvSpPr>
          <p:nvPr/>
        </p:nvSpPr>
        <p:spPr bwMode="auto">
          <a:xfrm>
            <a:off x="4779242" y="4583828"/>
            <a:ext cx="4608512" cy="647700"/>
          </a:xfrm>
          <a:prstGeom prst="rect">
            <a:avLst/>
          </a:prstGeom>
          <a:noFill/>
          <a:ln w="9525">
            <a:noFill/>
            <a:miter lim="800000"/>
            <a:headEnd/>
            <a:tailEnd/>
          </a:ln>
        </p:spPr>
        <p:txBody>
          <a:bodyPr/>
          <a:lstStyle/>
          <a:p>
            <a:pPr marL="342900" marR="0" lvl="0" indent="-342900" algn="l" defTabSz="457200" rtl="0" eaLnBrk="1" fontAlgn="auto" latinLnBrk="0" hangingPunct="1">
              <a:lnSpc>
                <a:spcPct val="100000"/>
              </a:lnSpc>
              <a:spcBef>
                <a:spcPct val="20000"/>
              </a:spcBef>
              <a:spcAft>
                <a:spcPts val="0"/>
              </a:spcAft>
              <a:buClrTx/>
              <a:buSzTx/>
              <a:buFontTx/>
              <a:buNone/>
              <a:tabLst/>
              <a:defRPr/>
            </a:pPr>
            <a:r>
              <a:rPr kumimoji="0" lang="en-GB" altLang="zh-CN" sz="2800" b="0" i="0" u="none" strike="noStrike" kern="1200" cap="none" spc="0" normalizeH="0" baseline="0" noProof="0">
                <a:ln>
                  <a:noFill/>
                </a:ln>
                <a:solidFill>
                  <a:srgbClr val="000000"/>
                </a:solidFill>
                <a:effectLst/>
                <a:uLnTx/>
                <a:uFillTx/>
                <a:latin typeface="Arial" charset="0"/>
                <a:ea typeface="华文中宋" panose="02010600040101010101" pitchFamily="2" charset="-122"/>
                <a:cs typeface="+mn-cs"/>
              </a:rPr>
              <a:t>= 3.53 / 84.0  =  </a:t>
            </a:r>
            <a:r>
              <a:rPr kumimoji="0" lang="en-GB" altLang="zh-CN" sz="2800" b="0" i="0" u="sng" strike="noStrike" kern="1200" cap="none" spc="0" normalizeH="0" baseline="0" noProof="0">
                <a:ln>
                  <a:noFill/>
                </a:ln>
                <a:solidFill>
                  <a:srgbClr val="000000"/>
                </a:solidFill>
                <a:effectLst/>
                <a:uLnTx/>
                <a:uFillTx/>
                <a:latin typeface="Arial" charset="0"/>
                <a:ea typeface="华文中宋" panose="02010600040101010101" pitchFamily="2" charset="-122"/>
                <a:cs typeface="+mn-cs"/>
              </a:rPr>
              <a:t>0.0420 mol</a:t>
            </a:r>
          </a:p>
        </p:txBody>
      </p:sp>
      <p:sp>
        <p:nvSpPr>
          <p:cNvPr id="15" name="Rectangle 15"/>
          <p:cNvSpPr>
            <a:spLocks noChangeArrowheads="1"/>
          </p:cNvSpPr>
          <p:nvPr/>
        </p:nvSpPr>
        <p:spPr bwMode="auto">
          <a:xfrm>
            <a:off x="2135188" y="5157788"/>
            <a:ext cx="6481762" cy="647700"/>
          </a:xfrm>
          <a:prstGeom prst="rect">
            <a:avLst/>
          </a:prstGeom>
          <a:noFill/>
          <a:ln w="9525">
            <a:noFill/>
            <a:miter lim="800000"/>
            <a:headEnd/>
            <a:tailEnd/>
          </a:ln>
        </p:spPr>
        <p:txBody>
          <a:bodyPr/>
          <a:lstStyle/>
          <a:p>
            <a:pPr marL="342900" marR="0" lvl="0" indent="-342900" algn="l" defTabSz="457200" rtl="0" eaLnBrk="1" fontAlgn="auto" latinLnBrk="0" hangingPunct="1">
              <a:lnSpc>
                <a:spcPct val="100000"/>
              </a:lnSpc>
              <a:spcBef>
                <a:spcPct val="20000"/>
              </a:spcBef>
              <a:spcAft>
                <a:spcPts val="0"/>
              </a:spcAft>
              <a:buClrTx/>
              <a:buSzTx/>
              <a:buFontTx/>
              <a:buNone/>
              <a:tabLst/>
              <a:defRPr/>
            </a:pPr>
            <a:r>
              <a:rPr kumimoji="0" lang="en-GB" altLang="zh-CN" sz="2800" b="0" i="0" u="none" strike="noStrike" kern="1200" cap="none" spc="0" normalizeH="0" baseline="0" noProof="0">
                <a:ln>
                  <a:noFill/>
                </a:ln>
                <a:solidFill>
                  <a:srgbClr val="008000"/>
                </a:solidFill>
                <a:effectLst/>
                <a:uLnTx/>
                <a:uFillTx/>
                <a:latin typeface="Arial" charset="0"/>
                <a:ea typeface="华文中宋" panose="02010600040101010101" pitchFamily="2" charset="-122"/>
                <a:cs typeface="+mn-cs"/>
              </a:rPr>
              <a:t>HCl + NaHCO</a:t>
            </a:r>
            <a:r>
              <a:rPr kumimoji="0" lang="en-GB" altLang="zh-CN" sz="2800" b="0" i="0" u="none" strike="noStrike" kern="1200" cap="none" spc="0" normalizeH="0" baseline="-25000" noProof="0">
                <a:ln>
                  <a:noFill/>
                </a:ln>
                <a:solidFill>
                  <a:srgbClr val="008000"/>
                </a:solidFill>
                <a:effectLst/>
                <a:uLnTx/>
                <a:uFillTx/>
                <a:latin typeface="Arial" charset="0"/>
                <a:ea typeface="华文中宋" panose="02010600040101010101" pitchFamily="2" charset="-122"/>
                <a:cs typeface="+mn-cs"/>
              </a:rPr>
              <a:t>3</a:t>
            </a:r>
            <a:r>
              <a:rPr kumimoji="0" lang="en-GB" altLang="zh-CN" sz="2800" b="0" i="0" u="none" strike="noStrike" kern="1200" cap="none" spc="0" normalizeH="0" baseline="0" noProof="0">
                <a:ln>
                  <a:noFill/>
                </a:ln>
                <a:solidFill>
                  <a:srgbClr val="008000"/>
                </a:solidFill>
                <a:effectLst/>
                <a:uLnTx/>
                <a:uFillTx/>
                <a:latin typeface="Arial" charset="0"/>
                <a:ea typeface="华文中宋" panose="02010600040101010101" pitchFamily="2" charset="-122"/>
                <a:cs typeface="+mn-cs"/>
              </a:rPr>
              <a:t> </a:t>
            </a:r>
            <a:r>
              <a:rPr kumimoji="0" lang="en-GB" altLang="zh-CN" sz="2800" b="0" i="0" u="none" strike="noStrike" kern="1200" cap="none" spc="0" normalizeH="0" baseline="0" noProof="0">
                <a:ln>
                  <a:noFill/>
                </a:ln>
                <a:solidFill>
                  <a:srgbClr val="008000"/>
                </a:solidFill>
                <a:effectLst/>
                <a:uLnTx/>
                <a:uFillTx/>
                <a:latin typeface="Times New Roman" pitchFamily="18" charset="0"/>
                <a:ea typeface="华文中宋" panose="02010600040101010101" pitchFamily="2" charset="-122"/>
                <a:cs typeface="+mn-cs"/>
              </a:rPr>
              <a:t>→ </a:t>
            </a:r>
            <a:r>
              <a:rPr kumimoji="0" lang="en-GB" altLang="zh-CN" sz="2800" b="0" i="0" u="none" strike="noStrike" kern="1200" cap="none" spc="0" normalizeH="0" baseline="0" noProof="0">
                <a:ln>
                  <a:noFill/>
                </a:ln>
                <a:solidFill>
                  <a:srgbClr val="008000"/>
                </a:solidFill>
                <a:effectLst/>
                <a:uLnTx/>
                <a:uFillTx/>
                <a:latin typeface="Arial" charset="0"/>
                <a:ea typeface="华文中宋" panose="02010600040101010101" pitchFamily="2" charset="-122"/>
                <a:cs typeface="+mn-cs"/>
              </a:rPr>
              <a:t>NaCl + H</a:t>
            </a:r>
            <a:r>
              <a:rPr kumimoji="0" lang="en-GB" altLang="zh-CN" sz="2800" b="0" i="0" u="none" strike="noStrike" kern="1200" cap="none" spc="0" normalizeH="0" baseline="-25000" noProof="0">
                <a:ln>
                  <a:noFill/>
                </a:ln>
                <a:solidFill>
                  <a:srgbClr val="008000"/>
                </a:solidFill>
                <a:effectLst/>
                <a:uLnTx/>
                <a:uFillTx/>
                <a:latin typeface="Arial" charset="0"/>
                <a:ea typeface="华文中宋" panose="02010600040101010101" pitchFamily="2" charset="-122"/>
                <a:cs typeface="+mn-cs"/>
              </a:rPr>
              <a:t>2</a:t>
            </a:r>
            <a:r>
              <a:rPr kumimoji="0" lang="en-GB" altLang="zh-CN" sz="2800" b="0" i="0" u="none" strike="noStrike" kern="1200" cap="none" spc="0" normalizeH="0" baseline="0" noProof="0">
                <a:ln>
                  <a:noFill/>
                </a:ln>
                <a:solidFill>
                  <a:srgbClr val="008000"/>
                </a:solidFill>
                <a:effectLst/>
                <a:uLnTx/>
                <a:uFillTx/>
                <a:latin typeface="Arial" charset="0"/>
                <a:ea typeface="华文中宋" panose="02010600040101010101" pitchFamily="2" charset="-122"/>
                <a:cs typeface="+mn-cs"/>
              </a:rPr>
              <a:t>O + CO</a:t>
            </a:r>
            <a:r>
              <a:rPr kumimoji="0" lang="en-GB" altLang="zh-CN" sz="2800" b="0" i="0" u="none" strike="noStrike" kern="1200" cap="none" spc="0" normalizeH="0" baseline="-25000" noProof="0">
                <a:ln>
                  <a:noFill/>
                </a:ln>
                <a:solidFill>
                  <a:srgbClr val="008000"/>
                </a:solidFill>
                <a:effectLst/>
                <a:uLnTx/>
                <a:uFillTx/>
                <a:latin typeface="Arial" charset="0"/>
                <a:ea typeface="华文中宋" panose="02010600040101010101" pitchFamily="2" charset="-122"/>
                <a:cs typeface="+mn-cs"/>
              </a:rPr>
              <a:t>2</a:t>
            </a:r>
            <a:r>
              <a:rPr kumimoji="0" lang="en-GB" altLang="zh-CN" sz="2800" b="0" i="0" u="none" strike="noStrike" kern="1200" cap="none" spc="0" normalizeH="0" baseline="0" noProof="0">
                <a:ln>
                  <a:noFill/>
                </a:ln>
                <a:solidFill>
                  <a:srgbClr val="008000"/>
                </a:solidFill>
                <a:effectLst/>
                <a:uLnTx/>
                <a:uFillTx/>
                <a:latin typeface="Arial" charset="0"/>
                <a:ea typeface="华文中宋" panose="02010600040101010101" pitchFamily="2" charset="-122"/>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14" grpId="0"/>
      <p:bldP spid="1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687A2216-9A3F-4A0E-9B65-308C39BD12F5}"/>
              </a:ext>
            </a:extLst>
          </p:cNvPr>
          <p:cNvSpPr txBox="1"/>
          <p:nvPr/>
        </p:nvSpPr>
        <p:spPr>
          <a:xfrm>
            <a:off x="1963375" y="443616"/>
            <a:ext cx="9677649"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Titration without indicator  but with temperature probe</a:t>
            </a:r>
            <a:endParaRPr kumimoji="0" lang="zh-CN" altLang="en-US" sz="2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grpSp>
        <p:nvGrpSpPr>
          <p:cNvPr id="14" name="组合 13">
            <a:extLst>
              <a:ext uri="{FF2B5EF4-FFF2-40B4-BE49-F238E27FC236}">
                <a16:creationId xmlns:a16="http://schemas.microsoft.com/office/drawing/2014/main" id="{CB1326A6-E92D-4CCF-BECD-1E91918A50D3}"/>
              </a:ext>
            </a:extLst>
          </p:cNvPr>
          <p:cNvGrpSpPr/>
          <p:nvPr/>
        </p:nvGrpSpPr>
        <p:grpSpPr>
          <a:xfrm>
            <a:off x="2614799" y="1082243"/>
            <a:ext cx="6696075" cy="3943350"/>
            <a:chOff x="1090798" y="1499493"/>
            <a:chExt cx="6696075" cy="3943350"/>
          </a:xfrm>
        </p:grpSpPr>
        <p:pic>
          <p:nvPicPr>
            <p:cNvPr id="3" name="图片 2">
              <a:extLst>
                <a:ext uri="{FF2B5EF4-FFF2-40B4-BE49-F238E27FC236}">
                  <a16:creationId xmlns:a16="http://schemas.microsoft.com/office/drawing/2014/main" id="{41309C6A-F771-4370-AFA8-250A04C665B1}"/>
                </a:ext>
              </a:extLst>
            </p:cNvPr>
            <p:cNvPicPr>
              <a:picLocks noChangeAspect="1"/>
            </p:cNvPicPr>
            <p:nvPr/>
          </p:nvPicPr>
          <p:blipFill>
            <a:blip r:embed="rId2"/>
            <a:stretch>
              <a:fillRect/>
            </a:stretch>
          </p:blipFill>
          <p:spPr>
            <a:xfrm>
              <a:off x="1090798" y="1499493"/>
              <a:ext cx="6696075" cy="3943350"/>
            </a:xfrm>
            <a:prstGeom prst="rect">
              <a:avLst/>
            </a:prstGeom>
          </p:spPr>
        </p:pic>
        <p:grpSp>
          <p:nvGrpSpPr>
            <p:cNvPr id="13" name="组合 12">
              <a:extLst>
                <a:ext uri="{FF2B5EF4-FFF2-40B4-BE49-F238E27FC236}">
                  <a16:creationId xmlns:a16="http://schemas.microsoft.com/office/drawing/2014/main" id="{D2C3ACFF-93E8-4229-B8EB-E70E2FE18B0A}"/>
                </a:ext>
              </a:extLst>
            </p:cNvPr>
            <p:cNvGrpSpPr/>
            <p:nvPr/>
          </p:nvGrpSpPr>
          <p:grpSpPr>
            <a:xfrm>
              <a:off x="1926417" y="2139518"/>
              <a:ext cx="5672832" cy="2796467"/>
              <a:chOff x="1855432" y="2947386"/>
              <a:chExt cx="5672832" cy="2796467"/>
            </a:xfrm>
          </p:grpSpPr>
          <p:cxnSp>
            <p:nvCxnSpPr>
              <p:cNvPr id="5" name="直接连接符 4">
                <a:extLst>
                  <a:ext uri="{FF2B5EF4-FFF2-40B4-BE49-F238E27FC236}">
                    <a16:creationId xmlns:a16="http://schemas.microsoft.com/office/drawing/2014/main" id="{1C43B520-442B-49DD-A682-40284A6DF22F}"/>
                  </a:ext>
                </a:extLst>
              </p:cNvPr>
              <p:cNvCxnSpPr/>
              <p:nvPr/>
            </p:nvCxnSpPr>
            <p:spPr>
              <a:xfrm flipV="1">
                <a:off x="1890944" y="2947386"/>
                <a:ext cx="3346881" cy="2334828"/>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7" name="直接连接符 6">
                <a:extLst>
                  <a:ext uri="{FF2B5EF4-FFF2-40B4-BE49-F238E27FC236}">
                    <a16:creationId xmlns:a16="http://schemas.microsoft.com/office/drawing/2014/main" id="{760158BD-9FFA-4001-96BC-D549BBCE5BA7}"/>
                  </a:ext>
                </a:extLst>
              </p:cNvPr>
              <p:cNvCxnSpPr/>
              <p:nvPr/>
            </p:nvCxnSpPr>
            <p:spPr>
              <a:xfrm>
                <a:off x="4350058" y="3080551"/>
                <a:ext cx="3178206" cy="78123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651DB3D9-E05F-4212-B241-FA4072A6DE22}"/>
                  </a:ext>
                </a:extLst>
              </p:cNvPr>
              <p:cNvCxnSpPr/>
              <p:nvPr/>
            </p:nvCxnSpPr>
            <p:spPr>
              <a:xfrm>
                <a:off x="1855432" y="3204839"/>
                <a:ext cx="302728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6D185F5-5451-42E0-8EBF-CAB9887D5F65}"/>
                  </a:ext>
                </a:extLst>
              </p:cNvPr>
              <p:cNvCxnSpPr/>
              <p:nvPr/>
            </p:nvCxnSpPr>
            <p:spPr>
              <a:xfrm>
                <a:off x="4882717" y="3222595"/>
                <a:ext cx="0" cy="252125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grpSp>
      <p:sp>
        <p:nvSpPr>
          <p:cNvPr id="15" name="文本框 14">
            <a:extLst>
              <a:ext uri="{FF2B5EF4-FFF2-40B4-BE49-F238E27FC236}">
                <a16:creationId xmlns:a16="http://schemas.microsoft.com/office/drawing/2014/main" id="{9FB4F93D-BE98-4F04-B2AA-98B7C5305223}"/>
              </a:ext>
            </a:extLst>
          </p:cNvPr>
          <p:cNvSpPr txBox="1"/>
          <p:nvPr/>
        </p:nvSpPr>
        <p:spPr>
          <a:xfrm>
            <a:off x="2369523" y="5092456"/>
            <a:ext cx="3619902"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err="1">
                <a:ln>
                  <a:noFill/>
                </a:ln>
                <a:solidFill>
                  <a:srgbClr val="000000"/>
                </a:solidFill>
                <a:effectLst/>
                <a:uLnTx/>
                <a:uFillTx/>
                <a:latin typeface="Gill Sans MT" panose="020B0502020104020203"/>
                <a:ea typeface="华文中宋" panose="02010600040101010101" pitchFamily="2" charset="-122"/>
                <a:cs typeface="+mn-cs"/>
              </a:rPr>
              <a:t>C</a:t>
            </a:r>
            <a:r>
              <a:rPr kumimoji="0" lang="en-US" altLang="zh-CN" sz="2800" b="0" i="0" u="none" strike="noStrike" kern="1200" cap="none" spc="0" normalizeH="0" baseline="-25000" noProof="0" err="1">
                <a:ln>
                  <a:noFill/>
                </a:ln>
                <a:solidFill>
                  <a:srgbClr val="000000"/>
                </a:solidFill>
                <a:effectLst/>
                <a:uLnTx/>
                <a:uFillTx/>
                <a:latin typeface="Gill Sans MT" panose="020B0502020104020203"/>
                <a:ea typeface="华文中宋" panose="02010600040101010101" pitchFamily="2" charset="-122"/>
                <a:cs typeface="+mn-cs"/>
              </a:rPr>
              <a:t>NaOH</a:t>
            </a:r>
            <a:r>
              <a:rPr kumimoji="0" lang="en-US" altLang="zh-CN" sz="2800" b="0" i="0" u="none" strike="noStrike" kern="1200" cap="none" spc="0" normalizeH="0" baseline="0" noProof="0" err="1">
                <a:ln>
                  <a:noFill/>
                </a:ln>
                <a:solidFill>
                  <a:srgbClr val="000000"/>
                </a:solidFill>
                <a:effectLst/>
                <a:uLnTx/>
                <a:uFillTx/>
                <a:latin typeface="Gill Sans MT" panose="020B0502020104020203"/>
                <a:ea typeface="华文中宋" panose="02010600040101010101" pitchFamily="2" charset="-122"/>
                <a:cs typeface="+mn-cs"/>
              </a:rPr>
              <a:t>V</a:t>
            </a:r>
            <a:r>
              <a:rPr kumimoji="0" lang="en-US" altLang="zh-CN" sz="2800" b="0" i="0" u="none" strike="noStrike" kern="1200" cap="none" spc="0" normalizeH="0" baseline="-25000" noProof="0" err="1">
                <a:ln>
                  <a:noFill/>
                </a:ln>
                <a:solidFill>
                  <a:srgbClr val="000000"/>
                </a:solidFill>
                <a:effectLst/>
                <a:uLnTx/>
                <a:uFillTx/>
                <a:latin typeface="Gill Sans MT" panose="020B0502020104020203"/>
                <a:ea typeface="华文中宋" panose="02010600040101010101" pitchFamily="2" charset="-122"/>
                <a:cs typeface="+mn-cs"/>
              </a:rPr>
              <a:t>NaOH</a:t>
            </a:r>
            <a:r>
              <a:rPr kumimoji="0" lang="en-US" altLang="zh-CN" sz="2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=C</a:t>
            </a:r>
            <a:r>
              <a:rPr kumimoji="0" lang="en-US" altLang="zh-CN" sz="2800" b="0" i="0" u="none" strike="noStrike" kern="1200" cap="none" spc="0" normalizeH="0" baseline="-25000" noProof="0">
                <a:ln>
                  <a:noFill/>
                </a:ln>
                <a:solidFill>
                  <a:srgbClr val="000000"/>
                </a:solidFill>
                <a:effectLst/>
                <a:uLnTx/>
                <a:uFillTx/>
                <a:latin typeface="Gill Sans MT" panose="020B0502020104020203"/>
                <a:ea typeface="华文中宋" panose="02010600040101010101" pitchFamily="2" charset="-122"/>
                <a:cs typeface="+mn-cs"/>
              </a:rPr>
              <a:t>(?)</a:t>
            </a:r>
            <a:r>
              <a:rPr kumimoji="0" lang="en-US" altLang="zh-CN" sz="2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V </a:t>
            </a:r>
            <a:r>
              <a:rPr kumimoji="0" lang="en-US" altLang="zh-CN" sz="2800" b="0" i="0" u="none" strike="noStrike" kern="1200" cap="none" spc="0" normalizeH="0" baseline="-25000" noProof="0">
                <a:ln>
                  <a:noFill/>
                </a:ln>
                <a:solidFill>
                  <a:srgbClr val="000000"/>
                </a:solidFill>
                <a:effectLst/>
                <a:uLnTx/>
                <a:uFillTx/>
                <a:latin typeface="Gill Sans MT" panose="020B0502020104020203"/>
                <a:ea typeface="华文中宋" panose="02010600040101010101" pitchFamily="2" charset="-122"/>
                <a:cs typeface="+mn-cs"/>
              </a:rPr>
              <a:t>HCl</a:t>
            </a:r>
            <a:endParaRPr kumimoji="0" lang="zh-CN" altLang="en-US" sz="2800" b="0" i="0" u="none" strike="noStrike" kern="1200" cap="none" spc="0" normalizeH="0" baseline="-25000" noProof="0">
              <a:ln>
                <a:noFill/>
              </a:ln>
              <a:solidFill>
                <a:srgbClr val="000000"/>
              </a:solidFill>
              <a:effectLst/>
              <a:uLnTx/>
              <a:uFillTx/>
              <a:latin typeface="Gill Sans MT" panose="020B0502020104020203"/>
              <a:ea typeface="华文中宋" panose="02010600040101010101" pitchFamily="2" charset="-122"/>
              <a:cs typeface="+mn-cs"/>
            </a:endParaRPr>
          </a:p>
        </p:txBody>
      </p:sp>
      <p:sp>
        <p:nvSpPr>
          <p:cNvPr id="17" name="文本框 16">
            <a:extLst>
              <a:ext uri="{FF2B5EF4-FFF2-40B4-BE49-F238E27FC236}">
                <a16:creationId xmlns:a16="http://schemas.microsoft.com/office/drawing/2014/main" id="{892A8EB9-9FCB-4333-99D7-41877270CD55}"/>
              </a:ext>
            </a:extLst>
          </p:cNvPr>
          <p:cNvSpPr txBox="1"/>
          <p:nvPr/>
        </p:nvSpPr>
        <p:spPr>
          <a:xfrm>
            <a:off x="2369524" y="5850723"/>
            <a:ext cx="5579691" cy="92333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V </a:t>
            </a:r>
            <a:r>
              <a:rPr kumimoji="0" lang="en-US" altLang="zh-CN" sz="1800" b="0" i="0" u="none" strike="noStrike" kern="1200" cap="none" spc="0" normalizeH="0" baseline="-25000" noProof="0">
                <a:ln>
                  <a:noFill/>
                </a:ln>
                <a:solidFill>
                  <a:srgbClr val="000000"/>
                </a:solidFill>
                <a:effectLst/>
                <a:uLnTx/>
                <a:uFillTx/>
                <a:latin typeface="Gill Sans MT" panose="020B0502020104020203"/>
                <a:ea typeface="华文中宋" panose="02010600040101010101" pitchFamily="2" charset="-122"/>
                <a:cs typeface="+mn-cs"/>
              </a:rPr>
              <a:t>HCl</a:t>
            </a:r>
            <a:r>
              <a:rPr kumimoji="0" lang="en-US" altLang="zh-CN"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 = 32~33 ml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Q = cm </a:t>
            </a:r>
            <a:r>
              <a:rPr kumimoji="0" lang="en-US" altLang="zh-CN" sz="1800" b="1"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ΔT =c m </a:t>
            </a:r>
            <a:r>
              <a:rPr kumimoji="0" lang="en-US" altLang="zh-CN" sz="1800" b="1" i="0" u="none" strike="noStrike" kern="1200" cap="none" spc="0" normalizeH="0" baseline="0" noProof="0">
                <a:ln>
                  <a:noFill/>
                </a:ln>
                <a:solidFill>
                  <a:srgbClr val="FF0000"/>
                </a:solidFill>
                <a:effectLst/>
                <a:uLnTx/>
                <a:uFillTx/>
                <a:latin typeface="Gill Sans MT" panose="020B0502020104020203"/>
                <a:ea typeface="华文中宋" panose="02010600040101010101" pitchFamily="2" charset="-122"/>
                <a:cs typeface="+mn-cs"/>
              </a:rPr>
              <a:t>(</a:t>
            </a:r>
            <a:r>
              <a:rPr kumimoji="0" lang="en-US" altLang="zh-CN" sz="1800" b="1" i="0" u="none" strike="noStrike" kern="1200" cap="none" spc="0" normalizeH="0" baseline="0" noProof="0" err="1">
                <a:ln>
                  <a:noFill/>
                </a:ln>
                <a:solidFill>
                  <a:srgbClr val="FF0000"/>
                </a:solidFill>
                <a:effectLst/>
                <a:uLnTx/>
                <a:uFillTx/>
                <a:latin typeface="Gill Sans MT" panose="020B0502020104020203"/>
                <a:ea typeface="华文中宋" panose="02010600040101010101" pitchFamily="2" charset="-122"/>
                <a:cs typeface="+mn-cs"/>
              </a:rPr>
              <a:t>T</a:t>
            </a:r>
            <a:r>
              <a:rPr kumimoji="0" lang="en-US" altLang="zh-CN" sz="1800" b="1" i="0" u="none" strike="noStrike" kern="1200" cap="none" spc="0" normalizeH="0" baseline="-25000" noProof="0" err="1">
                <a:ln>
                  <a:noFill/>
                </a:ln>
                <a:solidFill>
                  <a:srgbClr val="FF0000"/>
                </a:solidFill>
                <a:effectLst/>
                <a:uLnTx/>
                <a:uFillTx/>
                <a:latin typeface="Gill Sans MT" panose="020B0502020104020203"/>
                <a:ea typeface="华文中宋" panose="02010600040101010101" pitchFamily="2" charset="-122"/>
                <a:cs typeface="+mn-cs"/>
              </a:rPr>
              <a:t>final</a:t>
            </a:r>
            <a:r>
              <a:rPr kumimoji="0" lang="en-US" altLang="zh-CN" sz="1800" b="1" i="0" u="none" strike="noStrike" kern="1200" cap="none" spc="0" normalizeH="0" baseline="0" noProof="0">
                <a:ln>
                  <a:noFill/>
                </a:ln>
                <a:solidFill>
                  <a:srgbClr val="FF0000"/>
                </a:solidFill>
                <a:effectLst/>
                <a:uLnTx/>
                <a:uFillTx/>
                <a:latin typeface="Gill Sans MT" panose="020B0502020104020203"/>
                <a:ea typeface="华文中宋" panose="02010600040101010101" pitchFamily="2" charset="-122"/>
                <a:cs typeface="+mn-cs"/>
              </a:rPr>
              <a:t> –T </a:t>
            </a:r>
            <a:r>
              <a:rPr kumimoji="0" lang="en-US" altLang="zh-CN" sz="1800" b="1" i="0" u="none" strike="noStrike" kern="1200" cap="none" spc="0" normalizeH="0" baseline="-25000" noProof="0">
                <a:ln>
                  <a:noFill/>
                </a:ln>
                <a:solidFill>
                  <a:srgbClr val="FF0000"/>
                </a:solidFill>
                <a:effectLst/>
                <a:uLnTx/>
                <a:uFillTx/>
                <a:latin typeface="Gill Sans MT" panose="020B0502020104020203"/>
                <a:ea typeface="华文中宋" panose="02010600040101010101" pitchFamily="2" charset="-122"/>
                <a:cs typeface="+mn-cs"/>
              </a:rPr>
              <a:t>initial</a:t>
            </a:r>
            <a:r>
              <a:rPr kumimoji="0" lang="en-US" altLang="zh-CN" sz="1800" b="1" i="0" u="none" strike="noStrike" kern="1200" cap="none" spc="0" normalizeH="0" baseline="0" noProof="0">
                <a:ln>
                  <a:noFill/>
                </a:ln>
                <a:solidFill>
                  <a:srgbClr val="FF0000"/>
                </a:solidFill>
                <a:effectLst/>
                <a:uLnTx/>
                <a:uFillTx/>
                <a:latin typeface="Gill Sans MT" panose="020B0502020104020203"/>
                <a:ea typeface="华文中宋" panose="02010600040101010101" pitchFamily="2" charset="-122"/>
                <a:cs typeface="+mn-cs"/>
              </a:rPr>
              <a:t>) </a:t>
            </a:r>
            <a:r>
              <a:rPr kumimoji="0" lang="en-US" altLang="zh-CN" sz="1800" b="1"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 c m (27.8-21.3)</a:t>
            </a:r>
            <a:r>
              <a:rPr kumimoji="0" lang="en-US" altLang="zh-CN" sz="1800" b="1" i="0" u="none" strike="noStrike" kern="1200" cap="none" spc="0" normalizeH="0" baseline="0" noProof="0">
                <a:ln>
                  <a:noFill/>
                </a:ln>
                <a:solidFill>
                  <a:srgbClr val="FF0000"/>
                </a:solidFill>
                <a:effectLst/>
                <a:uLnTx/>
                <a:uFillTx/>
                <a:latin typeface="Gill Sans MT" panose="020B0502020104020203"/>
                <a:ea typeface="华文中宋" panose="02010600040101010101" pitchFamily="2" charset="-122"/>
                <a:cs typeface="+mn-cs"/>
              </a:rPr>
              <a:t> </a:t>
            </a:r>
            <a:endParaRPr kumimoji="0" lang="en-US" altLang="zh-CN" sz="1800" b="1" i="0" u="none" strike="noStrike" kern="1200" cap="none" spc="0" normalizeH="0" baseline="-25000" noProof="0">
              <a:ln>
                <a:noFill/>
              </a:ln>
              <a:solidFill>
                <a:srgbClr val="FF0000"/>
              </a:solidFill>
              <a:effectLst/>
              <a:uLnTx/>
              <a:uFillTx/>
              <a:latin typeface="Gill Sans MT" panose="020B0502020104020203"/>
              <a:ea typeface="华文中宋"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sp>
        <p:nvSpPr>
          <p:cNvPr id="18" name="椭圆 17">
            <a:extLst>
              <a:ext uri="{FF2B5EF4-FFF2-40B4-BE49-F238E27FC236}">
                <a16:creationId xmlns:a16="http://schemas.microsoft.com/office/drawing/2014/main" id="{5354CA20-2107-4222-B431-A794836E4A7F}"/>
              </a:ext>
            </a:extLst>
          </p:cNvPr>
          <p:cNvSpPr/>
          <p:nvPr/>
        </p:nvSpPr>
        <p:spPr>
          <a:xfrm>
            <a:off x="5718700" y="6117079"/>
            <a:ext cx="523782" cy="390618"/>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28715413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54312" y="2565779"/>
            <a:ext cx="3634763" cy="1327272"/>
          </a:xfrm>
        </p:spPr>
        <p:txBody>
          <a:bodyPr>
            <a:noAutofit/>
          </a:bodyPr>
          <a:lstStyle/>
          <a:p>
            <a:r>
              <a:rPr lang="en-US" sz="4000" dirty="0">
                <a:solidFill>
                  <a:schemeClr val="accent1"/>
                </a:solidFill>
                <a:latin typeface="+mj-lt"/>
              </a:rPr>
              <a:t>5.2 Hess’s Law</a:t>
            </a:r>
          </a:p>
          <a:p>
            <a:endParaRPr lang="en-US" sz="2800" dirty="0">
              <a:solidFill>
                <a:schemeClr val="accent1"/>
              </a:solidFill>
            </a:endParaRPr>
          </a:p>
        </p:txBody>
      </p:sp>
    </p:spTree>
    <p:extLst>
      <p:ext uri="{BB962C8B-B14F-4D97-AF65-F5344CB8AC3E}">
        <p14:creationId xmlns:p14="http://schemas.microsoft.com/office/powerpoint/2010/main" val="37185604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22475" y="781666"/>
            <a:ext cx="7556313" cy="5344498"/>
          </a:xfrm>
        </p:spPr>
        <p:txBody>
          <a:bodyPr>
            <a:normAutofit/>
          </a:bodyPr>
          <a:lstStyle/>
          <a:p>
            <a:r>
              <a:rPr lang="en-US" altLang="zh-CN" sz="2800"/>
              <a:t>Conservation of energy states that energy cannot be created or destroyed.</a:t>
            </a:r>
          </a:p>
          <a:p>
            <a:r>
              <a:rPr lang="en-US" altLang="zh-CN" sz="2800"/>
              <a:t>In chemistry, it means that the total change in chemical potential energy (</a:t>
            </a:r>
            <a:r>
              <a:rPr lang="en-GB" altLang="zh-CN" sz="2800">
                <a:latin typeface="Tahoma" pitchFamily="34" charset="0"/>
              </a:rPr>
              <a:t>∆ </a:t>
            </a:r>
            <a:r>
              <a:rPr lang="en-US" altLang="zh-CN" sz="2800"/>
              <a:t>H) must be equal to the energy lost or gained by the system.</a:t>
            </a:r>
          </a:p>
          <a:p>
            <a:r>
              <a:rPr lang="en-US" altLang="zh-CN" sz="2800"/>
              <a:t>It also means that the total enthalpy change on converting a given set of reactants to a particular set of products is constant, irrespective of the way in which the change is carried out.-----</a:t>
            </a:r>
            <a:r>
              <a:rPr lang="en-US" altLang="zh-CN" sz="2800" b="1">
                <a:solidFill>
                  <a:srgbClr val="FF0000"/>
                </a:solidFill>
              </a:rPr>
              <a:t>Hess’s Law</a:t>
            </a:r>
            <a:endParaRPr lang="zh-CN" altLang="en-US" sz="2800" b="1">
              <a:solidFill>
                <a:srgbClr val="FF0000"/>
              </a:solidFill>
            </a:endParaRPr>
          </a:p>
        </p:txBody>
      </p:sp>
    </p:spTree>
    <p:extLst>
      <p:ext uri="{BB962C8B-B14F-4D97-AF65-F5344CB8AC3E}">
        <p14:creationId xmlns:p14="http://schemas.microsoft.com/office/powerpoint/2010/main" val="296352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70074" y="1587501"/>
            <a:ext cx="7972426" cy="4025900"/>
          </a:xfrm>
        </p:spPr>
        <p:txBody>
          <a:bodyPr>
            <a:normAutofit/>
          </a:bodyPr>
          <a:lstStyle/>
          <a:p>
            <a:pPr>
              <a:buNone/>
            </a:pPr>
            <a:r>
              <a:rPr lang="en-US" altLang="zh-CN" sz="3600"/>
              <a:t>Reaction 1:   A + B           C+D         </a:t>
            </a:r>
            <a:r>
              <a:rPr lang="en-GB" altLang="zh-CN" sz="3600">
                <a:latin typeface="Tahoma" pitchFamily="34" charset="0"/>
              </a:rPr>
              <a:t>∆</a:t>
            </a:r>
            <a:r>
              <a:rPr lang="en-US" altLang="zh-CN" sz="3600"/>
              <a:t>H</a:t>
            </a:r>
            <a:r>
              <a:rPr lang="en-US" altLang="zh-CN" sz="3600" baseline="-25000"/>
              <a:t>1</a:t>
            </a:r>
          </a:p>
          <a:p>
            <a:pPr>
              <a:buNone/>
            </a:pPr>
            <a:r>
              <a:rPr lang="en-US" altLang="zh-CN" sz="3600"/>
              <a:t>Reaction 2:       2A            E+D         </a:t>
            </a:r>
            <a:r>
              <a:rPr lang="en-GB" altLang="zh-CN" sz="3600">
                <a:latin typeface="Tahoma" pitchFamily="34" charset="0"/>
              </a:rPr>
              <a:t>∆</a:t>
            </a:r>
            <a:r>
              <a:rPr lang="en-US" altLang="zh-CN" sz="3600"/>
              <a:t>H</a:t>
            </a:r>
            <a:r>
              <a:rPr lang="en-US" altLang="zh-CN" sz="3600" baseline="-25000"/>
              <a:t>2</a:t>
            </a:r>
            <a:endParaRPr lang="en-US" altLang="zh-CN" sz="3600"/>
          </a:p>
          <a:p>
            <a:pPr>
              <a:buNone/>
            </a:pPr>
            <a:r>
              <a:rPr lang="en-US" altLang="zh-CN" sz="3600"/>
              <a:t>Reaction 3:   E +2B          2C+D</a:t>
            </a:r>
            <a:r>
              <a:rPr lang="en-GB" altLang="zh-CN" sz="3600">
                <a:latin typeface="Tahoma" pitchFamily="34" charset="0"/>
              </a:rPr>
              <a:t>     ∆</a:t>
            </a:r>
            <a:r>
              <a:rPr lang="en-US" altLang="zh-CN" sz="3600"/>
              <a:t>H</a:t>
            </a:r>
            <a:r>
              <a:rPr lang="en-US" altLang="zh-CN" sz="3600" baseline="-25000"/>
              <a:t>3</a:t>
            </a:r>
          </a:p>
          <a:p>
            <a:pPr>
              <a:buNone/>
            </a:pPr>
            <a:r>
              <a:rPr lang="en-US" altLang="zh-CN" sz="2800"/>
              <a:t>What the relation between three reactions?</a:t>
            </a:r>
            <a:endParaRPr lang="zh-CN" altLang="en-US" sz="2800"/>
          </a:p>
        </p:txBody>
      </p:sp>
      <p:cxnSp>
        <p:nvCxnSpPr>
          <p:cNvPr id="5" name="直接箭头连接符 4"/>
          <p:cNvCxnSpPr/>
          <p:nvPr/>
        </p:nvCxnSpPr>
        <p:spPr>
          <a:xfrm>
            <a:off x="6125351" y="1896397"/>
            <a:ext cx="97339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直接箭头连接符 5"/>
          <p:cNvCxnSpPr/>
          <p:nvPr/>
        </p:nvCxnSpPr>
        <p:spPr>
          <a:xfrm>
            <a:off x="6125351" y="2932681"/>
            <a:ext cx="97339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接箭头连接符 6"/>
          <p:cNvCxnSpPr/>
          <p:nvPr/>
        </p:nvCxnSpPr>
        <p:spPr>
          <a:xfrm>
            <a:off x="6125351" y="3983558"/>
            <a:ext cx="97339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79586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22474" y="1417321"/>
            <a:ext cx="8061326" cy="4732757"/>
          </a:xfrm>
        </p:spPr>
        <p:txBody>
          <a:bodyPr>
            <a:normAutofit/>
          </a:bodyPr>
          <a:lstStyle/>
          <a:p>
            <a:pPr>
              <a:buNone/>
            </a:pPr>
            <a:r>
              <a:rPr lang="en-US" altLang="zh-CN" sz="3600"/>
              <a:t>Reaction 1:   A + B           C+D      </a:t>
            </a:r>
            <a:r>
              <a:rPr lang="en-GB" altLang="zh-CN" sz="3600">
                <a:latin typeface="Tahoma" pitchFamily="34" charset="0"/>
              </a:rPr>
              <a:t>∆</a:t>
            </a:r>
            <a:r>
              <a:rPr lang="en-US" altLang="zh-CN" sz="3600"/>
              <a:t>H</a:t>
            </a:r>
            <a:r>
              <a:rPr lang="en-US" altLang="zh-CN" sz="3600" baseline="-25000"/>
              <a:t>1</a:t>
            </a:r>
          </a:p>
          <a:p>
            <a:pPr>
              <a:buNone/>
            </a:pPr>
            <a:r>
              <a:rPr lang="en-US" altLang="zh-CN" sz="3600"/>
              <a:t>Reaction 2:       2A            E+D      </a:t>
            </a:r>
            <a:r>
              <a:rPr lang="en-GB" altLang="zh-CN" sz="3600">
                <a:latin typeface="Tahoma" pitchFamily="34" charset="0"/>
              </a:rPr>
              <a:t>∆</a:t>
            </a:r>
            <a:r>
              <a:rPr lang="en-US" altLang="zh-CN" sz="3600"/>
              <a:t>H</a:t>
            </a:r>
            <a:r>
              <a:rPr lang="en-US" altLang="zh-CN" sz="3600" baseline="-25000"/>
              <a:t>2</a:t>
            </a:r>
            <a:endParaRPr lang="en-US" altLang="zh-CN" sz="3600"/>
          </a:p>
          <a:p>
            <a:pPr>
              <a:buNone/>
            </a:pPr>
            <a:r>
              <a:rPr lang="en-US" altLang="zh-CN" sz="3600"/>
              <a:t>Reaction 3:   E +2B          2C+D</a:t>
            </a:r>
            <a:r>
              <a:rPr lang="en-GB" altLang="zh-CN" sz="3600">
                <a:latin typeface="Tahoma" pitchFamily="34" charset="0"/>
              </a:rPr>
              <a:t>   ∆</a:t>
            </a:r>
            <a:r>
              <a:rPr lang="en-US" altLang="zh-CN" sz="3600"/>
              <a:t>H</a:t>
            </a:r>
            <a:r>
              <a:rPr lang="en-US" altLang="zh-CN" sz="3600" baseline="-25000"/>
              <a:t>3</a:t>
            </a:r>
          </a:p>
          <a:p>
            <a:pPr>
              <a:buNone/>
            </a:pPr>
            <a:r>
              <a:rPr lang="en-US" altLang="zh-CN" sz="2800"/>
              <a:t>What the relation between three reactions?</a:t>
            </a:r>
          </a:p>
          <a:p>
            <a:pPr algn="ctr">
              <a:buNone/>
            </a:pPr>
            <a:r>
              <a:rPr lang="en-US" altLang="zh-CN" sz="2800"/>
              <a:t>2 </a:t>
            </a:r>
            <a:r>
              <a:rPr lang="en-US" altLang="zh-CN" sz="2800" b="1"/>
              <a:t>×</a:t>
            </a:r>
            <a:r>
              <a:rPr lang="en-US" altLang="zh-CN" sz="2800"/>
              <a:t>  Reaction 1 = Reaction 2  + Reaction 3</a:t>
            </a:r>
          </a:p>
          <a:p>
            <a:pPr algn="ctr">
              <a:buNone/>
            </a:pPr>
            <a:r>
              <a:rPr lang="en-GB" altLang="zh-CN" sz="2800">
                <a:latin typeface="Tahoma" pitchFamily="34" charset="0"/>
              </a:rPr>
              <a:t>2 ∆</a:t>
            </a:r>
            <a:r>
              <a:rPr lang="en-US" altLang="zh-CN" sz="2800"/>
              <a:t>H</a:t>
            </a:r>
            <a:r>
              <a:rPr lang="en-US" altLang="zh-CN" sz="2800" baseline="-25000"/>
              <a:t>1</a:t>
            </a:r>
            <a:r>
              <a:rPr lang="en-US" altLang="zh-CN" sz="2800"/>
              <a:t> = </a:t>
            </a:r>
            <a:r>
              <a:rPr lang="en-GB" altLang="zh-CN" sz="2800">
                <a:latin typeface="Tahoma" pitchFamily="34" charset="0"/>
              </a:rPr>
              <a:t>∆</a:t>
            </a:r>
            <a:r>
              <a:rPr lang="en-US" altLang="zh-CN" sz="2800"/>
              <a:t>H</a:t>
            </a:r>
            <a:r>
              <a:rPr lang="en-US" altLang="zh-CN" sz="2800" baseline="-25000"/>
              <a:t>2 </a:t>
            </a:r>
            <a:r>
              <a:rPr lang="en-US" altLang="zh-CN" sz="2800"/>
              <a:t>+ </a:t>
            </a:r>
            <a:r>
              <a:rPr lang="en-GB" altLang="zh-CN" sz="2800">
                <a:latin typeface="Tahoma" pitchFamily="34" charset="0"/>
              </a:rPr>
              <a:t>∆</a:t>
            </a:r>
            <a:r>
              <a:rPr lang="en-US" altLang="zh-CN" sz="2800"/>
              <a:t>H</a:t>
            </a:r>
            <a:r>
              <a:rPr lang="en-US" altLang="zh-CN" sz="2800" baseline="-25000"/>
              <a:t>3</a:t>
            </a:r>
            <a:endParaRPr lang="zh-CN" altLang="en-US" sz="2800"/>
          </a:p>
        </p:txBody>
      </p:sp>
      <p:cxnSp>
        <p:nvCxnSpPr>
          <p:cNvPr id="5" name="直接箭头连接符 4"/>
          <p:cNvCxnSpPr/>
          <p:nvPr/>
        </p:nvCxnSpPr>
        <p:spPr>
          <a:xfrm>
            <a:off x="6186005" y="1749424"/>
            <a:ext cx="97339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直接箭头连接符 5"/>
          <p:cNvCxnSpPr/>
          <p:nvPr/>
        </p:nvCxnSpPr>
        <p:spPr>
          <a:xfrm>
            <a:off x="6186005" y="2932681"/>
            <a:ext cx="97339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接箭头连接符 6"/>
          <p:cNvCxnSpPr/>
          <p:nvPr/>
        </p:nvCxnSpPr>
        <p:spPr>
          <a:xfrm>
            <a:off x="6349779" y="4100251"/>
            <a:ext cx="97339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175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Enthalpy, H</a:t>
            </a:r>
          </a:p>
        </p:txBody>
      </p:sp>
      <p:sp>
        <p:nvSpPr>
          <p:cNvPr id="4" name="TextBox 3"/>
          <p:cNvSpPr txBox="1"/>
          <p:nvPr/>
        </p:nvSpPr>
        <p:spPr>
          <a:xfrm>
            <a:off x="1676472" y="2006601"/>
            <a:ext cx="8356528" cy="489364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0000"/>
                </a:solidFill>
                <a:effectLst/>
                <a:uLnTx/>
                <a:uFillTx/>
                <a:latin typeface="Gill Sans MT" panose="020B0502020104020203"/>
                <a:ea typeface="+mn-ea"/>
                <a:cs typeface="+mn-cs"/>
              </a:rPr>
              <a:t>Enthalpy, H</a:t>
            </a:r>
            <a:r>
              <a:rPr kumimoji="0" lang="en-US" sz="2400" b="0" i="0" u="none" strike="noStrike" kern="1200" cap="none" spc="0" normalizeH="0" baseline="0" noProof="0">
                <a:ln>
                  <a:noFill/>
                </a:ln>
                <a:solidFill>
                  <a:srgbClr val="FF0000"/>
                </a:solidFill>
                <a:effectLst/>
                <a:uLnTx/>
                <a:uFillTx/>
                <a:latin typeface="Gill Sans MT" panose="020B0502020104020203"/>
                <a:ea typeface="+mn-ea"/>
                <a:cs typeface="+mn-cs"/>
              </a:rPr>
              <a:t>  </a:t>
            </a:r>
            <a:r>
              <a:rPr kumimoji="0" lang="en-US" sz="2400" b="0" i="0" u="none" strike="noStrike" kern="1200" cap="none" spc="0" normalizeH="0" baseline="0" noProof="0">
                <a:ln>
                  <a:noFill/>
                </a:ln>
                <a:solidFill>
                  <a:srgbClr val="000000"/>
                </a:solidFill>
                <a:effectLst/>
                <a:uLnTx/>
                <a:uFillTx/>
                <a:latin typeface="Gill Sans MT" panose="020B0502020104020203"/>
                <a:ea typeface="+mn-ea"/>
                <a:cs typeface="+mn-cs"/>
              </a:rPr>
              <a:t>(unit joules: J or kJ) </a:t>
            </a:r>
            <a:r>
              <a:rPr kumimoji="0" lang="en-US" sz="2400" b="1" i="0" u="none" strike="noStrike" kern="1200" cap="none" spc="0" normalizeH="0" baseline="0" noProof="0">
                <a:ln>
                  <a:noFill/>
                </a:ln>
                <a:solidFill>
                  <a:srgbClr val="FF0000"/>
                </a:solidFill>
                <a:effectLst/>
                <a:uLnTx/>
                <a:uFillTx/>
                <a:latin typeface="Gill Sans MT" panose="020B0502020104020203"/>
                <a:ea typeface="+mn-ea"/>
                <a:cs typeface="+mn-cs"/>
              </a:rPr>
              <a:t>is the total heat content of a system</a:t>
            </a:r>
            <a:r>
              <a:rPr kumimoji="0" lang="en-US" sz="2400" b="0" i="0" u="none" strike="noStrike" kern="1200" cap="none" spc="0" normalizeH="0" baseline="0" noProof="0">
                <a:ln>
                  <a:noFill/>
                </a:ln>
                <a:solidFill>
                  <a:srgbClr val="000000"/>
                </a:solidFill>
                <a:effectLst/>
                <a:uLnTx/>
                <a:uFillTx/>
                <a:latin typeface="Gill Sans MT" panose="020B0502020104020203"/>
                <a:ea typeface="+mn-ea"/>
                <a:cs typeface="+mn-cs"/>
              </a:rPr>
              <a:t>, some of which is stored as chemical potential energy in the chemical bonds.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Gill Sans MT" panose="020B0502020104020203"/>
                <a:ea typeface="+mn-ea"/>
                <a:cs typeface="+mn-cs"/>
              </a:rPr>
              <a:t>Absolute H can not be measured, but the change ΔH can.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Gill Sans MT" panose="020B0502020104020203"/>
                <a:ea typeface="+mn-ea"/>
                <a:cs typeface="+mn-cs"/>
              </a:rPr>
              <a:t>In chemistry reaction, bonds are broken and made, energy absorbed and released.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000000"/>
                </a:solidFill>
                <a:effectLst/>
                <a:uLnTx/>
                <a:uFillTx/>
                <a:latin typeface="Gill Sans MT" panose="020B0502020104020203"/>
                <a:ea typeface="+mn-ea"/>
                <a:cs typeface="+mn-cs"/>
              </a:rPr>
              <a:t>Enthalpy change of reaction </a:t>
            </a:r>
            <a:r>
              <a:rPr kumimoji="0" lang="en-US" sz="2400" b="0" i="0" u="none" strike="noStrike" kern="1200" cap="none" spc="0" normalizeH="0" baseline="0" noProof="0">
                <a:ln>
                  <a:noFill/>
                </a:ln>
                <a:solidFill>
                  <a:srgbClr val="000000"/>
                </a:solidFill>
                <a:effectLst/>
                <a:uLnTx/>
                <a:uFillTx/>
                <a:latin typeface="Gill Sans MT" panose="020B0502020104020203"/>
                <a:ea typeface="+mn-ea"/>
                <a:cs typeface="+mn-cs"/>
              </a:rPr>
              <a:t>ΔH (unit: kilojoules per mole, kJ/mol) equal to the difference in enthalpy between the reactions and the products.</a:t>
            </a:r>
          </a:p>
        </p:txBody>
      </p:sp>
    </p:spTree>
    <p:extLst>
      <p:ext uri="{BB962C8B-B14F-4D97-AF65-F5344CB8AC3E}">
        <p14:creationId xmlns:p14="http://schemas.microsoft.com/office/powerpoint/2010/main" val="84400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988923" y="621747"/>
            <a:ext cx="6588537" cy="93305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703789" y="2080782"/>
            <a:ext cx="6840180" cy="985791"/>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703790" y="3461065"/>
            <a:ext cx="6840181" cy="968521"/>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3842974" y="4708227"/>
            <a:ext cx="4022832" cy="1032174"/>
          </a:xfrm>
          <a:prstGeom prst="rect">
            <a:avLst/>
          </a:prstGeom>
          <a:noFill/>
          <a:ln w="9525">
            <a:noFill/>
            <a:miter lim="800000"/>
            <a:headEnd/>
            <a:tailEnd/>
          </a:ln>
          <a:effectLst/>
        </p:spPr>
      </p:pic>
      <p:sp>
        <p:nvSpPr>
          <p:cNvPr id="6" name="矩形 5"/>
          <p:cNvSpPr/>
          <p:nvPr/>
        </p:nvSpPr>
        <p:spPr>
          <a:xfrm>
            <a:off x="1567985" y="594391"/>
            <a:ext cx="1734015"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Reaction 1: </a:t>
            </a:r>
            <a:endParaRPr kumimoji="0" lang="zh-CN" altLang="en-US"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endParaRPr>
          </a:p>
        </p:txBody>
      </p:sp>
      <p:sp>
        <p:nvSpPr>
          <p:cNvPr id="7" name="矩形 6"/>
          <p:cNvSpPr/>
          <p:nvPr/>
        </p:nvSpPr>
        <p:spPr>
          <a:xfrm>
            <a:off x="1524000" y="2056156"/>
            <a:ext cx="1778000"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Reaction 2: </a:t>
            </a:r>
            <a:endParaRPr kumimoji="0" lang="zh-CN" altLang="en-US"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endParaRPr>
          </a:p>
        </p:txBody>
      </p:sp>
      <p:sp>
        <p:nvSpPr>
          <p:cNvPr id="8" name="矩形 7"/>
          <p:cNvSpPr/>
          <p:nvPr/>
        </p:nvSpPr>
        <p:spPr>
          <a:xfrm>
            <a:off x="1582732" y="3598589"/>
            <a:ext cx="1846268"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Reaction 3: </a:t>
            </a:r>
            <a:endParaRPr kumimoji="0" lang="zh-CN" altLang="en-US"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150790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rcRect/>
          <a:stretch>
            <a:fillRect/>
          </a:stretch>
        </p:blipFill>
        <p:spPr bwMode="auto">
          <a:xfrm>
            <a:off x="2019771" y="1506282"/>
            <a:ext cx="7881322" cy="4304574"/>
          </a:xfrm>
          <a:prstGeom prst="rect">
            <a:avLst/>
          </a:prstGeom>
          <a:noFill/>
          <a:ln w="9525">
            <a:noFill/>
            <a:miter lim="800000"/>
            <a:headEnd/>
            <a:tailEnd/>
          </a:ln>
          <a:effectLst/>
        </p:spPr>
      </p:pic>
      <p:pic>
        <p:nvPicPr>
          <p:cNvPr id="3" name="Picture 5"/>
          <p:cNvPicPr>
            <a:picLocks noChangeAspect="1" noChangeArrowheads="1"/>
          </p:cNvPicPr>
          <p:nvPr/>
        </p:nvPicPr>
        <p:blipFill>
          <a:blip r:embed="rId4"/>
          <a:srcRect/>
          <a:stretch>
            <a:fillRect/>
          </a:stretch>
        </p:blipFill>
        <p:spPr bwMode="auto">
          <a:xfrm>
            <a:off x="3971002" y="221120"/>
            <a:ext cx="3629334" cy="931211"/>
          </a:xfrm>
          <a:prstGeom prst="rect">
            <a:avLst/>
          </a:prstGeom>
          <a:noFill/>
          <a:ln w="9525">
            <a:noFill/>
            <a:miter lim="800000"/>
            <a:headEnd/>
            <a:tailEnd/>
          </a:ln>
          <a:effectLst/>
        </p:spPr>
      </p:pic>
    </p:spTree>
    <p:extLst>
      <p:ext uri="{BB962C8B-B14F-4D97-AF65-F5344CB8AC3E}">
        <p14:creationId xmlns:p14="http://schemas.microsoft.com/office/powerpoint/2010/main" val="386462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329493" y="496538"/>
            <a:ext cx="7499401" cy="1582987"/>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2584981" y="2389232"/>
            <a:ext cx="5486401" cy="776976"/>
          </a:xfrm>
          <a:prstGeom prst="rect">
            <a:avLst/>
          </a:prstGeom>
          <a:noFill/>
          <a:ln w="9525">
            <a:noFill/>
            <a:miter lim="800000"/>
            <a:headEnd/>
            <a:tailEnd/>
          </a:ln>
          <a:effectLst/>
        </p:spPr>
      </p:pic>
      <p:pic>
        <p:nvPicPr>
          <p:cNvPr id="4" name="Picture 3"/>
          <p:cNvPicPr>
            <a:picLocks noChangeAspect="1" noChangeArrowheads="1"/>
          </p:cNvPicPr>
          <p:nvPr/>
        </p:nvPicPr>
        <p:blipFill>
          <a:blip r:embed="rId4"/>
          <a:srcRect/>
          <a:stretch>
            <a:fillRect/>
          </a:stretch>
        </p:blipFill>
        <p:spPr bwMode="auto">
          <a:xfrm>
            <a:off x="2627076" y="3417377"/>
            <a:ext cx="5695949" cy="820887"/>
          </a:xfrm>
          <a:prstGeom prst="rect">
            <a:avLst/>
          </a:prstGeom>
          <a:noFill/>
          <a:ln w="9525">
            <a:noFill/>
            <a:miter lim="800000"/>
            <a:headEnd/>
            <a:tailEnd/>
          </a:ln>
          <a:effectLst/>
        </p:spPr>
      </p:pic>
      <p:pic>
        <p:nvPicPr>
          <p:cNvPr id="5" name="Picture 4"/>
          <p:cNvPicPr>
            <a:picLocks noChangeAspect="1" noChangeArrowheads="1"/>
          </p:cNvPicPr>
          <p:nvPr/>
        </p:nvPicPr>
        <p:blipFill>
          <a:blip r:embed="rId5"/>
          <a:srcRect/>
          <a:stretch>
            <a:fillRect/>
          </a:stretch>
        </p:blipFill>
        <p:spPr bwMode="auto">
          <a:xfrm>
            <a:off x="2582833" y="4440741"/>
            <a:ext cx="5695949" cy="806506"/>
          </a:xfrm>
          <a:prstGeom prst="rect">
            <a:avLst/>
          </a:prstGeom>
          <a:noFill/>
          <a:ln w="9525">
            <a:noFill/>
            <a:miter lim="800000"/>
            <a:headEnd/>
            <a:tailEnd/>
          </a:ln>
          <a:effectLst/>
        </p:spPr>
      </p:pic>
      <p:sp>
        <p:nvSpPr>
          <p:cNvPr id="6" name="矩形 5"/>
          <p:cNvSpPr/>
          <p:nvPr/>
        </p:nvSpPr>
        <p:spPr>
          <a:xfrm>
            <a:off x="7914825" y="2660300"/>
            <a:ext cx="2074767" cy="83099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 -140kJ/mol </a:t>
            </a:r>
            <a:endParaRPr kumimoji="0" lang="zh-CN" altLang="en-US"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endParaRPr>
          </a:p>
        </p:txBody>
      </p:sp>
      <p:sp>
        <p:nvSpPr>
          <p:cNvPr id="7" name="矩形 6"/>
          <p:cNvSpPr/>
          <p:nvPr/>
        </p:nvSpPr>
        <p:spPr>
          <a:xfrm>
            <a:off x="8249285" y="4779463"/>
            <a:ext cx="2074767" cy="83099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 -370kJ/mol </a:t>
            </a:r>
            <a:endParaRPr kumimoji="0" lang="zh-CN" altLang="en-US"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endParaRPr>
          </a:p>
        </p:txBody>
      </p:sp>
      <p:pic>
        <p:nvPicPr>
          <p:cNvPr id="8" name="Picture 5"/>
          <p:cNvPicPr>
            <a:picLocks noChangeAspect="1" noChangeArrowheads="1"/>
          </p:cNvPicPr>
          <p:nvPr/>
        </p:nvPicPr>
        <p:blipFill>
          <a:blip r:embed="rId6"/>
          <a:srcRect/>
          <a:stretch>
            <a:fillRect/>
          </a:stretch>
        </p:blipFill>
        <p:spPr bwMode="auto">
          <a:xfrm>
            <a:off x="4428203" y="5505953"/>
            <a:ext cx="3216379" cy="825255"/>
          </a:xfrm>
          <a:prstGeom prst="rect">
            <a:avLst/>
          </a:prstGeom>
          <a:noFill/>
          <a:ln w="9525">
            <a:noFill/>
            <a:miter lim="800000"/>
            <a:headEnd/>
            <a:tailEnd/>
          </a:ln>
          <a:effectLst/>
        </p:spPr>
      </p:pic>
      <p:sp>
        <p:nvSpPr>
          <p:cNvPr id="9" name="矩形 8"/>
          <p:cNvSpPr/>
          <p:nvPr/>
        </p:nvSpPr>
        <p:spPr>
          <a:xfrm>
            <a:off x="8189366" y="3732355"/>
            <a:ext cx="2074767"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 ?</a:t>
            </a:r>
            <a:endParaRPr kumimoji="0" lang="zh-CN" altLang="en-US"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156199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845673" y="570278"/>
            <a:ext cx="6241765" cy="1317523"/>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2658721" y="2153264"/>
            <a:ext cx="5486401" cy="776976"/>
          </a:xfrm>
          <a:prstGeom prst="rect">
            <a:avLst/>
          </a:prstGeom>
          <a:noFill/>
          <a:ln w="9525">
            <a:noFill/>
            <a:miter lim="800000"/>
            <a:headEnd/>
            <a:tailEnd/>
          </a:ln>
          <a:effectLst/>
        </p:spPr>
      </p:pic>
      <p:pic>
        <p:nvPicPr>
          <p:cNvPr id="4" name="Picture 3"/>
          <p:cNvPicPr>
            <a:picLocks noChangeAspect="1" noChangeArrowheads="1"/>
          </p:cNvPicPr>
          <p:nvPr/>
        </p:nvPicPr>
        <p:blipFill>
          <a:blip r:embed="rId4"/>
          <a:srcRect/>
          <a:stretch>
            <a:fillRect/>
          </a:stretch>
        </p:blipFill>
        <p:spPr bwMode="auto">
          <a:xfrm>
            <a:off x="2700816" y="3181409"/>
            <a:ext cx="5695949" cy="820887"/>
          </a:xfrm>
          <a:prstGeom prst="rect">
            <a:avLst/>
          </a:prstGeom>
          <a:noFill/>
          <a:ln w="9525">
            <a:noFill/>
            <a:miter lim="800000"/>
            <a:headEnd/>
            <a:tailEnd/>
          </a:ln>
          <a:effectLst/>
        </p:spPr>
      </p:pic>
      <p:pic>
        <p:nvPicPr>
          <p:cNvPr id="5" name="Picture 4"/>
          <p:cNvPicPr>
            <a:picLocks noChangeAspect="1" noChangeArrowheads="1"/>
          </p:cNvPicPr>
          <p:nvPr/>
        </p:nvPicPr>
        <p:blipFill>
          <a:blip r:embed="rId5"/>
          <a:srcRect/>
          <a:stretch>
            <a:fillRect/>
          </a:stretch>
        </p:blipFill>
        <p:spPr bwMode="auto">
          <a:xfrm>
            <a:off x="2656573" y="4204773"/>
            <a:ext cx="5695949" cy="806506"/>
          </a:xfrm>
          <a:prstGeom prst="rect">
            <a:avLst/>
          </a:prstGeom>
          <a:noFill/>
          <a:ln w="9525">
            <a:noFill/>
            <a:miter lim="800000"/>
            <a:headEnd/>
            <a:tailEnd/>
          </a:ln>
          <a:effectLst/>
        </p:spPr>
      </p:pic>
      <p:sp>
        <p:nvSpPr>
          <p:cNvPr id="6" name="矩形 5"/>
          <p:cNvSpPr/>
          <p:nvPr/>
        </p:nvSpPr>
        <p:spPr>
          <a:xfrm>
            <a:off x="7988565" y="2424332"/>
            <a:ext cx="2074767" cy="83099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 -140kJ/mol </a:t>
            </a:r>
            <a:endParaRPr kumimoji="0" lang="zh-CN" altLang="en-US"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endParaRPr>
          </a:p>
        </p:txBody>
      </p:sp>
      <p:sp>
        <p:nvSpPr>
          <p:cNvPr id="7" name="矩形 6"/>
          <p:cNvSpPr/>
          <p:nvPr/>
        </p:nvSpPr>
        <p:spPr>
          <a:xfrm>
            <a:off x="8323025" y="4543495"/>
            <a:ext cx="2074767" cy="83099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 -370kJ/mol </a:t>
            </a:r>
            <a:endParaRPr kumimoji="0" lang="zh-CN" altLang="en-US"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endParaRPr>
          </a:p>
        </p:txBody>
      </p:sp>
      <p:pic>
        <p:nvPicPr>
          <p:cNvPr id="4098" name="Picture 2"/>
          <p:cNvPicPr>
            <a:picLocks noChangeAspect="1" noChangeArrowheads="1"/>
          </p:cNvPicPr>
          <p:nvPr/>
        </p:nvPicPr>
        <p:blipFill>
          <a:blip r:embed="rId6"/>
          <a:srcRect/>
          <a:stretch>
            <a:fillRect/>
          </a:stretch>
        </p:blipFill>
        <p:spPr bwMode="auto">
          <a:xfrm>
            <a:off x="2656572" y="5377938"/>
            <a:ext cx="6920682" cy="994848"/>
          </a:xfrm>
          <a:prstGeom prst="rect">
            <a:avLst/>
          </a:prstGeom>
          <a:noFill/>
          <a:ln w="9525">
            <a:noFill/>
            <a:miter lim="800000"/>
            <a:headEnd/>
            <a:tailEnd/>
          </a:ln>
          <a:effectLst/>
        </p:spPr>
      </p:pic>
      <p:sp>
        <p:nvSpPr>
          <p:cNvPr id="9" name="矩形 8"/>
          <p:cNvSpPr/>
          <p:nvPr/>
        </p:nvSpPr>
        <p:spPr>
          <a:xfrm>
            <a:off x="8323026" y="3511135"/>
            <a:ext cx="2074767"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 ?</a:t>
            </a:r>
            <a:endParaRPr kumimoji="0" lang="zh-CN" altLang="en-US"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17435044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82732" y="501446"/>
            <a:ext cx="2780708"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Practice 1:</a:t>
            </a:r>
            <a:endParaRPr kumimoji="0" lang="zh-CN" altLang="en-US" sz="36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endParaRPr>
          </a:p>
        </p:txBody>
      </p:sp>
      <p:pic>
        <p:nvPicPr>
          <p:cNvPr id="3" name="图片 2"/>
          <p:cNvPicPr>
            <a:picLocks noChangeAspect="1"/>
          </p:cNvPicPr>
          <p:nvPr/>
        </p:nvPicPr>
        <p:blipFill>
          <a:blip r:embed="rId2">
            <a:lum bright="-20000" contrast="40000"/>
          </a:blip>
          <a:stretch>
            <a:fillRect/>
          </a:stretch>
        </p:blipFill>
        <p:spPr>
          <a:xfrm>
            <a:off x="2040301" y="1422119"/>
            <a:ext cx="8536271" cy="2286563"/>
          </a:xfrm>
          <a:prstGeom prst="rect">
            <a:avLst/>
          </a:prstGeom>
        </p:spPr>
      </p:pic>
      <p:pic>
        <p:nvPicPr>
          <p:cNvPr id="4" name="图片 3"/>
          <p:cNvPicPr>
            <a:picLocks noChangeAspect="1"/>
          </p:cNvPicPr>
          <p:nvPr/>
        </p:nvPicPr>
        <p:blipFill>
          <a:blip r:embed="rId3">
            <a:lum bright="-20000" contrast="40000"/>
          </a:blip>
          <a:stretch>
            <a:fillRect/>
          </a:stretch>
        </p:blipFill>
        <p:spPr>
          <a:xfrm>
            <a:off x="1599215" y="5041803"/>
            <a:ext cx="8993571" cy="787594"/>
          </a:xfrm>
          <a:prstGeom prst="rect">
            <a:avLst/>
          </a:prstGeom>
        </p:spPr>
      </p:pic>
      <p:sp>
        <p:nvSpPr>
          <p:cNvPr id="5" name="文本框 4"/>
          <p:cNvSpPr txBox="1"/>
          <p:nvPr/>
        </p:nvSpPr>
        <p:spPr>
          <a:xfrm>
            <a:off x="1599214" y="2901077"/>
            <a:ext cx="4584700"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①</a:t>
            </a:r>
            <a:endParaRPr kumimoji="0" lang="en-US" altLang="zh-CN" sz="24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②</a:t>
            </a:r>
            <a:endParaRPr kumimoji="0" lang="en-US" altLang="zh-CN" sz="24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① </a:t>
            </a:r>
            <a:r>
              <a:rPr kumimoji="0" lang="en-US" altLang="zh-CN" sz="24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② </a:t>
            </a:r>
          </a:p>
        </p:txBody>
      </p:sp>
    </p:spTree>
    <p:extLst>
      <p:ext uri="{BB962C8B-B14F-4D97-AF65-F5344CB8AC3E}">
        <p14:creationId xmlns:p14="http://schemas.microsoft.com/office/powerpoint/2010/main" val="48293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82732" y="501446"/>
            <a:ext cx="2780708"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Practice 2:</a:t>
            </a:r>
            <a:endParaRPr kumimoji="0" lang="zh-CN" altLang="en-US" sz="36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endParaRPr>
          </a:p>
        </p:txBody>
      </p:sp>
      <p:pic>
        <p:nvPicPr>
          <p:cNvPr id="7" name="图片 6"/>
          <p:cNvPicPr>
            <a:picLocks noChangeAspect="1"/>
          </p:cNvPicPr>
          <p:nvPr/>
        </p:nvPicPr>
        <p:blipFill>
          <a:blip r:embed="rId2">
            <a:lum bright="-20000" contrast="40000"/>
          </a:blip>
          <a:stretch>
            <a:fillRect/>
          </a:stretch>
        </p:blipFill>
        <p:spPr>
          <a:xfrm>
            <a:off x="1929432" y="1418769"/>
            <a:ext cx="8841137" cy="2261157"/>
          </a:xfrm>
          <a:prstGeom prst="rect">
            <a:avLst/>
          </a:prstGeom>
        </p:spPr>
      </p:pic>
      <p:pic>
        <p:nvPicPr>
          <p:cNvPr id="8" name="图片 7"/>
          <p:cNvPicPr>
            <a:picLocks noChangeAspect="1"/>
          </p:cNvPicPr>
          <p:nvPr/>
        </p:nvPicPr>
        <p:blipFill>
          <a:blip r:embed="rId3">
            <a:lum bright="-20000" contrast="40000"/>
          </a:blip>
          <a:stretch>
            <a:fillRect/>
          </a:stretch>
        </p:blipFill>
        <p:spPr>
          <a:xfrm>
            <a:off x="1574801" y="3692625"/>
            <a:ext cx="8993571" cy="3137672"/>
          </a:xfrm>
          <a:prstGeom prst="rect">
            <a:avLst/>
          </a:prstGeom>
        </p:spPr>
      </p:pic>
    </p:spTree>
    <p:extLst>
      <p:ext uri="{BB962C8B-B14F-4D97-AF65-F5344CB8AC3E}">
        <p14:creationId xmlns:p14="http://schemas.microsoft.com/office/powerpoint/2010/main" val="193154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82732" y="501446"/>
            <a:ext cx="2780708"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Practice 3:</a:t>
            </a:r>
            <a:endParaRPr kumimoji="0" lang="zh-CN" altLang="en-US" sz="36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endParaRPr>
          </a:p>
        </p:txBody>
      </p:sp>
      <p:pic>
        <p:nvPicPr>
          <p:cNvPr id="3" name="图片 2"/>
          <p:cNvPicPr>
            <a:picLocks noChangeAspect="1"/>
          </p:cNvPicPr>
          <p:nvPr/>
        </p:nvPicPr>
        <p:blipFill>
          <a:blip r:embed="rId2">
            <a:lum bright="-20000" contrast="40000"/>
          </a:blip>
          <a:stretch>
            <a:fillRect/>
          </a:stretch>
        </p:blipFill>
        <p:spPr>
          <a:xfrm>
            <a:off x="1802459" y="1147776"/>
            <a:ext cx="8587082" cy="2705766"/>
          </a:xfrm>
          <a:prstGeom prst="rect">
            <a:avLst/>
          </a:prstGeom>
        </p:spPr>
      </p:pic>
    </p:spTree>
    <p:extLst>
      <p:ext uri="{BB962C8B-B14F-4D97-AF65-F5344CB8AC3E}">
        <p14:creationId xmlns:p14="http://schemas.microsoft.com/office/powerpoint/2010/main" val="19318707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lum bright="-20000" contrast="40000"/>
          </a:blip>
          <a:stretch>
            <a:fillRect/>
          </a:stretch>
        </p:blipFill>
        <p:spPr>
          <a:xfrm>
            <a:off x="1548404" y="49968"/>
            <a:ext cx="9095193" cy="6758064"/>
          </a:xfrm>
          <a:prstGeom prst="rect">
            <a:avLst/>
          </a:prstGeom>
        </p:spPr>
      </p:pic>
    </p:spTree>
    <p:extLst>
      <p:ext uri="{BB962C8B-B14F-4D97-AF65-F5344CB8AC3E}">
        <p14:creationId xmlns:p14="http://schemas.microsoft.com/office/powerpoint/2010/main" val="42917045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82732" y="501446"/>
            <a:ext cx="2780708"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Practice 4:</a:t>
            </a:r>
            <a:endParaRPr kumimoji="0" lang="zh-CN" altLang="en-US" sz="36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endParaRPr>
          </a:p>
        </p:txBody>
      </p:sp>
      <p:pic>
        <p:nvPicPr>
          <p:cNvPr id="5122" name="Picture 2"/>
          <p:cNvPicPr>
            <a:picLocks noChangeAspect="1" noChangeArrowheads="1"/>
          </p:cNvPicPr>
          <p:nvPr/>
        </p:nvPicPr>
        <p:blipFill>
          <a:blip r:embed="rId2"/>
          <a:srcRect/>
          <a:stretch>
            <a:fillRect/>
          </a:stretch>
        </p:blipFill>
        <p:spPr bwMode="auto">
          <a:xfrm>
            <a:off x="1685773" y="1503265"/>
            <a:ext cx="7571147" cy="3686475"/>
          </a:xfrm>
          <a:prstGeom prst="rect">
            <a:avLst/>
          </a:prstGeom>
          <a:noFill/>
          <a:ln w="9525">
            <a:noFill/>
            <a:miter lim="800000"/>
            <a:headEnd/>
            <a:tailEnd/>
          </a:ln>
          <a:effectLst/>
        </p:spPr>
      </p:pic>
      <p:sp>
        <p:nvSpPr>
          <p:cNvPr id="4" name="矩形 3"/>
          <p:cNvSpPr/>
          <p:nvPr/>
        </p:nvSpPr>
        <p:spPr>
          <a:xfrm>
            <a:off x="9256920" y="2949678"/>
            <a:ext cx="1012884" cy="58477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a:t>
            </a:r>
            <a:r>
              <a:rPr kumimoji="0" lang="en-US" altLang="zh-CN"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mol</a:t>
            </a:r>
            <a:endParaRPr kumimoji="0" lang="zh-CN" altLang="en-US"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endParaRPr>
          </a:p>
        </p:txBody>
      </p:sp>
      <p:sp>
        <p:nvSpPr>
          <p:cNvPr id="5" name="矩形 4"/>
          <p:cNvSpPr/>
          <p:nvPr/>
        </p:nvSpPr>
        <p:spPr>
          <a:xfrm>
            <a:off x="9261840" y="3716349"/>
            <a:ext cx="1012884" cy="58477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a:t>
            </a:r>
            <a:r>
              <a:rPr kumimoji="0" lang="en-US" altLang="zh-CN"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mol</a:t>
            </a:r>
            <a:endParaRPr kumimoji="0" lang="zh-CN" altLang="en-US"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endParaRPr>
          </a:p>
        </p:txBody>
      </p:sp>
      <p:sp>
        <p:nvSpPr>
          <p:cNvPr id="6" name="矩形 5"/>
          <p:cNvSpPr/>
          <p:nvPr/>
        </p:nvSpPr>
        <p:spPr>
          <a:xfrm>
            <a:off x="9261840" y="4538744"/>
            <a:ext cx="1012884" cy="58477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a:t>
            </a:r>
            <a:r>
              <a:rPr kumimoji="0" lang="en-US" altLang="zh-CN"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mol</a:t>
            </a:r>
            <a:endParaRPr kumimoji="0" lang="zh-CN" altLang="en-US" sz="24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3713709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84960" y="2489538"/>
            <a:ext cx="8854440" cy="304698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a:ln>
                  <a:noFill/>
                </a:ln>
                <a:solidFill>
                  <a:srgbClr val="000000"/>
                </a:solidFill>
                <a:effectLst/>
                <a:uLnTx/>
                <a:uFillTx/>
                <a:latin typeface="Gill Sans MT" panose="020B0502020104020203"/>
                <a:ea typeface="+mn-ea"/>
                <a:cs typeface="+mn-cs"/>
              </a:rPr>
              <a:t>B</a:t>
            </a:r>
            <a:r>
              <a:rPr kumimoji="0" lang="pt-BR" sz="2400" b="0" i="0" u="none" strike="noStrike" kern="1200" cap="none" spc="0" normalizeH="0" baseline="-25000" noProof="0">
                <a:ln>
                  <a:noFill/>
                </a:ln>
                <a:solidFill>
                  <a:srgbClr val="000000"/>
                </a:solidFill>
                <a:effectLst/>
                <a:uLnTx/>
                <a:uFillTx/>
                <a:latin typeface="Gill Sans MT" panose="020B0502020104020203"/>
                <a:ea typeface="+mn-ea"/>
                <a:cs typeface="+mn-cs"/>
              </a:rPr>
              <a:t>2</a:t>
            </a:r>
            <a:r>
              <a:rPr kumimoji="0" lang="pt-BR" sz="2400" b="0" i="0" u="none" strike="noStrike" kern="1200" cap="none" spc="0" normalizeH="0" baseline="0" noProof="0">
                <a:ln>
                  <a:noFill/>
                </a:ln>
                <a:solidFill>
                  <a:srgbClr val="000000"/>
                </a:solidFill>
                <a:effectLst/>
                <a:uLnTx/>
                <a:uFillTx/>
                <a:latin typeface="Gill Sans MT" panose="020B0502020104020203"/>
                <a:ea typeface="+mn-ea"/>
                <a:cs typeface="+mn-cs"/>
              </a:rPr>
              <a:t>H</a:t>
            </a:r>
            <a:r>
              <a:rPr kumimoji="0" lang="pt-BR" sz="2400" b="0" i="0" u="none" strike="noStrike" kern="1200" cap="none" spc="0" normalizeH="0" baseline="-25000" noProof="0">
                <a:ln>
                  <a:noFill/>
                </a:ln>
                <a:solidFill>
                  <a:srgbClr val="000000"/>
                </a:solidFill>
                <a:effectLst/>
                <a:uLnTx/>
                <a:uFillTx/>
                <a:latin typeface="Gill Sans MT" panose="020B0502020104020203"/>
                <a:ea typeface="+mn-ea"/>
                <a:cs typeface="+mn-cs"/>
              </a:rPr>
              <a:t>6</a:t>
            </a:r>
            <a:r>
              <a:rPr kumimoji="0" lang="pt-BR" sz="2400" b="0" i="0" u="none" strike="noStrike" kern="1200" cap="none" spc="0" normalizeH="0" baseline="0" noProof="0">
                <a:ln>
                  <a:noFill/>
                </a:ln>
                <a:solidFill>
                  <a:srgbClr val="000000"/>
                </a:solidFill>
                <a:effectLst/>
                <a:uLnTx/>
                <a:uFillTx/>
                <a:latin typeface="Gill Sans MT" panose="020B0502020104020203"/>
                <a:ea typeface="+mn-ea"/>
                <a:cs typeface="+mn-cs"/>
              </a:rPr>
              <a:t> (g) + 3O</a:t>
            </a:r>
            <a:r>
              <a:rPr kumimoji="0" lang="pt-BR" sz="2400" b="0" i="0" u="none" strike="noStrike" kern="1200" cap="none" spc="0" normalizeH="0" baseline="-25000" noProof="0">
                <a:ln>
                  <a:noFill/>
                </a:ln>
                <a:solidFill>
                  <a:srgbClr val="000000"/>
                </a:solidFill>
                <a:effectLst/>
                <a:uLnTx/>
                <a:uFillTx/>
                <a:latin typeface="Gill Sans MT" panose="020B0502020104020203"/>
                <a:ea typeface="+mn-ea"/>
                <a:cs typeface="+mn-cs"/>
              </a:rPr>
              <a:t>2</a:t>
            </a:r>
            <a:r>
              <a:rPr kumimoji="0" lang="pt-BR" sz="2400" b="0" i="0" u="none" strike="noStrike" kern="1200" cap="none" spc="0" normalizeH="0" baseline="0" noProof="0">
                <a:ln>
                  <a:noFill/>
                </a:ln>
                <a:solidFill>
                  <a:srgbClr val="000000"/>
                </a:solidFill>
                <a:effectLst/>
                <a:uLnTx/>
                <a:uFillTx/>
                <a:latin typeface="Gill Sans MT" panose="020B0502020104020203"/>
                <a:ea typeface="+mn-ea"/>
                <a:cs typeface="+mn-cs"/>
              </a:rPr>
              <a:t> (g) → B</a:t>
            </a:r>
            <a:r>
              <a:rPr kumimoji="0" lang="pt-BR" sz="2400" b="0" i="0" u="none" strike="noStrike" kern="1200" cap="none" spc="0" normalizeH="0" baseline="-25000" noProof="0">
                <a:ln>
                  <a:noFill/>
                </a:ln>
                <a:solidFill>
                  <a:srgbClr val="000000"/>
                </a:solidFill>
                <a:effectLst/>
                <a:uLnTx/>
                <a:uFillTx/>
                <a:latin typeface="Gill Sans MT" panose="020B0502020104020203"/>
                <a:ea typeface="+mn-ea"/>
                <a:cs typeface="+mn-cs"/>
              </a:rPr>
              <a:t>2</a:t>
            </a:r>
            <a:r>
              <a:rPr kumimoji="0" lang="pt-BR" sz="2400" b="0" i="0" u="none" strike="noStrike" kern="1200" cap="none" spc="0" normalizeH="0" baseline="0" noProof="0">
                <a:ln>
                  <a:noFill/>
                </a:ln>
                <a:solidFill>
                  <a:srgbClr val="000000"/>
                </a:solidFill>
                <a:effectLst/>
                <a:uLnTx/>
                <a:uFillTx/>
                <a:latin typeface="Gill Sans MT" panose="020B0502020104020203"/>
                <a:ea typeface="+mn-ea"/>
                <a:cs typeface="+mn-cs"/>
              </a:rPr>
              <a:t>O</a:t>
            </a:r>
            <a:r>
              <a:rPr kumimoji="0" lang="pt-BR" sz="2400" b="0" i="0" u="none" strike="noStrike" kern="1200" cap="none" spc="0" normalizeH="0" baseline="-25000" noProof="0">
                <a:ln>
                  <a:noFill/>
                </a:ln>
                <a:solidFill>
                  <a:srgbClr val="000000"/>
                </a:solidFill>
                <a:effectLst/>
                <a:uLnTx/>
                <a:uFillTx/>
                <a:latin typeface="Gill Sans MT" panose="020B0502020104020203"/>
                <a:ea typeface="+mn-ea"/>
                <a:cs typeface="+mn-cs"/>
              </a:rPr>
              <a:t>3</a:t>
            </a:r>
            <a:r>
              <a:rPr kumimoji="0" lang="pt-BR" sz="2400" b="0" i="0" u="none" strike="noStrike" kern="1200" cap="none" spc="0" normalizeH="0" baseline="0" noProof="0">
                <a:ln>
                  <a:noFill/>
                </a:ln>
                <a:solidFill>
                  <a:srgbClr val="000000"/>
                </a:solidFill>
                <a:effectLst/>
                <a:uLnTx/>
                <a:uFillTx/>
                <a:latin typeface="Gill Sans MT" panose="020B0502020104020203"/>
                <a:ea typeface="+mn-ea"/>
                <a:cs typeface="+mn-cs"/>
              </a:rPr>
              <a:t> (s) + 3H</a:t>
            </a:r>
            <a:r>
              <a:rPr kumimoji="0" lang="pt-BR" sz="2400" b="0" i="0" u="none" strike="noStrike" kern="1200" cap="none" spc="0" normalizeH="0" baseline="-25000" noProof="0">
                <a:ln>
                  <a:noFill/>
                </a:ln>
                <a:solidFill>
                  <a:srgbClr val="000000"/>
                </a:solidFill>
                <a:effectLst/>
                <a:uLnTx/>
                <a:uFillTx/>
                <a:latin typeface="Gill Sans MT" panose="020B0502020104020203"/>
                <a:ea typeface="+mn-ea"/>
                <a:cs typeface="+mn-cs"/>
              </a:rPr>
              <a:t>2</a:t>
            </a:r>
            <a:r>
              <a:rPr kumimoji="0" lang="pt-BR" sz="2400" b="0" i="0" u="none" strike="noStrike" kern="1200" cap="none" spc="0" normalizeH="0" baseline="0" noProof="0">
                <a:ln>
                  <a:noFill/>
                </a:ln>
                <a:solidFill>
                  <a:srgbClr val="000000"/>
                </a:solidFill>
                <a:effectLst/>
                <a:uLnTx/>
                <a:uFillTx/>
                <a:latin typeface="Gill Sans MT" panose="020B0502020104020203"/>
                <a:ea typeface="+mn-ea"/>
                <a:cs typeface="+mn-cs"/>
              </a:rPr>
              <a:t>O (g)    ΔH</a:t>
            </a:r>
            <a:r>
              <a:rPr kumimoji="0" lang="pt-BR" sz="2400" b="0" i="0" u="none" strike="noStrike" kern="1200" cap="none" spc="0" normalizeH="0" baseline="-25000" noProof="0">
                <a:ln>
                  <a:noFill/>
                </a:ln>
                <a:solidFill>
                  <a:srgbClr val="000000"/>
                </a:solidFill>
                <a:effectLst/>
                <a:uLnTx/>
                <a:uFillTx/>
                <a:latin typeface="Gill Sans MT" panose="020B0502020104020203"/>
                <a:ea typeface="+mn-ea"/>
                <a:cs typeface="+mn-cs"/>
              </a:rPr>
              <a:t>1</a:t>
            </a:r>
            <a:r>
              <a:rPr kumimoji="0" lang="pt-BR" sz="2400" b="0" i="0" u="none" strike="noStrike" kern="1200" cap="none" spc="0" normalizeH="0" baseline="0" noProof="0">
                <a:ln>
                  <a:noFill/>
                </a:ln>
                <a:solidFill>
                  <a:srgbClr val="000000"/>
                </a:solidFill>
                <a:effectLst/>
                <a:uLnTx/>
                <a:uFillTx/>
                <a:latin typeface="Gill Sans MT" panose="020B0502020104020203"/>
                <a:ea typeface="+mn-ea"/>
                <a:cs typeface="+mn-cs"/>
              </a:rPr>
              <a:t> = -2035 kJ/mol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a:ln>
                  <a:noFill/>
                </a:ln>
                <a:solidFill>
                  <a:srgbClr val="000000"/>
                </a:solidFill>
                <a:effectLst/>
                <a:uLnTx/>
                <a:uFillTx/>
                <a:latin typeface="Gill Sans MT" panose="020B0502020104020203"/>
                <a:ea typeface="+mn-ea"/>
                <a:cs typeface="+mn-cs"/>
              </a:rPr>
              <a:t>H</a:t>
            </a:r>
            <a:r>
              <a:rPr kumimoji="0" lang="pt-BR" sz="2400" b="0" i="0" u="none" strike="noStrike" kern="1200" cap="none" spc="0" normalizeH="0" baseline="-25000" noProof="0">
                <a:ln>
                  <a:noFill/>
                </a:ln>
                <a:solidFill>
                  <a:srgbClr val="000000"/>
                </a:solidFill>
                <a:effectLst/>
                <a:uLnTx/>
                <a:uFillTx/>
                <a:latin typeface="Gill Sans MT" panose="020B0502020104020203"/>
                <a:ea typeface="+mn-ea"/>
                <a:cs typeface="+mn-cs"/>
              </a:rPr>
              <a:t>2</a:t>
            </a:r>
            <a:r>
              <a:rPr kumimoji="0" lang="pt-BR" sz="2400" b="0" i="0" u="none" strike="noStrike" kern="1200" cap="none" spc="0" normalizeH="0" baseline="0" noProof="0">
                <a:ln>
                  <a:noFill/>
                </a:ln>
                <a:solidFill>
                  <a:srgbClr val="000000"/>
                </a:solidFill>
                <a:effectLst/>
                <a:uLnTx/>
                <a:uFillTx/>
                <a:latin typeface="Gill Sans MT" panose="020B0502020104020203"/>
                <a:ea typeface="+mn-ea"/>
                <a:cs typeface="+mn-cs"/>
              </a:rPr>
              <a:t>O (l) → H</a:t>
            </a:r>
            <a:r>
              <a:rPr kumimoji="0" lang="pt-BR" sz="2400" b="0" i="0" u="none" strike="noStrike" kern="1200" cap="none" spc="0" normalizeH="0" baseline="-25000" noProof="0">
                <a:ln>
                  <a:noFill/>
                </a:ln>
                <a:solidFill>
                  <a:srgbClr val="000000"/>
                </a:solidFill>
                <a:effectLst/>
                <a:uLnTx/>
                <a:uFillTx/>
                <a:latin typeface="Gill Sans MT" panose="020B0502020104020203"/>
                <a:ea typeface="+mn-ea"/>
                <a:cs typeface="+mn-cs"/>
              </a:rPr>
              <a:t>2</a:t>
            </a:r>
            <a:r>
              <a:rPr kumimoji="0" lang="pt-BR" sz="2400" b="0" i="0" u="none" strike="noStrike" kern="1200" cap="none" spc="0" normalizeH="0" baseline="0" noProof="0">
                <a:ln>
                  <a:noFill/>
                </a:ln>
                <a:solidFill>
                  <a:srgbClr val="000000"/>
                </a:solidFill>
                <a:effectLst/>
                <a:uLnTx/>
                <a:uFillTx/>
                <a:latin typeface="Gill Sans MT" panose="020B0502020104020203"/>
                <a:ea typeface="+mn-ea"/>
                <a:cs typeface="+mn-cs"/>
              </a:rPr>
              <a:t>O (g)                                             ΔH</a:t>
            </a:r>
            <a:r>
              <a:rPr kumimoji="0" lang="pt-BR" sz="2400" b="0" i="0" u="none" strike="noStrike" kern="1200" cap="none" spc="0" normalizeH="0" baseline="-25000" noProof="0">
                <a:ln>
                  <a:noFill/>
                </a:ln>
                <a:solidFill>
                  <a:srgbClr val="000000"/>
                </a:solidFill>
                <a:effectLst/>
                <a:uLnTx/>
                <a:uFillTx/>
                <a:latin typeface="Gill Sans MT" panose="020B0502020104020203"/>
                <a:ea typeface="+mn-ea"/>
                <a:cs typeface="+mn-cs"/>
              </a:rPr>
              <a:t>2</a:t>
            </a:r>
            <a:r>
              <a:rPr kumimoji="0" lang="pt-BR" sz="2400" b="0" i="0" u="none" strike="noStrike" kern="1200" cap="none" spc="0" normalizeH="0" baseline="0" noProof="0">
                <a:ln>
                  <a:noFill/>
                </a:ln>
                <a:solidFill>
                  <a:srgbClr val="000000"/>
                </a:solidFill>
                <a:effectLst/>
                <a:uLnTx/>
                <a:uFillTx/>
                <a:latin typeface="Gill Sans MT" panose="020B0502020104020203"/>
                <a:ea typeface="+mn-ea"/>
                <a:cs typeface="+mn-cs"/>
              </a:rPr>
              <a:t> = 44 kJ/mol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a:ln>
                  <a:noFill/>
                </a:ln>
                <a:solidFill>
                  <a:srgbClr val="000000"/>
                </a:solidFill>
                <a:effectLst/>
                <a:uLnTx/>
                <a:uFillTx/>
                <a:latin typeface="Gill Sans MT" panose="020B0502020104020203"/>
                <a:ea typeface="+mn-ea"/>
                <a:cs typeface="+mn-cs"/>
              </a:rPr>
              <a:t>H</a:t>
            </a:r>
            <a:r>
              <a:rPr kumimoji="0" lang="pt-BR" sz="2400" b="0" i="0" u="none" strike="noStrike" kern="1200" cap="none" spc="0" normalizeH="0" baseline="-25000" noProof="0">
                <a:ln>
                  <a:noFill/>
                </a:ln>
                <a:solidFill>
                  <a:srgbClr val="000000"/>
                </a:solidFill>
                <a:effectLst/>
                <a:uLnTx/>
                <a:uFillTx/>
                <a:latin typeface="Gill Sans MT" panose="020B0502020104020203"/>
                <a:ea typeface="+mn-ea"/>
                <a:cs typeface="+mn-cs"/>
              </a:rPr>
              <a:t>2</a:t>
            </a:r>
            <a:r>
              <a:rPr kumimoji="0" lang="pt-BR" sz="2400" b="0" i="0" u="none" strike="noStrike" kern="1200" cap="none" spc="0" normalizeH="0" baseline="0" noProof="0">
                <a:ln>
                  <a:noFill/>
                </a:ln>
                <a:solidFill>
                  <a:srgbClr val="000000"/>
                </a:solidFill>
                <a:effectLst/>
                <a:uLnTx/>
                <a:uFillTx/>
                <a:latin typeface="Gill Sans MT" panose="020B0502020104020203"/>
                <a:ea typeface="+mn-ea"/>
                <a:cs typeface="+mn-cs"/>
              </a:rPr>
              <a:t>O (l) → H</a:t>
            </a:r>
            <a:r>
              <a:rPr kumimoji="0" lang="pt-BR" sz="2400" b="0" i="0" u="none" strike="noStrike" kern="1200" cap="none" spc="0" normalizeH="0" baseline="-25000" noProof="0">
                <a:ln>
                  <a:noFill/>
                </a:ln>
                <a:solidFill>
                  <a:srgbClr val="000000"/>
                </a:solidFill>
                <a:effectLst/>
                <a:uLnTx/>
                <a:uFillTx/>
                <a:latin typeface="Gill Sans MT" panose="020B0502020104020203"/>
                <a:ea typeface="+mn-ea"/>
                <a:cs typeface="+mn-cs"/>
              </a:rPr>
              <a:t>2</a:t>
            </a:r>
            <a:r>
              <a:rPr kumimoji="0" lang="pt-BR" sz="2400" b="0" i="0" u="none" strike="noStrike" kern="1200" cap="none" spc="0" normalizeH="0" baseline="0" noProof="0">
                <a:ln>
                  <a:noFill/>
                </a:ln>
                <a:solidFill>
                  <a:srgbClr val="000000"/>
                </a:solidFill>
                <a:effectLst/>
                <a:uLnTx/>
                <a:uFillTx/>
                <a:latin typeface="Gill Sans MT" panose="020B0502020104020203"/>
                <a:ea typeface="+mn-ea"/>
                <a:cs typeface="+mn-cs"/>
              </a:rPr>
              <a:t> (g) + (1/2) O</a:t>
            </a:r>
            <a:r>
              <a:rPr kumimoji="0" lang="pt-BR" sz="2400" b="0" i="0" u="none" strike="noStrike" kern="1200" cap="none" spc="0" normalizeH="0" baseline="-25000" noProof="0">
                <a:ln>
                  <a:noFill/>
                </a:ln>
                <a:solidFill>
                  <a:srgbClr val="000000"/>
                </a:solidFill>
                <a:effectLst/>
                <a:uLnTx/>
                <a:uFillTx/>
                <a:latin typeface="Gill Sans MT" panose="020B0502020104020203"/>
                <a:ea typeface="+mn-ea"/>
                <a:cs typeface="+mn-cs"/>
              </a:rPr>
              <a:t>2</a:t>
            </a:r>
            <a:r>
              <a:rPr kumimoji="0" lang="pt-BR" sz="2400" b="0" i="0" u="none" strike="noStrike" kern="1200" cap="none" spc="0" normalizeH="0" baseline="0" noProof="0">
                <a:ln>
                  <a:noFill/>
                </a:ln>
                <a:solidFill>
                  <a:srgbClr val="000000"/>
                </a:solidFill>
                <a:effectLst/>
                <a:uLnTx/>
                <a:uFillTx/>
                <a:latin typeface="Gill Sans MT" panose="020B0502020104020203"/>
                <a:ea typeface="+mn-ea"/>
                <a:cs typeface="+mn-cs"/>
              </a:rPr>
              <a:t> (g)                      ΔH</a:t>
            </a:r>
            <a:r>
              <a:rPr kumimoji="0" lang="pt-BR" sz="2400" b="0" i="0" u="none" strike="noStrike" kern="1200" cap="none" spc="0" normalizeH="0" baseline="-25000" noProof="0">
                <a:ln>
                  <a:noFill/>
                </a:ln>
                <a:solidFill>
                  <a:srgbClr val="000000"/>
                </a:solidFill>
                <a:effectLst/>
                <a:uLnTx/>
                <a:uFillTx/>
                <a:latin typeface="Gill Sans MT" panose="020B0502020104020203"/>
                <a:ea typeface="+mn-ea"/>
                <a:cs typeface="+mn-cs"/>
              </a:rPr>
              <a:t>3</a:t>
            </a:r>
            <a:r>
              <a:rPr kumimoji="0" lang="pt-BR" sz="2400" b="0" i="0" u="none" strike="noStrike" kern="1200" cap="none" spc="0" normalizeH="0" baseline="0" noProof="0">
                <a:ln>
                  <a:noFill/>
                </a:ln>
                <a:solidFill>
                  <a:srgbClr val="000000"/>
                </a:solidFill>
                <a:effectLst/>
                <a:uLnTx/>
                <a:uFillTx/>
                <a:latin typeface="Gill Sans MT" panose="020B0502020104020203"/>
                <a:ea typeface="+mn-ea"/>
                <a:cs typeface="+mn-cs"/>
              </a:rPr>
              <a:t> = 286 kJ/mol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a:ln>
                  <a:noFill/>
                </a:ln>
                <a:solidFill>
                  <a:srgbClr val="000000"/>
                </a:solidFill>
                <a:effectLst/>
                <a:uLnTx/>
                <a:uFillTx/>
                <a:latin typeface="Gill Sans MT" panose="020B0502020104020203"/>
                <a:ea typeface="+mn-ea"/>
                <a:cs typeface="+mn-cs"/>
              </a:rPr>
              <a:t>2B (s) + 3H</a:t>
            </a:r>
            <a:r>
              <a:rPr kumimoji="0" lang="pt-BR" sz="2400" b="0" i="0" u="none" strike="noStrike" kern="1200" cap="none" spc="0" normalizeH="0" baseline="-25000" noProof="0">
                <a:ln>
                  <a:noFill/>
                </a:ln>
                <a:solidFill>
                  <a:srgbClr val="000000"/>
                </a:solidFill>
                <a:effectLst/>
                <a:uLnTx/>
                <a:uFillTx/>
                <a:latin typeface="Gill Sans MT" panose="020B0502020104020203"/>
                <a:ea typeface="+mn-ea"/>
                <a:cs typeface="+mn-cs"/>
              </a:rPr>
              <a:t>2</a:t>
            </a:r>
            <a:r>
              <a:rPr kumimoji="0" lang="pt-BR" sz="2400" b="0" i="0" u="none" strike="noStrike" kern="1200" cap="none" spc="0" normalizeH="0" baseline="0" noProof="0">
                <a:ln>
                  <a:noFill/>
                </a:ln>
                <a:solidFill>
                  <a:srgbClr val="000000"/>
                </a:solidFill>
                <a:effectLst/>
                <a:uLnTx/>
                <a:uFillTx/>
                <a:latin typeface="Gill Sans MT" panose="020B0502020104020203"/>
                <a:ea typeface="+mn-ea"/>
                <a:cs typeface="+mn-cs"/>
              </a:rPr>
              <a:t> (g) → B</a:t>
            </a:r>
            <a:r>
              <a:rPr kumimoji="0" lang="pt-BR" sz="2400" b="0" i="0" u="none" strike="noStrike" kern="1200" cap="none" spc="0" normalizeH="0" baseline="-25000" noProof="0">
                <a:ln>
                  <a:noFill/>
                </a:ln>
                <a:solidFill>
                  <a:srgbClr val="000000"/>
                </a:solidFill>
                <a:effectLst/>
                <a:uLnTx/>
                <a:uFillTx/>
                <a:latin typeface="Gill Sans MT" panose="020B0502020104020203"/>
                <a:ea typeface="+mn-ea"/>
                <a:cs typeface="+mn-cs"/>
              </a:rPr>
              <a:t>2</a:t>
            </a:r>
            <a:r>
              <a:rPr kumimoji="0" lang="pt-BR" sz="2400" b="0" i="0" u="none" strike="noStrike" kern="1200" cap="none" spc="0" normalizeH="0" baseline="0" noProof="0">
                <a:ln>
                  <a:noFill/>
                </a:ln>
                <a:solidFill>
                  <a:srgbClr val="000000"/>
                </a:solidFill>
                <a:effectLst/>
                <a:uLnTx/>
                <a:uFillTx/>
                <a:latin typeface="Gill Sans MT" panose="020B0502020104020203"/>
                <a:ea typeface="+mn-ea"/>
                <a:cs typeface="+mn-cs"/>
              </a:rPr>
              <a:t>H</a:t>
            </a:r>
            <a:r>
              <a:rPr kumimoji="0" lang="pt-BR" sz="2400" b="0" i="0" u="none" strike="noStrike" kern="1200" cap="none" spc="0" normalizeH="0" baseline="-25000" noProof="0">
                <a:ln>
                  <a:noFill/>
                </a:ln>
                <a:solidFill>
                  <a:srgbClr val="000000"/>
                </a:solidFill>
                <a:effectLst/>
                <a:uLnTx/>
                <a:uFillTx/>
                <a:latin typeface="Gill Sans MT" panose="020B0502020104020203"/>
                <a:ea typeface="+mn-ea"/>
                <a:cs typeface="+mn-cs"/>
              </a:rPr>
              <a:t>6</a:t>
            </a:r>
            <a:r>
              <a:rPr kumimoji="0" lang="pt-BR" sz="2400" b="0" i="0" u="none" strike="noStrike" kern="1200" cap="none" spc="0" normalizeH="0" baseline="0" noProof="0">
                <a:ln>
                  <a:noFill/>
                </a:ln>
                <a:solidFill>
                  <a:srgbClr val="000000"/>
                </a:solidFill>
                <a:effectLst/>
                <a:uLnTx/>
                <a:uFillTx/>
                <a:latin typeface="Gill Sans MT" panose="020B0502020104020203"/>
                <a:ea typeface="+mn-ea"/>
                <a:cs typeface="+mn-cs"/>
              </a:rPr>
              <a:t> (g)                             ΔH</a:t>
            </a:r>
            <a:r>
              <a:rPr kumimoji="0" lang="pt-BR" sz="2400" b="0" i="0" u="none" strike="noStrike" kern="1200" cap="none" spc="0" normalizeH="0" baseline="-25000" noProof="0">
                <a:ln>
                  <a:noFill/>
                </a:ln>
                <a:solidFill>
                  <a:srgbClr val="000000"/>
                </a:solidFill>
                <a:effectLst/>
                <a:uLnTx/>
                <a:uFillTx/>
                <a:latin typeface="Gill Sans MT" panose="020B0502020104020203"/>
                <a:ea typeface="+mn-ea"/>
                <a:cs typeface="+mn-cs"/>
              </a:rPr>
              <a:t>4</a:t>
            </a:r>
            <a:r>
              <a:rPr kumimoji="0" lang="pt-BR" sz="2400" b="0" i="0" u="none" strike="noStrike" kern="1200" cap="none" spc="0" normalizeH="0" baseline="0" noProof="0">
                <a:ln>
                  <a:noFill/>
                </a:ln>
                <a:solidFill>
                  <a:srgbClr val="000000"/>
                </a:solidFill>
                <a:effectLst/>
                <a:uLnTx/>
                <a:uFillTx/>
                <a:latin typeface="Gill Sans MT" panose="020B0502020104020203"/>
                <a:ea typeface="+mn-ea"/>
                <a:cs typeface="+mn-cs"/>
              </a:rPr>
              <a:t> = 36 kJ/mol</a:t>
            </a:r>
          </a:p>
        </p:txBody>
      </p:sp>
      <p:sp>
        <p:nvSpPr>
          <p:cNvPr id="3" name="矩形 2"/>
          <p:cNvSpPr/>
          <p:nvPr/>
        </p:nvSpPr>
        <p:spPr>
          <a:xfrm>
            <a:off x="1882732" y="501446"/>
            <a:ext cx="3634148"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Practice 5:</a:t>
            </a:r>
            <a:endParaRPr kumimoji="0" lang="zh-CN" altLang="en-US" sz="36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endParaRPr>
          </a:p>
        </p:txBody>
      </p:sp>
      <p:sp>
        <p:nvSpPr>
          <p:cNvPr id="4" name="矩形 3"/>
          <p:cNvSpPr/>
          <p:nvPr/>
        </p:nvSpPr>
        <p:spPr>
          <a:xfrm>
            <a:off x="3134873" y="1445271"/>
            <a:ext cx="6950942"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2800" b="0" i="0" u="none" strike="noStrike" kern="1200" cap="none" spc="0" normalizeH="0" baseline="0" noProof="0">
                <a:ln>
                  <a:noFill/>
                </a:ln>
                <a:solidFill>
                  <a:srgbClr val="000000"/>
                </a:solidFill>
                <a:effectLst/>
                <a:uLnTx/>
                <a:uFillTx/>
                <a:latin typeface="Gill Sans MT" panose="020B0502020104020203"/>
                <a:ea typeface="+mn-ea"/>
                <a:cs typeface="+mn-cs"/>
              </a:rPr>
              <a:t>2B (s) + (3/2) O</a:t>
            </a:r>
            <a:r>
              <a:rPr kumimoji="0" lang="pt-BR" sz="2800" b="0" i="0" u="none" strike="noStrike" kern="1200" cap="none" spc="0" normalizeH="0" baseline="-25000" noProof="0">
                <a:ln>
                  <a:noFill/>
                </a:ln>
                <a:solidFill>
                  <a:srgbClr val="000000"/>
                </a:solidFill>
                <a:effectLst/>
                <a:uLnTx/>
                <a:uFillTx/>
                <a:latin typeface="Gill Sans MT" panose="020B0502020104020203"/>
                <a:ea typeface="+mn-ea"/>
                <a:cs typeface="+mn-cs"/>
              </a:rPr>
              <a:t>2</a:t>
            </a:r>
            <a:r>
              <a:rPr kumimoji="0" lang="pt-BR" sz="2800" b="0" i="0" u="none" strike="noStrike" kern="1200" cap="none" spc="0" normalizeH="0" baseline="0" noProof="0">
                <a:ln>
                  <a:noFill/>
                </a:ln>
                <a:solidFill>
                  <a:srgbClr val="000000"/>
                </a:solidFill>
                <a:effectLst/>
                <a:uLnTx/>
                <a:uFillTx/>
                <a:latin typeface="Gill Sans MT" panose="020B0502020104020203"/>
                <a:ea typeface="+mn-ea"/>
                <a:cs typeface="+mn-cs"/>
              </a:rPr>
              <a:t> (g) → B</a:t>
            </a:r>
            <a:r>
              <a:rPr kumimoji="0" lang="pt-BR" sz="2800" b="0" i="0" u="none" strike="noStrike" kern="1200" cap="none" spc="0" normalizeH="0" baseline="-25000" noProof="0">
                <a:ln>
                  <a:noFill/>
                </a:ln>
                <a:solidFill>
                  <a:srgbClr val="000000"/>
                </a:solidFill>
                <a:effectLst/>
                <a:uLnTx/>
                <a:uFillTx/>
                <a:latin typeface="Gill Sans MT" panose="020B0502020104020203"/>
                <a:ea typeface="+mn-ea"/>
                <a:cs typeface="+mn-cs"/>
              </a:rPr>
              <a:t>2</a:t>
            </a:r>
            <a:r>
              <a:rPr kumimoji="0" lang="pt-BR" sz="2800" b="0" i="0" u="none" strike="noStrike" kern="1200" cap="none" spc="0" normalizeH="0" baseline="0" noProof="0">
                <a:ln>
                  <a:noFill/>
                </a:ln>
                <a:solidFill>
                  <a:srgbClr val="000000"/>
                </a:solidFill>
                <a:effectLst/>
                <a:uLnTx/>
                <a:uFillTx/>
                <a:latin typeface="Gill Sans MT" panose="020B0502020104020203"/>
                <a:ea typeface="+mn-ea"/>
                <a:cs typeface="+mn-cs"/>
              </a:rPr>
              <a:t>O</a:t>
            </a:r>
            <a:r>
              <a:rPr kumimoji="0" lang="pt-BR" sz="2800" b="0" i="0" u="none" strike="noStrike" kern="1200" cap="none" spc="0" normalizeH="0" baseline="-25000" noProof="0">
                <a:ln>
                  <a:noFill/>
                </a:ln>
                <a:solidFill>
                  <a:srgbClr val="000000"/>
                </a:solidFill>
                <a:effectLst/>
                <a:uLnTx/>
                <a:uFillTx/>
                <a:latin typeface="Gill Sans MT" panose="020B0502020104020203"/>
                <a:ea typeface="+mn-ea"/>
                <a:cs typeface="+mn-cs"/>
              </a:rPr>
              <a:t>3</a:t>
            </a:r>
            <a:r>
              <a:rPr kumimoji="0" lang="pt-BR" sz="2800" b="0" i="0" u="none" strike="noStrike" kern="1200" cap="none" spc="0" normalizeH="0" baseline="0" noProof="0">
                <a:ln>
                  <a:noFill/>
                </a:ln>
                <a:solidFill>
                  <a:srgbClr val="000000"/>
                </a:solidFill>
                <a:effectLst/>
                <a:uLnTx/>
                <a:uFillTx/>
                <a:latin typeface="Gill Sans MT" panose="020B0502020104020203"/>
                <a:ea typeface="+mn-ea"/>
                <a:cs typeface="+mn-cs"/>
              </a:rPr>
              <a:t> (s)  ΔH = </a:t>
            </a:r>
            <a:r>
              <a:rPr kumimoji="0" lang="pt-BR" sz="3200" b="0" i="0" u="none" strike="noStrike" kern="1200" cap="none" spc="0" normalizeH="0" baseline="0" noProof="0">
                <a:ln>
                  <a:noFill/>
                </a:ln>
                <a:solidFill>
                  <a:srgbClr val="000000"/>
                </a:solidFill>
                <a:effectLst/>
                <a:uLnTx/>
                <a:uFillTx/>
                <a:latin typeface="Gill Sans MT" panose="020B0502020104020203"/>
                <a:ea typeface="+mn-ea"/>
                <a:cs typeface="+mn-cs"/>
              </a:rPr>
              <a:t>?</a:t>
            </a:r>
            <a:r>
              <a:rPr kumimoji="0" lang="pt-BR" sz="2800" b="0" i="0" u="none" strike="noStrike" kern="1200" cap="none" spc="0" normalizeH="0" baseline="0" noProof="0">
                <a:ln>
                  <a:noFill/>
                </a:ln>
                <a:solidFill>
                  <a:srgbClr val="000000"/>
                </a:solidFill>
                <a:effectLst/>
                <a:uLnTx/>
                <a:uFillTx/>
                <a:latin typeface="Gill Sans MT" panose="020B0502020104020203"/>
                <a:ea typeface="+mn-ea"/>
                <a:cs typeface="+mn-cs"/>
              </a:rPr>
              <a:t> </a:t>
            </a:r>
            <a:endParaRPr kumimoji="0" lang="zh-CN" altLang="en-US" sz="2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3427947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3309938" y="423863"/>
            <a:ext cx="5257800" cy="679450"/>
          </a:xfrm>
          <a:solidFill>
            <a:schemeClr val="accent2"/>
          </a:solid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noAutofit/>
          </a:bodyPr>
          <a:lstStyle/>
          <a:p>
            <a:r>
              <a:rPr lang="en-GB" sz="3600">
                <a:solidFill>
                  <a:schemeClr val="bg1"/>
                </a:solidFill>
                <a:latin typeface="Arial" charset="0"/>
              </a:rPr>
              <a:t>Exothermic Reactions</a:t>
            </a:r>
          </a:p>
        </p:txBody>
      </p:sp>
      <p:sp>
        <p:nvSpPr>
          <p:cNvPr id="16387" name="Rectangle 3"/>
          <p:cNvSpPr>
            <a:spLocks noGrp="1" noChangeArrowheads="1"/>
          </p:cNvSpPr>
          <p:nvPr>
            <p:ph idx="1"/>
          </p:nvPr>
        </p:nvSpPr>
        <p:spPr bwMode="auto">
          <a:xfrm>
            <a:off x="2006601" y="1681883"/>
            <a:ext cx="6843713" cy="23903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marL="609600" indent="-609600">
              <a:spcBef>
                <a:spcPct val="0"/>
              </a:spcBef>
            </a:pPr>
            <a:endParaRPr lang="en-GB">
              <a:latin typeface="Arial" charset="0"/>
            </a:endParaRPr>
          </a:p>
          <a:p>
            <a:pPr marL="609600" indent="-609600">
              <a:spcBef>
                <a:spcPct val="0"/>
              </a:spcBef>
            </a:pPr>
            <a:r>
              <a:rPr lang="en-GB">
                <a:latin typeface="Arial" charset="0"/>
              </a:rPr>
              <a:t>Examples include:</a:t>
            </a:r>
          </a:p>
          <a:p>
            <a:pPr marL="990600" lvl="1" indent="-533400">
              <a:spcBef>
                <a:spcPct val="0"/>
              </a:spcBef>
            </a:pPr>
            <a:r>
              <a:rPr lang="en-GB" sz="2400">
                <a:latin typeface="Arial" charset="0"/>
              </a:rPr>
              <a:t>Combustion reactions including the combustion of fuels.</a:t>
            </a:r>
          </a:p>
          <a:p>
            <a:pPr marL="990600" lvl="1" indent="-533400">
              <a:spcBef>
                <a:spcPct val="0"/>
              </a:spcBef>
            </a:pPr>
            <a:r>
              <a:rPr lang="en-GB" sz="2400">
                <a:latin typeface="Arial" charset="0"/>
              </a:rPr>
              <a:t>Detonation of explosives.</a:t>
            </a:r>
          </a:p>
          <a:p>
            <a:pPr marL="990600" lvl="1" indent="-533400">
              <a:spcBef>
                <a:spcPct val="0"/>
              </a:spcBef>
            </a:pPr>
            <a:r>
              <a:rPr lang="en-GB" sz="2400">
                <a:latin typeface="Arial" charset="0"/>
              </a:rPr>
              <a:t>Reaction of acids with metals.</a:t>
            </a:r>
          </a:p>
          <a:p>
            <a:pPr marL="990600" lvl="1" indent="-533400">
              <a:spcBef>
                <a:spcPct val="0"/>
              </a:spcBef>
            </a:pPr>
            <a:r>
              <a:rPr lang="en-GB" sz="2400">
                <a:latin typeface="Arial" charset="0"/>
              </a:rPr>
              <a:t>Neutralization</a:t>
            </a:r>
          </a:p>
        </p:txBody>
      </p:sp>
      <p:grpSp>
        <p:nvGrpSpPr>
          <p:cNvPr id="16388" name="Group 4"/>
          <p:cNvGrpSpPr>
            <a:grpSpLocks/>
          </p:cNvGrpSpPr>
          <p:nvPr/>
        </p:nvGrpSpPr>
        <p:grpSpPr bwMode="auto">
          <a:xfrm>
            <a:off x="3168994" y="4395722"/>
            <a:ext cx="4063665" cy="1983710"/>
            <a:chOff x="1649" y="2811"/>
            <a:chExt cx="1767" cy="1106"/>
          </a:xfrm>
        </p:grpSpPr>
        <p:sp>
          <p:nvSpPr>
            <p:cNvPr id="16389" name="Text Box 5"/>
            <p:cNvSpPr txBox="1">
              <a:spLocks noChangeArrowheads="1"/>
            </p:cNvSpPr>
            <p:nvPr/>
          </p:nvSpPr>
          <p:spPr bwMode="auto">
            <a:xfrm>
              <a:off x="1649" y="3016"/>
              <a:ext cx="1767" cy="901"/>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a:p>
              <a:pPr marL="0" marR="0" lvl="0" indent="0" algn="ctr" defTabSz="457200" rtl="0" eaLnBrk="1" fontAlgn="auto" latinLnBrk="0" hangingPunct="1">
                <a:lnSpc>
                  <a:spcPct val="100000"/>
                </a:lnSpc>
                <a:spcBef>
                  <a:spcPct val="5000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a:p>
              <a:pPr marL="0" marR="0" lvl="0" indent="0" algn="ctr" defTabSz="457200" rtl="0" eaLnBrk="1" fontAlgn="auto" latinLnBrk="0" hangingPunct="1">
                <a:lnSpc>
                  <a:spcPct val="100000"/>
                </a:lnSpc>
                <a:spcBef>
                  <a:spcPct val="5000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Combustion reaction</a:t>
              </a:r>
            </a:p>
          </p:txBody>
        </p:sp>
        <p:pic>
          <p:nvPicPr>
            <p:cNvPr id="16390" name="Picture 6" descr="C:\My Documents\My Pictures\Boardworks\Exotherm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 y="2811"/>
              <a:ext cx="806" cy="8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391" name="Group 7"/>
          <p:cNvGrpSpPr>
            <a:grpSpLocks/>
          </p:cNvGrpSpPr>
          <p:nvPr/>
        </p:nvGrpSpPr>
        <p:grpSpPr bwMode="auto">
          <a:xfrm>
            <a:off x="8085139" y="2176463"/>
            <a:ext cx="1654175" cy="3000384"/>
            <a:chOff x="4517" y="1262"/>
            <a:chExt cx="1014" cy="1978"/>
          </a:xfrm>
        </p:grpSpPr>
        <p:sp>
          <p:nvSpPr>
            <p:cNvPr id="16392" name="Text Box 8"/>
            <p:cNvSpPr txBox="1">
              <a:spLocks noChangeArrowheads="1"/>
            </p:cNvSpPr>
            <p:nvPr/>
          </p:nvSpPr>
          <p:spPr bwMode="auto">
            <a:xfrm>
              <a:off x="4517" y="1262"/>
              <a:ext cx="1014" cy="197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a:p>
              <a:pPr marL="0" marR="0" lvl="0" indent="0" algn="l" defTabSz="457200" rtl="0" eaLnBrk="1" fontAlgn="auto" latinLnBrk="0" hangingPunct="1">
                <a:lnSpc>
                  <a:spcPct val="100000"/>
                </a:lnSpc>
                <a:spcBef>
                  <a:spcPct val="5000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a:p>
              <a:pPr marL="0" marR="0" lvl="0" indent="0" algn="l" defTabSz="457200" rtl="0" eaLnBrk="1" fontAlgn="auto" latinLnBrk="0" hangingPunct="1">
                <a:lnSpc>
                  <a:spcPct val="100000"/>
                </a:lnSpc>
                <a:spcBef>
                  <a:spcPct val="5000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a:p>
              <a:pPr marL="0" marR="0" lvl="0" indent="0" algn="l" defTabSz="457200" rtl="0" eaLnBrk="1" fontAlgn="auto" latinLnBrk="0" hangingPunct="1">
                <a:lnSpc>
                  <a:spcPct val="100000"/>
                </a:lnSpc>
                <a:spcBef>
                  <a:spcPct val="5000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a:p>
              <a:pPr marL="0" marR="0" lvl="0" indent="0" algn="l" defTabSz="457200" rtl="0" eaLnBrk="1" fontAlgn="auto" latinLnBrk="0" hangingPunct="1">
                <a:lnSpc>
                  <a:spcPct val="100000"/>
                </a:lnSpc>
                <a:spcBef>
                  <a:spcPct val="5000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Magnesium reacting with acid</a:t>
              </a:r>
            </a:p>
          </p:txBody>
        </p:sp>
        <p:pic>
          <p:nvPicPr>
            <p:cNvPr id="16393" name="Picture 9" descr="C:\WINDOWS\Desktop\Boardworks\Content\Chemistry\Disc28Nov00\chemistry pics\mg acid 3.jpg"/>
            <p:cNvPicPr>
              <a:picLocks noChangeAspect="1" noChangeArrowheads="1"/>
            </p:cNvPicPr>
            <p:nvPr/>
          </p:nvPicPr>
          <p:blipFill>
            <a:blip r:embed="rId3">
              <a:extLst>
                <a:ext uri="{28A0092B-C50C-407E-A947-70E740481C1C}">
                  <a14:useLocalDpi xmlns:a14="http://schemas.microsoft.com/office/drawing/2010/main" val="0"/>
                </a:ext>
              </a:extLst>
            </a:blip>
            <a:srcRect l="16438" t="33960" r="6850" b="10902"/>
            <a:stretch>
              <a:fillRect/>
            </a:stretch>
          </p:blipFill>
          <p:spPr bwMode="auto">
            <a:xfrm>
              <a:off x="4696" y="1604"/>
              <a:ext cx="699" cy="998"/>
            </a:xfrm>
            <a:prstGeom prst="rect">
              <a:avLst/>
            </a:prstGeom>
            <a:noFill/>
            <a:extLst>
              <a:ext uri="{909E8E84-426E-40DD-AFC4-6F175D3DCCD1}">
                <a14:hiddenFill xmlns:a14="http://schemas.microsoft.com/office/drawing/2010/main">
                  <a:solidFill>
                    <a:srgbClr val="FFFFFF"/>
                  </a:solidFill>
                </a14:hiddenFill>
              </a:ext>
            </a:extLst>
          </p:spPr>
        </p:pic>
      </p:grpSp>
      <p:sp>
        <p:nvSpPr>
          <p:cNvPr id="16394" name="Text Box 10"/>
          <p:cNvSpPr txBox="1">
            <a:spLocks noChangeArrowheads="1"/>
          </p:cNvSpPr>
          <p:nvPr/>
        </p:nvSpPr>
        <p:spPr bwMode="auto">
          <a:xfrm>
            <a:off x="2198689" y="1211680"/>
            <a:ext cx="4891083" cy="369332"/>
          </a:xfrm>
          <a:prstGeom prst="rect">
            <a:avLst/>
          </a:prstGeom>
          <a:solidFill>
            <a:srgbClr val="FF0000"/>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Arial" charset="0"/>
                <a:ea typeface="+mn-ea"/>
                <a:cs typeface="+mn-cs"/>
              </a:rPr>
              <a:t>Exothermic reactions increase in temperature.</a:t>
            </a:r>
          </a:p>
        </p:txBody>
      </p:sp>
    </p:spTree>
    <p:extLst>
      <p:ext uri="{BB962C8B-B14F-4D97-AF65-F5344CB8AC3E}">
        <p14:creationId xmlns:p14="http://schemas.microsoft.com/office/powerpoint/2010/main" val="111335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P spid="16387" grpId="0" uiExpand="1" build="p"/>
      <p:bldP spid="1639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1752600" y="1767840"/>
            <a:ext cx="89154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457200" rtl="0" eaLnBrk="0" fontAlgn="base" latinLnBrk="0" hangingPunct="0">
              <a:lnSpc>
                <a:spcPct val="100000"/>
              </a:lnSpc>
              <a:spcBef>
                <a:spcPct val="0"/>
              </a:spcBef>
              <a:spcAft>
                <a:spcPct val="0"/>
              </a:spcAft>
              <a:buClrTx/>
              <a:buSzTx/>
              <a:buFontTx/>
              <a:buNone/>
              <a:tabLst>
                <a:tab pos="269875" algn="l"/>
                <a:tab pos="630238" algn="l"/>
                <a:tab pos="6030913" algn="r"/>
              </a:tabLst>
              <a:defRPr/>
            </a:pP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rPr>
              <a:t>Cl</a:t>
            </a:r>
            <a:r>
              <a:rPr kumimoji="0" lang="en-GB" altLang="zh-CN" sz="2400" b="0" i="0" u="none" strike="noStrike" kern="1200" cap="none" spc="0" normalizeH="0" baseline="-30000" noProof="0">
                <a:ln>
                  <a:noFill/>
                </a:ln>
                <a:solidFill>
                  <a:srgbClr val="000000"/>
                </a:solidFill>
                <a:effectLst/>
                <a:uLnTx/>
                <a:uFillTx/>
                <a:latin typeface="Arial" pitchFamily="34" charset="0"/>
                <a:ea typeface="宋体" pitchFamily="2" charset="-122"/>
                <a:cs typeface="Times New Roman" pitchFamily="18" charset="0"/>
              </a:rPr>
              <a:t>2</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rPr>
              <a:t>(g)  </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Symbol" pitchFamily="18" charset="2"/>
              </a:rPr>
              <a:t></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rPr>
              <a:t>  </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Symbol" pitchFamily="18" charset="2"/>
              </a:rPr>
              <a:t>2 </a:t>
            </a:r>
            <a:r>
              <a:rPr kumimoji="0" lang="en-GB" altLang="zh-CN" sz="2400" b="0" i="0" u="none" strike="noStrike" kern="1200" cap="none" spc="0" normalizeH="0" baseline="0" noProof="0" err="1">
                <a:ln>
                  <a:noFill/>
                </a:ln>
                <a:solidFill>
                  <a:srgbClr val="000000"/>
                </a:solidFill>
                <a:effectLst/>
                <a:uLnTx/>
                <a:uFillTx/>
                <a:latin typeface="Arial" pitchFamily="34" charset="0"/>
                <a:ea typeface="宋体" pitchFamily="2" charset="-122"/>
                <a:cs typeface="Times New Roman" pitchFamily="18" charset="0"/>
                <a:sym typeface="Symbol" pitchFamily="18" charset="2"/>
              </a:rPr>
              <a:t>Cl</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Symbol" pitchFamily="18" charset="2"/>
              </a:rPr>
              <a:t>(g)	                           </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rPr>
              <a:t>H</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Chemistry SansSerif"/>
              </a:rPr>
              <a:t></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rPr>
              <a:t> = + 242 kJ mol</a:t>
            </a:r>
            <a:r>
              <a:rPr kumimoji="0" lang="en-GB" altLang="zh-CN" sz="2400" b="0" i="0" u="none" strike="noStrike" kern="1200" cap="none" spc="0" normalizeH="0" baseline="30000" noProof="0">
                <a:ln>
                  <a:noFill/>
                </a:ln>
                <a:solidFill>
                  <a:srgbClr val="000000"/>
                </a:solidFill>
                <a:effectLst/>
                <a:uLnTx/>
                <a:uFillTx/>
                <a:latin typeface="Arial" pitchFamily="34" charset="0"/>
                <a:ea typeface="宋体" pitchFamily="2" charset="-122"/>
                <a:cs typeface="Times New Roman" pitchFamily="18" charset="0"/>
                <a:sym typeface="Chemistry SansSerif"/>
              </a:rPr>
              <a:t>-1</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Chemistry SansSerif"/>
              </a:rPr>
              <a:t> </a:t>
            </a:r>
          </a:p>
          <a:p>
            <a:pPr marL="0" marR="0" lvl="0" indent="0" algn="ctr" defTabSz="457200" rtl="0" eaLnBrk="0" fontAlgn="base" latinLnBrk="0" hangingPunct="0">
              <a:lnSpc>
                <a:spcPct val="100000"/>
              </a:lnSpc>
              <a:spcBef>
                <a:spcPct val="0"/>
              </a:spcBef>
              <a:spcAft>
                <a:spcPct val="0"/>
              </a:spcAft>
              <a:buClrTx/>
              <a:buSzTx/>
              <a:buFontTx/>
              <a:buNone/>
              <a:tabLst>
                <a:tab pos="269875" algn="l"/>
                <a:tab pos="630238" algn="l"/>
                <a:tab pos="6030913" algn="r"/>
              </a:tabLst>
              <a:defRPr/>
            </a:pP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Chemistry SansSerif"/>
              </a:rPr>
              <a:t>H</a:t>
            </a:r>
            <a:r>
              <a:rPr kumimoji="0" lang="en-GB" altLang="zh-CN" sz="2400" b="0" i="0" u="none" strike="noStrike" kern="1200" cap="none" spc="0" normalizeH="0" baseline="-30000" noProof="0">
                <a:ln>
                  <a:noFill/>
                </a:ln>
                <a:solidFill>
                  <a:srgbClr val="000000"/>
                </a:solidFill>
                <a:effectLst/>
                <a:uLnTx/>
                <a:uFillTx/>
                <a:latin typeface="Arial" pitchFamily="34" charset="0"/>
                <a:ea typeface="宋体" pitchFamily="2" charset="-122"/>
                <a:cs typeface="Times New Roman" pitchFamily="18" charset="0"/>
                <a:sym typeface="Chemistry SansSerif"/>
              </a:rPr>
              <a:t>2</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Chemistry SansSerif"/>
              </a:rPr>
              <a:t>(g)  </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Symbol" pitchFamily="18" charset="2"/>
              </a:rPr>
              <a:t></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rPr>
              <a:t>  </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Symbol" pitchFamily="18" charset="2"/>
              </a:rPr>
              <a:t>2 H(g)	                            </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rPr>
              <a:t>H</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Chemistry SansSerif"/>
              </a:rPr>
              <a:t></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rPr>
              <a:t> = + 436 kJ mol</a:t>
            </a:r>
            <a:r>
              <a:rPr kumimoji="0" lang="en-GB" altLang="zh-CN" sz="2400" b="0" i="0" u="none" strike="noStrike" kern="1200" cap="none" spc="0" normalizeH="0" baseline="30000" noProof="0">
                <a:ln>
                  <a:noFill/>
                </a:ln>
                <a:solidFill>
                  <a:srgbClr val="000000"/>
                </a:solidFill>
                <a:effectLst/>
                <a:uLnTx/>
                <a:uFillTx/>
                <a:latin typeface="Arial" pitchFamily="34" charset="0"/>
                <a:ea typeface="宋体" pitchFamily="2" charset="-122"/>
                <a:cs typeface="Times New Roman" pitchFamily="18" charset="0"/>
                <a:sym typeface="Chemistry SansSerif"/>
              </a:rPr>
              <a:t>-1</a:t>
            </a:r>
            <a:endPar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宋体" pitchFamily="2" charset="-122"/>
              <a:sym typeface="Chemistry SansSerif"/>
            </a:endParaRPr>
          </a:p>
          <a:p>
            <a:pPr marL="0" marR="0" lvl="0" indent="0" algn="ctr" defTabSz="457200" rtl="0" eaLnBrk="0" fontAlgn="base" latinLnBrk="0" hangingPunct="0">
              <a:lnSpc>
                <a:spcPct val="100000"/>
              </a:lnSpc>
              <a:spcBef>
                <a:spcPct val="0"/>
              </a:spcBef>
              <a:spcAft>
                <a:spcPct val="0"/>
              </a:spcAft>
              <a:buClrTx/>
              <a:buSzTx/>
              <a:buFontTx/>
              <a:buNone/>
              <a:tabLst>
                <a:tab pos="269875" algn="l"/>
                <a:tab pos="630238" algn="l"/>
                <a:tab pos="6030913" algn="r"/>
              </a:tabLst>
              <a:defRPr/>
            </a:pPr>
            <a:r>
              <a:rPr kumimoji="0" lang="en-GB" altLang="zh-CN" sz="2400" b="0" i="0" u="none" strike="noStrike" kern="1200" cap="none" spc="0" normalizeH="0" baseline="0" noProof="0" err="1">
                <a:ln>
                  <a:noFill/>
                </a:ln>
                <a:solidFill>
                  <a:srgbClr val="000000"/>
                </a:solidFill>
                <a:effectLst/>
                <a:uLnTx/>
                <a:uFillTx/>
                <a:latin typeface="Arial" pitchFamily="34" charset="0"/>
                <a:ea typeface="宋体" pitchFamily="2" charset="-122"/>
                <a:cs typeface="Times New Roman" pitchFamily="18" charset="0"/>
                <a:sym typeface="Chemistry SansSerif"/>
              </a:rPr>
              <a:t>HCl</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Chemistry SansSerif"/>
              </a:rPr>
              <a:t>(g)  </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Symbol" pitchFamily="18" charset="2"/>
              </a:rPr>
              <a:t></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rPr>
              <a:t>  </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Symbol" pitchFamily="18" charset="2"/>
              </a:rPr>
              <a:t>H(g)  +  </a:t>
            </a:r>
            <a:r>
              <a:rPr kumimoji="0" lang="en-GB" altLang="zh-CN" sz="2400" b="0" i="0" u="none" strike="noStrike" kern="1200" cap="none" spc="0" normalizeH="0" baseline="0" noProof="0" err="1">
                <a:ln>
                  <a:noFill/>
                </a:ln>
                <a:solidFill>
                  <a:srgbClr val="000000"/>
                </a:solidFill>
                <a:effectLst/>
                <a:uLnTx/>
                <a:uFillTx/>
                <a:latin typeface="Arial" pitchFamily="34" charset="0"/>
                <a:ea typeface="宋体" pitchFamily="2" charset="-122"/>
                <a:cs typeface="Times New Roman" pitchFamily="18" charset="0"/>
                <a:sym typeface="Symbol" pitchFamily="18" charset="2"/>
              </a:rPr>
              <a:t>Cl</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Symbol" pitchFamily="18" charset="2"/>
              </a:rPr>
              <a:t>(g)	               </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rPr>
              <a:t>H</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Chemistry SansSerif"/>
              </a:rPr>
              <a:t></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rPr>
              <a:t> = + 431 kJ mol</a:t>
            </a:r>
            <a:r>
              <a:rPr kumimoji="0" lang="en-GB" altLang="zh-CN" sz="2400" b="0" i="0" u="none" strike="noStrike" kern="1200" cap="none" spc="0" normalizeH="0" baseline="30000" noProof="0">
                <a:ln>
                  <a:noFill/>
                </a:ln>
                <a:solidFill>
                  <a:srgbClr val="000000"/>
                </a:solidFill>
                <a:effectLst/>
                <a:uLnTx/>
                <a:uFillTx/>
                <a:latin typeface="Arial" pitchFamily="34" charset="0"/>
                <a:ea typeface="宋体" pitchFamily="2" charset="-122"/>
                <a:cs typeface="Times New Roman" pitchFamily="18" charset="0"/>
                <a:sym typeface="Chemistry SansSerif"/>
              </a:rPr>
              <a:t>-1</a:t>
            </a:r>
          </a:p>
          <a:p>
            <a:pPr marL="0" marR="0" lvl="0" indent="0" algn="ctr" defTabSz="457200" rtl="0" eaLnBrk="0" fontAlgn="base" latinLnBrk="0" hangingPunct="0">
              <a:lnSpc>
                <a:spcPct val="100000"/>
              </a:lnSpc>
              <a:spcBef>
                <a:spcPct val="0"/>
              </a:spcBef>
              <a:spcAft>
                <a:spcPct val="0"/>
              </a:spcAft>
              <a:buClrTx/>
              <a:buSzTx/>
              <a:buFontTx/>
              <a:buNone/>
              <a:tabLst>
                <a:tab pos="269875" algn="l"/>
                <a:tab pos="630238" algn="l"/>
                <a:tab pos="6030913" algn="r"/>
              </a:tabLst>
              <a:defRPr/>
            </a:pP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Chemistry SansSerif"/>
              </a:rPr>
              <a:t>H</a:t>
            </a:r>
            <a:r>
              <a:rPr kumimoji="0" lang="en-GB" altLang="zh-CN" sz="2400" b="0" i="0" u="none" strike="noStrike" kern="1200" cap="none" spc="0" normalizeH="0" baseline="-30000" noProof="0">
                <a:ln>
                  <a:noFill/>
                </a:ln>
                <a:solidFill>
                  <a:srgbClr val="000000"/>
                </a:solidFill>
                <a:effectLst/>
                <a:uLnTx/>
                <a:uFillTx/>
                <a:latin typeface="Arial" pitchFamily="34" charset="0"/>
                <a:ea typeface="宋体" pitchFamily="2" charset="-122"/>
                <a:cs typeface="Times New Roman" pitchFamily="18" charset="0"/>
                <a:sym typeface="Chemistry SansSerif"/>
              </a:rPr>
              <a:t>2</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Chemistry SansSerif"/>
              </a:rPr>
              <a:t>(g)  +  ½ O</a:t>
            </a:r>
            <a:r>
              <a:rPr kumimoji="0" lang="en-GB" altLang="zh-CN" sz="2400" b="0" i="0" u="none" strike="noStrike" kern="1200" cap="none" spc="0" normalizeH="0" baseline="-30000" noProof="0">
                <a:ln>
                  <a:noFill/>
                </a:ln>
                <a:solidFill>
                  <a:srgbClr val="000000"/>
                </a:solidFill>
                <a:effectLst/>
                <a:uLnTx/>
                <a:uFillTx/>
                <a:latin typeface="Arial" pitchFamily="34" charset="0"/>
                <a:ea typeface="宋体" pitchFamily="2" charset="-122"/>
                <a:cs typeface="Times New Roman" pitchFamily="18" charset="0"/>
                <a:sym typeface="Chemistry SansSerif"/>
              </a:rPr>
              <a:t>2</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Chemistry SansSerif"/>
              </a:rPr>
              <a:t>(g)  </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Symbol" pitchFamily="18" charset="2"/>
              </a:rPr>
              <a:t></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rPr>
              <a:t>  </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Symbol" pitchFamily="18" charset="2"/>
              </a:rPr>
              <a:t>H</a:t>
            </a:r>
            <a:r>
              <a:rPr kumimoji="0" lang="en-GB" altLang="zh-CN" sz="2400" b="0" i="0" u="none" strike="noStrike" kern="1200" cap="none" spc="0" normalizeH="0" baseline="-30000" noProof="0">
                <a:ln>
                  <a:noFill/>
                </a:ln>
                <a:solidFill>
                  <a:srgbClr val="000000"/>
                </a:solidFill>
                <a:effectLst/>
                <a:uLnTx/>
                <a:uFillTx/>
                <a:latin typeface="Arial" pitchFamily="34" charset="0"/>
                <a:ea typeface="宋体" pitchFamily="2" charset="-122"/>
                <a:cs typeface="Times New Roman" pitchFamily="18" charset="0"/>
                <a:sym typeface="Symbol" pitchFamily="18" charset="2"/>
              </a:rPr>
              <a:t>2</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Symbol" pitchFamily="18" charset="2"/>
              </a:rPr>
              <a:t>O(g)	        </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rPr>
              <a:t>H</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Chemistry SansSerif"/>
              </a:rPr>
              <a:t></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rPr>
              <a:t> = - 242 kJ mol</a:t>
            </a:r>
            <a:r>
              <a:rPr kumimoji="0" lang="en-GB" altLang="zh-CN" sz="2400" b="0" i="0" u="none" strike="noStrike" kern="1200" cap="none" spc="0" normalizeH="0" baseline="30000" noProof="0">
                <a:ln>
                  <a:noFill/>
                </a:ln>
                <a:solidFill>
                  <a:srgbClr val="000000"/>
                </a:solidFill>
                <a:effectLst/>
                <a:uLnTx/>
                <a:uFillTx/>
                <a:latin typeface="Arial" pitchFamily="34" charset="0"/>
                <a:ea typeface="宋体" pitchFamily="2" charset="-122"/>
                <a:cs typeface="Times New Roman" pitchFamily="18" charset="0"/>
                <a:sym typeface="Chemistry SansSerif"/>
              </a:rPr>
              <a:t>-1</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Chemistry SansSerif"/>
              </a:rPr>
              <a:t>  </a:t>
            </a:r>
          </a:p>
          <a:p>
            <a:pPr marL="0" marR="0" lvl="0" indent="0" algn="ctr" defTabSz="457200" rtl="0" eaLnBrk="0" fontAlgn="base" latinLnBrk="0" hangingPunct="0">
              <a:lnSpc>
                <a:spcPct val="100000"/>
              </a:lnSpc>
              <a:spcBef>
                <a:spcPct val="0"/>
              </a:spcBef>
              <a:spcAft>
                <a:spcPct val="0"/>
              </a:spcAft>
              <a:buClrTx/>
              <a:buSzTx/>
              <a:buFontTx/>
              <a:buNone/>
              <a:tabLst>
                <a:tab pos="269875" algn="l"/>
                <a:tab pos="630238" algn="l"/>
                <a:tab pos="6030913" algn="r"/>
              </a:tabLst>
              <a:defRPr/>
            </a:pP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Chemistry SansSerif"/>
              </a:rPr>
              <a:t>O</a:t>
            </a:r>
            <a:r>
              <a:rPr kumimoji="0" lang="en-GB" altLang="zh-CN" sz="2400" b="0" i="0" u="none" strike="noStrike" kern="1200" cap="none" spc="0" normalizeH="0" baseline="-30000" noProof="0">
                <a:ln>
                  <a:noFill/>
                </a:ln>
                <a:solidFill>
                  <a:srgbClr val="000000"/>
                </a:solidFill>
                <a:effectLst/>
                <a:uLnTx/>
                <a:uFillTx/>
                <a:latin typeface="Arial" pitchFamily="34" charset="0"/>
                <a:ea typeface="宋体" pitchFamily="2" charset="-122"/>
                <a:cs typeface="Times New Roman" pitchFamily="18" charset="0"/>
                <a:sym typeface="Chemistry SansSerif"/>
              </a:rPr>
              <a:t>2</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Chemistry SansSerif"/>
              </a:rPr>
              <a:t>(g)  </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Symbol" pitchFamily="18" charset="2"/>
              </a:rPr>
              <a:t></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rPr>
              <a:t>  </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Symbol" pitchFamily="18" charset="2"/>
              </a:rPr>
              <a:t>2 O(g) 	                            </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rPr>
              <a:t>H</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sym typeface="Chemistry SansSerif"/>
              </a:rPr>
              <a:t></a:t>
            </a:r>
            <a:r>
              <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Times New Roman" pitchFamily="18" charset="0"/>
              </a:rPr>
              <a:t> = + 496 kJ mol</a:t>
            </a:r>
            <a:r>
              <a:rPr kumimoji="0" lang="en-GB" altLang="zh-CN" sz="2400" b="0" i="0" u="none" strike="noStrike" kern="1200" cap="none" spc="0" normalizeH="0" baseline="30000" noProof="0">
                <a:ln>
                  <a:noFill/>
                </a:ln>
                <a:solidFill>
                  <a:srgbClr val="000000"/>
                </a:solidFill>
                <a:effectLst/>
                <a:uLnTx/>
                <a:uFillTx/>
                <a:latin typeface="Arial" pitchFamily="34" charset="0"/>
                <a:ea typeface="宋体" pitchFamily="2" charset="-122"/>
                <a:cs typeface="Times New Roman" pitchFamily="18" charset="0"/>
                <a:sym typeface="Chemistry SansSerif"/>
              </a:rPr>
              <a:t>-1  </a:t>
            </a:r>
            <a:endParaRPr kumimoji="0" lang="en-GB" altLang="zh-CN" sz="2400" b="0" i="0" u="none" strike="noStrike" kern="1200" cap="none" spc="0" normalizeH="0" baseline="0" noProof="0">
              <a:ln>
                <a:noFill/>
              </a:ln>
              <a:solidFill>
                <a:srgbClr val="000000"/>
              </a:solidFill>
              <a:effectLst/>
              <a:uLnTx/>
              <a:uFillTx/>
              <a:latin typeface="Arial" pitchFamily="34" charset="0"/>
              <a:ea typeface="宋体" pitchFamily="2" charset="-122"/>
              <a:cs typeface="宋体" pitchFamily="2" charset="-122"/>
              <a:sym typeface="Chemistry SansSerif"/>
            </a:endParaRPr>
          </a:p>
        </p:txBody>
      </p:sp>
      <p:sp>
        <p:nvSpPr>
          <p:cNvPr id="3" name="矩形 2"/>
          <p:cNvSpPr/>
          <p:nvPr/>
        </p:nvSpPr>
        <p:spPr>
          <a:xfrm>
            <a:off x="2209800" y="4084321"/>
            <a:ext cx="8092440" cy="120032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a:ln>
                  <a:noFill/>
                </a:ln>
                <a:solidFill>
                  <a:srgbClr val="000000"/>
                </a:solidFill>
                <a:effectLst/>
                <a:uLnTx/>
                <a:uFillTx/>
                <a:latin typeface="Gill Sans MT" panose="020B0502020104020203"/>
                <a:ea typeface="+mn-ea"/>
                <a:cs typeface="+mn-cs"/>
              </a:rPr>
              <a:t>Using above data to calculate the enthalpy change for the following reaction: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a:ln>
                  <a:noFill/>
                </a:ln>
                <a:solidFill>
                  <a:srgbClr val="000000"/>
                </a:solidFill>
                <a:effectLst/>
                <a:uLnTx/>
                <a:uFillTx/>
                <a:latin typeface="Gill Sans MT" panose="020B0502020104020203"/>
                <a:ea typeface="+mn-ea"/>
                <a:cs typeface="+mn-cs"/>
              </a:rPr>
              <a:t>H</a:t>
            </a:r>
            <a:r>
              <a:rPr kumimoji="0" lang="en-GB" sz="2400" b="0" i="0" u="none" strike="noStrike" kern="1200" cap="none" spc="0" normalizeH="0" baseline="-25000" noProof="0">
                <a:ln>
                  <a:noFill/>
                </a:ln>
                <a:solidFill>
                  <a:srgbClr val="000000"/>
                </a:solidFill>
                <a:effectLst/>
                <a:uLnTx/>
                <a:uFillTx/>
                <a:latin typeface="Gill Sans MT" panose="020B0502020104020203"/>
                <a:ea typeface="+mn-ea"/>
                <a:cs typeface="+mn-cs"/>
              </a:rPr>
              <a:t>2</a:t>
            </a:r>
            <a:r>
              <a:rPr kumimoji="0" lang="en-GB" sz="2400" b="0" i="0" u="none" strike="noStrike" kern="1200" cap="none" spc="0" normalizeH="0" baseline="0" noProof="0">
                <a:ln>
                  <a:noFill/>
                </a:ln>
                <a:solidFill>
                  <a:srgbClr val="000000"/>
                </a:solidFill>
                <a:effectLst/>
                <a:uLnTx/>
                <a:uFillTx/>
                <a:latin typeface="Gill Sans MT" panose="020B0502020104020203"/>
                <a:ea typeface="+mn-ea"/>
                <a:cs typeface="+mn-cs"/>
              </a:rPr>
              <a:t>(g)  +  Cl</a:t>
            </a:r>
            <a:r>
              <a:rPr kumimoji="0" lang="en-GB" sz="2400" b="0" i="0" u="none" strike="noStrike" kern="1200" cap="none" spc="0" normalizeH="0" baseline="-25000" noProof="0">
                <a:ln>
                  <a:noFill/>
                </a:ln>
                <a:solidFill>
                  <a:srgbClr val="000000"/>
                </a:solidFill>
                <a:effectLst/>
                <a:uLnTx/>
                <a:uFillTx/>
                <a:latin typeface="Gill Sans MT" panose="020B0502020104020203"/>
                <a:ea typeface="+mn-ea"/>
                <a:cs typeface="+mn-cs"/>
              </a:rPr>
              <a:t>2</a:t>
            </a:r>
            <a:r>
              <a:rPr kumimoji="0" lang="en-GB" sz="2400" b="0" i="0" u="none" strike="noStrike" kern="1200" cap="none" spc="0" normalizeH="0" baseline="0" noProof="0">
                <a:ln>
                  <a:noFill/>
                </a:ln>
                <a:solidFill>
                  <a:srgbClr val="000000"/>
                </a:solidFill>
                <a:effectLst/>
                <a:uLnTx/>
                <a:uFillTx/>
                <a:latin typeface="Gill Sans MT" panose="020B0502020104020203"/>
                <a:ea typeface="+mn-ea"/>
                <a:cs typeface="+mn-cs"/>
              </a:rPr>
              <a:t>(g) </a:t>
            </a:r>
            <a:r>
              <a:rPr kumimoji="0" lang="en-GB" sz="2400" b="0" i="0" u="none" strike="noStrike" kern="1200" cap="none" spc="0" normalizeH="0" baseline="0" noProof="0">
                <a:ln>
                  <a:noFill/>
                </a:ln>
                <a:solidFill>
                  <a:srgbClr val="000000"/>
                </a:solidFill>
                <a:effectLst/>
                <a:uLnTx/>
                <a:uFillTx/>
                <a:latin typeface="Gill Sans MT" panose="020B0502020104020203"/>
                <a:ea typeface="+mn-ea"/>
                <a:cs typeface="+mn-cs"/>
                <a:sym typeface="Symbol"/>
              </a:rPr>
              <a:t></a:t>
            </a:r>
            <a:r>
              <a:rPr kumimoji="0" lang="en-GB" sz="2400" b="0" i="0" u="none" strike="noStrike" kern="1200" cap="none" spc="0" normalizeH="0" baseline="0" noProof="0">
                <a:ln>
                  <a:noFill/>
                </a:ln>
                <a:solidFill>
                  <a:srgbClr val="000000"/>
                </a:solidFill>
                <a:effectLst/>
                <a:uLnTx/>
                <a:uFillTx/>
                <a:latin typeface="Gill Sans MT" panose="020B0502020104020203"/>
                <a:ea typeface="+mn-ea"/>
                <a:cs typeface="+mn-cs"/>
              </a:rPr>
              <a:t>  2 </a:t>
            </a:r>
            <a:r>
              <a:rPr kumimoji="0" lang="en-GB" sz="2400" b="0" i="0" u="none" strike="noStrike" kern="1200" cap="none" spc="0" normalizeH="0" baseline="0" noProof="0" err="1">
                <a:ln>
                  <a:noFill/>
                </a:ln>
                <a:solidFill>
                  <a:srgbClr val="000000"/>
                </a:solidFill>
                <a:effectLst/>
                <a:uLnTx/>
                <a:uFillTx/>
                <a:latin typeface="Gill Sans MT" panose="020B0502020104020203"/>
                <a:ea typeface="+mn-ea"/>
                <a:cs typeface="+mn-cs"/>
              </a:rPr>
              <a:t>HCl</a:t>
            </a:r>
            <a:r>
              <a:rPr kumimoji="0" lang="en-GB" sz="2400" b="0" i="0" u="none" strike="noStrike" kern="1200" cap="none" spc="0" normalizeH="0" baseline="0" noProof="0">
                <a:ln>
                  <a:noFill/>
                </a:ln>
                <a:solidFill>
                  <a:srgbClr val="000000"/>
                </a:solidFill>
                <a:effectLst/>
                <a:uLnTx/>
                <a:uFillTx/>
                <a:latin typeface="Gill Sans MT" panose="020B0502020104020203"/>
                <a:ea typeface="+mn-ea"/>
                <a:cs typeface="+mn-cs"/>
              </a:rPr>
              <a:t>(g)</a:t>
            </a:r>
            <a:endParaRPr kumimoji="0" lang="zh-CN" altLang="en-US" sz="24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sp>
        <p:nvSpPr>
          <p:cNvPr id="4" name="矩形 3"/>
          <p:cNvSpPr/>
          <p:nvPr/>
        </p:nvSpPr>
        <p:spPr>
          <a:xfrm>
            <a:off x="1882732" y="501446"/>
            <a:ext cx="3634148"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rPr>
              <a:t>Practice 6:</a:t>
            </a:r>
            <a:endParaRPr kumimoji="0" lang="zh-CN" altLang="en-US" sz="3600" b="0" i="0" u="none" strike="noStrike" kern="1200" cap="none" spc="0" normalizeH="0" baseline="0" noProof="0">
              <a:ln>
                <a:noFill/>
              </a:ln>
              <a:solidFill>
                <a:srgbClr val="000000">
                  <a:lumMod val="65000"/>
                  <a:lumOff val="35000"/>
                </a:srgbClr>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13294256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Standard Enthalpy Change of Reaction</a:t>
            </a:r>
            <a:endParaRPr lang="zh-CN" altLang="en-US" b="1"/>
          </a:p>
        </p:txBody>
      </p:sp>
      <p:sp>
        <p:nvSpPr>
          <p:cNvPr id="3" name="内容占位符 2"/>
          <p:cNvSpPr>
            <a:spLocks noGrp="1"/>
          </p:cNvSpPr>
          <p:nvPr>
            <p:ph idx="1"/>
          </p:nvPr>
        </p:nvSpPr>
        <p:spPr>
          <a:xfrm>
            <a:off x="2022474" y="1981201"/>
            <a:ext cx="7845426" cy="4144963"/>
          </a:xfrm>
        </p:spPr>
        <p:txBody>
          <a:bodyPr>
            <a:normAutofit/>
          </a:bodyPr>
          <a:lstStyle/>
          <a:p>
            <a:r>
              <a:rPr lang="en-US" altLang="zh-CN" sz="2800"/>
              <a:t>The enthalpy change of a reaction depends on the physical state of the reactants and the products and the conditions under which the reaction occurs. </a:t>
            </a:r>
          </a:p>
          <a:p>
            <a:r>
              <a:rPr lang="en-US" altLang="zh-CN" sz="2800"/>
              <a:t>For this reason, </a:t>
            </a:r>
            <a:r>
              <a:rPr lang="en-US" altLang="zh-CN" sz="2800" b="1">
                <a:solidFill>
                  <a:srgbClr val="FF0000"/>
                </a:solidFill>
              </a:rPr>
              <a:t>standard enthalpy changes, ΔH</a:t>
            </a:r>
            <a:r>
              <a:rPr lang="el-GR" altLang="zh-CN" sz="2800" b="1" baseline="30000">
                <a:solidFill>
                  <a:srgbClr val="FF0000"/>
                </a:solidFill>
              </a:rPr>
              <a:t>θ</a:t>
            </a:r>
            <a:r>
              <a:rPr lang="en-US" altLang="zh-CN" sz="2800"/>
              <a:t>,which are measured under </a:t>
            </a:r>
            <a:r>
              <a:rPr lang="en-US" altLang="zh-CN" sz="2800" b="1">
                <a:solidFill>
                  <a:srgbClr val="FF0000"/>
                </a:solidFill>
              </a:rPr>
              <a:t>standard conditions of 298 K (25 </a:t>
            </a:r>
            <a:r>
              <a:rPr lang="en-US" altLang="zh-CN" sz="2800" b="1">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800" b="1">
                <a:solidFill>
                  <a:srgbClr val="FF0000"/>
                </a:solidFill>
              </a:rPr>
              <a:t>C) and 1.00 × 10</a:t>
            </a:r>
            <a:r>
              <a:rPr lang="en-US" altLang="zh-CN" sz="2800" b="1" baseline="30000">
                <a:solidFill>
                  <a:srgbClr val="FF0000"/>
                </a:solidFill>
              </a:rPr>
              <a:t>5</a:t>
            </a:r>
            <a:r>
              <a:rPr lang="en-US" altLang="zh-CN" sz="2800" b="1">
                <a:solidFill>
                  <a:srgbClr val="FF0000"/>
                </a:solidFill>
              </a:rPr>
              <a:t> Pa (100 kPa)</a:t>
            </a:r>
            <a:r>
              <a:rPr lang="en-US" altLang="zh-CN" sz="2800"/>
              <a:t>, are generally tabulated.</a:t>
            </a:r>
            <a:endParaRPr lang="zh-CN" altLang="en-US" sz="2800"/>
          </a:p>
        </p:txBody>
      </p:sp>
    </p:spTree>
    <p:extLst>
      <p:ext uri="{BB962C8B-B14F-4D97-AF65-F5344CB8AC3E}">
        <p14:creationId xmlns:p14="http://schemas.microsoft.com/office/powerpoint/2010/main" val="180253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Standard Enthalpy Change of Combustion</a:t>
            </a:r>
            <a:endParaRPr lang="zh-CN" altLang="en-US"/>
          </a:p>
        </p:txBody>
      </p:sp>
      <p:sp>
        <p:nvSpPr>
          <p:cNvPr id="3" name="内容占位符 2"/>
          <p:cNvSpPr>
            <a:spLocks noGrp="1"/>
          </p:cNvSpPr>
          <p:nvPr>
            <p:ph idx="1"/>
          </p:nvPr>
        </p:nvSpPr>
        <p:spPr>
          <a:xfrm>
            <a:off x="2022474" y="1981200"/>
            <a:ext cx="7845426" cy="4635500"/>
          </a:xfrm>
        </p:spPr>
        <p:txBody>
          <a:bodyPr>
            <a:normAutofit/>
          </a:bodyPr>
          <a:lstStyle/>
          <a:p>
            <a:pPr lvl="0">
              <a:buClr>
                <a:srgbClr val="663366"/>
              </a:buClr>
            </a:pPr>
            <a:r>
              <a:rPr lang="en-US" altLang="zh-CN" sz="2400" b="1">
                <a:solidFill>
                  <a:srgbClr val="FF0000"/>
                </a:solidFill>
              </a:rPr>
              <a:t>The standard enthalpy change of combustion, </a:t>
            </a:r>
            <a:r>
              <a:rPr lang="en-US" altLang="zh-CN" sz="2400" b="1" err="1">
                <a:solidFill>
                  <a:srgbClr val="FF0000"/>
                </a:solidFill>
              </a:rPr>
              <a:t>ΔH</a:t>
            </a:r>
            <a:r>
              <a:rPr lang="en-US" altLang="zh-CN" sz="2400" b="1" baseline="-25000" err="1">
                <a:solidFill>
                  <a:srgbClr val="FF0000"/>
                </a:solidFill>
              </a:rPr>
              <a:t>c</a:t>
            </a:r>
            <a:r>
              <a:rPr lang="el-GR" altLang="zh-CN" sz="2400" b="1" baseline="30000">
                <a:solidFill>
                  <a:srgbClr val="FF0000"/>
                </a:solidFill>
              </a:rPr>
              <a:t> θ</a:t>
            </a:r>
            <a:r>
              <a:rPr lang="en-US" altLang="zh-CN" sz="2400" b="1">
                <a:solidFill>
                  <a:srgbClr val="FF0000"/>
                </a:solidFill>
              </a:rPr>
              <a:t> , of a substance is the enthalpy change for the complete combustion of ONE MOLE of a substance in its standard state in excess oxygen under standard conditions (298 K, 1.00×10</a:t>
            </a:r>
            <a:r>
              <a:rPr lang="en-US" altLang="zh-CN" sz="2400" b="1" baseline="30000">
                <a:solidFill>
                  <a:srgbClr val="FF0000"/>
                </a:solidFill>
              </a:rPr>
              <a:t>5</a:t>
            </a:r>
            <a:r>
              <a:rPr lang="en-US" altLang="zh-CN" sz="2400" b="1">
                <a:solidFill>
                  <a:srgbClr val="FF0000"/>
                </a:solidFill>
              </a:rPr>
              <a:t> Pa).</a:t>
            </a:r>
          </a:p>
        </p:txBody>
      </p:sp>
    </p:spTree>
    <p:extLst>
      <p:ext uri="{BB962C8B-B14F-4D97-AF65-F5344CB8AC3E}">
        <p14:creationId xmlns:p14="http://schemas.microsoft.com/office/powerpoint/2010/main" val="3646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Standard Enthalpy Change of Formation</a:t>
            </a:r>
            <a:endParaRPr lang="zh-CN" altLang="en-US"/>
          </a:p>
        </p:txBody>
      </p:sp>
      <p:sp>
        <p:nvSpPr>
          <p:cNvPr id="3" name="内容占位符 2"/>
          <p:cNvSpPr>
            <a:spLocks noGrp="1"/>
          </p:cNvSpPr>
          <p:nvPr>
            <p:ph idx="1"/>
          </p:nvPr>
        </p:nvSpPr>
        <p:spPr>
          <a:xfrm>
            <a:off x="550864" y="1841501"/>
            <a:ext cx="9596438" cy="4284663"/>
          </a:xfrm>
        </p:spPr>
        <p:txBody>
          <a:bodyPr>
            <a:noAutofit/>
          </a:bodyPr>
          <a:lstStyle/>
          <a:p>
            <a:r>
              <a:rPr lang="en-US" altLang="zh-CN" sz="2400" b="1">
                <a:solidFill>
                  <a:srgbClr val="FF0000"/>
                </a:solidFill>
              </a:rPr>
              <a:t>The standard enthalpy change of formation, </a:t>
            </a:r>
            <a:r>
              <a:rPr lang="en-US" altLang="zh-CN" sz="2400" b="1" err="1">
                <a:solidFill>
                  <a:srgbClr val="FF0000"/>
                </a:solidFill>
              </a:rPr>
              <a:t>ΔH</a:t>
            </a:r>
            <a:r>
              <a:rPr lang="en-US" altLang="zh-CN" sz="2400" b="1" baseline="-25000" err="1">
                <a:solidFill>
                  <a:srgbClr val="FF0000"/>
                </a:solidFill>
              </a:rPr>
              <a:t>f</a:t>
            </a:r>
            <a:r>
              <a:rPr lang="el-GR" altLang="zh-CN" sz="2400" b="1" baseline="30000">
                <a:solidFill>
                  <a:srgbClr val="FF0000"/>
                </a:solidFill>
              </a:rPr>
              <a:t> θ</a:t>
            </a:r>
            <a:r>
              <a:rPr lang="en-US" altLang="zh-CN" sz="2400" b="1">
                <a:solidFill>
                  <a:srgbClr val="FF0000"/>
                </a:solidFill>
              </a:rPr>
              <a:t> , of a substance is the enthalpy change that occurs when one mole of the substance is formed from its elements in their standard states. </a:t>
            </a:r>
          </a:p>
          <a:p>
            <a:r>
              <a:rPr lang="en-US" altLang="zh-CN" sz="2400" b="1">
                <a:solidFill>
                  <a:srgbClr val="FF0000"/>
                </a:solidFill>
              </a:rPr>
              <a:t>These standard measurements are taken at a temperature of 298 K (25 </a:t>
            </a:r>
            <a:r>
              <a:rPr lang="en-US" altLang="zh-CN" sz="2400" b="1">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400" b="1">
                <a:solidFill>
                  <a:srgbClr val="FF0000"/>
                </a:solidFill>
              </a:rPr>
              <a:t>C) and a pressure of 1.00 × 10</a:t>
            </a:r>
            <a:r>
              <a:rPr lang="en-US" altLang="zh-CN" sz="2400" b="1" baseline="30000">
                <a:solidFill>
                  <a:srgbClr val="FF0000"/>
                </a:solidFill>
              </a:rPr>
              <a:t>5</a:t>
            </a:r>
            <a:r>
              <a:rPr lang="en-US" altLang="zh-CN" sz="2400" b="1">
                <a:solidFill>
                  <a:srgbClr val="FF0000"/>
                </a:solidFill>
              </a:rPr>
              <a:t> Pa (100 kPa). </a:t>
            </a:r>
          </a:p>
          <a:p>
            <a:r>
              <a:rPr lang="en-US" altLang="zh-CN" sz="2400"/>
              <a:t>They are important as they:</a:t>
            </a:r>
          </a:p>
          <a:p>
            <a:pPr lvl="1"/>
            <a:r>
              <a:rPr lang="en-US" altLang="zh-CN" sz="2000"/>
              <a:t>give a measure of the stability of a substance relative to its elements</a:t>
            </a:r>
          </a:p>
          <a:p>
            <a:pPr lvl="1"/>
            <a:r>
              <a:rPr lang="en-US" altLang="zh-CN" sz="2000"/>
              <a:t>can be used to calculate the enthalpy changes of all reactions, either hypothetical or real.</a:t>
            </a:r>
            <a:endParaRPr lang="zh-CN" altLang="en-US" sz="200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 name="墨迹 3">
                <a:extLst>
                  <a:ext uri="{FF2B5EF4-FFF2-40B4-BE49-F238E27FC236}">
                    <a16:creationId xmlns:a16="http://schemas.microsoft.com/office/drawing/2014/main" id="{8ED66327-A896-1779-EE0B-FCB6356F309A}"/>
                  </a:ext>
                </a:extLst>
              </p14:cNvPr>
              <p14:cNvContentPartPr/>
              <p14:nvPr/>
            </p14:nvContentPartPr>
            <p14:xfrm>
              <a:off x="5825357" y="3126136"/>
              <a:ext cx="4046760" cy="103320"/>
            </p14:xfrm>
          </p:contentPart>
        </mc:Choice>
        <mc:Fallback xmlns="">
          <p:pic>
            <p:nvPicPr>
              <p:cNvPr id="4" name="墨迹 3">
                <a:extLst>
                  <a:ext uri="{FF2B5EF4-FFF2-40B4-BE49-F238E27FC236}">
                    <a16:creationId xmlns:a16="http://schemas.microsoft.com/office/drawing/2014/main" id="{8ED66327-A896-1779-EE0B-FCB6356F309A}"/>
                  </a:ext>
                </a:extLst>
              </p:cNvPr>
              <p:cNvPicPr/>
              <p:nvPr/>
            </p:nvPicPr>
            <p:blipFill>
              <a:blip r:embed="rId3"/>
              <a:stretch>
                <a:fillRect/>
              </a:stretch>
            </p:blipFill>
            <p:spPr>
              <a:xfrm>
                <a:off x="5784321" y="3085096"/>
                <a:ext cx="4128833" cy="185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 name="墨迹 4">
                <a:extLst>
                  <a:ext uri="{FF2B5EF4-FFF2-40B4-BE49-F238E27FC236}">
                    <a16:creationId xmlns:a16="http://schemas.microsoft.com/office/drawing/2014/main" id="{C2108BA1-7773-2D41-F0DC-34C352105505}"/>
                  </a:ext>
                </a:extLst>
              </p14:cNvPr>
              <p14:cNvContentPartPr/>
              <p14:nvPr/>
            </p14:nvContentPartPr>
            <p14:xfrm>
              <a:off x="1243997" y="3495136"/>
              <a:ext cx="2359080" cy="86400"/>
            </p14:xfrm>
          </p:contentPart>
        </mc:Choice>
        <mc:Fallback xmlns="">
          <p:pic>
            <p:nvPicPr>
              <p:cNvPr id="5" name="墨迹 4">
                <a:extLst>
                  <a:ext uri="{FF2B5EF4-FFF2-40B4-BE49-F238E27FC236}">
                    <a16:creationId xmlns:a16="http://schemas.microsoft.com/office/drawing/2014/main" id="{C2108BA1-7773-2D41-F0DC-34C352105505}"/>
                  </a:ext>
                </a:extLst>
              </p:cNvPr>
              <p:cNvPicPr/>
              <p:nvPr/>
            </p:nvPicPr>
            <p:blipFill>
              <a:blip r:embed="rId5"/>
              <a:stretch>
                <a:fillRect/>
              </a:stretch>
            </p:blipFill>
            <p:spPr>
              <a:xfrm>
                <a:off x="1202957" y="3454096"/>
                <a:ext cx="2441160" cy="168480"/>
              </a:xfrm>
              <a:prstGeom prst="rect">
                <a:avLst/>
              </a:prstGeom>
            </p:spPr>
          </p:pic>
        </mc:Fallback>
      </mc:AlternateContent>
    </p:spTree>
    <p:extLst>
      <p:ext uri="{BB962C8B-B14F-4D97-AF65-F5344CB8AC3E}">
        <p14:creationId xmlns:p14="http://schemas.microsoft.com/office/powerpoint/2010/main" val="201196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lum bright="-20000" contrast="40000"/>
          </a:blip>
          <a:stretch>
            <a:fillRect/>
          </a:stretch>
        </p:blipFill>
        <p:spPr>
          <a:xfrm>
            <a:off x="1562100" y="1531902"/>
            <a:ext cx="9144001" cy="3948653"/>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DBCAF361-B509-123C-EFE9-E3F03499BE71}"/>
                  </a:ext>
                </a:extLst>
              </p14:cNvPr>
              <p14:cNvContentPartPr/>
              <p14:nvPr/>
            </p14:nvContentPartPr>
            <p14:xfrm>
              <a:off x="4357997" y="2422696"/>
              <a:ext cx="17640" cy="77760"/>
            </p14:xfrm>
          </p:contentPart>
        </mc:Choice>
        <mc:Fallback xmlns="">
          <p:pic>
            <p:nvPicPr>
              <p:cNvPr id="3" name="墨迹 2">
                <a:extLst>
                  <a:ext uri="{FF2B5EF4-FFF2-40B4-BE49-F238E27FC236}">
                    <a16:creationId xmlns:a16="http://schemas.microsoft.com/office/drawing/2014/main" id="{DBCAF361-B509-123C-EFE9-E3F03499BE71}"/>
                  </a:ext>
                </a:extLst>
              </p:cNvPr>
              <p:cNvPicPr/>
              <p:nvPr/>
            </p:nvPicPr>
            <p:blipFill>
              <a:blip r:embed="rId4"/>
              <a:stretch>
                <a:fillRect/>
              </a:stretch>
            </p:blipFill>
            <p:spPr>
              <a:xfrm>
                <a:off x="4337477" y="2402176"/>
                <a:ext cx="58320" cy="118440"/>
              </a:xfrm>
              <a:prstGeom prst="rect">
                <a:avLst/>
              </a:prstGeom>
            </p:spPr>
          </p:pic>
        </mc:Fallback>
      </mc:AlternateContent>
    </p:spTree>
    <p:extLst>
      <p:ext uri="{BB962C8B-B14F-4D97-AF65-F5344CB8AC3E}">
        <p14:creationId xmlns:p14="http://schemas.microsoft.com/office/powerpoint/2010/main" val="35710982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Using standard enthalpy changes of formation</a:t>
            </a:r>
            <a:endParaRPr lang="zh-CN" altLang="en-US"/>
          </a:p>
        </p:txBody>
      </p:sp>
      <p:sp>
        <p:nvSpPr>
          <p:cNvPr id="3" name="内容占位符 2"/>
          <p:cNvSpPr>
            <a:spLocks noGrp="1"/>
          </p:cNvSpPr>
          <p:nvPr>
            <p:ph idx="1"/>
          </p:nvPr>
        </p:nvSpPr>
        <p:spPr/>
        <p:txBody>
          <a:bodyPr/>
          <a:lstStyle/>
          <a:p>
            <a:r>
              <a:rPr lang="en-US" altLang="zh-CN"/>
              <a:t>Standard enthalpy changes of formation can be used to calculate the standard enthalpy change of any reaction.</a:t>
            </a:r>
          </a:p>
          <a:p>
            <a:endParaRPr lang="zh-CN" altLang="en-US"/>
          </a:p>
        </p:txBody>
      </p:sp>
      <p:pic>
        <p:nvPicPr>
          <p:cNvPr id="4" name="图片 3"/>
          <p:cNvPicPr>
            <a:picLocks noChangeAspect="1"/>
          </p:cNvPicPr>
          <p:nvPr/>
        </p:nvPicPr>
        <p:blipFill>
          <a:blip r:embed="rId2">
            <a:lum bright="-20000" contrast="40000"/>
          </a:blip>
          <a:stretch>
            <a:fillRect/>
          </a:stretch>
        </p:blipFill>
        <p:spPr>
          <a:xfrm>
            <a:off x="2189135" y="3372397"/>
            <a:ext cx="7389653" cy="2753766"/>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墨迹 4">
                <a:extLst>
                  <a:ext uri="{FF2B5EF4-FFF2-40B4-BE49-F238E27FC236}">
                    <a16:creationId xmlns:a16="http://schemas.microsoft.com/office/drawing/2014/main" id="{067D461E-55AD-FC88-21E9-A74CF8D1FD6B}"/>
                  </a:ext>
                </a:extLst>
              </p14:cNvPr>
              <p14:cNvContentPartPr/>
              <p14:nvPr/>
            </p14:nvContentPartPr>
            <p14:xfrm>
              <a:off x="7060877" y="4464976"/>
              <a:ext cx="2651760" cy="892800"/>
            </p14:xfrm>
          </p:contentPart>
        </mc:Choice>
        <mc:Fallback xmlns="">
          <p:pic>
            <p:nvPicPr>
              <p:cNvPr id="5" name="墨迹 4">
                <a:extLst>
                  <a:ext uri="{FF2B5EF4-FFF2-40B4-BE49-F238E27FC236}">
                    <a16:creationId xmlns:a16="http://schemas.microsoft.com/office/drawing/2014/main" id="{067D461E-55AD-FC88-21E9-A74CF8D1FD6B}"/>
                  </a:ext>
                </a:extLst>
              </p:cNvPr>
              <p:cNvPicPr/>
              <p:nvPr/>
            </p:nvPicPr>
            <p:blipFill>
              <a:blip r:embed="rId4"/>
              <a:stretch>
                <a:fillRect/>
              </a:stretch>
            </p:blipFill>
            <p:spPr>
              <a:xfrm>
                <a:off x="6996797" y="4359856"/>
                <a:ext cx="2779560" cy="1102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6" name="墨迹 5">
                <a:extLst>
                  <a:ext uri="{FF2B5EF4-FFF2-40B4-BE49-F238E27FC236}">
                    <a16:creationId xmlns:a16="http://schemas.microsoft.com/office/drawing/2014/main" id="{0D13BE24-0B7A-6ADC-A15E-08E0239E8AE4}"/>
                  </a:ext>
                </a:extLst>
              </p14:cNvPr>
              <p14:cNvContentPartPr/>
              <p14:nvPr/>
            </p14:nvContentPartPr>
            <p14:xfrm>
              <a:off x="3105197" y="4363816"/>
              <a:ext cx="1284840" cy="1033920"/>
            </p14:xfrm>
          </p:contentPart>
        </mc:Choice>
        <mc:Fallback xmlns="">
          <p:pic>
            <p:nvPicPr>
              <p:cNvPr id="6" name="墨迹 5">
                <a:extLst>
                  <a:ext uri="{FF2B5EF4-FFF2-40B4-BE49-F238E27FC236}">
                    <a16:creationId xmlns:a16="http://schemas.microsoft.com/office/drawing/2014/main" id="{0D13BE24-0B7A-6ADC-A15E-08E0239E8AE4}"/>
                  </a:ext>
                </a:extLst>
              </p:cNvPr>
              <p:cNvPicPr/>
              <p:nvPr/>
            </p:nvPicPr>
            <p:blipFill>
              <a:blip r:embed="rId6"/>
              <a:stretch>
                <a:fillRect/>
              </a:stretch>
            </p:blipFill>
            <p:spPr>
              <a:xfrm>
                <a:off x="3023837" y="4267336"/>
                <a:ext cx="1447200" cy="1226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7" name="墨迹 6">
                <a:extLst>
                  <a:ext uri="{FF2B5EF4-FFF2-40B4-BE49-F238E27FC236}">
                    <a16:creationId xmlns:a16="http://schemas.microsoft.com/office/drawing/2014/main" id="{B847051D-9CBE-EBD4-ADA5-8000DE4581A1}"/>
                  </a:ext>
                </a:extLst>
              </p14:cNvPr>
              <p14:cNvContentPartPr/>
              <p14:nvPr/>
            </p14:nvContentPartPr>
            <p14:xfrm>
              <a:off x="5413517" y="-906944"/>
              <a:ext cx="94680" cy="172080"/>
            </p14:xfrm>
          </p:contentPart>
        </mc:Choice>
        <mc:Fallback xmlns="">
          <p:pic>
            <p:nvPicPr>
              <p:cNvPr id="7" name="墨迹 6">
                <a:extLst>
                  <a:ext uri="{FF2B5EF4-FFF2-40B4-BE49-F238E27FC236}">
                    <a16:creationId xmlns:a16="http://schemas.microsoft.com/office/drawing/2014/main" id="{B847051D-9CBE-EBD4-ADA5-8000DE4581A1}"/>
                  </a:ext>
                </a:extLst>
              </p:cNvPr>
              <p:cNvPicPr/>
              <p:nvPr/>
            </p:nvPicPr>
            <p:blipFill>
              <a:blip r:embed="rId8"/>
              <a:stretch>
                <a:fillRect/>
              </a:stretch>
            </p:blipFill>
            <p:spPr>
              <a:xfrm>
                <a:off x="5362232" y="-1015170"/>
                <a:ext cx="196533" cy="388533"/>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墨迹 24">
                <a:extLst>
                  <a:ext uri="{FF2B5EF4-FFF2-40B4-BE49-F238E27FC236}">
                    <a16:creationId xmlns:a16="http://schemas.microsoft.com/office/drawing/2014/main" id="{78EB529D-19CB-0971-5969-54DD632D44DF}"/>
                  </a:ext>
                </a:extLst>
              </p14:cNvPr>
              <p14:cNvContentPartPr/>
              <p14:nvPr/>
            </p14:nvContentPartPr>
            <p14:xfrm>
              <a:off x="8167877" y="5457496"/>
              <a:ext cx="9000" cy="17640"/>
            </p14:xfrm>
          </p:contentPart>
        </mc:Choice>
        <mc:Fallback xmlns="">
          <p:pic>
            <p:nvPicPr>
              <p:cNvPr id="25" name="墨迹 24">
                <a:extLst>
                  <a:ext uri="{FF2B5EF4-FFF2-40B4-BE49-F238E27FC236}">
                    <a16:creationId xmlns:a16="http://schemas.microsoft.com/office/drawing/2014/main" id="{78EB529D-19CB-0971-5969-54DD632D44DF}"/>
                  </a:ext>
                </a:extLst>
              </p:cNvPr>
              <p:cNvPicPr/>
              <p:nvPr/>
            </p:nvPicPr>
            <p:blipFill>
              <a:blip r:embed="rId22"/>
              <a:stretch>
                <a:fillRect/>
              </a:stretch>
            </p:blipFill>
            <p:spPr>
              <a:xfrm>
                <a:off x="8147357" y="5436976"/>
                <a:ext cx="4968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7" name="墨迹 26">
                <a:extLst>
                  <a:ext uri="{FF2B5EF4-FFF2-40B4-BE49-F238E27FC236}">
                    <a16:creationId xmlns:a16="http://schemas.microsoft.com/office/drawing/2014/main" id="{C4AAA55F-DE8A-13B8-6EC3-1FC359BDF947}"/>
                  </a:ext>
                </a:extLst>
              </p14:cNvPr>
              <p14:cNvContentPartPr/>
              <p14:nvPr/>
            </p14:nvContentPartPr>
            <p14:xfrm>
              <a:off x="6100037" y="3742096"/>
              <a:ext cx="17640" cy="33840"/>
            </p14:xfrm>
          </p:contentPart>
        </mc:Choice>
        <mc:Fallback xmlns="">
          <p:pic>
            <p:nvPicPr>
              <p:cNvPr id="27" name="墨迹 26">
                <a:extLst>
                  <a:ext uri="{FF2B5EF4-FFF2-40B4-BE49-F238E27FC236}">
                    <a16:creationId xmlns:a16="http://schemas.microsoft.com/office/drawing/2014/main" id="{C4AAA55F-DE8A-13B8-6EC3-1FC359BDF947}"/>
                  </a:ext>
                </a:extLst>
              </p:cNvPr>
              <p:cNvPicPr/>
              <p:nvPr/>
            </p:nvPicPr>
            <p:blipFill>
              <a:blip r:embed="rId26"/>
              <a:stretch>
                <a:fillRect/>
              </a:stretch>
            </p:blipFill>
            <p:spPr>
              <a:xfrm>
                <a:off x="6079517" y="3721355"/>
                <a:ext cx="58320" cy="74957"/>
              </a:xfrm>
              <a:prstGeom prst="rect">
                <a:avLst/>
              </a:prstGeom>
            </p:spPr>
          </p:pic>
        </mc:Fallback>
      </mc:AlternateContent>
    </p:spTree>
    <p:extLst>
      <p:ext uri="{BB962C8B-B14F-4D97-AF65-F5344CB8AC3E}">
        <p14:creationId xmlns:p14="http://schemas.microsoft.com/office/powerpoint/2010/main" val="136175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lum bright="-20000" contrast="40000"/>
          </a:blip>
          <a:stretch>
            <a:fillRect/>
          </a:stretch>
        </p:blipFill>
        <p:spPr>
          <a:xfrm>
            <a:off x="1524001" y="1082128"/>
            <a:ext cx="9144000" cy="2391572"/>
          </a:xfrm>
          <a:prstGeom prst="rect">
            <a:avLst/>
          </a:prstGeom>
        </p:spPr>
      </p:pic>
    </p:spTree>
    <p:extLst>
      <p:ext uri="{BB962C8B-B14F-4D97-AF65-F5344CB8AC3E}">
        <p14:creationId xmlns:p14="http://schemas.microsoft.com/office/powerpoint/2010/main" val="91391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lum bright="-20000" contrast="40000"/>
          </a:blip>
          <a:stretch>
            <a:fillRect/>
          </a:stretch>
        </p:blipFill>
        <p:spPr>
          <a:xfrm>
            <a:off x="2844088" y="1942734"/>
            <a:ext cx="6503825" cy="2972532"/>
          </a:xfrm>
          <a:prstGeom prst="rect">
            <a:avLst/>
          </a:prstGeom>
        </p:spPr>
      </p:pic>
      <p:sp>
        <p:nvSpPr>
          <p:cNvPr id="3" name="文本框 2"/>
          <p:cNvSpPr txBox="1"/>
          <p:nvPr/>
        </p:nvSpPr>
        <p:spPr>
          <a:xfrm>
            <a:off x="2070099" y="596900"/>
            <a:ext cx="3098800"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Practice 1:</a:t>
            </a:r>
            <a:endParaRPr kumimoji="0" lang="zh-CN" altLang="en-US" sz="2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33859222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lum bright="-20000" contrast="40000"/>
          </a:blip>
          <a:stretch>
            <a:fillRect/>
          </a:stretch>
        </p:blipFill>
        <p:spPr>
          <a:xfrm>
            <a:off x="1751682" y="647247"/>
            <a:ext cx="8383837" cy="3683907"/>
          </a:xfrm>
          <a:prstGeom prst="rect">
            <a:avLst/>
          </a:prstGeom>
        </p:spPr>
      </p:pic>
      <p:pic>
        <p:nvPicPr>
          <p:cNvPr id="3" name="图片 2"/>
          <p:cNvPicPr>
            <a:picLocks noChangeAspect="1"/>
          </p:cNvPicPr>
          <p:nvPr/>
        </p:nvPicPr>
        <p:blipFill>
          <a:blip r:embed="rId3">
            <a:lum bright="-20000" contrast="40000"/>
          </a:blip>
          <a:stretch>
            <a:fillRect/>
          </a:stretch>
        </p:blipFill>
        <p:spPr>
          <a:xfrm>
            <a:off x="1751682" y="4444853"/>
            <a:ext cx="6148147" cy="1194094"/>
          </a:xfrm>
          <a:prstGeom prst="rect">
            <a:avLst/>
          </a:prstGeom>
        </p:spPr>
      </p:pic>
      <p:sp>
        <p:nvSpPr>
          <p:cNvPr id="4" name="文本框 3"/>
          <p:cNvSpPr txBox="1"/>
          <p:nvPr/>
        </p:nvSpPr>
        <p:spPr>
          <a:xfrm>
            <a:off x="4164853" y="2347259"/>
            <a:ext cx="241300" cy="369332"/>
          </a:xfrm>
          <a:prstGeom prst="rect">
            <a:avLst/>
          </a:prstGeom>
          <a:solidFill>
            <a:schemeClr val="accent6">
              <a:lumMod val="20000"/>
              <a:lumOff val="80000"/>
            </a:scheme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40151398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lum bright="-20000" contrast="40000"/>
          </a:blip>
          <a:stretch>
            <a:fillRect/>
          </a:stretch>
        </p:blipFill>
        <p:spPr>
          <a:xfrm>
            <a:off x="1878921" y="1739775"/>
            <a:ext cx="8444765" cy="1384425"/>
          </a:xfrm>
          <a:prstGeom prst="rect">
            <a:avLst/>
          </a:prstGeom>
        </p:spPr>
      </p:pic>
      <p:sp>
        <p:nvSpPr>
          <p:cNvPr id="3" name="文本框 2"/>
          <p:cNvSpPr txBox="1"/>
          <p:nvPr/>
        </p:nvSpPr>
        <p:spPr>
          <a:xfrm>
            <a:off x="2070099" y="596900"/>
            <a:ext cx="3098800"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Practice 3:</a:t>
            </a:r>
            <a:endParaRPr kumimoji="0" lang="zh-CN" altLang="en-US" sz="2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3213975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bwMode="auto">
          <a:xfrm>
            <a:off x="2006601" y="1341439"/>
            <a:ext cx="6843713" cy="617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marL="609600" indent="-609600">
              <a:spcBef>
                <a:spcPct val="0"/>
              </a:spcBef>
            </a:pPr>
            <a:r>
              <a:rPr lang="en-GB">
                <a:latin typeface="Arial" charset="0"/>
              </a:rPr>
              <a:t>Magnesium + Hydrochloric acid </a:t>
            </a:r>
          </a:p>
        </p:txBody>
      </p:sp>
      <p:sp>
        <p:nvSpPr>
          <p:cNvPr id="18436" name="AutoShape 4"/>
          <p:cNvSpPr>
            <a:spLocks noChangeArrowheads="1"/>
          </p:cNvSpPr>
          <p:nvPr/>
        </p:nvSpPr>
        <p:spPr bwMode="auto">
          <a:xfrm>
            <a:off x="5159376" y="3759201"/>
            <a:ext cx="1312863" cy="663575"/>
          </a:xfrm>
          <a:prstGeom prst="rightArrow">
            <a:avLst>
              <a:gd name="adj1" fmla="val 50000"/>
              <a:gd name="adj2" fmla="val 49462"/>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FFFFFF"/>
                </a:solidFill>
                <a:effectLst/>
                <a:uLnTx/>
                <a:uFillTx/>
                <a:latin typeface="Arial" charset="0"/>
                <a:ea typeface="+mn-ea"/>
                <a:cs typeface="+mn-cs"/>
              </a:rPr>
              <a:t>Gets hot</a:t>
            </a:r>
          </a:p>
        </p:txBody>
      </p:sp>
      <p:grpSp>
        <p:nvGrpSpPr>
          <p:cNvPr id="18437" name="Group 5"/>
          <p:cNvGrpSpPr>
            <a:grpSpLocks/>
          </p:cNvGrpSpPr>
          <p:nvPr/>
        </p:nvGrpSpPr>
        <p:grpSpPr bwMode="auto">
          <a:xfrm>
            <a:off x="2465388" y="2205039"/>
            <a:ext cx="2208212" cy="4060825"/>
            <a:chOff x="593" y="1389"/>
            <a:chExt cx="1391" cy="2558"/>
          </a:xfrm>
        </p:grpSpPr>
        <p:grpSp>
          <p:nvGrpSpPr>
            <p:cNvPr id="18438" name="Group 6"/>
            <p:cNvGrpSpPr>
              <a:grpSpLocks/>
            </p:cNvGrpSpPr>
            <p:nvPr/>
          </p:nvGrpSpPr>
          <p:grpSpPr bwMode="auto">
            <a:xfrm>
              <a:off x="593" y="1389"/>
              <a:ext cx="1391" cy="2558"/>
              <a:chOff x="593" y="1389"/>
              <a:chExt cx="1391" cy="2558"/>
            </a:xfrm>
          </p:grpSpPr>
          <p:sp>
            <p:nvSpPr>
              <p:cNvPr id="18439" name="Rectangle 7"/>
              <p:cNvSpPr>
                <a:spLocks noChangeArrowheads="1"/>
              </p:cNvSpPr>
              <p:nvPr/>
            </p:nvSpPr>
            <p:spPr bwMode="auto">
              <a:xfrm>
                <a:off x="593" y="1389"/>
                <a:ext cx="1391" cy="2558"/>
              </a:xfrm>
              <a:prstGeom prst="rect">
                <a:avLst/>
              </a:prstGeom>
              <a:solidFill>
                <a:srgbClr val="FFFF00"/>
              </a:solidFill>
              <a:ln w="9525">
                <a:solidFill>
                  <a:srgbClr val="1C1C1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8440" name="Line 8"/>
              <p:cNvSpPr>
                <a:spLocks noChangeShapeType="1"/>
              </p:cNvSpPr>
              <p:nvPr/>
            </p:nvSpPr>
            <p:spPr bwMode="auto">
              <a:xfrm flipH="1">
                <a:off x="1035" y="1784"/>
                <a:ext cx="0" cy="161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41" name="Line 9"/>
              <p:cNvSpPr>
                <a:spLocks noChangeShapeType="1"/>
              </p:cNvSpPr>
              <p:nvPr/>
            </p:nvSpPr>
            <p:spPr bwMode="auto">
              <a:xfrm flipV="1">
                <a:off x="1542" y="1664"/>
                <a:ext cx="73" cy="1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42" name="Line 10"/>
              <p:cNvSpPr>
                <a:spLocks noChangeShapeType="1"/>
              </p:cNvSpPr>
              <p:nvPr/>
            </p:nvSpPr>
            <p:spPr bwMode="auto">
              <a:xfrm flipH="1" flipV="1">
                <a:off x="946" y="1677"/>
                <a:ext cx="91" cy="10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43" name="Oval 11"/>
              <p:cNvSpPr>
                <a:spLocks noChangeArrowheads="1"/>
              </p:cNvSpPr>
              <p:nvPr/>
            </p:nvSpPr>
            <p:spPr bwMode="auto">
              <a:xfrm>
                <a:off x="1035" y="3131"/>
                <a:ext cx="509" cy="537"/>
              </a:xfrm>
              <a:prstGeom prst="ellipse">
                <a:avLst/>
              </a:prstGeom>
              <a:solidFill>
                <a:schemeClr val="hlink"/>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44" name="Rectangle 12"/>
              <p:cNvSpPr>
                <a:spLocks noChangeArrowheads="1"/>
              </p:cNvSpPr>
              <p:nvPr/>
            </p:nvSpPr>
            <p:spPr bwMode="auto">
              <a:xfrm>
                <a:off x="1045" y="2886"/>
                <a:ext cx="492" cy="52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45" name="Rectangle 13"/>
              <p:cNvSpPr>
                <a:spLocks noChangeArrowheads="1"/>
              </p:cNvSpPr>
              <p:nvPr/>
            </p:nvSpPr>
            <p:spPr bwMode="auto">
              <a:xfrm>
                <a:off x="1047" y="3386"/>
                <a:ext cx="486" cy="6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46" name="Line 14"/>
              <p:cNvSpPr>
                <a:spLocks noChangeShapeType="1"/>
              </p:cNvSpPr>
              <p:nvPr/>
            </p:nvSpPr>
            <p:spPr bwMode="auto">
              <a:xfrm flipH="1">
                <a:off x="1545" y="1778"/>
                <a:ext cx="0" cy="161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47" name="Line 15"/>
              <p:cNvSpPr>
                <a:spLocks noChangeShapeType="1"/>
              </p:cNvSpPr>
              <p:nvPr/>
            </p:nvSpPr>
            <p:spPr bwMode="auto">
              <a:xfrm>
                <a:off x="1043" y="2852"/>
                <a:ext cx="25" cy="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48" name="Line 16"/>
              <p:cNvSpPr>
                <a:spLocks noChangeShapeType="1"/>
              </p:cNvSpPr>
              <p:nvPr/>
            </p:nvSpPr>
            <p:spPr bwMode="auto">
              <a:xfrm>
                <a:off x="1070" y="2887"/>
                <a:ext cx="4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49" name="Line 17"/>
              <p:cNvSpPr>
                <a:spLocks noChangeShapeType="1"/>
              </p:cNvSpPr>
              <p:nvPr/>
            </p:nvSpPr>
            <p:spPr bwMode="auto">
              <a:xfrm flipV="1">
                <a:off x="1517" y="2855"/>
                <a:ext cx="21" cy="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50" name="Freeform 18"/>
              <p:cNvSpPr>
                <a:spLocks/>
              </p:cNvSpPr>
              <p:nvPr/>
            </p:nvSpPr>
            <p:spPr bwMode="auto">
              <a:xfrm>
                <a:off x="1107" y="2345"/>
                <a:ext cx="333" cy="135"/>
              </a:xfrm>
              <a:custGeom>
                <a:avLst/>
                <a:gdLst>
                  <a:gd name="T0" fmla="*/ 5 w 333"/>
                  <a:gd name="T1" fmla="*/ 134 h 135"/>
                  <a:gd name="T2" fmla="*/ 72 w 333"/>
                  <a:gd name="T3" fmla="*/ 114 h 135"/>
                  <a:gd name="T4" fmla="*/ 204 w 333"/>
                  <a:gd name="T5" fmla="*/ 17 h 135"/>
                  <a:gd name="T6" fmla="*/ 332 w 333"/>
                  <a:gd name="T7" fmla="*/ 12 h 135"/>
                  <a:gd name="T8" fmla="*/ 210 w 333"/>
                  <a:gd name="T9" fmla="*/ 47 h 135"/>
                  <a:gd name="T10" fmla="*/ 101 w 333"/>
                  <a:gd name="T11" fmla="*/ 119 h 135"/>
                  <a:gd name="T12" fmla="*/ 5 w 333"/>
                  <a:gd name="T13" fmla="*/ 134 h 135"/>
                </a:gdLst>
                <a:ahLst/>
                <a:cxnLst>
                  <a:cxn ang="0">
                    <a:pos x="T0" y="T1"/>
                  </a:cxn>
                  <a:cxn ang="0">
                    <a:pos x="T2" y="T3"/>
                  </a:cxn>
                  <a:cxn ang="0">
                    <a:pos x="T4" y="T5"/>
                  </a:cxn>
                  <a:cxn ang="0">
                    <a:pos x="T6" y="T7"/>
                  </a:cxn>
                  <a:cxn ang="0">
                    <a:pos x="T8" y="T9"/>
                  </a:cxn>
                  <a:cxn ang="0">
                    <a:pos x="T10" y="T11"/>
                  </a:cxn>
                  <a:cxn ang="0">
                    <a:pos x="T12" y="T13"/>
                  </a:cxn>
                </a:cxnLst>
                <a:rect l="0" t="0" r="r" b="b"/>
                <a:pathLst>
                  <a:path w="333" h="135">
                    <a:moveTo>
                      <a:pt x="5" y="134"/>
                    </a:moveTo>
                    <a:cubicBezTo>
                      <a:pt x="0" y="133"/>
                      <a:pt x="39" y="133"/>
                      <a:pt x="72" y="114"/>
                    </a:cubicBezTo>
                    <a:cubicBezTo>
                      <a:pt x="105" y="95"/>
                      <a:pt x="161" y="34"/>
                      <a:pt x="204" y="17"/>
                    </a:cubicBezTo>
                    <a:cubicBezTo>
                      <a:pt x="247" y="0"/>
                      <a:pt x="331" y="7"/>
                      <a:pt x="332" y="12"/>
                    </a:cubicBezTo>
                    <a:cubicBezTo>
                      <a:pt x="333" y="17"/>
                      <a:pt x="248" y="29"/>
                      <a:pt x="210" y="47"/>
                    </a:cubicBezTo>
                    <a:cubicBezTo>
                      <a:pt x="172" y="65"/>
                      <a:pt x="135" y="104"/>
                      <a:pt x="101" y="119"/>
                    </a:cubicBezTo>
                    <a:cubicBezTo>
                      <a:pt x="67" y="134"/>
                      <a:pt x="10" y="135"/>
                      <a:pt x="5" y="134"/>
                    </a:cubicBezTo>
                    <a:close/>
                  </a:path>
                </a:pathLst>
              </a:custGeom>
              <a:solidFill>
                <a:srgbClr val="777777"/>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51" name="Freeform 19"/>
              <p:cNvSpPr>
                <a:spLocks/>
              </p:cNvSpPr>
              <p:nvPr/>
            </p:nvSpPr>
            <p:spPr bwMode="auto">
              <a:xfrm>
                <a:off x="1127" y="2294"/>
                <a:ext cx="350" cy="167"/>
              </a:xfrm>
              <a:custGeom>
                <a:avLst/>
                <a:gdLst>
                  <a:gd name="T0" fmla="*/ 15 w 350"/>
                  <a:gd name="T1" fmla="*/ 140 h 167"/>
                  <a:gd name="T2" fmla="*/ 135 w 350"/>
                  <a:gd name="T3" fmla="*/ 134 h 167"/>
                  <a:gd name="T4" fmla="*/ 258 w 350"/>
                  <a:gd name="T5" fmla="*/ 17 h 167"/>
                  <a:gd name="T6" fmla="*/ 346 w 350"/>
                  <a:gd name="T7" fmla="*/ 30 h 167"/>
                  <a:gd name="T8" fmla="*/ 280 w 350"/>
                  <a:gd name="T9" fmla="*/ 27 h 167"/>
                  <a:gd name="T10" fmla="*/ 148 w 350"/>
                  <a:gd name="T11" fmla="*/ 144 h 167"/>
                  <a:gd name="T12" fmla="*/ 46 w 350"/>
                  <a:gd name="T13" fmla="*/ 164 h 167"/>
                  <a:gd name="T14" fmla="*/ 15 w 350"/>
                  <a:gd name="T15" fmla="*/ 14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 h="167">
                    <a:moveTo>
                      <a:pt x="15" y="140"/>
                    </a:moveTo>
                    <a:cubicBezTo>
                      <a:pt x="30" y="135"/>
                      <a:pt x="95" y="154"/>
                      <a:pt x="135" y="134"/>
                    </a:cubicBezTo>
                    <a:cubicBezTo>
                      <a:pt x="175" y="114"/>
                      <a:pt x="223" y="34"/>
                      <a:pt x="258" y="17"/>
                    </a:cubicBezTo>
                    <a:cubicBezTo>
                      <a:pt x="293" y="0"/>
                      <a:pt x="342" y="28"/>
                      <a:pt x="346" y="30"/>
                    </a:cubicBezTo>
                    <a:cubicBezTo>
                      <a:pt x="350" y="32"/>
                      <a:pt x="313" y="8"/>
                      <a:pt x="280" y="27"/>
                    </a:cubicBezTo>
                    <a:cubicBezTo>
                      <a:pt x="247" y="46"/>
                      <a:pt x="187" y="121"/>
                      <a:pt x="148" y="144"/>
                    </a:cubicBezTo>
                    <a:cubicBezTo>
                      <a:pt x="109" y="167"/>
                      <a:pt x="69" y="163"/>
                      <a:pt x="46" y="164"/>
                    </a:cubicBezTo>
                    <a:cubicBezTo>
                      <a:pt x="23" y="165"/>
                      <a:pt x="0" y="145"/>
                      <a:pt x="15" y="140"/>
                    </a:cubicBezTo>
                    <a:close/>
                  </a:path>
                </a:pathLst>
              </a:custGeom>
              <a:solidFill>
                <a:srgbClr val="777777"/>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52" name="Freeform 20"/>
              <p:cNvSpPr>
                <a:spLocks/>
              </p:cNvSpPr>
              <p:nvPr/>
            </p:nvSpPr>
            <p:spPr bwMode="auto">
              <a:xfrm>
                <a:off x="1123" y="2329"/>
                <a:ext cx="355" cy="126"/>
              </a:xfrm>
              <a:custGeom>
                <a:avLst/>
                <a:gdLst>
                  <a:gd name="T0" fmla="*/ 6 w 355"/>
                  <a:gd name="T1" fmla="*/ 10 h 126"/>
                  <a:gd name="T2" fmla="*/ 121 w 355"/>
                  <a:gd name="T3" fmla="*/ 91 h 126"/>
                  <a:gd name="T4" fmla="*/ 264 w 355"/>
                  <a:gd name="T5" fmla="*/ 92 h 126"/>
                  <a:gd name="T6" fmla="*/ 352 w 355"/>
                  <a:gd name="T7" fmla="*/ 121 h 126"/>
                  <a:gd name="T8" fmla="*/ 247 w 355"/>
                  <a:gd name="T9" fmla="*/ 61 h 126"/>
                  <a:gd name="T10" fmla="*/ 142 w 355"/>
                  <a:gd name="T11" fmla="*/ 77 h 126"/>
                  <a:gd name="T12" fmla="*/ 82 w 355"/>
                  <a:gd name="T13" fmla="*/ 29 h 126"/>
                  <a:gd name="T14" fmla="*/ 6 w 355"/>
                  <a:gd name="T15" fmla="*/ 10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126">
                    <a:moveTo>
                      <a:pt x="6" y="10"/>
                    </a:moveTo>
                    <a:cubicBezTo>
                      <a:pt x="12" y="20"/>
                      <a:pt x="78" y="77"/>
                      <a:pt x="121" y="91"/>
                    </a:cubicBezTo>
                    <a:cubicBezTo>
                      <a:pt x="164" y="105"/>
                      <a:pt x="226" y="87"/>
                      <a:pt x="264" y="92"/>
                    </a:cubicBezTo>
                    <a:cubicBezTo>
                      <a:pt x="302" y="97"/>
                      <a:pt x="355" y="126"/>
                      <a:pt x="352" y="121"/>
                    </a:cubicBezTo>
                    <a:cubicBezTo>
                      <a:pt x="349" y="116"/>
                      <a:pt x="282" y="68"/>
                      <a:pt x="247" y="61"/>
                    </a:cubicBezTo>
                    <a:cubicBezTo>
                      <a:pt x="212" y="54"/>
                      <a:pt x="169" y="82"/>
                      <a:pt x="142" y="77"/>
                    </a:cubicBezTo>
                    <a:cubicBezTo>
                      <a:pt x="115" y="72"/>
                      <a:pt x="104" y="40"/>
                      <a:pt x="82" y="29"/>
                    </a:cubicBezTo>
                    <a:cubicBezTo>
                      <a:pt x="60" y="18"/>
                      <a:pt x="0" y="0"/>
                      <a:pt x="6" y="10"/>
                    </a:cubicBezTo>
                    <a:close/>
                  </a:path>
                </a:pathLst>
              </a:custGeom>
              <a:solidFill>
                <a:srgbClr val="777777"/>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sp>
          <p:nvSpPr>
            <p:cNvPr id="18453" name="Text Box 21"/>
            <p:cNvSpPr txBox="1">
              <a:spLocks noChangeArrowheads="1"/>
            </p:cNvSpPr>
            <p:nvPr/>
          </p:nvSpPr>
          <p:spPr bwMode="auto">
            <a:xfrm>
              <a:off x="603" y="1399"/>
              <a:ext cx="678" cy="23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25</a:t>
              </a:r>
              <a:r>
                <a:rPr kumimoji="0" lang="en-GB" sz="1800" b="0" i="0" u="none" strike="noStrike" kern="1200" cap="none" spc="0" normalizeH="0" baseline="30000" noProof="0">
                  <a:ln>
                    <a:noFill/>
                  </a:ln>
                  <a:solidFill>
                    <a:srgbClr val="000000"/>
                  </a:solidFill>
                  <a:effectLst/>
                  <a:uLnTx/>
                  <a:uFillTx/>
                  <a:latin typeface="Arial" charset="0"/>
                  <a:ea typeface="+mn-ea"/>
                  <a:cs typeface="+mn-cs"/>
                </a:rPr>
                <a:t>o</a:t>
              </a:r>
              <a:r>
                <a:rPr kumimoji="0" lang="en-GB" sz="1800" b="0" i="0" u="none" strike="noStrike" kern="1200" cap="none" spc="0" normalizeH="0" baseline="0" noProof="0">
                  <a:ln>
                    <a:noFill/>
                  </a:ln>
                  <a:solidFill>
                    <a:srgbClr val="000000"/>
                  </a:solidFill>
                  <a:effectLst/>
                  <a:uLnTx/>
                  <a:uFillTx/>
                  <a:latin typeface="Arial" charset="0"/>
                  <a:ea typeface="+mn-ea"/>
                  <a:cs typeface="+mn-cs"/>
                </a:rPr>
                <a:t> C</a:t>
              </a:r>
            </a:p>
          </p:txBody>
        </p:sp>
      </p:grpSp>
      <p:grpSp>
        <p:nvGrpSpPr>
          <p:cNvPr id="18454" name="Group 22"/>
          <p:cNvGrpSpPr>
            <a:grpSpLocks/>
          </p:cNvGrpSpPr>
          <p:nvPr/>
        </p:nvGrpSpPr>
        <p:grpSpPr bwMode="auto">
          <a:xfrm>
            <a:off x="7234238" y="2259014"/>
            <a:ext cx="2208212" cy="4059237"/>
            <a:chOff x="3579" y="1377"/>
            <a:chExt cx="1391" cy="2557"/>
          </a:xfrm>
        </p:grpSpPr>
        <p:grpSp>
          <p:nvGrpSpPr>
            <p:cNvPr id="18455" name="Group 23"/>
            <p:cNvGrpSpPr>
              <a:grpSpLocks/>
            </p:cNvGrpSpPr>
            <p:nvPr/>
          </p:nvGrpSpPr>
          <p:grpSpPr bwMode="auto">
            <a:xfrm>
              <a:off x="3579" y="1392"/>
              <a:ext cx="1391" cy="2542"/>
              <a:chOff x="3579" y="1392"/>
              <a:chExt cx="1391" cy="2542"/>
            </a:xfrm>
          </p:grpSpPr>
          <p:sp>
            <p:nvSpPr>
              <p:cNvPr id="18456" name="Rectangle 24"/>
              <p:cNvSpPr>
                <a:spLocks noChangeArrowheads="1"/>
              </p:cNvSpPr>
              <p:nvPr/>
            </p:nvSpPr>
            <p:spPr bwMode="auto">
              <a:xfrm>
                <a:off x="3579" y="1392"/>
                <a:ext cx="1391" cy="2542"/>
              </a:xfrm>
              <a:prstGeom prst="rect">
                <a:avLst/>
              </a:prstGeom>
              <a:solidFill>
                <a:srgbClr val="FFFF00"/>
              </a:solidFill>
              <a:ln w="9525">
                <a:solidFill>
                  <a:srgbClr val="1C1C1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57" name="Line 25"/>
              <p:cNvSpPr>
                <a:spLocks noChangeShapeType="1"/>
              </p:cNvSpPr>
              <p:nvPr/>
            </p:nvSpPr>
            <p:spPr bwMode="auto">
              <a:xfrm flipH="1">
                <a:off x="4021" y="1771"/>
                <a:ext cx="0" cy="161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58" name="Line 26"/>
              <p:cNvSpPr>
                <a:spLocks noChangeShapeType="1"/>
              </p:cNvSpPr>
              <p:nvPr/>
            </p:nvSpPr>
            <p:spPr bwMode="auto">
              <a:xfrm flipV="1">
                <a:off x="4528" y="1651"/>
                <a:ext cx="73" cy="1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59" name="Line 27"/>
              <p:cNvSpPr>
                <a:spLocks noChangeShapeType="1"/>
              </p:cNvSpPr>
              <p:nvPr/>
            </p:nvSpPr>
            <p:spPr bwMode="auto">
              <a:xfrm flipH="1" flipV="1">
                <a:off x="3932" y="1664"/>
                <a:ext cx="91" cy="10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60" name="Oval 28"/>
              <p:cNvSpPr>
                <a:spLocks noChangeArrowheads="1"/>
              </p:cNvSpPr>
              <p:nvPr/>
            </p:nvSpPr>
            <p:spPr bwMode="auto">
              <a:xfrm>
                <a:off x="4021" y="3118"/>
                <a:ext cx="509" cy="537"/>
              </a:xfrm>
              <a:prstGeom prst="ellipse">
                <a:avLst/>
              </a:prstGeom>
              <a:solidFill>
                <a:schemeClr val="hlink"/>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61" name="Rectangle 29"/>
              <p:cNvSpPr>
                <a:spLocks noChangeArrowheads="1"/>
              </p:cNvSpPr>
              <p:nvPr/>
            </p:nvSpPr>
            <p:spPr bwMode="auto">
              <a:xfrm>
                <a:off x="4027" y="2873"/>
                <a:ext cx="496" cy="52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62" name="Rectangle 30"/>
              <p:cNvSpPr>
                <a:spLocks noChangeArrowheads="1"/>
              </p:cNvSpPr>
              <p:nvPr/>
            </p:nvSpPr>
            <p:spPr bwMode="auto">
              <a:xfrm>
                <a:off x="4033" y="3373"/>
                <a:ext cx="486" cy="6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63" name="Line 31"/>
              <p:cNvSpPr>
                <a:spLocks noChangeShapeType="1"/>
              </p:cNvSpPr>
              <p:nvPr/>
            </p:nvSpPr>
            <p:spPr bwMode="auto">
              <a:xfrm flipH="1">
                <a:off x="4531" y="1765"/>
                <a:ext cx="0" cy="161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64" name="Line 32"/>
              <p:cNvSpPr>
                <a:spLocks noChangeShapeType="1"/>
              </p:cNvSpPr>
              <p:nvPr/>
            </p:nvSpPr>
            <p:spPr bwMode="auto">
              <a:xfrm>
                <a:off x="4029" y="2839"/>
                <a:ext cx="25" cy="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65" name="Line 33"/>
              <p:cNvSpPr>
                <a:spLocks noChangeShapeType="1"/>
              </p:cNvSpPr>
              <p:nvPr/>
            </p:nvSpPr>
            <p:spPr bwMode="auto">
              <a:xfrm>
                <a:off x="4056" y="2874"/>
                <a:ext cx="4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66" name="Line 34"/>
              <p:cNvSpPr>
                <a:spLocks noChangeShapeType="1"/>
              </p:cNvSpPr>
              <p:nvPr/>
            </p:nvSpPr>
            <p:spPr bwMode="auto">
              <a:xfrm flipV="1">
                <a:off x="4503" y="2842"/>
                <a:ext cx="21" cy="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67" name="Freeform 35"/>
              <p:cNvSpPr>
                <a:spLocks/>
              </p:cNvSpPr>
              <p:nvPr/>
            </p:nvSpPr>
            <p:spPr bwMode="auto">
              <a:xfrm>
                <a:off x="4093" y="3431"/>
                <a:ext cx="333" cy="135"/>
              </a:xfrm>
              <a:custGeom>
                <a:avLst/>
                <a:gdLst>
                  <a:gd name="T0" fmla="*/ 5 w 333"/>
                  <a:gd name="T1" fmla="*/ 134 h 135"/>
                  <a:gd name="T2" fmla="*/ 72 w 333"/>
                  <a:gd name="T3" fmla="*/ 114 h 135"/>
                  <a:gd name="T4" fmla="*/ 204 w 333"/>
                  <a:gd name="T5" fmla="*/ 17 h 135"/>
                  <a:gd name="T6" fmla="*/ 332 w 333"/>
                  <a:gd name="T7" fmla="*/ 12 h 135"/>
                  <a:gd name="T8" fmla="*/ 210 w 333"/>
                  <a:gd name="T9" fmla="*/ 47 h 135"/>
                  <a:gd name="T10" fmla="*/ 101 w 333"/>
                  <a:gd name="T11" fmla="*/ 119 h 135"/>
                  <a:gd name="T12" fmla="*/ 5 w 333"/>
                  <a:gd name="T13" fmla="*/ 134 h 135"/>
                </a:gdLst>
                <a:ahLst/>
                <a:cxnLst>
                  <a:cxn ang="0">
                    <a:pos x="T0" y="T1"/>
                  </a:cxn>
                  <a:cxn ang="0">
                    <a:pos x="T2" y="T3"/>
                  </a:cxn>
                  <a:cxn ang="0">
                    <a:pos x="T4" y="T5"/>
                  </a:cxn>
                  <a:cxn ang="0">
                    <a:pos x="T6" y="T7"/>
                  </a:cxn>
                  <a:cxn ang="0">
                    <a:pos x="T8" y="T9"/>
                  </a:cxn>
                  <a:cxn ang="0">
                    <a:pos x="T10" y="T11"/>
                  </a:cxn>
                  <a:cxn ang="0">
                    <a:pos x="T12" y="T13"/>
                  </a:cxn>
                </a:cxnLst>
                <a:rect l="0" t="0" r="r" b="b"/>
                <a:pathLst>
                  <a:path w="333" h="135">
                    <a:moveTo>
                      <a:pt x="5" y="134"/>
                    </a:moveTo>
                    <a:cubicBezTo>
                      <a:pt x="0" y="133"/>
                      <a:pt x="39" y="133"/>
                      <a:pt x="72" y="114"/>
                    </a:cubicBezTo>
                    <a:cubicBezTo>
                      <a:pt x="105" y="95"/>
                      <a:pt x="161" y="34"/>
                      <a:pt x="204" y="17"/>
                    </a:cubicBezTo>
                    <a:cubicBezTo>
                      <a:pt x="247" y="0"/>
                      <a:pt x="331" y="7"/>
                      <a:pt x="332" y="12"/>
                    </a:cubicBezTo>
                    <a:cubicBezTo>
                      <a:pt x="333" y="17"/>
                      <a:pt x="248" y="29"/>
                      <a:pt x="210" y="47"/>
                    </a:cubicBezTo>
                    <a:cubicBezTo>
                      <a:pt x="172" y="65"/>
                      <a:pt x="135" y="104"/>
                      <a:pt x="101" y="119"/>
                    </a:cubicBezTo>
                    <a:cubicBezTo>
                      <a:pt x="67" y="134"/>
                      <a:pt x="10" y="135"/>
                      <a:pt x="5" y="134"/>
                    </a:cubicBezTo>
                    <a:close/>
                  </a:path>
                </a:pathLst>
              </a:custGeom>
              <a:solidFill>
                <a:srgbClr val="777777"/>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68" name="Freeform 36"/>
              <p:cNvSpPr>
                <a:spLocks/>
              </p:cNvSpPr>
              <p:nvPr/>
            </p:nvSpPr>
            <p:spPr bwMode="auto">
              <a:xfrm>
                <a:off x="4113" y="3380"/>
                <a:ext cx="350" cy="167"/>
              </a:xfrm>
              <a:custGeom>
                <a:avLst/>
                <a:gdLst>
                  <a:gd name="T0" fmla="*/ 15 w 350"/>
                  <a:gd name="T1" fmla="*/ 140 h 167"/>
                  <a:gd name="T2" fmla="*/ 135 w 350"/>
                  <a:gd name="T3" fmla="*/ 134 h 167"/>
                  <a:gd name="T4" fmla="*/ 258 w 350"/>
                  <a:gd name="T5" fmla="*/ 17 h 167"/>
                  <a:gd name="T6" fmla="*/ 346 w 350"/>
                  <a:gd name="T7" fmla="*/ 30 h 167"/>
                  <a:gd name="T8" fmla="*/ 280 w 350"/>
                  <a:gd name="T9" fmla="*/ 27 h 167"/>
                  <a:gd name="T10" fmla="*/ 148 w 350"/>
                  <a:gd name="T11" fmla="*/ 144 h 167"/>
                  <a:gd name="T12" fmla="*/ 46 w 350"/>
                  <a:gd name="T13" fmla="*/ 164 h 167"/>
                  <a:gd name="T14" fmla="*/ 15 w 350"/>
                  <a:gd name="T15" fmla="*/ 14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 h="167">
                    <a:moveTo>
                      <a:pt x="15" y="140"/>
                    </a:moveTo>
                    <a:cubicBezTo>
                      <a:pt x="30" y="135"/>
                      <a:pt x="95" y="154"/>
                      <a:pt x="135" y="134"/>
                    </a:cubicBezTo>
                    <a:cubicBezTo>
                      <a:pt x="175" y="114"/>
                      <a:pt x="223" y="34"/>
                      <a:pt x="258" y="17"/>
                    </a:cubicBezTo>
                    <a:cubicBezTo>
                      <a:pt x="293" y="0"/>
                      <a:pt x="342" y="28"/>
                      <a:pt x="346" y="30"/>
                    </a:cubicBezTo>
                    <a:cubicBezTo>
                      <a:pt x="350" y="32"/>
                      <a:pt x="313" y="8"/>
                      <a:pt x="280" y="27"/>
                    </a:cubicBezTo>
                    <a:cubicBezTo>
                      <a:pt x="247" y="46"/>
                      <a:pt x="187" y="121"/>
                      <a:pt x="148" y="144"/>
                    </a:cubicBezTo>
                    <a:cubicBezTo>
                      <a:pt x="109" y="167"/>
                      <a:pt x="69" y="163"/>
                      <a:pt x="46" y="164"/>
                    </a:cubicBezTo>
                    <a:cubicBezTo>
                      <a:pt x="23" y="165"/>
                      <a:pt x="0" y="145"/>
                      <a:pt x="15" y="140"/>
                    </a:cubicBezTo>
                    <a:close/>
                  </a:path>
                </a:pathLst>
              </a:custGeom>
              <a:solidFill>
                <a:srgbClr val="777777"/>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69" name="Freeform 37"/>
              <p:cNvSpPr>
                <a:spLocks/>
              </p:cNvSpPr>
              <p:nvPr/>
            </p:nvSpPr>
            <p:spPr bwMode="auto">
              <a:xfrm>
                <a:off x="4109" y="3415"/>
                <a:ext cx="355" cy="126"/>
              </a:xfrm>
              <a:custGeom>
                <a:avLst/>
                <a:gdLst>
                  <a:gd name="T0" fmla="*/ 6 w 355"/>
                  <a:gd name="T1" fmla="*/ 10 h 126"/>
                  <a:gd name="T2" fmla="*/ 121 w 355"/>
                  <a:gd name="T3" fmla="*/ 91 h 126"/>
                  <a:gd name="T4" fmla="*/ 264 w 355"/>
                  <a:gd name="T5" fmla="*/ 92 h 126"/>
                  <a:gd name="T6" fmla="*/ 352 w 355"/>
                  <a:gd name="T7" fmla="*/ 121 h 126"/>
                  <a:gd name="T8" fmla="*/ 247 w 355"/>
                  <a:gd name="T9" fmla="*/ 61 h 126"/>
                  <a:gd name="T10" fmla="*/ 142 w 355"/>
                  <a:gd name="T11" fmla="*/ 77 h 126"/>
                  <a:gd name="T12" fmla="*/ 82 w 355"/>
                  <a:gd name="T13" fmla="*/ 29 h 126"/>
                  <a:gd name="T14" fmla="*/ 6 w 355"/>
                  <a:gd name="T15" fmla="*/ 10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126">
                    <a:moveTo>
                      <a:pt x="6" y="10"/>
                    </a:moveTo>
                    <a:cubicBezTo>
                      <a:pt x="12" y="20"/>
                      <a:pt x="78" y="77"/>
                      <a:pt x="121" y="91"/>
                    </a:cubicBezTo>
                    <a:cubicBezTo>
                      <a:pt x="164" y="105"/>
                      <a:pt x="226" y="87"/>
                      <a:pt x="264" y="92"/>
                    </a:cubicBezTo>
                    <a:cubicBezTo>
                      <a:pt x="302" y="97"/>
                      <a:pt x="355" y="126"/>
                      <a:pt x="352" y="121"/>
                    </a:cubicBezTo>
                    <a:cubicBezTo>
                      <a:pt x="349" y="116"/>
                      <a:pt x="282" y="68"/>
                      <a:pt x="247" y="61"/>
                    </a:cubicBezTo>
                    <a:cubicBezTo>
                      <a:pt x="212" y="54"/>
                      <a:pt x="169" y="82"/>
                      <a:pt x="142" y="77"/>
                    </a:cubicBezTo>
                    <a:cubicBezTo>
                      <a:pt x="115" y="72"/>
                      <a:pt x="104" y="40"/>
                      <a:pt x="82" y="29"/>
                    </a:cubicBezTo>
                    <a:cubicBezTo>
                      <a:pt x="60" y="18"/>
                      <a:pt x="0" y="0"/>
                      <a:pt x="6" y="10"/>
                    </a:cubicBezTo>
                    <a:close/>
                  </a:path>
                </a:pathLst>
              </a:custGeom>
              <a:solidFill>
                <a:srgbClr val="777777"/>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70" name="Oval 38"/>
              <p:cNvSpPr>
                <a:spLocks noChangeArrowheads="1"/>
              </p:cNvSpPr>
              <p:nvPr/>
            </p:nvSpPr>
            <p:spPr bwMode="auto">
              <a:xfrm>
                <a:off x="4210" y="3353"/>
                <a:ext cx="47" cy="47"/>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71" name="Oval 39"/>
              <p:cNvSpPr>
                <a:spLocks noChangeArrowheads="1"/>
              </p:cNvSpPr>
              <p:nvPr/>
            </p:nvSpPr>
            <p:spPr bwMode="auto">
              <a:xfrm>
                <a:off x="4306" y="3449"/>
                <a:ext cx="47" cy="47"/>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72" name="Oval 40"/>
              <p:cNvSpPr>
                <a:spLocks noChangeArrowheads="1"/>
              </p:cNvSpPr>
              <p:nvPr/>
            </p:nvSpPr>
            <p:spPr bwMode="auto">
              <a:xfrm>
                <a:off x="4308" y="3380"/>
                <a:ext cx="47" cy="47"/>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73" name="Oval 41"/>
              <p:cNvSpPr>
                <a:spLocks noChangeArrowheads="1"/>
              </p:cNvSpPr>
              <p:nvPr/>
            </p:nvSpPr>
            <p:spPr bwMode="auto">
              <a:xfrm>
                <a:off x="4262" y="2881"/>
                <a:ext cx="47" cy="47"/>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74" name="Oval 42"/>
              <p:cNvSpPr>
                <a:spLocks noChangeArrowheads="1"/>
              </p:cNvSpPr>
              <p:nvPr/>
            </p:nvSpPr>
            <p:spPr bwMode="auto">
              <a:xfrm>
                <a:off x="4156" y="2927"/>
                <a:ext cx="47" cy="47"/>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75" name="Oval 43"/>
              <p:cNvSpPr>
                <a:spLocks noChangeArrowheads="1"/>
              </p:cNvSpPr>
              <p:nvPr/>
            </p:nvSpPr>
            <p:spPr bwMode="auto">
              <a:xfrm>
                <a:off x="4308" y="2991"/>
                <a:ext cx="47" cy="47"/>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76" name="Oval 44"/>
              <p:cNvSpPr>
                <a:spLocks noChangeArrowheads="1"/>
              </p:cNvSpPr>
              <p:nvPr/>
            </p:nvSpPr>
            <p:spPr bwMode="auto">
              <a:xfrm>
                <a:off x="4194" y="3133"/>
                <a:ext cx="47" cy="47"/>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77" name="Oval 45"/>
              <p:cNvSpPr>
                <a:spLocks noChangeArrowheads="1"/>
              </p:cNvSpPr>
              <p:nvPr/>
            </p:nvSpPr>
            <p:spPr bwMode="auto">
              <a:xfrm>
                <a:off x="4280" y="3229"/>
                <a:ext cx="47" cy="47"/>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78" name="Line 46"/>
              <p:cNvSpPr>
                <a:spLocks noChangeShapeType="1"/>
              </p:cNvSpPr>
              <p:nvPr/>
            </p:nvSpPr>
            <p:spPr bwMode="auto">
              <a:xfrm>
                <a:off x="4572" y="2897"/>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79" name="Line 47"/>
              <p:cNvSpPr>
                <a:spLocks noChangeShapeType="1"/>
              </p:cNvSpPr>
              <p:nvPr/>
            </p:nvSpPr>
            <p:spPr bwMode="auto">
              <a:xfrm>
                <a:off x="4572" y="2993"/>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80" name="Line 48"/>
              <p:cNvSpPr>
                <a:spLocks noChangeShapeType="1"/>
              </p:cNvSpPr>
              <p:nvPr/>
            </p:nvSpPr>
            <p:spPr bwMode="auto">
              <a:xfrm>
                <a:off x="4572" y="3089"/>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81" name="Line 49"/>
              <p:cNvSpPr>
                <a:spLocks noChangeShapeType="1"/>
              </p:cNvSpPr>
              <p:nvPr/>
            </p:nvSpPr>
            <p:spPr bwMode="auto">
              <a:xfrm>
                <a:off x="4572" y="3185"/>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82" name="Line 50"/>
              <p:cNvSpPr>
                <a:spLocks noChangeShapeType="1"/>
              </p:cNvSpPr>
              <p:nvPr/>
            </p:nvSpPr>
            <p:spPr bwMode="auto">
              <a:xfrm>
                <a:off x="4572" y="3281"/>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83" name="Line 51"/>
              <p:cNvSpPr>
                <a:spLocks noChangeShapeType="1"/>
              </p:cNvSpPr>
              <p:nvPr/>
            </p:nvSpPr>
            <p:spPr bwMode="auto">
              <a:xfrm>
                <a:off x="4572" y="3377"/>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84" name="Line 52"/>
              <p:cNvSpPr>
                <a:spLocks noChangeShapeType="1"/>
              </p:cNvSpPr>
              <p:nvPr/>
            </p:nvSpPr>
            <p:spPr bwMode="auto">
              <a:xfrm>
                <a:off x="4572" y="3473"/>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nvGrpSpPr>
              <p:cNvPr id="18485" name="Group 53"/>
              <p:cNvGrpSpPr>
                <a:grpSpLocks/>
              </p:cNvGrpSpPr>
              <p:nvPr/>
            </p:nvGrpSpPr>
            <p:grpSpPr bwMode="auto">
              <a:xfrm rot="-10775868">
                <a:off x="3710" y="2897"/>
                <a:ext cx="272" cy="576"/>
                <a:chOff x="4660" y="2726"/>
                <a:chExt cx="272" cy="576"/>
              </a:xfrm>
            </p:grpSpPr>
            <p:sp>
              <p:nvSpPr>
                <p:cNvPr id="18486" name="Line 54"/>
                <p:cNvSpPr>
                  <a:spLocks noChangeShapeType="1"/>
                </p:cNvSpPr>
                <p:nvPr/>
              </p:nvSpPr>
              <p:spPr bwMode="auto">
                <a:xfrm>
                  <a:off x="4660" y="2726"/>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87" name="Line 55"/>
                <p:cNvSpPr>
                  <a:spLocks noChangeShapeType="1"/>
                </p:cNvSpPr>
                <p:nvPr/>
              </p:nvSpPr>
              <p:spPr bwMode="auto">
                <a:xfrm>
                  <a:off x="4660" y="2822"/>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88" name="Line 56"/>
                <p:cNvSpPr>
                  <a:spLocks noChangeShapeType="1"/>
                </p:cNvSpPr>
                <p:nvPr/>
              </p:nvSpPr>
              <p:spPr bwMode="auto">
                <a:xfrm>
                  <a:off x="4660" y="2918"/>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89" name="Line 57"/>
                <p:cNvSpPr>
                  <a:spLocks noChangeShapeType="1"/>
                </p:cNvSpPr>
                <p:nvPr/>
              </p:nvSpPr>
              <p:spPr bwMode="auto">
                <a:xfrm>
                  <a:off x="4660" y="3014"/>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90" name="Line 58"/>
                <p:cNvSpPr>
                  <a:spLocks noChangeShapeType="1"/>
                </p:cNvSpPr>
                <p:nvPr/>
              </p:nvSpPr>
              <p:spPr bwMode="auto">
                <a:xfrm>
                  <a:off x="4660" y="3110"/>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91" name="Line 59"/>
                <p:cNvSpPr>
                  <a:spLocks noChangeShapeType="1"/>
                </p:cNvSpPr>
                <p:nvPr/>
              </p:nvSpPr>
              <p:spPr bwMode="auto">
                <a:xfrm>
                  <a:off x="4660" y="3206"/>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92" name="Line 60"/>
                <p:cNvSpPr>
                  <a:spLocks noChangeShapeType="1"/>
                </p:cNvSpPr>
                <p:nvPr/>
              </p:nvSpPr>
              <p:spPr bwMode="auto">
                <a:xfrm>
                  <a:off x="4660" y="3302"/>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sp>
            <p:nvSpPr>
              <p:cNvPr id="18493" name="Line 61"/>
              <p:cNvSpPr>
                <a:spLocks noChangeShapeType="1"/>
              </p:cNvSpPr>
              <p:nvPr/>
            </p:nvSpPr>
            <p:spPr bwMode="auto">
              <a:xfrm>
                <a:off x="4282" y="3693"/>
                <a:ext cx="0" cy="1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94" name="Line 62"/>
              <p:cNvSpPr>
                <a:spLocks noChangeShapeType="1"/>
              </p:cNvSpPr>
              <p:nvPr/>
            </p:nvSpPr>
            <p:spPr bwMode="auto">
              <a:xfrm>
                <a:off x="4470" y="3629"/>
                <a:ext cx="142" cy="1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95" name="Line 63"/>
              <p:cNvSpPr>
                <a:spLocks noChangeShapeType="1"/>
              </p:cNvSpPr>
              <p:nvPr/>
            </p:nvSpPr>
            <p:spPr bwMode="auto">
              <a:xfrm flipH="1">
                <a:off x="3928" y="3629"/>
                <a:ext cx="152"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96" name="Line 64"/>
              <p:cNvSpPr>
                <a:spLocks noChangeShapeType="1"/>
              </p:cNvSpPr>
              <p:nvPr/>
            </p:nvSpPr>
            <p:spPr bwMode="auto">
              <a:xfrm flipH="1">
                <a:off x="4090" y="3687"/>
                <a:ext cx="60" cy="1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97" name="Line 65"/>
              <p:cNvSpPr>
                <a:spLocks noChangeShapeType="1"/>
              </p:cNvSpPr>
              <p:nvPr/>
            </p:nvSpPr>
            <p:spPr bwMode="auto">
              <a:xfrm flipH="1">
                <a:off x="3824" y="3559"/>
                <a:ext cx="190" cy="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98" name="Line 66"/>
              <p:cNvSpPr>
                <a:spLocks noChangeShapeType="1"/>
              </p:cNvSpPr>
              <p:nvPr/>
            </p:nvSpPr>
            <p:spPr bwMode="auto">
              <a:xfrm>
                <a:off x="4380" y="3677"/>
                <a:ext cx="70" cy="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8499" name="Line 67"/>
              <p:cNvSpPr>
                <a:spLocks noChangeShapeType="1"/>
              </p:cNvSpPr>
              <p:nvPr/>
            </p:nvSpPr>
            <p:spPr bwMode="auto">
              <a:xfrm>
                <a:off x="4514" y="3569"/>
                <a:ext cx="18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sp>
          <p:nvSpPr>
            <p:cNvPr id="18500" name="Text Box 68"/>
            <p:cNvSpPr txBox="1">
              <a:spLocks noChangeArrowheads="1"/>
            </p:cNvSpPr>
            <p:nvPr/>
          </p:nvSpPr>
          <p:spPr bwMode="auto">
            <a:xfrm>
              <a:off x="3597" y="1377"/>
              <a:ext cx="678" cy="233"/>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45</a:t>
              </a:r>
              <a:r>
                <a:rPr kumimoji="0" lang="en-GB" sz="1800" b="0" i="0" u="none" strike="noStrike" kern="1200" cap="none" spc="0" normalizeH="0" baseline="30000" noProof="0">
                  <a:ln>
                    <a:noFill/>
                  </a:ln>
                  <a:solidFill>
                    <a:srgbClr val="000000"/>
                  </a:solidFill>
                  <a:effectLst/>
                  <a:uLnTx/>
                  <a:uFillTx/>
                  <a:latin typeface="Arial" charset="0"/>
                  <a:ea typeface="+mn-ea"/>
                  <a:cs typeface="+mn-cs"/>
                </a:rPr>
                <a:t>o</a:t>
              </a:r>
              <a:r>
                <a:rPr kumimoji="0" lang="en-GB" sz="1800" b="0" i="0" u="none" strike="noStrike" kern="1200" cap="none" spc="0" normalizeH="0" baseline="0" noProof="0">
                  <a:ln>
                    <a:noFill/>
                  </a:ln>
                  <a:solidFill>
                    <a:srgbClr val="000000"/>
                  </a:solidFill>
                  <a:effectLst/>
                  <a:uLnTx/>
                  <a:uFillTx/>
                  <a:latin typeface="Arial" charset="0"/>
                  <a:ea typeface="+mn-ea"/>
                  <a:cs typeface="+mn-cs"/>
                </a:rPr>
                <a:t> C</a:t>
              </a:r>
            </a:p>
          </p:txBody>
        </p:sp>
      </p:grpSp>
      <p:grpSp>
        <p:nvGrpSpPr>
          <p:cNvPr id="18501" name="Group 69"/>
          <p:cNvGrpSpPr>
            <a:grpSpLocks/>
          </p:cNvGrpSpPr>
          <p:nvPr/>
        </p:nvGrpSpPr>
        <p:grpSpPr bwMode="auto">
          <a:xfrm>
            <a:off x="3848101" y="2635251"/>
            <a:ext cx="2441575" cy="1179513"/>
            <a:chOff x="1464" y="1660"/>
            <a:chExt cx="1538" cy="743"/>
          </a:xfrm>
        </p:grpSpPr>
        <p:sp>
          <p:nvSpPr>
            <p:cNvPr id="18502" name="Text Box 70"/>
            <p:cNvSpPr txBox="1">
              <a:spLocks noChangeArrowheads="1"/>
            </p:cNvSpPr>
            <p:nvPr/>
          </p:nvSpPr>
          <p:spPr bwMode="auto">
            <a:xfrm>
              <a:off x="2134" y="1660"/>
              <a:ext cx="86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magnesium</a:t>
              </a:r>
            </a:p>
          </p:txBody>
        </p:sp>
        <p:sp>
          <p:nvSpPr>
            <p:cNvPr id="18503" name="Line 71"/>
            <p:cNvSpPr>
              <a:spLocks noChangeShapeType="1"/>
            </p:cNvSpPr>
            <p:nvPr/>
          </p:nvSpPr>
          <p:spPr bwMode="auto">
            <a:xfrm flipH="1">
              <a:off x="1464" y="1883"/>
              <a:ext cx="640" cy="52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grpSp>
        <p:nvGrpSpPr>
          <p:cNvPr id="18504" name="Group 72"/>
          <p:cNvGrpSpPr>
            <a:grpSpLocks/>
          </p:cNvGrpSpPr>
          <p:nvPr/>
        </p:nvGrpSpPr>
        <p:grpSpPr bwMode="auto">
          <a:xfrm>
            <a:off x="3784601" y="4600580"/>
            <a:ext cx="2619375" cy="646113"/>
            <a:chOff x="1424" y="2898"/>
            <a:chExt cx="1650" cy="407"/>
          </a:xfrm>
        </p:grpSpPr>
        <p:sp>
          <p:nvSpPr>
            <p:cNvPr id="18505" name="Text Box 73"/>
            <p:cNvSpPr txBox="1">
              <a:spLocks noChangeArrowheads="1"/>
            </p:cNvSpPr>
            <p:nvPr/>
          </p:nvSpPr>
          <p:spPr bwMode="auto">
            <a:xfrm>
              <a:off x="2150" y="2898"/>
              <a:ext cx="924"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Hydrochloric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acid</a:t>
              </a:r>
            </a:p>
          </p:txBody>
        </p:sp>
        <p:sp>
          <p:nvSpPr>
            <p:cNvPr id="18506" name="Line 74"/>
            <p:cNvSpPr>
              <a:spLocks noChangeShapeType="1"/>
            </p:cNvSpPr>
            <p:nvPr/>
          </p:nvSpPr>
          <p:spPr bwMode="auto">
            <a:xfrm flipH="1">
              <a:off x="1424" y="3147"/>
              <a:ext cx="664" cy="6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sp>
        <p:nvSpPr>
          <p:cNvPr id="18507" name="Text Box 75"/>
          <p:cNvSpPr txBox="1">
            <a:spLocks noChangeArrowheads="1"/>
          </p:cNvSpPr>
          <p:nvPr/>
        </p:nvSpPr>
        <p:spPr bwMode="auto">
          <a:xfrm>
            <a:off x="7840663" y="3022601"/>
            <a:ext cx="1016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Heat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energy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given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out</a:t>
            </a:r>
          </a:p>
        </p:txBody>
      </p:sp>
      <p:sp>
        <p:nvSpPr>
          <p:cNvPr id="18508" name="Rectangle 76"/>
          <p:cNvSpPr>
            <a:spLocks noChangeArrowheads="1"/>
          </p:cNvSpPr>
          <p:nvPr/>
        </p:nvSpPr>
        <p:spPr bwMode="auto">
          <a:xfrm>
            <a:off x="3309938" y="423863"/>
            <a:ext cx="5257800" cy="6794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a:ln>
                  <a:noFill/>
                </a:ln>
                <a:solidFill>
                  <a:srgbClr val="FFFFFF"/>
                </a:solidFill>
                <a:effectLst/>
                <a:uLnTx/>
                <a:uFillTx/>
                <a:latin typeface="Arial" charset="0"/>
                <a:ea typeface="+mn-ea"/>
                <a:cs typeface="+mn-cs"/>
              </a:rPr>
              <a:t>Exothermic Reactions</a:t>
            </a:r>
          </a:p>
        </p:txBody>
      </p:sp>
    </p:spTree>
    <p:extLst>
      <p:ext uri="{BB962C8B-B14F-4D97-AF65-F5344CB8AC3E}">
        <p14:creationId xmlns:p14="http://schemas.microsoft.com/office/powerpoint/2010/main" val="3054058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dissolve">
                                      <p:cBhvr>
                                        <p:cTn id="7" dur="500"/>
                                        <p:tgtEl>
                                          <p:spTgt spid="18437"/>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8501"/>
                                        </p:tgtEl>
                                        <p:attrNameLst>
                                          <p:attrName>style.visibility</p:attrName>
                                        </p:attrNameLst>
                                      </p:cBhvr>
                                      <p:to>
                                        <p:strVal val="visible"/>
                                      </p:to>
                                    </p:set>
                                    <p:animEffect transition="in" filter="dissolve">
                                      <p:cBhvr>
                                        <p:cTn id="11" dur="500"/>
                                        <p:tgtEl>
                                          <p:spTgt spid="18501"/>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18504"/>
                                        </p:tgtEl>
                                        <p:attrNameLst>
                                          <p:attrName>style.visibility</p:attrName>
                                        </p:attrNameLst>
                                      </p:cBhvr>
                                      <p:to>
                                        <p:strVal val="visible"/>
                                      </p:to>
                                    </p:set>
                                    <p:animEffect transition="in" filter="dissolve">
                                      <p:cBhvr>
                                        <p:cTn id="15" dur="500"/>
                                        <p:tgtEl>
                                          <p:spTgt spid="1850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436"/>
                                        </p:tgtEl>
                                        <p:attrNameLst>
                                          <p:attrName>style.visibility</p:attrName>
                                        </p:attrNameLst>
                                      </p:cBhvr>
                                      <p:to>
                                        <p:strVal val="visible"/>
                                      </p:to>
                                    </p:set>
                                    <p:animEffect transition="in" filter="wipe(left)">
                                      <p:cBhvr>
                                        <p:cTn id="20" dur="500"/>
                                        <p:tgtEl>
                                          <p:spTgt spid="1843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18454"/>
                                        </p:tgtEl>
                                        <p:attrNameLst>
                                          <p:attrName>style.visibility</p:attrName>
                                        </p:attrNameLst>
                                      </p:cBhvr>
                                      <p:to>
                                        <p:strVal val="visible"/>
                                      </p:to>
                                    </p:set>
                                    <p:animEffect transition="in" filter="dissolve">
                                      <p:cBhvr>
                                        <p:cTn id="25" dur="500"/>
                                        <p:tgtEl>
                                          <p:spTgt spid="18454"/>
                                        </p:tgtEl>
                                      </p:cBhvr>
                                    </p:animEffect>
                                  </p:childTnLst>
                                </p:cTn>
                              </p:par>
                            </p:childTnLst>
                          </p:cTn>
                        </p:par>
                        <p:par>
                          <p:cTn id="26" fill="hold" nodeType="afterGroup">
                            <p:stCondLst>
                              <p:cond delay="500"/>
                            </p:stCondLst>
                            <p:childTnLst>
                              <p:par>
                                <p:cTn id="27" presetID="23" presetClass="entr" presetSubtype="16" fill="hold" grpId="0" nodeType="afterEffect">
                                  <p:stCondLst>
                                    <p:cond delay="0"/>
                                  </p:stCondLst>
                                  <p:childTnLst>
                                    <p:set>
                                      <p:cBhvr>
                                        <p:cTn id="28" dur="1" fill="hold">
                                          <p:stCondLst>
                                            <p:cond delay="0"/>
                                          </p:stCondLst>
                                        </p:cTn>
                                        <p:tgtEl>
                                          <p:spTgt spid="18507"/>
                                        </p:tgtEl>
                                        <p:attrNameLst>
                                          <p:attrName>style.visibility</p:attrName>
                                        </p:attrNameLst>
                                      </p:cBhvr>
                                      <p:to>
                                        <p:strVal val="visible"/>
                                      </p:to>
                                    </p:set>
                                    <p:anim calcmode="lin" valueType="num">
                                      <p:cBhvr>
                                        <p:cTn id="29" dur="500" fill="hold"/>
                                        <p:tgtEl>
                                          <p:spTgt spid="18507"/>
                                        </p:tgtEl>
                                        <p:attrNameLst>
                                          <p:attrName>ppt_w</p:attrName>
                                        </p:attrNameLst>
                                      </p:cBhvr>
                                      <p:tavLst>
                                        <p:tav tm="0">
                                          <p:val>
                                            <p:fltVal val="0"/>
                                          </p:val>
                                        </p:tav>
                                        <p:tav tm="100000">
                                          <p:val>
                                            <p:strVal val="#ppt_w"/>
                                          </p:val>
                                        </p:tav>
                                      </p:tavLst>
                                    </p:anim>
                                    <p:anim calcmode="lin" valueType="num">
                                      <p:cBhvr>
                                        <p:cTn id="30" dur="500" fill="hold"/>
                                        <p:tgtEl>
                                          <p:spTgt spid="1850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autoUpdateAnimBg="0"/>
      <p:bldP spid="18507"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lum bright="-20000" contrast="40000"/>
          </a:blip>
          <a:stretch>
            <a:fillRect/>
          </a:stretch>
        </p:blipFill>
        <p:spPr>
          <a:xfrm>
            <a:off x="2607266" y="767782"/>
            <a:ext cx="6820134" cy="5290118"/>
          </a:xfrm>
          <a:prstGeom prst="rect">
            <a:avLst/>
          </a:prstGeom>
        </p:spPr>
      </p:pic>
    </p:spTree>
    <p:extLst>
      <p:ext uri="{BB962C8B-B14F-4D97-AF65-F5344CB8AC3E}">
        <p14:creationId xmlns:p14="http://schemas.microsoft.com/office/powerpoint/2010/main" val="23340861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lum bright="-20000" contrast="40000"/>
          </a:blip>
          <a:stretch>
            <a:fillRect/>
          </a:stretch>
        </p:blipFill>
        <p:spPr>
          <a:xfrm>
            <a:off x="2920382" y="469575"/>
            <a:ext cx="5640036" cy="2642250"/>
          </a:xfrm>
          <a:prstGeom prst="rect">
            <a:avLst/>
          </a:prstGeom>
        </p:spPr>
      </p:pic>
      <p:pic>
        <p:nvPicPr>
          <p:cNvPr id="3" name="图片 2"/>
          <p:cNvPicPr>
            <a:picLocks noChangeAspect="1"/>
          </p:cNvPicPr>
          <p:nvPr/>
        </p:nvPicPr>
        <p:blipFill>
          <a:blip r:embed="rId3">
            <a:lum bright="-20000" contrast="40000"/>
          </a:blip>
          <a:stretch>
            <a:fillRect/>
          </a:stretch>
        </p:blipFill>
        <p:spPr>
          <a:xfrm>
            <a:off x="2615515" y="3231830"/>
            <a:ext cx="6538554" cy="2724471"/>
          </a:xfrm>
          <a:prstGeom prst="rect">
            <a:avLst/>
          </a:prstGeom>
        </p:spPr>
      </p:pic>
    </p:spTree>
    <p:extLst>
      <p:ext uri="{BB962C8B-B14F-4D97-AF65-F5344CB8AC3E}">
        <p14:creationId xmlns:p14="http://schemas.microsoft.com/office/powerpoint/2010/main" val="225125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lum bright="-20000" contrast="40000"/>
          </a:blip>
          <a:stretch>
            <a:fillRect/>
          </a:stretch>
        </p:blipFill>
        <p:spPr>
          <a:xfrm>
            <a:off x="2451101" y="393021"/>
            <a:ext cx="6934879" cy="6167662"/>
          </a:xfrm>
          <a:prstGeom prst="rect">
            <a:avLst/>
          </a:prstGeom>
        </p:spPr>
      </p:pic>
    </p:spTree>
    <p:extLst>
      <p:ext uri="{BB962C8B-B14F-4D97-AF65-F5344CB8AC3E}">
        <p14:creationId xmlns:p14="http://schemas.microsoft.com/office/powerpoint/2010/main" val="24445105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lum bright="-20000" contrast="40000"/>
          </a:blip>
          <a:stretch>
            <a:fillRect/>
          </a:stretch>
        </p:blipFill>
        <p:spPr>
          <a:xfrm>
            <a:off x="2374221" y="1692323"/>
            <a:ext cx="7437682" cy="1219325"/>
          </a:xfrm>
          <a:prstGeom prst="rect">
            <a:avLst/>
          </a:prstGeom>
        </p:spPr>
      </p:pic>
      <p:pic>
        <p:nvPicPr>
          <p:cNvPr id="3" name="图片 2"/>
          <p:cNvPicPr>
            <a:picLocks noChangeAspect="1"/>
          </p:cNvPicPr>
          <p:nvPr/>
        </p:nvPicPr>
        <p:blipFill rotWithShape="1">
          <a:blip r:embed="rId3">
            <a:lum bright="-20000" contrast="40000"/>
          </a:blip>
          <a:srcRect t="18575"/>
          <a:stretch/>
        </p:blipFill>
        <p:spPr>
          <a:xfrm>
            <a:off x="2786552" y="4127500"/>
            <a:ext cx="6613020" cy="1587500"/>
          </a:xfrm>
          <a:prstGeom prst="rect">
            <a:avLst/>
          </a:prstGeom>
        </p:spPr>
      </p:pic>
      <p:sp>
        <p:nvSpPr>
          <p:cNvPr id="4" name="文本框 3"/>
          <p:cNvSpPr txBox="1"/>
          <p:nvPr/>
        </p:nvSpPr>
        <p:spPr>
          <a:xfrm>
            <a:off x="2070099" y="596900"/>
            <a:ext cx="3098800"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Practice 4:</a:t>
            </a:r>
            <a:endParaRPr kumimoji="0" lang="zh-CN" altLang="en-US" sz="2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sp>
        <p:nvSpPr>
          <p:cNvPr id="5" name="文本框 4"/>
          <p:cNvSpPr txBox="1"/>
          <p:nvPr/>
        </p:nvSpPr>
        <p:spPr>
          <a:xfrm>
            <a:off x="4483100" y="4320046"/>
            <a:ext cx="254000" cy="290529"/>
          </a:xfrm>
          <a:prstGeom prst="rect">
            <a:avLst/>
          </a:prstGeom>
          <a:solidFill>
            <a:srgbClr val="FFFFFF"/>
          </a:solidFill>
        </p:spPr>
        <p:txBody>
          <a:bodyPr wrap="square" rtlCol="0">
            <a:spAutoFit/>
          </a:bodyPr>
          <a:lstStyle/>
          <a:p>
            <a:pPr marL="0" marR="0" lvl="0" indent="0" algn="l" defTabSz="457200" rtl="0" eaLnBrk="1" fontAlgn="auto" latinLnBrk="0" hangingPunct="1">
              <a:lnSpc>
                <a:spcPts val="15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c</a:t>
            </a:r>
            <a:endParaRPr kumimoji="0" lang="zh-CN" altLang="en-US"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sp>
        <p:nvSpPr>
          <p:cNvPr id="6" name="文本框 5"/>
          <p:cNvSpPr txBox="1"/>
          <p:nvPr/>
        </p:nvSpPr>
        <p:spPr>
          <a:xfrm>
            <a:off x="6852436" y="4327181"/>
            <a:ext cx="254000" cy="290529"/>
          </a:xfrm>
          <a:prstGeom prst="rect">
            <a:avLst/>
          </a:prstGeom>
          <a:solidFill>
            <a:srgbClr val="FFFFFF"/>
          </a:solidFill>
        </p:spPr>
        <p:txBody>
          <a:bodyPr wrap="square" rtlCol="0">
            <a:spAutoFit/>
          </a:bodyPr>
          <a:lstStyle/>
          <a:p>
            <a:pPr marL="0" marR="0" lvl="0" indent="0" algn="l" defTabSz="457200" rtl="0" eaLnBrk="1" fontAlgn="auto" latinLnBrk="0" hangingPunct="1">
              <a:lnSpc>
                <a:spcPts val="15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c</a:t>
            </a:r>
            <a:endParaRPr kumimoji="0" lang="zh-CN" altLang="en-US"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pic>
        <p:nvPicPr>
          <p:cNvPr id="7" name="图片 6"/>
          <p:cNvPicPr>
            <a:picLocks noChangeAspect="1"/>
          </p:cNvPicPr>
          <p:nvPr/>
        </p:nvPicPr>
        <p:blipFill rotWithShape="1">
          <a:blip r:embed="rId3">
            <a:lum bright="-20000" contrast="40000"/>
          </a:blip>
          <a:srcRect b="80122"/>
          <a:stretch/>
        </p:blipFill>
        <p:spPr>
          <a:xfrm>
            <a:off x="2634152" y="3244654"/>
            <a:ext cx="6613020" cy="387546"/>
          </a:xfrm>
          <a:prstGeom prst="rect">
            <a:avLst/>
          </a:prstGeom>
        </p:spPr>
      </p:pic>
    </p:spTree>
    <p:extLst>
      <p:ext uri="{BB962C8B-B14F-4D97-AF65-F5344CB8AC3E}">
        <p14:creationId xmlns:p14="http://schemas.microsoft.com/office/powerpoint/2010/main" val="323354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lum bright="-20000" contrast="40000"/>
          </a:blip>
          <a:stretch>
            <a:fillRect/>
          </a:stretch>
        </p:blipFill>
        <p:spPr>
          <a:xfrm>
            <a:off x="2171700" y="1441327"/>
            <a:ext cx="8263331" cy="880544"/>
          </a:xfrm>
          <a:prstGeom prst="rect">
            <a:avLst/>
          </a:prstGeom>
        </p:spPr>
      </p:pic>
      <p:sp>
        <p:nvSpPr>
          <p:cNvPr id="3" name="文本框 2"/>
          <p:cNvSpPr txBox="1"/>
          <p:nvPr/>
        </p:nvSpPr>
        <p:spPr>
          <a:xfrm>
            <a:off x="2070099" y="596900"/>
            <a:ext cx="3098800"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Practice 5:</a:t>
            </a:r>
            <a:endParaRPr kumimoji="0" lang="zh-CN" altLang="en-US" sz="2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pic>
        <p:nvPicPr>
          <p:cNvPr id="4" name="图片 3"/>
          <p:cNvPicPr>
            <a:picLocks noChangeAspect="1"/>
          </p:cNvPicPr>
          <p:nvPr/>
        </p:nvPicPr>
        <p:blipFill>
          <a:blip r:embed="rId3">
            <a:lum bright="-20000" contrast="40000"/>
          </a:blip>
          <a:stretch>
            <a:fillRect/>
          </a:stretch>
        </p:blipFill>
        <p:spPr>
          <a:xfrm>
            <a:off x="1524000" y="2449304"/>
            <a:ext cx="6340962" cy="4179383"/>
          </a:xfrm>
          <a:prstGeom prst="rect">
            <a:avLst/>
          </a:prstGeom>
        </p:spPr>
      </p:pic>
      <p:sp>
        <p:nvSpPr>
          <p:cNvPr id="5" name="椭圆 4">
            <a:extLst>
              <a:ext uri="{FF2B5EF4-FFF2-40B4-BE49-F238E27FC236}">
                <a16:creationId xmlns:a16="http://schemas.microsoft.com/office/drawing/2014/main" id="{FD26C3A7-CABA-404E-8546-3419EB4BF0A0}"/>
              </a:ext>
            </a:extLst>
          </p:cNvPr>
          <p:cNvSpPr/>
          <p:nvPr/>
        </p:nvSpPr>
        <p:spPr>
          <a:xfrm>
            <a:off x="4098525" y="1313895"/>
            <a:ext cx="2467993" cy="7102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sp>
        <p:nvSpPr>
          <p:cNvPr id="6" name="文本框 5">
            <a:extLst>
              <a:ext uri="{FF2B5EF4-FFF2-40B4-BE49-F238E27FC236}">
                <a16:creationId xmlns:a16="http://schemas.microsoft.com/office/drawing/2014/main" id="{7A42B3B3-2656-49CD-AEB2-19BCB30FA64F}"/>
              </a:ext>
            </a:extLst>
          </p:cNvPr>
          <p:cNvSpPr txBox="1"/>
          <p:nvPr/>
        </p:nvSpPr>
        <p:spPr>
          <a:xfrm>
            <a:off x="7737391" y="2643078"/>
            <a:ext cx="3187283" cy="1477328"/>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Combustion enthalpy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 of 1-propanol:-2021kj/mol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Combustion enthalpy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 of 2-propanol:-2006kj/mol</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165188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9458" name="Group 2"/>
          <p:cNvGrpSpPr>
            <a:grpSpLocks/>
          </p:cNvGrpSpPr>
          <p:nvPr/>
        </p:nvGrpSpPr>
        <p:grpSpPr bwMode="auto">
          <a:xfrm>
            <a:off x="2532063" y="2752725"/>
            <a:ext cx="2208212" cy="3716338"/>
            <a:chOff x="360" y="1801"/>
            <a:chExt cx="1391" cy="2341"/>
          </a:xfrm>
        </p:grpSpPr>
        <p:sp>
          <p:nvSpPr>
            <p:cNvPr id="19459" name="Rectangle 3"/>
            <p:cNvSpPr>
              <a:spLocks noChangeArrowheads="1"/>
            </p:cNvSpPr>
            <p:nvPr/>
          </p:nvSpPr>
          <p:spPr bwMode="auto">
            <a:xfrm>
              <a:off x="360" y="1801"/>
              <a:ext cx="1391" cy="2341"/>
            </a:xfrm>
            <a:prstGeom prst="rect">
              <a:avLst/>
            </a:prstGeom>
            <a:solidFill>
              <a:srgbClr val="FFFF00"/>
            </a:solidFill>
            <a:ln w="9525">
              <a:solidFill>
                <a:srgbClr val="1C1C1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9460" name="Line 4"/>
            <p:cNvSpPr>
              <a:spLocks noChangeShapeType="1"/>
            </p:cNvSpPr>
            <p:nvPr/>
          </p:nvSpPr>
          <p:spPr bwMode="auto">
            <a:xfrm flipH="1">
              <a:off x="802" y="2150"/>
              <a:ext cx="0" cy="14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9461" name="Line 5"/>
            <p:cNvSpPr>
              <a:spLocks noChangeShapeType="1"/>
            </p:cNvSpPr>
            <p:nvPr/>
          </p:nvSpPr>
          <p:spPr bwMode="auto">
            <a:xfrm flipV="1">
              <a:off x="1309" y="2040"/>
              <a:ext cx="73" cy="10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9462" name="Line 6"/>
            <p:cNvSpPr>
              <a:spLocks noChangeShapeType="1"/>
            </p:cNvSpPr>
            <p:nvPr/>
          </p:nvSpPr>
          <p:spPr bwMode="auto">
            <a:xfrm flipH="1" flipV="1">
              <a:off x="713" y="2051"/>
              <a:ext cx="91" cy="10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9463" name="Oval 7"/>
            <p:cNvSpPr>
              <a:spLocks noChangeArrowheads="1"/>
            </p:cNvSpPr>
            <p:nvPr/>
          </p:nvSpPr>
          <p:spPr bwMode="auto">
            <a:xfrm>
              <a:off x="802" y="3391"/>
              <a:ext cx="509" cy="494"/>
            </a:xfrm>
            <a:prstGeom prst="ellipse">
              <a:avLst/>
            </a:prstGeom>
            <a:solidFill>
              <a:schemeClr val="hlink"/>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9464" name="Rectangle 8"/>
            <p:cNvSpPr>
              <a:spLocks noChangeArrowheads="1"/>
            </p:cNvSpPr>
            <p:nvPr/>
          </p:nvSpPr>
          <p:spPr bwMode="auto">
            <a:xfrm>
              <a:off x="808" y="3165"/>
              <a:ext cx="496" cy="48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9465" name="Rectangle 9"/>
            <p:cNvSpPr>
              <a:spLocks noChangeArrowheads="1"/>
            </p:cNvSpPr>
            <p:nvPr/>
          </p:nvSpPr>
          <p:spPr bwMode="auto">
            <a:xfrm>
              <a:off x="833" y="3625"/>
              <a:ext cx="486" cy="5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9466" name="Line 10"/>
            <p:cNvSpPr>
              <a:spLocks noChangeShapeType="1"/>
            </p:cNvSpPr>
            <p:nvPr/>
          </p:nvSpPr>
          <p:spPr bwMode="auto">
            <a:xfrm flipH="1">
              <a:off x="1312" y="2145"/>
              <a:ext cx="0" cy="149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9467" name="Line 11"/>
            <p:cNvSpPr>
              <a:spLocks noChangeShapeType="1"/>
            </p:cNvSpPr>
            <p:nvPr/>
          </p:nvSpPr>
          <p:spPr bwMode="auto">
            <a:xfrm>
              <a:off x="810" y="3134"/>
              <a:ext cx="25" cy="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9468" name="Line 12"/>
            <p:cNvSpPr>
              <a:spLocks noChangeShapeType="1"/>
            </p:cNvSpPr>
            <p:nvPr/>
          </p:nvSpPr>
          <p:spPr bwMode="auto">
            <a:xfrm>
              <a:off x="837" y="3166"/>
              <a:ext cx="4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9469" name="Line 13"/>
            <p:cNvSpPr>
              <a:spLocks noChangeShapeType="1"/>
            </p:cNvSpPr>
            <p:nvPr/>
          </p:nvSpPr>
          <p:spPr bwMode="auto">
            <a:xfrm flipV="1">
              <a:off x="1284" y="3136"/>
              <a:ext cx="21" cy="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grpSp>
        <p:nvGrpSpPr>
          <p:cNvPr id="19470" name="Group 14"/>
          <p:cNvGrpSpPr>
            <a:grpSpLocks/>
          </p:cNvGrpSpPr>
          <p:nvPr/>
        </p:nvGrpSpPr>
        <p:grpSpPr bwMode="auto">
          <a:xfrm>
            <a:off x="3344864" y="5659439"/>
            <a:ext cx="604837" cy="255587"/>
            <a:chOff x="2747" y="3833"/>
            <a:chExt cx="381" cy="161"/>
          </a:xfrm>
        </p:grpSpPr>
        <p:sp>
          <p:nvSpPr>
            <p:cNvPr id="19471" name="Freeform 15"/>
            <p:cNvSpPr>
              <a:spLocks/>
            </p:cNvSpPr>
            <p:nvPr/>
          </p:nvSpPr>
          <p:spPr bwMode="auto">
            <a:xfrm>
              <a:off x="2758" y="3870"/>
              <a:ext cx="333" cy="124"/>
            </a:xfrm>
            <a:custGeom>
              <a:avLst/>
              <a:gdLst>
                <a:gd name="T0" fmla="*/ 5 w 333"/>
                <a:gd name="T1" fmla="*/ 134 h 135"/>
                <a:gd name="T2" fmla="*/ 72 w 333"/>
                <a:gd name="T3" fmla="*/ 114 h 135"/>
                <a:gd name="T4" fmla="*/ 204 w 333"/>
                <a:gd name="T5" fmla="*/ 17 h 135"/>
                <a:gd name="T6" fmla="*/ 332 w 333"/>
                <a:gd name="T7" fmla="*/ 12 h 135"/>
                <a:gd name="T8" fmla="*/ 210 w 333"/>
                <a:gd name="T9" fmla="*/ 47 h 135"/>
                <a:gd name="T10" fmla="*/ 101 w 333"/>
                <a:gd name="T11" fmla="*/ 119 h 135"/>
                <a:gd name="T12" fmla="*/ 5 w 333"/>
                <a:gd name="T13" fmla="*/ 134 h 135"/>
              </a:gdLst>
              <a:ahLst/>
              <a:cxnLst>
                <a:cxn ang="0">
                  <a:pos x="T0" y="T1"/>
                </a:cxn>
                <a:cxn ang="0">
                  <a:pos x="T2" y="T3"/>
                </a:cxn>
                <a:cxn ang="0">
                  <a:pos x="T4" y="T5"/>
                </a:cxn>
                <a:cxn ang="0">
                  <a:pos x="T6" y="T7"/>
                </a:cxn>
                <a:cxn ang="0">
                  <a:pos x="T8" y="T9"/>
                </a:cxn>
                <a:cxn ang="0">
                  <a:pos x="T10" y="T11"/>
                </a:cxn>
                <a:cxn ang="0">
                  <a:pos x="T12" y="T13"/>
                </a:cxn>
              </a:cxnLst>
              <a:rect l="0" t="0" r="r" b="b"/>
              <a:pathLst>
                <a:path w="333" h="135">
                  <a:moveTo>
                    <a:pt x="5" y="134"/>
                  </a:moveTo>
                  <a:cubicBezTo>
                    <a:pt x="0" y="133"/>
                    <a:pt x="39" y="133"/>
                    <a:pt x="72" y="114"/>
                  </a:cubicBezTo>
                  <a:cubicBezTo>
                    <a:pt x="105" y="95"/>
                    <a:pt x="161" y="34"/>
                    <a:pt x="204" y="17"/>
                  </a:cubicBezTo>
                  <a:cubicBezTo>
                    <a:pt x="247" y="0"/>
                    <a:pt x="331" y="7"/>
                    <a:pt x="332" y="12"/>
                  </a:cubicBezTo>
                  <a:cubicBezTo>
                    <a:pt x="333" y="17"/>
                    <a:pt x="248" y="29"/>
                    <a:pt x="210" y="47"/>
                  </a:cubicBezTo>
                  <a:cubicBezTo>
                    <a:pt x="172" y="65"/>
                    <a:pt x="135" y="104"/>
                    <a:pt x="101" y="119"/>
                  </a:cubicBezTo>
                  <a:cubicBezTo>
                    <a:pt x="67" y="134"/>
                    <a:pt x="10" y="135"/>
                    <a:pt x="5" y="134"/>
                  </a:cubicBezTo>
                  <a:close/>
                </a:path>
              </a:pathLst>
            </a:custGeom>
            <a:solidFill>
              <a:srgbClr val="777777"/>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9472" name="Freeform 16"/>
            <p:cNvSpPr>
              <a:spLocks/>
            </p:cNvSpPr>
            <p:nvPr/>
          </p:nvSpPr>
          <p:spPr bwMode="auto">
            <a:xfrm>
              <a:off x="2778" y="3833"/>
              <a:ext cx="350" cy="154"/>
            </a:xfrm>
            <a:custGeom>
              <a:avLst/>
              <a:gdLst>
                <a:gd name="T0" fmla="*/ 15 w 350"/>
                <a:gd name="T1" fmla="*/ 140 h 167"/>
                <a:gd name="T2" fmla="*/ 135 w 350"/>
                <a:gd name="T3" fmla="*/ 134 h 167"/>
                <a:gd name="T4" fmla="*/ 258 w 350"/>
                <a:gd name="T5" fmla="*/ 17 h 167"/>
                <a:gd name="T6" fmla="*/ 346 w 350"/>
                <a:gd name="T7" fmla="*/ 30 h 167"/>
                <a:gd name="T8" fmla="*/ 280 w 350"/>
                <a:gd name="T9" fmla="*/ 27 h 167"/>
                <a:gd name="T10" fmla="*/ 148 w 350"/>
                <a:gd name="T11" fmla="*/ 144 h 167"/>
                <a:gd name="T12" fmla="*/ 46 w 350"/>
                <a:gd name="T13" fmla="*/ 164 h 167"/>
                <a:gd name="T14" fmla="*/ 15 w 350"/>
                <a:gd name="T15" fmla="*/ 14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 h="167">
                  <a:moveTo>
                    <a:pt x="15" y="140"/>
                  </a:moveTo>
                  <a:cubicBezTo>
                    <a:pt x="30" y="135"/>
                    <a:pt x="95" y="154"/>
                    <a:pt x="135" y="134"/>
                  </a:cubicBezTo>
                  <a:cubicBezTo>
                    <a:pt x="175" y="114"/>
                    <a:pt x="223" y="34"/>
                    <a:pt x="258" y="17"/>
                  </a:cubicBezTo>
                  <a:cubicBezTo>
                    <a:pt x="293" y="0"/>
                    <a:pt x="342" y="28"/>
                    <a:pt x="346" y="30"/>
                  </a:cubicBezTo>
                  <a:cubicBezTo>
                    <a:pt x="350" y="32"/>
                    <a:pt x="313" y="8"/>
                    <a:pt x="280" y="27"/>
                  </a:cubicBezTo>
                  <a:cubicBezTo>
                    <a:pt x="247" y="46"/>
                    <a:pt x="187" y="121"/>
                    <a:pt x="148" y="144"/>
                  </a:cubicBezTo>
                  <a:cubicBezTo>
                    <a:pt x="109" y="167"/>
                    <a:pt x="69" y="163"/>
                    <a:pt x="46" y="164"/>
                  </a:cubicBezTo>
                  <a:cubicBezTo>
                    <a:pt x="23" y="165"/>
                    <a:pt x="0" y="145"/>
                    <a:pt x="15" y="140"/>
                  </a:cubicBezTo>
                  <a:close/>
                </a:path>
              </a:pathLst>
            </a:custGeom>
            <a:solidFill>
              <a:srgbClr val="777777"/>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9473" name="Freeform 17"/>
            <p:cNvSpPr>
              <a:spLocks/>
            </p:cNvSpPr>
            <p:nvPr/>
          </p:nvSpPr>
          <p:spPr bwMode="auto">
            <a:xfrm>
              <a:off x="2747" y="3846"/>
              <a:ext cx="355" cy="116"/>
            </a:xfrm>
            <a:custGeom>
              <a:avLst/>
              <a:gdLst>
                <a:gd name="T0" fmla="*/ 6 w 355"/>
                <a:gd name="T1" fmla="*/ 10 h 126"/>
                <a:gd name="T2" fmla="*/ 121 w 355"/>
                <a:gd name="T3" fmla="*/ 91 h 126"/>
                <a:gd name="T4" fmla="*/ 264 w 355"/>
                <a:gd name="T5" fmla="*/ 92 h 126"/>
                <a:gd name="T6" fmla="*/ 352 w 355"/>
                <a:gd name="T7" fmla="*/ 121 h 126"/>
                <a:gd name="T8" fmla="*/ 247 w 355"/>
                <a:gd name="T9" fmla="*/ 61 h 126"/>
                <a:gd name="T10" fmla="*/ 142 w 355"/>
                <a:gd name="T11" fmla="*/ 77 h 126"/>
                <a:gd name="T12" fmla="*/ 82 w 355"/>
                <a:gd name="T13" fmla="*/ 29 h 126"/>
                <a:gd name="T14" fmla="*/ 6 w 355"/>
                <a:gd name="T15" fmla="*/ 10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126">
                  <a:moveTo>
                    <a:pt x="6" y="10"/>
                  </a:moveTo>
                  <a:cubicBezTo>
                    <a:pt x="12" y="20"/>
                    <a:pt x="78" y="77"/>
                    <a:pt x="121" y="91"/>
                  </a:cubicBezTo>
                  <a:cubicBezTo>
                    <a:pt x="164" y="105"/>
                    <a:pt x="226" y="87"/>
                    <a:pt x="264" y="92"/>
                  </a:cubicBezTo>
                  <a:cubicBezTo>
                    <a:pt x="302" y="97"/>
                    <a:pt x="355" y="126"/>
                    <a:pt x="352" y="121"/>
                  </a:cubicBezTo>
                  <a:cubicBezTo>
                    <a:pt x="349" y="116"/>
                    <a:pt x="282" y="68"/>
                    <a:pt x="247" y="61"/>
                  </a:cubicBezTo>
                  <a:cubicBezTo>
                    <a:pt x="212" y="54"/>
                    <a:pt x="169" y="82"/>
                    <a:pt x="142" y="77"/>
                  </a:cubicBezTo>
                  <a:cubicBezTo>
                    <a:pt x="115" y="72"/>
                    <a:pt x="104" y="40"/>
                    <a:pt x="82" y="29"/>
                  </a:cubicBezTo>
                  <a:cubicBezTo>
                    <a:pt x="60" y="18"/>
                    <a:pt x="0" y="0"/>
                    <a:pt x="6" y="10"/>
                  </a:cubicBezTo>
                  <a:close/>
                </a:path>
              </a:pathLst>
            </a:custGeom>
            <a:solidFill>
              <a:srgbClr val="777777"/>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sp>
        <p:nvSpPr>
          <p:cNvPr id="19474" name="Oval 18"/>
          <p:cNvSpPr>
            <a:spLocks noChangeArrowheads="1"/>
          </p:cNvSpPr>
          <p:nvPr/>
        </p:nvSpPr>
        <p:spPr bwMode="auto">
          <a:xfrm>
            <a:off x="3387726" y="5532438"/>
            <a:ext cx="74613" cy="68262"/>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9475" name="Oval 19"/>
          <p:cNvSpPr>
            <a:spLocks noChangeArrowheads="1"/>
          </p:cNvSpPr>
          <p:nvPr/>
        </p:nvSpPr>
        <p:spPr bwMode="auto">
          <a:xfrm>
            <a:off x="3527426" y="5599113"/>
            <a:ext cx="74613" cy="6985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9476" name="Oval 20"/>
          <p:cNvSpPr>
            <a:spLocks noChangeArrowheads="1"/>
          </p:cNvSpPr>
          <p:nvPr/>
        </p:nvSpPr>
        <p:spPr bwMode="auto">
          <a:xfrm>
            <a:off x="3486151" y="5413376"/>
            <a:ext cx="74613" cy="68263"/>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9477" name="Oval 21"/>
          <p:cNvSpPr>
            <a:spLocks noChangeArrowheads="1"/>
          </p:cNvSpPr>
          <p:nvPr/>
        </p:nvSpPr>
        <p:spPr bwMode="auto">
          <a:xfrm>
            <a:off x="3354389" y="5248276"/>
            <a:ext cx="117475" cy="112713"/>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9478" name="Oval 22"/>
          <p:cNvSpPr>
            <a:spLocks noChangeArrowheads="1"/>
          </p:cNvSpPr>
          <p:nvPr/>
        </p:nvSpPr>
        <p:spPr bwMode="auto">
          <a:xfrm>
            <a:off x="3460751" y="5068889"/>
            <a:ext cx="104775" cy="96837"/>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9479" name="Oval 23"/>
          <p:cNvSpPr>
            <a:spLocks noChangeArrowheads="1"/>
          </p:cNvSpPr>
          <p:nvPr/>
        </p:nvSpPr>
        <p:spPr bwMode="auto">
          <a:xfrm>
            <a:off x="3646488" y="5294313"/>
            <a:ext cx="74612" cy="68262"/>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9480" name="Oval 24"/>
          <p:cNvSpPr>
            <a:spLocks noChangeArrowheads="1"/>
          </p:cNvSpPr>
          <p:nvPr/>
        </p:nvSpPr>
        <p:spPr bwMode="auto">
          <a:xfrm>
            <a:off x="3305176" y="4918076"/>
            <a:ext cx="117475" cy="100013"/>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9481" name="Oval 25"/>
          <p:cNvSpPr>
            <a:spLocks noChangeArrowheads="1"/>
          </p:cNvSpPr>
          <p:nvPr/>
        </p:nvSpPr>
        <p:spPr bwMode="auto">
          <a:xfrm>
            <a:off x="3644900" y="5014913"/>
            <a:ext cx="133350" cy="1270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9483" name="Rectangle 27"/>
          <p:cNvSpPr>
            <a:spLocks noGrp="1" noChangeArrowheads="1"/>
          </p:cNvSpPr>
          <p:nvPr>
            <p:ph idx="1"/>
          </p:nvPr>
        </p:nvSpPr>
        <p:spPr bwMode="auto">
          <a:xfrm>
            <a:off x="1656627" y="1296988"/>
            <a:ext cx="7909649" cy="10206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p>
            <a:pPr marL="609600" indent="-609600">
              <a:spcBef>
                <a:spcPct val="0"/>
              </a:spcBef>
            </a:pPr>
            <a:r>
              <a:rPr lang="en-GB" sz="2400">
                <a:latin typeface="Arial" charset="0"/>
              </a:rPr>
              <a:t>If heat is given out from the system to the surrounding, this energy must have come from chemical energy in the starting materials (reactants).</a:t>
            </a:r>
          </a:p>
        </p:txBody>
      </p:sp>
      <p:sp>
        <p:nvSpPr>
          <p:cNvPr id="19484" name="Text Box 28"/>
          <p:cNvSpPr txBox="1">
            <a:spLocks noChangeArrowheads="1"/>
          </p:cNvSpPr>
          <p:nvPr/>
        </p:nvSpPr>
        <p:spPr bwMode="auto">
          <a:xfrm>
            <a:off x="5024439" y="3324226"/>
            <a:ext cx="4541837" cy="1061829"/>
          </a:xfrm>
          <a:prstGeom prst="rect">
            <a:avLst/>
          </a:prstGeom>
          <a:gradFill rotWithShape="0">
            <a:gsLst>
              <a:gs pos="0">
                <a:srgbClr val="FFFF00"/>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Reactants convert chemical energy to heat energy.</a:t>
            </a:r>
          </a:p>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The temperature rises.</a:t>
            </a:r>
          </a:p>
        </p:txBody>
      </p:sp>
      <p:grpSp>
        <p:nvGrpSpPr>
          <p:cNvPr id="19485" name="Group 29"/>
          <p:cNvGrpSpPr>
            <a:grpSpLocks/>
          </p:cNvGrpSpPr>
          <p:nvPr/>
        </p:nvGrpSpPr>
        <p:grpSpPr bwMode="auto">
          <a:xfrm>
            <a:off x="3771900" y="2665414"/>
            <a:ext cx="203200" cy="3163887"/>
            <a:chOff x="1170" y="1655"/>
            <a:chExt cx="128" cy="1993"/>
          </a:xfrm>
        </p:grpSpPr>
        <p:grpSp>
          <p:nvGrpSpPr>
            <p:cNvPr id="19486" name="Group 30"/>
            <p:cNvGrpSpPr>
              <a:grpSpLocks/>
            </p:cNvGrpSpPr>
            <p:nvPr/>
          </p:nvGrpSpPr>
          <p:grpSpPr bwMode="auto">
            <a:xfrm>
              <a:off x="1170" y="1655"/>
              <a:ext cx="128" cy="1993"/>
              <a:chOff x="5193" y="914"/>
              <a:chExt cx="128" cy="3026"/>
            </a:xfrm>
          </p:grpSpPr>
          <p:sp>
            <p:nvSpPr>
              <p:cNvPr id="19487" name="Oval 31"/>
              <p:cNvSpPr>
                <a:spLocks noChangeArrowheads="1"/>
              </p:cNvSpPr>
              <p:nvPr/>
            </p:nvSpPr>
            <p:spPr bwMode="auto">
              <a:xfrm>
                <a:off x="5193" y="3556"/>
                <a:ext cx="128" cy="384"/>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9488" name="Rectangle 32"/>
              <p:cNvSpPr>
                <a:spLocks noChangeArrowheads="1"/>
              </p:cNvSpPr>
              <p:nvPr/>
            </p:nvSpPr>
            <p:spPr bwMode="auto">
              <a:xfrm>
                <a:off x="5220" y="914"/>
                <a:ext cx="64" cy="266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sp>
          <p:nvSpPr>
            <p:cNvPr id="19489" name="Rectangle 33"/>
            <p:cNvSpPr>
              <a:spLocks noChangeArrowheads="1"/>
            </p:cNvSpPr>
            <p:nvPr/>
          </p:nvSpPr>
          <p:spPr bwMode="auto">
            <a:xfrm>
              <a:off x="1205" y="2599"/>
              <a:ext cx="56" cy="813"/>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sp>
        <p:nvSpPr>
          <p:cNvPr id="19490" name="Text Box 34"/>
          <p:cNvSpPr txBox="1">
            <a:spLocks noChangeArrowheads="1"/>
          </p:cNvSpPr>
          <p:nvPr/>
        </p:nvSpPr>
        <p:spPr bwMode="auto">
          <a:xfrm>
            <a:off x="2538414" y="2751138"/>
            <a:ext cx="1076325" cy="369332"/>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25</a:t>
            </a:r>
            <a:r>
              <a:rPr kumimoji="0" lang="en-GB" sz="1800" b="0" i="0" u="none" strike="noStrike" kern="1200" cap="none" spc="0" normalizeH="0" baseline="30000" noProof="0">
                <a:ln>
                  <a:noFill/>
                </a:ln>
                <a:solidFill>
                  <a:srgbClr val="000000"/>
                </a:solidFill>
                <a:effectLst/>
                <a:uLnTx/>
                <a:uFillTx/>
                <a:latin typeface="Arial" charset="0"/>
                <a:ea typeface="+mn-ea"/>
                <a:cs typeface="+mn-cs"/>
              </a:rPr>
              <a:t>o</a:t>
            </a:r>
            <a:r>
              <a:rPr kumimoji="0" lang="en-GB" sz="1800" b="0" i="0" u="none" strike="noStrike" kern="1200" cap="none" spc="0" normalizeH="0" baseline="0" noProof="0">
                <a:ln>
                  <a:noFill/>
                </a:ln>
                <a:solidFill>
                  <a:srgbClr val="000000"/>
                </a:solidFill>
                <a:effectLst/>
                <a:uLnTx/>
                <a:uFillTx/>
                <a:latin typeface="Arial" charset="0"/>
                <a:ea typeface="+mn-ea"/>
                <a:cs typeface="+mn-cs"/>
              </a:rPr>
              <a:t> C</a:t>
            </a:r>
          </a:p>
        </p:txBody>
      </p:sp>
      <p:sp>
        <p:nvSpPr>
          <p:cNvPr id="19491" name="Text Box 35"/>
          <p:cNvSpPr txBox="1">
            <a:spLocks noChangeArrowheads="1"/>
          </p:cNvSpPr>
          <p:nvPr/>
        </p:nvSpPr>
        <p:spPr bwMode="auto">
          <a:xfrm>
            <a:off x="2520951" y="2743200"/>
            <a:ext cx="1076325" cy="369332"/>
          </a:xfrm>
          <a:prstGeom prst="rect">
            <a:avLst/>
          </a:prstGeom>
          <a:gradFill rotWithShape="0">
            <a:gsLst>
              <a:gs pos="0">
                <a:srgbClr val="FFCC66"/>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45</a:t>
            </a:r>
            <a:r>
              <a:rPr kumimoji="0" lang="en-GB" sz="1800" b="0" i="0" u="none" strike="noStrike" kern="1200" cap="none" spc="0" normalizeH="0" baseline="30000" noProof="0">
                <a:ln>
                  <a:noFill/>
                </a:ln>
                <a:solidFill>
                  <a:srgbClr val="000000"/>
                </a:solidFill>
                <a:effectLst/>
                <a:uLnTx/>
                <a:uFillTx/>
                <a:latin typeface="Arial" charset="0"/>
                <a:ea typeface="+mn-ea"/>
                <a:cs typeface="+mn-cs"/>
              </a:rPr>
              <a:t>o</a:t>
            </a:r>
            <a:r>
              <a:rPr kumimoji="0" lang="en-GB" sz="1800" b="0" i="0" u="none" strike="noStrike" kern="1200" cap="none" spc="0" normalizeH="0" baseline="0" noProof="0">
                <a:ln>
                  <a:noFill/>
                </a:ln>
                <a:solidFill>
                  <a:srgbClr val="000000"/>
                </a:solidFill>
                <a:effectLst/>
                <a:uLnTx/>
                <a:uFillTx/>
                <a:latin typeface="Arial" charset="0"/>
                <a:ea typeface="+mn-ea"/>
                <a:cs typeface="+mn-cs"/>
              </a:rPr>
              <a:t> C</a:t>
            </a:r>
          </a:p>
        </p:txBody>
      </p:sp>
      <p:sp>
        <p:nvSpPr>
          <p:cNvPr id="19492" name="Rectangle 36"/>
          <p:cNvSpPr>
            <a:spLocks noChangeArrowheads="1"/>
          </p:cNvSpPr>
          <p:nvPr/>
        </p:nvSpPr>
        <p:spPr bwMode="auto">
          <a:xfrm>
            <a:off x="3824288" y="3227389"/>
            <a:ext cx="88900" cy="2249487"/>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19493" name="Rectangle 37"/>
          <p:cNvSpPr>
            <a:spLocks noChangeArrowheads="1"/>
          </p:cNvSpPr>
          <p:nvPr/>
        </p:nvSpPr>
        <p:spPr bwMode="auto">
          <a:xfrm>
            <a:off x="3309938" y="423863"/>
            <a:ext cx="5257800" cy="6794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a:ln>
                  <a:noFill/>
                </a:ln>
                <a:solidFill>
                  <a:srgbClr val="FFFFFF"/>
                </a:solidFill>
                <a:effectLst/>
                <a:uLnTx/>
                <a:uFillTx/>
                <a:latin typeface="Arial" charset="0"/>
                <a:ea typeface="+mn-ea"/>
                <a:cs typeface="+mn-cs"/>
              </a:rPr>
              <a:t>Exothermic Reactions</a:t>
            </a:r>
          </a:p>
        </p:txBody>
      </p:sp>
    </p:spTree>
    <p:extLst>
      <p:ext uri="{BB962C8B-B14F-4D97-AF65-F5344CB8AC3E}">
        <p14:creationId xmlns:p14="http://schemas.microsoft.com/office/powerpoint/2010/main" val="117486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dissolve">
                                      <p:cBhvr>
                                        <p:cTn id="7" dur="500"/>
                                        <p:tgtEl>
                                          <p:spTgt spid="19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485"/>
                                        </p:tgtEl>
                                        <p:attrNameLst>
                                          <p:attrName>style.visibility</p:attrName>
                                        </p:attrNameLst>
                                      </p:cBhvr>
                                      <p:to>
                                        <p:strVal val="visible"/>
                                      </p:to>
                                    </p:set>
                                    <p:animEffect transition="in" filter="dissolve">
                                      <p:cBhvr>
                                        <p:cTn id="12" dur="500"/>
                                        <p:tgtEl>
                                          <p:spTgt spid="194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490"/>
                                        </p:tgtEl>
                                        <p:attrNameLst>
                                          <p:attrName>style.visibility</p:attrName>
                                        </p:attrNameLst>
                                      </p:cBhvr>
                                      <p:to>
                                        <p:strVal val="visible"/>
                                      </p:to>
                                    </p:set>
                                    <p:animEffect transition="in" filter="dissolve">
                                      <p:cBhvr>
                                        <p:cTn id="17" dur="500"/>
                                        <p:tgtEl>
                                          <p:spTgt spid="194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9470"/>
                                        </p:tgtEl>
                                        <p:attrNameLst>
                                          <p:attrName>style.visibility</p:attrName>
                                        </p:attrNameLst>
                                      </p:cBhvr>
                                      <p:to>
                                        <p:strVal val="visible"/>
                                      </p:to>
                                    </p:set>
                                    <p:animEffect transition="in" filter="dissolve">
                                      <p:cBhvr>
                                        <p:cTn id="22" dur="500"/>
                                        <p:tgtEl>
                                          <p:spTgt spid="19470"/>
                                        </p:tgtEl>
                                      </p:cBhvr>
                                    </p:animEffect>
                                  </p:childTnLst>
                                </p:cTn>
                              </p:par>
                            </p:childTnLst>
                          </p:cTn>
                        </p:par>
                        <p:par>
                          <p:cTn id="23" fill="hold" nodeType="afterGroup">
                            <p:stCondLst>
                              <p:cond delay="500"/>
                            </p:stCondLst>
                            <p:childTnLst>
                              <p:par>
                                <p:cTn id="24" presetID="23" presetClass="entr" presetSubtype="16" fill="hold" grpId="0" nodeType="afterEffect">
                                  <p:stCondLst>
                                    <p:cond delay="0"/>
                                  </p:stCondLst>
                                  <p:childTnLst>
                                    <p:set>
                                      <p:cBhvr>
                                        <p:cTn id="25" dur="1" fill="hold">
                                          <p:stCondLst>
                                            <p:cond delay="0"/>
                                          </p:stCondLst>
                                        </p:cTn>
                                        <p:tgtEl>
                                          <p:spTgt spid="19474"/>
                                        </p:tgtEl>
                                        <p:attrNameLst>
                                          <p:attrName>style.visibility</p:attrName>
                                        </p:attrNameLst>
                                      </p:cBhvr>
                                      <p:to>
                                        <p:strVal val="visible"/>
                                      </p:to>
                                    </p:set>
                                    <p:anim calcmode="lin" valueType="num">
                                      <p:cBhvr>
                                        <p:cTn id="26" dur="500" fill="hold"/>
                                        <p:tgtEl>
                                          <p:spTgt spid="19474"/>
                                        </p:tgtEl>
                                        <p:attrNameLst>
                                          <p:attrName>ppt_w</p:attrName>
                                        </p:attrNameLst>
                                      </p:cBhvr>
                                      <p:tavLst>
                                        <p:tav tm="0">
                                          <p:val>
                                            <p:fltVal val="0"/>
                                          </p:val>
                                        </p:tav>
                                        <p:tav tm="100000">
                                          <p:val>
                                            <p:strVal val="#ppt_w"/>
                                          </p:val>
                                        </p:tav>
                                      </p:tavLst>
                                    </p:anim>
                                    <p:anim calcmode="lin" valueType="num">
                                      <p:cBhvr>
                                        <p:cTn id="27" dur="500" fill="hold"/>
                                        <p:tgtEl>
                                          <p:spTgt spid="19474"/>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24"/>
                                            </p:cond>
                                          </p:stCondLst>
                                        </p:cTn>
                                        <p:tgtEl>
                                          <p:spTgt spid="19474"/>
                                        </p:tgtEl>
                                        <p:attrNameLst>
                                          <p:attrName>style.visibility</p:attrName>
                                        </p:attrNameLst>
                                      </p:cBhvr>
                                      <p:to>
                                        <p:strVal val="hidden"/>
                                      </p:to>
                                    </p:set>
                                  </p:subTnLst>
                                </p:cTn>
                              </p:par>
                            </p:childTnLst>
                          </p:cTn>
                        </p:par>
                        <p:par>
                          <p:cTn id="28" fill="hold" nodeType="afterGroup">
                            <p:stCondLst>
                              <p:cond delay="1000"/>
                            </p:stCondLst>
                            <p:childTnLst>
                              <p:par>
                                <p:cTn id="29" presetID="23" presetClass="entr" presetSubtype="16" fill="hold" grpId="0" nodeType="afterEffect">
                                  <p:stCondLst>
                                    <p:cond delay="0"/>
                                  </p:stCondLst>
                                  <p:childTnLst>
                                    <p:set>
                                      <p:cBhvr>
                                        <p:cTn id="30" dur="1" fill="hold">
                                          <p:stCondLst>
                                            <p:cond delay="0"/>
                                          </p:stCondLst>
                                        </p:cTn>
                                        <p:tgtEl>
                                          <p:spTgt spid="19476"/>
                                        </p:tgtEl>
                                        <p:attrNameLst>
                                          <p:attrName>style.visibility</p:attrName>
                                        </p:attrNameLst>
                                      </p:cBhvr>
                                      <p:to>
                                        <p:strVal val="visible"/>
                                      </p:to>
                                    </p:set>
                                    <p:anim calcmode="lin" valueType="num">
                                      <p:cBhvr>
                                        <p:cTn id="31" dur="500" fill="hold"/>
                                        <p:tgtEl>
                                          <p:spTgt spid="19476"/>
                                        </p:tgtEl>
                                        <p:attrNameLst>
                                          <p:attrName>ppt_w</p:attrName>
                                        </p:attrNameLst>
                                      </p:cBhvr>
                                      <p:tavLst>
                                        <p:tav tm="0">
                                          <p:val>
                                            <p:fltVal val="0"/>
                                          </p:val>
                                        </p:tav>
                                        <p:tav tm="100000">
                                          <p:val>
                                            <p:strVal val="#ppt_w"/>
                                          </p:val>
                                        </p:tav>
                                      </p:tavLst>
                                    </p:anim>
                                    <p:anim calcmode="lin" valueType="num">
                                      <p:cBhvr>
                                        <p:cTn id="32" dur="500" fill="hold"/>
                                        <p:tgtEl>
                                          <p:spTgt spid="19476"/>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29"/>
                                            </p:cond>
                                          </p:stCondLst>
                                        </p:cTn>
                                        <p:tgtEl>
                                          <p:spTgt spid="19476"/>
                                        </p:tgtEl>
                                        <p:attrNameLst>
                                          <p:attrName>style.visibility</p:attrName>
                                        </p:attrNameLst>
                                      </p:cBhvr>
                                      <p:to>
                                        <p:strVal val="hidden"/>
                                      </p:to>
                                    </p:set>
                                  </p:subTnLst>
                                </p:cTn>
                              </p:par>
                            </p:childTnLst>
                          </p:cTn>
                        </p:par>
                        <p:par>
                          <p:cTn id="33" fill="hold" nodeType="afterGroup">
                            <p:stCondLst>
                              <p:cond delay="1500"/>
                            </p:stCondLst>
                            <p:childTnLst>
                              <p:par>
                                <p:cTn id="34" presetID="23" presetClass="entr" presetSubtype="16" fill="hold" grpId="0" nodeType="afterEffect">
                                  <p:stCondLst>
                                    <p:cond delay="0"/>
                                  </p:stCondLst>
                                  <p:childTnLst>
                                    <p:set>
                                      <p:cBhvr>
                                        <p:cTn id="35" dur="1" fill="hold">
                                          <p:stCondLst>
                                            <p:cond delay="0"/>
                                          </p:stCondLst>
                                        </p:cTn>
                                        <p:tgtEl>
                                          <p:spTgt spid="19477"/>
                                        </p:tgtEl>
                                        <p:attrNameLst>
                                          <p:attrName>style.visibility</p:attrName>
                                        </p:attrNameLst>
                                      </p:cBhvr>
                                      <p:to>
                                        <p:strVal val="visible"/>
                                      </p:to>
                                    </p:set>
                                    <p:anim calcmode="lin" valueType="num">
                                      <p:cBhvr>
                                        <p:cTn id="36" dur="500" fill="hold"/>
                                        <p:tgtEl>
                                          <p:spTgt spid="19477"/>
                                        </p:tgtEl>
                                        <p:attrNameLst>
                                          <p:attrName>ppt_w</p:attrName>
                                        </p:attrNameLst>
                                      </p:cBhvr>
                                      <p:tavLst>
                                        <p:tav tm="0">
                                          <p:val>
                                            <p:fltVal val="0"/>
                                          </p:val>
                                        </p:tav>
                                        <p:tav tm="100000">
                                          <p:val>
                                            <p:strVal val="#ppt_w"/>
                                          </p:val>
                                        </p:tav>
                                      </p:tavLst>
                                    </p:anim>
                                    <p:anim calcmode="lin" valueType="num">
                                      <p:cBhvr>
                                        <p:cTn id="37" dur="500" fill="hold"/>
                                        <p:tgtEl>
                                          <p:spTgt spid="19477"/>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34"/>
                                            </p:cond>
                                          </p:stCondLst>
                                        </p:cTn>
                                        <p:tgtEl>
                                          <p:spTgt spid="19477"/>
                                        </p:tgtEl>
                                        <p:attrNameLst>
                                          <p:attrName>style.visibility</p:attrName>
                                        </p:attrNameLst>
                                      </p:cBhvr>
                                      <p:to>
                                        <p:strVal val="hidden"/>
                                      </p:to>
                                    </p:set>
                                  </p:subTnLst>
                                </p:cTn>
                              </p:par>
                            </p:childTnLst>
                          </p:cTn>
                        </p:par>
                        <p:par>
                          <p:cTn id="38" fill="hold" nodeType="afterGroup">
                            <p:stCondLst>
                              <p:cond delay="2000"/>
                            </p:stCondLst>
                            <p:childTnLst>
                              <p:par>
                                <p:cTn id="39" presetID="23" presetClass="entr" presetSubtype="16" fill="hold" grpId="0" nodeType="afterEffect">
                                  <p:stCondLst>
                                    <p:cond delay="0"/>
                                  </p:stCondLst>
                                  <p:childTnLst>
                                    <p:set>
                                      <p:cBhvr>
                                        <p:cTn id="40" dur="1" fill="hold">
                                          <p:stCondLst>
                                            <p:cond delay="0"/>
                                          </p:stCondLst>
                                        </p:cTn>
                                        <p:tgtEl>
                                          <p:spTgt spid="19478"/>
                                        </p:tgtEl>
                                        <p:attrNameLst>
                                          <p:attrName>style.visibility</p:attrName>
                                        </p:attrNameLst>
                                      </p:cBhvr>
                                      <p:to>
                                        <p:strVal val="visible"/>
                                      </p:to>
                                    </p:set>
                                    <p:anim calcmode="lin" valueType="num">
                                      <p:cBhvr>
                                        <p:cTn id="41" dur="500" fill="hold"/>
                                        <p:tgtEl>
                                          <p:spTgt spid="19478"/>
                                        </p:tgtEl>
                                        <p:attrNameLst>
                                          <p:attrName>ppt_w</p:attrName>
                                        </p:attrNameLst>
                                      </p:cBhvr>
                                      <p:tavLst>
                                        <p:tav tm="0">
                                          <p:val>
                                            <p:fltVal val="0"/>
                                          </p:val>
                                        </p:tav>
                                        <p:tav tm="100000">
                                          <p:val>
                                            <p:strVal val="#ppt_w"/>
                                          </p:val>
                                        </p:tav>
                                      </p:tavLst>
                                    </p:anim>
                                    <p:anim calcmode="lin" valueType="num">
                                      <p:cBhvr>
                                        <p:cTn id="42" dur="500" fill="hold"/>
                                        <p:tgtEl>
                                          <p:spTgt spid="19478"/>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39"/>
                                            </p:cond>
                                          </p:stCondLst>
                                        </p:cTn>
                                        <p:tgtEl>
                                          <p:spTgt spid="19478"/>
                                        </p:tgtEl>
                                        <p:attrNameLst>
                                          <p:attrName>style.visibility</p:attrName>
                                        </p:attrNameLst>
                                      </p:cBhvr>
                                      <p:to>
                                        <p:strVal val="hidden"/>
                                      </p:to>
                                    </p:set>
                                  </p:subTnLst>
                                </p:cTn>
                              </p:par>
                            </p:childTnLst>
                          </p:cTn>
                        </p:par>
                        <p:par>
                          <p:cTn id="43" fill="hold" nodeType="afterGroup">
                            <p:stCondLst>
                              <p:cond delay="2500"/>
                            </p:stCondLst>
                            <p:childTnLst>
                              <p:par>
                                <p:cTn id="44" presetID="23" presetClass="entr" presetSubtype="16" fill="hold" grpId="0" nodeType="afterEffect">
                                  <p:stCondLst>
                                    <p:cond delay="0"/>
                                  </p:stCondLst>
                                  <p:childTnLst>
                                    <p:set>
                                      <p:cBhvr>
                                        <p:cTn id="45" dur="1" fill="hold">
                                          <p:stCondLst>
                                            <p:cond delay="0"/>
                                          </p:stCondLst>
                                        </p:cTn>
                                        <p:tgtEl>
                                          <p:spTgt spid="19479"/>
                                        </p:tgtEl>
                                        <p:attrNameLst>
                                          <p:attrName>style.visibility</p:attrName>
                                        </p:attrNameLst>
                                      </p:cBhvr>
                                      <p:to>
                                        <p:strVal val="visible"/>
                                      </p:to>
                                    </p:set>
                                    <p:anim calcmode="lin" valueType="num">
                                      <p:cBhvr>
                                        <p:cTn id="46" dur="500" fill="hold"/>
                                        <p:tgtEl>
                                          <p:spTgt spid="19479"/>
                                        </p:tgtEl>
                                        <p:attrNameLst>
                                          <p:attrName>ppt_w</p:attrName>
                                        </p:attrNameLst>
                                      </p:cBhvr>
                                      <p:tavLst>
                                        <p:tav tm="0">
                                          <p:val>
                                            <p:fltVal val="0"/>
                                          </p:val>
                                        </p:tav>
                                        <p:tav tm="100000">
                                          <p:val>
                                            <p:strVal val="#ppt_w"/>
                                          </p:val>
                                        </p:tav>
                                      </p:tavLst>
                                    </p:anim>
                                    <p:anim calcmode="lin" valueType="num">
                                      <p:cBhvr>
                                        <p:cTn id="47" dur="500" fill="hold"/>
                                        <p:tgtEl>
                                          <p:spTgt spid="19479"/>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44"/>
                                            </p:cond>
                                          </p:stCondLst>
                                        </p:cTn>
                                        <p:tgtEl>
                                          <p:spTgt spid="19479"/>
                                        </p:tgtEl>
                                        <p:attrNameLst>
                                          <p:attrName>style.visibility</p:attrName>
                                        </p:attrNameLst>
                                      </p:cBhvr>
                                      <p:to>
                                        <p:strVal val="hidden"/>
                                      </p:to>
                                    </p:set>
                                  </p:subTnLst>
                                </p:cTn>
                              </p:par>
                            </p:childTnLst>
                          </p:cTn>
                        </p:par>
                        <p:par>
                          <p:cTn id="48" fill="hold" nodeType="afterGroup">
                            <p:stCondLst>
                              <p:cond delay="3000"/>
                            </p:stCondLst>
                            <p:childTnLst>
                              <p:par>
                                <p:cTn id="49" presetID="23" presetClass="entr" presetSubtype="16" fill="hold" grpId="0" nodeType="afterEffect">
                                  <p:stCondLst>
                                    <p:cond delay="0"/>
                                  </p:stCondLst>
                                  <p:childTnLst>
                                    <p:set>
                                      <p:cBhvr>
                                        <p:cTn id="50" dur="1" fill="hold">
                                          <p:stCondLst>
                                            <p:cond delay="0"/>
                                          </p:stCondLst>
                                        </p:cTn>
                                        <p:tgtEl>
                                          <p:spTgt spid="19480"/>
                                        </p:tgtEl>
                                        <p:attrNameLst>
                                          <p:attrName>style.visibility</p:attrName>
                                        </p:attrNameLst>
                                      </p:cBhvr>
                                      <p:to>
                                        <p:strVal val="visible"/>
                                      </p:to>
                                    </p:set>
                                    <p:anim calcmode="lin" valueType="num">
                                      <p:cBhvr>
                                        <p:cTn id="51" dur="500" fill="hold"/>
                                        <p:tgtEl>
                                          <p:spTgt spid="19480"/>
                                        </p:tgtEl>
                                        <p:attrNameLst>
                                          <p:attrName>ppt_w</p:attrName>
                                        </p:attrNameLst>
                                      </p:cBhvr>
                                      <p:tavLst>
                                        <p:tav tm="0">
                                          <p:val>
                                            <p:fltVal val="0"/>
                                          </p:val>
                                        </p:tav>
                                        <p:tav tm="100000">
                                          <p:val>
                                            <p:strVal val="#ppt_w"/>
                                          </p:val>
                                        </p:tav>
                                      </p:tavLst>
                                    </p:anim>
                                    <p:anim calcmode="lin" valueType="num">
                                      <p:cBhvr>
                                        <p:cTn id="52" dur="500" fill="hold"/>
                                        <p:tgtEl>
                                          <p:spTgt spid="19480"/>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49"/>
                                            </p:cond>
                                          </p:stCondLst>
                                        </p:cTn>
                                        <p:tgtEl>
                                          <p:spTgt spid="19480"/>
                                        </p:tgtEl>
                                        <p:attrNameLst>
                                          <p:attrName>style.visibility</p:attrName>
                                        </p:attrNameLst>
                                      </p:cBhvr>
                                      <p:to>
                                        <p:strVal val="hidden"/>
                                      </p:to>
                                    </p:set>
                                  </p:subTnLst>
                                </p:cTn>
                              </p:par>
                            </p:childTnLst>
                          </p:cTn>
                        </p:par>
                        <p:par>
                          <p:cTn id="53" fill="hold" nodeType="afterGroup">
                            <p:stCondLst>
                              <p:cond delay="3500"/>
                            </p:stCondLst>
                            <p:childTnLst>
                              <p:par>
                                <p:cTn id="54" presetID="23" presetClass="entr" presetSubtype="16" fill="hold" grpId="0" nodeType="afterEffect">
                                  <p:stCondLst>
                                    <p:cond delay="0"/>
                                  </p:stCondLst>
                                  <p:childTnLst>
                                    <p:set>
                                      <p:cBhvr>
                                        <p:cTn id="55" dur="1" fill="hold">
                                          <p:stCondLst>
                                            <p:cond delay="0"/>
                                          </p:stCondLst>
                                        </p:cTn>
                                        <p:tgtEl>
                                          <p:spTgt spid="19481"/>
                                        </p:tgtEl>
                                        <p:attrNameLst>
                                          <p:attrName>style.visibility</p:attrName>
                                        </p:attrNameLst>
                                      </p:cBhvr>
                                      <p:to>
                                        <p:strVal val="visible"/>
                                      </p:to>
                                    </p:set>
                                    <p:anim calcmode="lin" valueType="num">
                                      <p:cBhvr>
                                        <p:cTn id="56" dur="500" fill="hold"/>
                                        <p:tgtEl>
                                          <p:spTgt spid="19481"/>
                                        </p:tgtEl>
                                        <p:attrNameLst>
                                          <p:attrName>ppt_w</p:attrName>
                                        </p:attrNameLst>
                                      </p:cBhvr>
                                      <p:tavLst>
                                        <p:tav tm="0">
                                          <p:val>
                                            <p:fltVal val="0"/>
                                          </p:val>
                                        </p:tav>
                                        <p:tav tm="100000">
                                          <p:val>
                                            <p:strVal val="#ppt_w"/>
                                          </p:val>
                                        </p:tav>
                                      </p:tavLst>
                                    </p:anim>
                                    <p:anim calcmode="lin" valueType="num">
                                      <p:cBhvr>
                                        <p:cTn id="57" dur="500" fill="hold"/>
                                        <p:tgtEl>
                                          <p:spTgt spid="19481"/>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4"/>
                                            </p:cond>
                                          </p:stCondLst>
                                        </p:cTn>
                                        <p:tgtEl>
                                          <p:spTgt spid="19481"/>
                                        </p:tgtEl>
                                        <p:attrNameLst>
                                          <p:attrName>style.visibility</p:attrName>
                                        </p:attrNameLst>
                                      </p:cBhvr>
                                      <p:to>
                                        <p:strVal val="hidden"/>
                                      </p:to>
                                    </p:set>
                                  </p:subTnLst>
                                </p:cTn>
                              </p:par>
                            </p:childTnLst>
                          </p:cTn>
                        </p:par>
                        <p:par>
                          <p:cTn id="58" fill="hold" nodeType="afterGroup">
                            <p:stCondLst>
                              <p:cond delay="4000"/>
                            </p:stCondLst>
                            <p:childTnLst>
                              <p:par>
                                <p:cTn id="59" presetID="23" presetClass="entr" presetSubtype="16" fill="hold" grpId="0" nodeType="afterEffect">
                                  <p:stCondLst>
                                    <p:cond delay="0"/>
                                  </p:stCondLst>
                                  <p:childTnLst>
                                    <p:set>
                                      <p:cBhvr>
                                        <p:cTn id="60" dur="1" fill="hold">
                                          <p:stCondLst>
                                            <p:cond delay="0"/>
                                          </p:stCondLst>
                                        </p:cTn>
                                        <p:tgtEl>
                                          <p:spTgt spid="19475"/>
                                        </p:tgtEl>
                                        <p:attrNameLst>
                                          <p:attrName>style.visibility</p:attrName>
                                        </p:attrNameLst>
                                      </p:cBhvr>
                                      <p:to>
                                        <p:strVal val="visible"/>
                                      </p:to>
                                    </p:set>
                                    <p:anim calcmode="lin" valueType="num">
                                      <p:cBhvr>
                                        <p:cTn id="61" dur="500" fill="hold"/>
                                        <p:tgtEl>
                                          <p:spTgt spid="19475"/>
                                        </p:tgtEl>
                                        <p:attrNameLst>
                                          <p:attrName>ppt_w</p:attrName>
                                        </p:attrNameLst>
                                      </p:cBhvr>
                                      <p:tavLst>
                                        <p:tav tm="0">
                                          <p:val>
                                            <p:fltVal val="0"/>
                                          </p:val>
                                        </p:tav>
                                        <p:tav tm="100000">
                                          <p:val>
                                            <p:strVal val="#ppt_w"/>
                                          </p:val>
                                        </p:tav>
                                      </p:tavLst>
                                    </p:anim>
                                    <p:anim calcmode="lin" valueType="num">
                                      <p:cBhvr>
                                        <p:cTn id="62" dur="500" fill="hold"/>
                                        <p:tgtEl>
                                          <p:spTgt spid="19475"/>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9"/>
                                            </p:cond>
                                          </p:stCondLst>
                                        </p:cTn>
                                        <p:tgtEl>
                                          <p:spTgt spid="19475"/>
                                        </p:tgtEl>
                                        <p:attrNameLst>
                                          <p:attrName>style.visibility</p:attrName>
                                        </p:attrNameLst>
                                      </p:cBhvr>
                                      <p:to>
                                        <p:strVal val="hidden"/>
                                      </p:to>
                                    </p:set>
                                  </p:subTnLst>
                                </p:cTn>
                              </p:par>
                            </p:childTnLst>
                          </p:cTn>
                        </p:par>
                        <p:par>
                          <p:cTn id="63" fill="hold" nodeType="afterGroup">
                            <p:stCondLst>
                              <p:cond delay="4500"/>
                            </p:stCondLst>
                            <p:childTnLst>
                              <p:par>
                                <p:cTn id="64" presetID="22" presetClass="entr" presetSubtype="4" fill="hold" grpId="0" nodeType="afterEffect">
                                  <p:stCondLst>
                                    <p:cond delay="0"/>
                                  </p:stCondLst>
                                  <p:childTnLst>
                                    <p:set>
                                      <p:cBhvr>
                                        <p:cTn id="65" dur="1" fill="hold">
                                          <p:stCondLst>
                                            <p:cond delay="0"/>
                                          </p:stCondLst>
                                        </p:cTn>
                                        <p:tgtEl>
                                          <p:spTgt spid="19492"/>
                                        </p:tgtEl>
                                        <p:attrNameLst>
                                          <p:attrName>style.visibility</p:attrName>
                                        </p:attrNameLst>
                                      </p:cBhvr>
                                      <p:to>
                                        <p:strVal val="visible"/>
                                      </p:to>
                                    </p:set>
                                    <p:animEffect transition="in" filter="wipe(down)">
                                      <p:cBhvr>
                                        <p:cTn id="66" dur="500"/>
                                        <p:tgtEl>
                                          <p:spTgt spid="19492"/>
                                        </p:tgtEl>
                                      </p:cBhvr>
                                    </p:animEffect>
                                  </p:childTnLst>
                                </p:cTn>
                              </p:par>
                            </p:childTnLst>
                          </p:cTn>
                        </p:par>
                        <p:par>
                          <p:cTn id="67" fill="hold" nodeType="afterGroup">
                            <p:stCondLst>
                              <p:cond delay="5000"/>
                            </p:stCondLst>
                            <p:childTnLst>
                              <p:par>
                                <p:cTn id="68" presetID="9" presetClass="entr" presetSubtype="0" fill="hold" grpId="0" nodeType="afterEffect">
                                  <p:stCondLst>
                                    <p:cond delay="1000"/>
                                  </p:stCondLst>
                                  <p:childTnLst>
                                    <p:set>
                                      <p:cBhvr>
                                        <p:cTn id="69" dur="1" fill="hold">
                                          <p:stCondLst>
                                            <p:cond delay="0"/>
                                          </p:stCondLst>
                                        </p:cTn>
                                        <p:tgtEl>
                                          <p:spTgt spid="19491"/>
                                        </p:tgtEl>
                                        <p:attrNameLst>
                                          <p:attrName>style.visibility</p:attrName>
                                        </p:attrNameLst>
                                      </p:cBhvr>
                                      <p:to>
                                        <p:strVal val="visible"/>
                                      </p:to>
                                    </p:set>
                                    <p:animEffect transition="in" filter="dissolve">
                                      <p:cBhvr>
                                        <p:cTn id="70" dur="500"/>
                                        <p:tgtEl>
                                          <p:spTgt spid="1949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9484"/>
                                        </p:tgtEl>
                                        <p:attrNameLst>
                                          <p:attrName>style.visibility</p:attrName>
                                        </p:attrNameLst>
                                      </p:cBhvr>
                                      <p:to>
                                        <p:strVal val="visible"/>
                                      </p:to>
                                    </p:set>
                                    <p:animEffect transition="in" filter="wipe(up)">
                                      <p:cBhvr>
                                        <p:cTn id="75" dur="500"/>
                                        <p:tgtEl>
                                          <p:spTgt spid="19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4" grpId="0" animBg="1"/>
      <p:bldP spid="19475" grpId="0" animBg="1"/>
      <p:bldP spid="19476" grpId="0" animBg="1"/>
      <p:bldP spid="19477" grpId="0" animBg="1"/>
      <p:bldP spid="19478" grpId="0" animBg="1"/>
      <p:bldP spid="19479" grpId="0" animBg="1"/>
      <p:bldP spid="19480" grpId="0" animBg="1"/>
      <p:bldP spid="19481" grpId="0" animBg="1"/>
      <p:bldP spid="19484" grpId="0" animBg="1" autoUpdateAnimBg="0"/>
      <p:bldP spid="19490" grpId="0" animBg="1" autoUpdateAnimBg="0"/>
      <p:bldP spid="19491" grpId="0" animBg="1" autoUpdateAnimBg="0"/>
      <p:bldP spid="19492" grpId="0" animBg="1"/>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3358</Words>
  <Application>Microsoft Macintosh PowerPoint</Application>
  <PresentationFormat>Widescreen</PresentationFormat>
  <Paragraphs>373</Paragraphs>
  <Slides>84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84</vt:i4>
      </vt:variant>
    </vt:vector>
  </HeadingPairs>
  <TitlesOfParts>
    <vt:vector size="94" baseType="lpstr">
      <vt:lpstr>Arial Unicode MS</vt:lpstr>
      <vt:lpstr>ReithSans</vt:lpstr>
      <vt:lpstr>Arial</vt:lpstr>
      <vt:lpstr>Calibri</vt:lpstr>
      <vt:lpstr>Corbel</vt:lpstr>
      <vt:lpstr>Gill Sans MT</vt:lpstr>
      <vt:lpstr>Tahoma</vt:lpstr>
      <vt:lpstr>Times New Roman</vt:lpstr>
      <vt:lpstr>Wingdings</vt:lpstr>
      <vt:lpstr>Parcel</vt:lpstr>
      <vt:lpstr>Topic 5 Energetics &amp; Thermochemistry</vt:lpstr>
      <vt:lpstr>Energy and heat transfer energy</vt:lpstr>
      <vt:lpstr>Thermochemistry</vt:lpstr>
      <vt:lpstr>System and surroundings</vt:lpstr>
      <vt:lpstr>The 1st Law of Thermodynamics</vt:lpstr>
      <vt:lpstr>Enthalpy, H</vt:lpstr>
      <vt:lpstr>Exothermic Reactions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Thermochemical standard conditions</vt:lpstr>
      <vt:lpstr>Thermochemical Equations</vt:lpstr>
      <vt:lpstr>PowerPoint Presentation</vt:lpstr>
      <vt:lpstr>Temperature is a measure of average kinetic energy</vt:lpstr>
      <vt:lpstr>Heat changes can be calculated from temperature changes</vt:lpstr>
      <vt:lpstr>PowerPoint Presentation</vt:lpstr>
      <vt:lpstr>PowerPoint Presentation</vt:lpstr>
      <vt:lpstr>PowerPoint Presentation</vt:lpstr>
      <vt:lpstr>PowerPoint Presentation</vt:lpstr>
      <vt:lpstr>Measuring enthalpy changes of combustion</vt:lpstr>
      <vt:lpstr>PowerPoint Presentation</vt:lpstr>
      <vt:lpstr>Calorimetry</vt:lpstr>
      <vt:lpstr>Copper calorimeter --- for combustion reactions</vt:lpstr>
      <vt:lpstr>A convenient calorimeter---Styrofoam cup</vt:lpstr>
      <vt:lpstr>Bomb calorimeter --- to minimize the heat lost</vt:lpstr>
      <vt:lpstr>PowerPoint Presentation</vt:lpstr>
      <vt:lpstr>Calculating enthalpy changes of reaction from temperature changes</vt:lpstr>
      <vt:lpstr>Practice</vt:lpstr>
      <vt:lpstr>PowerPoint Presentation</vt:lpstr>
      <vt:lpstr>PowerPoint Presentation</vt:lpstr>
      <vt:lpstr>Enthalpy changes of reaction in solution</vt:lpstr>
      <vt:lpstr>Assumptions to be made</vt:lpstr>
      <vt:lpstr>PowerPoint Presentation</vt:lpstr>
      <vt:lpstr>Getting the maximum temperature from experiment considering the heat loss to surrounding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Standard Enthalpy Change of Reaction</vt:lpstr>
      <vt:lpstr>Standard Enthalpy Change of Combustion</vt:lpstr>
      <vt:lpstr>Standard Enthalpy Change of Formation</vt:lpstr>
      <vt:lpstr>PowerPoint Presentation</vt:lpstr>
      <vt:lpstr>Using standard enthalpy changes of 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5 Energetics &amp; Thermochemistry</dc:title>
  <dc:creator>Chrissy X</dc:creator>
  <cp:lastModifiedBy>Chrissy X</cp:lastModifiedBy>
  <cp:revision>1</cp:revision>
  <dcterms:created xsi:type="dcterms:W3CDTF">2023-04-24T02:52:55Z</dcterms:created>
  <dcterms:modified xsi:type="dcterms:W3CDTF">2023-04-24T02:53:29Z</dcterms:modified>
</cp:coreProperties>
</file>