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74" r:id="rId8"/>
    <p:sldId id="281" r:id="rId9"/>
    <p:sldId id="280" r:id="rId10"/>
    <p:sldId id="299" r:id="rId11"/>
    <p:sldId id="300" r:id="rId12"/>
    <p:sldId id="301" r:id="rId13"/>
    <p:sldId id="320" r:id="rId14"/>
    <p:sldId id="321" r:id="rId15"/>
    <p:sldId id="322" r:id="rId16"/>
    <p:sldId id="323" r:id="rId17"/>
    <p:sldId id="302" r:id="rId18"/>
    <p:sldId id="303" r:id="rId19"/>
    <p:sldId id="284" r:id="rId20"/>
    <p:sldId id="294" r:id="rId21"/>
    <p:sldId id="273" r:id="rId22"/>
    <p:sldId id="285" r:id="rId23"/>
    <p:sldId id="286" r:id="rId24"/>
    <p:sldId id="289" r:id="rId25"/>
    <p:sldId id="290" r:id="rId26"/>
    <p:sldId id="291" r:id="rId27"/>
    <p:sldId id="292" r:id="rId28"/>
    <p:sldId id="293" r:id="rId29"/>
  </p:sldIdLst>
  <p:sldSz cx="9144000" cy="6858000" type="screen4x3"/>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8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0" name="Rectangle 8"/>
            <p:cNvSpPr>
              <a:spLocks noChangeArrowheads="1"/>
            </p:cNvSpPr>
            <p:nvPr/>
          </p:nvSpPr>
          <p:spPr bwMode="auto">
            <a:xfrm>
              <a:off x="414338" y="9525"/>
              <a:ext cx="28575" cy="4481513"/>
            </a:xfrm>
            <a:prstGeom prst="rect">
              <a:avLst/>
            </a:prstGeom>
            <a:grpFill/>
            <a:ln>
              <a:noFill/>
            </a:ln>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5" name="Rectangle 33"/>
            <p:cNvSpPr>
              <a:spLocks noChangeArrowheads="1"/>
            </p:cNvSpPr>
            <p:nvPr/>
          </p:nvSpPr>
          <p:spPr bwMode="auto">
            <a:xfrm>
              <a:off x="642938" y="6610350"/>
              <a:ext cx="23813" cy="242888"/>
            </a:xfrm>
            <a:prstGeom prst="rect">
              <a:avLst/>
            </a:prstGeom>
            <a:grpFill/>
            <a:ln>
              <a:noFill/>
            </a:ln>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107" name="Rectangle 45"/>
            <p:cNvSpPr>
              <a:spLocks noChangeArrowheads="1"/>
            </p:cNvSpPr>
            <p:nvPr/>
          </p:nvSpPr>
          <p:spPr bwMode="auto">
            <a:xfrm>
              <a:off x="1228725" y="4662488"/>
              <a:ext cx="23813" cy="2181225"/>
            </a:xfrm>
            <a:prstGeom prst="rect">
              <a:avLst/>
            </a:prstGeom>
            <a:grpFill/>
            <a:ln>
              <a:noFill/>
            </a:ln>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FAF28137-68BA-4479-9337-74D556C2F696}" type="datetimeFigureOut">
              <a:rPr lang="zh-CN" altLang="en-US" smtClean="0"/>
            </a:fld>
            <a:endParaRPr lang="zh-CN" altLang="en-US"/>
          </a:p>
        </p:txBody>
      </p:sp>
      <p:sp>
        <p:nvSpPr>
          <p:cNvPr id="5" name="Footer Placeholder 4"/>
          <p:cNvSpPr>
            <a:spLocks noGrp="1"/>
          </p:cNvSpPr>
          <p:nvPr>
            <p:ph type="ftr" sz="quarter" idx="11"/>
          </p:nvPr>
        </p:nvSpPr>
        <p:spPr>
          <a:xfrm>
            <a:off x="1900237" y="5410202"/>
            <a:ext cx="3843665" cy="365125"/>
          </a:xfrm>
        </p:spPr>
        <p:txBody>
          <a:bodyPr/>
          <a:lstStyle/>
          <a:p>
            <a:endParaRPr lang="zh-CN" altLang="en-US"/>
          </a:p>
        </p:txBody>
      </p:sp>
      <p:sp>
        <p:nvSpPr>
          <p:cNvPr id="6" name="Slide Number Placeholder 5"/>
          <p:cNvSpPr>
            <a:spLocks noGrp="1"/>
          </p:cNvSpPr>
          <p:nvPr>
            <p:ph type="sldNum" sz="quarter" idx="12"/>
          </p:nvPr>
        </p:nvSpPr>
        <p:spPr>
          <a:xfrm>
            <a:off x="7915603" y="5410200"/>
            <a:ext cx="578317" cy="365125"/>
          </a:xfrm>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5D917C-0012-4A27-97D8-232AEDC5B4B7}" type="slidenum">
              <a:rPr lang="zh-CN" altLang="en-US" smtClean="0"/>
            </a:fld>
            <a:endParaRPr lang="zh-CN" alt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4" name="Footer Placeholder 3"/>
          <p:cNvSpPr>
            <a:spLocks noGrp="1"/>
          </p:cNvSpPr>
          <p:nvPr>
            <p:ph type="ftr" sz="quarter" idx="11"/>
          </p:nvPr>
        </p:nvSpPr>
        <p:spPr/>
        <p:txBody>
          <a:bodyPr/>
          <a:lstStyle>
            <a:lvl1pPr>
              <a:defRPr cap="all" baseline="0"/>
            </a:lvl1pPr>
          </a:lstStyle>
          <a:p>
            <a:endParaRPr lang="zh-CN" altLang="en-US"/>
          </a:p>
        </p:txBody>
      </p:sp>
      <p:sp>
        <p:nvSpPr>
          <p:cNvPr id="5" name="Slide Number Placeholder 4"/>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zh-CN" altLang="en-US"/>
              <a:t>单击此处编辑母版标题样式</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FAF28137-68BA-4479-9337-74D556C2F696}" type="datetimeFigureOut">
              <a:rPr lang="zh-CN" altLang="en-US" smtClean="0"/>
            </a:fld>
            <a:endParaRPr lang="zh-CN" altLang="en-US"/>
          </a:p>
        </p:txBody>
      </p:sp>
      <p:sp>
        <p:nvSpPr>
          <p:cNvPr id="50" name="Footer Placeholder 4"/>
          <p:cNvSpPr>
            <a:spLocks noGrp="1"/>
          </p:cNvSpPr>
          <p:nvPr>
            <p:ph type="ftr" sz="quarter" idx="11"/>
          </p:nvPr>
        </p:nvSpPr>
        <p:spPr>
          <a:xfrm>
            <a:off x="856059" y="5883276"/>
            <a:ext cx="4679482" cy="365125"/>
          </a:xfrm>
        </p:spPr>
        <p:txBody>
          <a:bodyPr/>
          <a:lstStyle/>
          <a:p>
            <a:endParaRPr lang="zh-CN" altLang="en-US"/>
          </a:p>
        </p:txBody>
      </p:sp>
      <p:sp>
        <p:nvSpPr>
          <p:cNvPr id="51" name="Slide Number Placeholder 5"/>
          <p:cNvSpPr>
            <a:spLocks noGrp="1"/>
          </p:cNvSpPr>
          <p:nvPr>
            <p:ph type="sldNum" sz="quarter" idx="12"/>
          </p:nvPr>
        </p:nvSpPr>
        <p:spPr>
          <a:xfrm>
            <a:off x="7707241" y="5883275"/>
            <a:ext cx="578317" cy="365125"/>
          </a:xfrm>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56058" y="3073398"/>
            <a:ext cx="3658793" cy="271780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3073398"/>
            <a:ext cx="3656408" cy="271780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AF28137-68BA-4479-9337-74D556C2F69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B5D917C-0012-4A27-97D8-232AEDC5B4B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p:spPr>
      </p:pic>
      <p:grpSp>
        <p:nvGrpSpPr>
          <p:cNvPr id="8" name="Group 7"/>
          <p:cNvGrpSpPr/>
          <p:nvPr/>
        </p:nvGrpSpPr>
        <p:grpSpPr>
          <a:xfrm>
            <a:off x="-14288" y="0"/>
            <a:ext cx="9041774" cy="6858001"/>
            <a:chOff x="-14288" y="0"/>
            <a:chExt cx="9041774"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8352798"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F28137-68BA-4479-9337-74D556C2F696}" type="datetimeFigureOut">
              <a:rPr lang="zh-CN" altLang="en-US" smtClean="0"/>
            </a:fld>
            <a:endParaRPr lang="zh-CN" alt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5D917C-0012-4A27-97D8-232AEDC5B4B7}"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00201" y="842963"/>
            <a:ext cx="5880100" cy="2387600"/>
          </a:xfrm>
        </p:spPr>
        <p:txBody>
          <a:bodyPr>
            <a:normAutofit fontScale="90000"/>
          </a:bodyPr>
          <a:lstStyle/>
          <a:p>
            <a:r>
              <a:rPr lang="en-US" altLang="zh-CN" sz="7200" b="1" dirty="0">
                <a:solidFill>
                  <a:srgbClr val="FFC000"/>
                </a:solidFill>
              </a:rPr>
              <a:t>IB Chemistry </a:t>
            </a:r>
            <a:br>
              <a:rPr lang="en-US" altLang="zh-CN" sz="7200" b="1" dirty="0">
                <a:solidFill>
                  <a:srgbClr val="FFC000"/>
                </a:solidFill>
              </a:rPr>
            </a:br>
            <a:r>
              <a:rPr lang="en-US" altLang="zh-CN" sz="7200" b="1" dirty="0">
                <a:solidFill>
                  <a:srgbClr val="FFC000"/>
                </a:solidFill>
              </a:rPr>
              <a:t>Higher Level</a:t>
            </a:r>
            <a:br>
              <a:rPr lang="en-US" altLang="zh-CN" sz="7200" b="1" dirty="0">
                <a:solidFill>
                  <a:srgbClr val="FF0000"/>
                </a:solidFill>
              </a:rPr>
            </a:br>
            <a:r>
              <a:rPr lang="en-US" altLang="zh-CN" dirty="0"/>
              <a:t>Introduction</a:t>
            </a:r>
            <a:endParaRPr lang="zh-CN" altLang="en-US" dirty="0"/>
          </a:p>
        </p:txBody>
      </p:sp>
      <p:sp>
        <p:nvSpPr>
          <p:cNvPr id="4" name="副标题 3"/>
          <p:cNvSpPr>
            <a:spLocks noGrp="1"/>
          </p:cNvSpPr>
          <p:nvPr>
            <p:ph type="subTitle" idx="1"/>
          </p:nvPr>
        </p:nvSpPr>
        <p:spPr>
          <a:xfrm>
            <a:off x="4540251" y="3378200"/>
            <a:ext cx="3213100" cy="1219200"/>
          </a:xfrm>
        </p:spPr>
        <p:txBody>
          <a:bodyPr>
            <a:normAutofit/>
          </a:bodyPr>
          <a:lstStyle/>
          <a:p>
            <a:r>
              <a:rPr lang="en-US" altLang="zh-CN" sz="3600" dirty="0">
                <a:solidFill>
                  <a:srgbClr val="00B0F0"/>
                </a:solidFill>
              </a:rPr>
              <a:t>Wilt Gu</a:t>
            </a:r>
            <a:endParaRPr lang="zh-CN" altLang="en-US" sz="3600"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343660" y="38100"/>
            <a:ext cx="5840730" cy="67684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77470"/>
            <a:ext cx="8054340" cy="832485"/>
          </a:xfrm>
        </p:spPr>
        <p:txBody>
          <a:bodyPr>
            <a:normAutofit/>
          </a:bodyPr>
          <a:lstStyle/>
          <a:p>
            <a:r>
              <a:rPr lang="en-US" altLang="zh-CN" b="1" dirty="0">
                <a:solidFill>
                  <a:srgbClr val="FFC000"/>
                </a:solidFill>
                <a:sym typeface="+mn-ea"/>
              </a:rPr>
              <a:t>The scientific investigation</a:t>
            </a:r>
            <a:endParaRPr lang="zh-CN" altLang="en-US" dirty="0">
              <a:solidFill>
                <a:srgbClr val="FFC000"/>
              </a:solidFill>
            </a:endParaRPr>
          </a:p>
        </p:txBody>
      </p:sp>
      <p:sp>
        <p:nvSpPr>
          <p:cNvPr id="3" name="内容占位符 2"/>
          <p:cNvSpPr>
            <a:spLocks noGrp="1"/>
          </p:cNvSpPr>
          <p:nvPr>
            <p:ph idx="1"/>
          </p:nvPr>
        </p:nvSpPr>
        <p:spPr>
          <a:xfrm>
            <a:off x="215900" y="854075"/>
            <a:ext cx="8686800" cy="5839460"/>
          </a:xfrm>
        </p:spPr>
        <p:txBody>
          <a:bodyPr>
            <a:normAutofit fontScale="75000"/>
          </a:bodyPr>
          <a:lstStyle/>
          <a:p>
            <a:r>
              <a:rPr lang="en-US" altLang="zh-CN" sz="3100" b="1" dirty="0">
                <a:solidFill>
                  <a:srgbClr val="FFC000"/>
                </a:solidFill>
              </a:rPr>
              <a:t>Duration: 10 hours	Weighting: 20%</a:t>
            </a:r>
            <a:endParaRPr lang="en-US" altLang="zh-CN" sz="3100" b="1" dirty="0">
              <a:solidFill>
                <a:srgbClr val="FFC000"/>
              </a:solidFill>
            </a:endParaRPr>
          </a:p>
          <a:p>
            <a:r>
              <a:rPr lang="en-US" altLang="zh-CN" dirty="0"/>
              <a:t>The IA requirement is the same for biology, chemistry and physics. The IA, worth 20% of the final  assessment, consists of one task—the scientific investigation.</a:t>
            </a:r>
            <a:endParaRPr lang="en-US" altLang="zh-CN" dirty="0"/>
          </a:p>
          <a:p>
            <a:r>
              <a:rPr lang="en-US" altLang="zh-CN" dirty="0"/>
              <a:t>The scientific investigation is an open-ended task in which the student gathers and analyses data in order to answer their own formulated research question.</a:t>
            </a:r>
            <a:endParaRPr lang="en-US" altLang="zh-CN" dirty="0"/>
          </a:p>
          <a:p>
            <a:r>
              <a:rPr lang="en-US" altLang="zh-CN" dirty="0"/>
              <a:t>The outcome of the scientific investigation will be assessed through the form of a written report. The maximum overall word count for the report is </a:t>
            </a:r>
            <a:r>
              <a:rPr lang="en-US" altLang="zh-CN" b="1" dirty="0">
                <a:solidFill>
                  <a:srgbClr val="FFC000"/>
                </a:solidFill>
              </a:rPr>
              <a:t>3,000 words</a:t>
            </a:r>
            <a:r>
              <a:rPr lang="en-US" altLang="zh-CN" dirty="0"/>
              <a:t>.</a:t>
            </a:r>
            <a:endParaRPr lang="en-US" altLang="zh-CN" dirty="0"/>
          </a:p>
          <a:p>
            <a:r>
              <a:rPr lang="en-US" altLang="zh-CN" dirty="0"/>
              <a:t>The following are </a:t>
            </a:r>
            <a:r>
              <a:rPr lang="en-US" altLang="zh-CN" b="1" dirty="0">
                <a:solidFill>
                  <a:srgbClr val="FFC000"/>
                </a:solidFill>
              </a:rPr>
              <a:t>not included</a:t>
            </a:r>
            <a:r>
              <a:rPr lang="en-US" altLang="zh-CN" dirty="0"/>
              <a:t> in the word count:</a:t>
            </a:r>
            <a:endParaRPr lang="en-US" altLang="zh-CN" dirty="0"/>
          </a:p>
          <a:p>
            <a:pPr lvl="1"/>
            <a:r>
              <a:rPr lang="en-US" altLang="zh-CN" sz="2100" b="1" dirty="0">
                <a:solidFill>
                  <a:srgbClr val="FFC000"/>
                </a:solidFill>
              </a:rPr>
              <a:t>Charts and diagrams, Data tables, Equations, formulas and calculations, Citations/references (whether parenthetical, numbered, footnotes or endnotes), Bibliography, Headers</a:t>
            </a:r>
            <a:endParaRPr lang="en-US" altLang="zh-CN" sz="2100" b="1" dirty="0">
              <a:solidFill>
                <a:srgbClr val="FFC000"/>
              </a:solidFill>
            </a:endParaRPr>
          </a:p>
          <a:p>
            <a:r>
              <a:rPr lang="en-US" altLang="zh-CN" dirty="0"/>
              <a:t>The following details </a:t>
            </a:r>
            <a:r>
              <a:rPr lang="en-US" altLang="zh-CN" b="1" dirty="0">
                <a:solidFill>
                  <a:srgbClr val="FFC000"/>
                </a:solidFill>
              </a:rPr>
              <a:t>should be stated at the start of the report</a:t>
            </a:r>
            <a:r>
              <a:rPr lang="en-US" altLang="zh-CN" dirty="0"/>
              <a:t>.</a:t>
            </a:r>
            <a:endParaRPr lang="en-US" altLang="zh-CN" dirty="0"/>
          </a:p>
          <a:p>
            <a:pPr lvl="1"/>
            <a:r>
              <a:rPr lang="en-US" altLang="zh-CN" sz="2100" b="1" dirty="0">
                <a:solidFill>
                  <a:srgbClr val="FFC000"/>
                </a:solidFill>
              </a:rPr>
              <a:t>Title of the investigation, IB candidate code (alphanumeric, for example, xyz123), IB candidate code for all group members (if applicable), Number of words</a:t>
            </a:r>
            <a:endParaRPr lang="en-US" altLang="zh-CN" sz="2100" b="1" dirty="0">
              <a:solidFill>
                <a:srgbClr val="FFC000"/>
              </a:solidFill>
            </a:endParaRPr>
          </a:p>
          <a:p>
            <a:r>
              <a:rPr lang="en-US" altLang="zh-CN" dirty="0"/>
              <a:t>There is </a:t>
            </a:r>
            <a:r>
              <a:rPr lang="en-US" altLang="zh-CN" b="1" dirty="0">
                <a:solidFill>
                  <a:srgbClr val="FFC000"/>
                </a:solidFill>
              </a:rPr>
              <a:t>no requirement to include a cover page or a contents page</a:t>
            </a:r>
            <a:r>
              <a:rPr lang="en-US" altLang="zh-CN" dirty="0"/>
              <a:t>.</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5420"/>
            <a:ext cx="8104505" cy="832485"/>
          </a:xfrm>
        </p:spPr>
        <p:txBody>
          <a:bodyPr>
            <a:normAutofit/>
          </a:bodyPr>
          <a:lstStyle/>
          <a:p>
            <a:r>
              <a:rPr lang="en-US" altLang="zh-CN" sz="3200" b="1" dirty="0">
                <a:solidFill>
                  <a:srgbClr val="FFC000"/>
                </a:solidFill>
                <a:sym typeface="+mn-ea"/>
              </a:rPr>
              <a:t>Facilitating the scientific investigation</a:t>
            </a:r>
            <a:endParaRPr lang="en-US" altLang="zh-CN" sz="3200" b="1" dirty="0">
              <a:solidFill>
                <a:srgbClr val="FFC000"/>
              </a:solidFill>
              <a:sym typeface="+mn-ea"/>
            </a:endParaRPr>
          </a:p>
        </p:txBody>
      </p:sp>
      <p:sp>
        <p:nvSpPr>
          <p:cNvPr id="3" name="内容占位符 2"/>
          <p:cNvSpPr>
            <a:spLocks noGrp="1"/>
          </p:cNvSpPr>
          <p:nvPr>
            <p:ph idx="1"/>
          </p:nvPr>
        </p:nvSpPr>
        <p:spPr>
          <a:xfrm>
            <a:off x="215900" y="1018540"/>
            <a:ext cx="8686800" cy="5839460"/>
          </a:xfrm>
        </p:spPr>
        <p:txBody>
          <a:bodyPr>
            <a:normAutofit fontScale="65000"/>
          </a:bodyPr>
          <a:lstStyle/>
          <a:p>
            <a:r>
              <a:rPr lang="en-US" altLang="zh-CN" dirty="0"/>
              <a:t>The research question should be of interest to the student, but it is not necessary that it encompasses concepts beyond those described by the understandings within the guide.</a:t>
            </a:r>
            <a:endParaRPr lang="en-US" altLang="zh-CN" dirty="0"/>
          </a:p>
          <a:p>
            <a:r>
              <a:rPr lang="en-US" altLang="zh-CN" dirty="0"/>
              <a:t>The scientific investigation undertaken must have sufficient extent and depth to allow for all the descriptors of the assessment criteria to be meaningfully addressed.</a:t>
            </a:r>
            <a:endParaRPr lang="en-US" altLang="zh-CN" dirty="0"/>
          </a:p>
          <a:p>
            <a:r>
              <a:rPr lang="en-US" altLang="zh-CN" dirty="0"/>
              <a:t>The investigation of the research question must involve the collection and analysis of quantitative data that should be supported by qualitative observations where appropriate.</a:t>
            </a:r>
            <a:endParaRPr lang="en-US" altLang="zh-CN" dirty="0"/>
          </a:p>
          <a:p>
            <a:r>
              <a:rPr lang="en-US" altLang="zh-CN" dirty="0"/>
              <a:t>The scientific investigation allows a wide range of techniques for data gathering and analysis to be employed. The approaches that could be used in isolation or in conjunction with each other are as follows.</a:t>
            </a:r>
            <a:endParaRPr lang="en-US" altLang="zh-CN" dirty="0"/>
          </a:p>
          <a:p>
            <a:pPr lvl="1"/>
            <a:r>
              <a:rPr lang="en-US" altLang="zh-CN" sz="2800" b="1" dirty="0">
                <a:solidFill>
                  <a:srgbClr val="FFC000"/>
                </a:solidFill>
              </a:rPr>
              <a:t>Hands-on practical laboratory workInternal assessment</a:t>
            </a:r>
            <a:endParaRPr lang="en-US" altLang="zh-CN" sz="2800" b="1" dirty="0">
              <a:solidFill>
                <a:srgbClr val="FFC000"/>
              </a:solidFill>
            </a:endParaRPr>
          </a:p>
          <a:p>
            <a:pPr lvl="1"/>
            <a:r>
              <a:rPr lang="en-US" altLang="zh-CN" sz="2800" b="1" dirty="0">
                <a:solidFill>
                  <a:srgbClr val="FFC000"/>
                </a:solidFill>
              </a:rPr>
              <a:t>Fieldwork</a:t>
            </a:r>
            <a:endParaRPr lang="en-US" altLang="zh-CN" sz="2800" b="1" dirty="0">
              <a:solidFill>
                <a:srgbClr val="FFC000"/>
              </a:solidFill>
            </a:endParaRPr>
          </a:p>
          <a:p>
            <a:pPr lvl="1"/>
            <a:r>
              <a:rPr lang="en-US" altLang="zh-CN" sz="2800" b="1" dirty="0">
                <a:solidFill>
                  <a:srgbClr val="FFC000"/>
                </a:solidFill>
              </a:rPr>
              <a:t>Use of a spreadsheet for analysis and modelling</a:t>
            </a:r>
            <a:endParaRPr lang="en-US" altLang="zh-CN" sz="2800" b="1" dirty="0">
              <a:solidFill>
                <a:srgbClr val="FFC000"/>
              </a:solidFill>
            </a:endParaRPr>
          </a:p>
          <a:p>
            <a:pPr lvl="1"/>
            <a:r>
              <a:rPr lang="en-US" altLang="zh-CN" sz="2800" b="1" dirty="0">
                <a:solidFill>
                  <a:srgbClr val="FFC000"/>
                </a:solidFill>
              </a:rPr>
              <a:t>Extraction and analysis of data from a database</a:t>
            </a:r>
            <a:endParaRPr lang="en-US" altLang="zh-CN" sz="2800" b="1" dirty="0">
              <a:solidFill>
                <a:srgbClr val="FFC000"/>
              </a:solidFill>
            </a:endParaRPr>
          </a:p>
          <a:p>
            <a:pPr lvl="1"/>
            <a:r>
              <a:rPr lang="en-US" altLang="zh-CN" sz="2800" b="1" dirty="0">
                <a:solidFill>
                  <a:srgbClr val="FFC000"/>
                </a:solidFill>
              </a:rPr>
              <a:t>Use of a simulation</a:t>
            </a:r>
            <a:endParaRPr lang="en-US" altLang="zh-CN" sz="2800" b="1" dirty="0">
              <a:solidFill>
                <a:srgbClr val="FFC000"/>
              </a:solidFill>
            </a:endParaRPr>
          </a:p>
          <a:p>
            <a:r>
              <a:rPr lang="en-US" altLang="zh-CN" dirty="0"/>
              <a:t>The Chemistry teacher support material contains further guidance on these possible approaches.</a:t>
            </a:r>
            <a:endParaRPr lang="en-US" altLang="zh-CN" dirty="0"/>
          </a:p>
          <a:p>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85420"/>
            <a:ext cx="8104505" cy="832485"/>
          </a:xfrm>
        </p:spPr>
        <p:txBody>
          <a:bodyPr>
            <a:normAutofit fontScale="90000"/>
          </a:bodyPr>
          <a:lstStyle/>
          <a:p>
            <a:r>
              <a:rPr lang="en-US" altLang="zh-CN" sz="3200" b="1" dirty="0">
                <a:solidFill>
                  <a:srgbClr val="FFC000"/>
                </a:solidFill>
                <a:sym typeface="+mn-ea"/>
              </a:rPr>
              <a:t>Developing and implementing the research question</a:t>
            </a:r>
            <a:endParaRPr lang="en-US" altLang="zh-CN" sz="3200" b="1" dirty="0">
              <a:solidFill>
                <a:srgbClr val="FFC000"/>
              </a:solidFill>
              <a:sym typeface="+mn-ea"/>
            </a:endParaRPr>
          </a:p>
        </p:txBody>
      </p:sp>
      <p:sp>
        <p:nvSpPr>
          <p:cNvPr id="3" name="内容占位符 2"/>
          <p:cNvSpPr>
            <a:spLocks noGrp="1"/>
          </p:cNvSpPr>
          <p:nvPr>
            <p:ph idx="1"/>
          </p:nvPr>
        </p:nvSpPr>
        <p:spPr>
          <a:xfrm>
            <a:off x="215900" y="1018540"/>
            <a:ext cx="8686800" cy="5839460"/>
          </a:xfrm>
        </p:spPr>
        <p:txBody>
          <a:bodyPr>
            <a:normAutofit fontScale="90000"/>
          </a:bodyPr>
          <a:lstStyle/>
          <a:p>
            <a:r>
              <a:rPr lang="en-US" altLang="zh-CN" dirty="0"/>
              <a:t>Each student is expected to formulate, investigate and answer a unique research question, seeking advice from their teacher.</a:t>
            </a:r>
            <a:endParaRPr lang="en-US" altLang="zh-CN" dirty="0"/>
          </a:p>
          <a:p>
            <a:r>
              <a:rPr lang="en-US" altLang="zh-CN" dirty="0"/>
              <a:t>A student must not present the same set of raw data as another student.</a:t>
            </a:r>
            <a:endParaRPr lang="en-US" altLang="zh-CN" dirty="0"/>
          </a:p>
          <a:p>
            <a:r>
              <a:rPr lang="en-US" altLang="zh-CN" dirty="0"/>
              <a:t>Each student develops their own methodology to answer their individual research question. The student investigates by:</a:t>
            </a:r>
            <a:endParaRPr lang="en-US" altLang="zh-CN" dirty="0"/>
          </a:p>
          <a:p>
            <a:pPr lvl="1"/>
            <a:r>
              <a:rPr lang="en-US" altLang="zh-CN" sz="2400" b="1" dirty="0">
                <a:solidFill>
                  <a:srgbClr val="FFC000"/>
                </a:solidFill>
              </a:rPr>
              <a:t>manipulating an independent variable</a:t>
            </a:r>
            <a:endParaRPr lang="en-US" altLang="zh-CN" sz="2400" b="1" dirty="0">
              <a:solidFill>
                <a:srgbClr val="FFC000"/>
              </a:solidFill>
            </a:endParaRPr>
          </a:p>
          <a:p>
            <a:r>
              <a:rPr lang="en-US" altLang="zh-CN" b="1" dirty="0">
                <a:solidFill>
                  <a:srgbClr val="FFC000"/>
                </a:solidFill>
              </a:rPr>
              <a:t>or</a:t>
            </a:r>
            <a:endParaRPr lang="en-US" altLang="zh-CN" b="1" dirty="0">
              <a:solidFill>
                <a:srgbClr val="FFC000"/>
              </a:solidFill>
            </a:endParaRPr>
          </a:p>
          <a:p>
            <a:pPr lvl="1"/>
            <a:r>
              <a:rPr lang="en-US" altLang="zh-CN" sz="2400" b="1" dirty="0">
                <a:solidFill>
                  <a:srgbClr val="FFC000"/>
                </a:solidFill>
              </a:rPr>
              <a:t>selecting variables during fieldwork</a:t>
            </a:r>
            <a:endParaRPr lang="en-US" altLang="zh-CN" sz="2400" b="1" dirty="0">
              <a:solidFill>
                <a:srgbClr val="FFC000"/>
              </a:solidFill>
            </a:endParaRPr>
          </a:p>
          <a:p>
            <a:r>
              <a:rPr lang="en-US" altLang="zh-CN" b="1" dirty="0">
                <a:solidFill>
                  <a:srgbClr val="FFC000"/>
                </a:solidFill>
              </a:rPr>
              <a:t>or</a:t>
            </a:r>
            <a:endParaRPr lang="en-US" altLang="zh-CN" b="1" dirty="0">
              <a:solidFill>
                <a:srgbClr val="FFC000"/>
              </a:solidFill>
            </a:endParaRPr>
          </a:p>
          <a:p>
            <a:pPr lvl="1"/>
            <a:r>
              <a:rPr lang="en-US" altLang="zh-CN" sz="2400" b="1" dirty="0">
                <a:solidFill>
                  <a:srgbClr val="FFC000"/>
                </a:solidFill>
              </a:rPr>
              <a:t>selecting different data from external databases.</a:t>
            </a:r>
            <a:endParaRPr lang="en-US" altLang="zh-CN" sz="2400" dirty="0"/>
          </a:p>
          <a:p>
            <a:r>
              <a:rPr lang="en-US" altLang="zh-CN" dirty="0"/>
              <a:t>The student might seek support from peers when collecting data.</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77470"/>
            <a:ext cx="8104505" cy="696595"/>
          </a:xfrm>
        </p:spPr>
        <p:txBody>
          <a:bodyPr>
            <a:normAutofit/>
          </a:bodyPr>
          <a:lstStyle/>
          <a:p>
            <a:r>
              <a:rPr lang="en-US" altLang="zh-CN" sz="3200" b="1" dirty="0">
                <a:solidFill>
                  <a:srgbClr val="FFC000"/>
                </a:solidFill>
                <a:sym typeface="+mn-ea"/>
              </a:rPr>
              <a:t>Methodology for collaborative work</a:t>
            </a:r>
            <a:endParaRPr lang="en-US" altLang="zh-CN" sz="3200" b="1" dirty="0">
              <a:solidFill>
                <a:srgbClr val="FFC000"/>
              </a:solidFill>
              <a:sym typeface="+mn-ea"/>
            </a:endParaRPr>
          </a:p>
        </p:txBody>
      </p:sp>
      <p:sp>
        <p:nvSpPr>
          <p:cNvPr id="3" name="内容占位符 2"/>
          <p:cNvSpPr>
            <a:spLocks noGrp="1"/>
          </p:cNvSpPr>
          <p:nvPr>
            <p:ph idx="1"/>
          </p:nvPr>
        </p:nvSpPr>
        <p:spPr>
          <a:xfrm>
            <a:off x="215900" y="665480"/>
            <a:ext cx="8686800" cy="6084570"/>
          </a:xfrm>
        </p:spPr>
        <p:txBody>
          <a:bodyPr>
            <a:noAutofit/>
          </a:bodyPr>
          <a:lstStyle/>
          <a:p>
            <a:r>
              <a:rPr lang="en-US" altLang="zh-CN" sz="1600" b="1" dirty="0">
                <a:solidFill>
                  <a:srgbClr val="FFC000"/>
                </a:solidFill>
              </a:rPr>
              <a:t>Collaborative work is optional</a:t>
            </a:r>
            <a:r>
              <a:rPr lang="en-US" altLang="zh-CN" sz="1600" dirty="0"/>
              <a:t> and where it is facilitated the groups formed must be </a:t>
            </a:r>
            <a:r>
              <a:rPr lang="en-US" altLang="zh-CN" sz="1600" b="1" dirty="0">
                <a:solidFill>
                  <a:srgbClr val="FFC000"/>
                </a:solidFill>
              </a:rPr>
              <a:t>no larger than three students</a:t>
            </a:r>
            <a:r>
              <a:rPr lang="en-US" altLang="zh-CN" sz="1600" dirty="0"/>
              <a:t>. Students may organize their own groups. The teacher must provide guidance to ensure that all students are fully engaged in the collaborative activity. Students must clearly understand the requirement to conduct an individual investigation.</a:t>
            </a:r>
            <a:endParaRPr lang="en-US" altLang="zh-CN" sz="1600" dirty="0"/>
          </a:p>
          <a:p>
            <a:r>
              <a:rPr lang="en-US" altLang="zh-CN" sz="1600" dirty="0"/>
              <a:t>The methodology developed to answer their individual research question may be in part the outcome of collaborative activity. A student within the group investigates their individual research question by manipulating:</a:t>
            </a:r>
            <a:endParaRPr lang="en-US" altLang="zh-CN" sz="1600" dirty="0"/>
          </a:p>
          <a:p>
            <a:pPr lvl="1"/>
            <a:r>
              <a:rPr lang="en-US" altLang="zh-CN" sz="1600" b="1" dirty="0">
                <a:solidFill>
                  <a:srgbClr val="FFC000"/>
                </a:solidFill>
              </a:rPr>
              <a:t>a different independent variable from those selected by other group members</a:t>
            </a:r>
            <a:endParaRPr lang="en-US" altLang="zh-CN" sz="1600" b="1" dirty="0">
              <a:solidFill>
                <a:srgbClr val="FFC000"/>
              </a:solidFill>
            </a:endParaRPr>
          </a:p>
          <a:p>
            <a:r>
              <a:rPr lang="en-US" altLang="zh-CN" sz="1600" dirty="0"/>
              <a:t>or</a:t>
            </a:r>
            <a:endParaRPr lang="en-US" altLang="zh-CN" sz="1600" dirty="0"/>
          </a:p>
          <a:p>
            <a:pPr lvl="1"/>
            <a:r>
              <a:rPr lang="en-US" altLang="zh-CN" sz="1600" b="1" dirty="0">
                <a:solidFill>
                  <a:srgbClr val="FFC000"/>
                </a:solidFill>
              </a:rPr>
              <a:t>the same independent variable with a different dependent variable from those selected by other group members</a:t>
            </a:r>
            <a:endParaRPr lang="en-US" altLang="zh-CN" sz="1600" b="1" dirty="0">
              <a:solidFill>
                <a:srgbClr val="FFC000"/>
              </a:solidFill>
            </a:endParaRPr>
          </a:p>
          <a:p>
            <a:r>
              <a:rPr lang="en-US" altLang="zh-CN" sz="1600" dirty="0"/>
              <a:t>or</a:t>
            </a:r>
            <a:endParaRPr lang="en-US" altLang="zh-CN" sz="1600" dirty="0"/>
          </a:p>
          <a:p>
            <a:pPr lvl="1"/>
            <a:r>
              <a:rPr lang="en-US" altLang="zh-CN" sz="1600" b="1" dirty="0">
                <a:solidFill>
                  <a:srgbClr val="FFC000"/>
                </a:solidFill>
              </a:rPr>
              <a:t>different data from those selected by other group members from within a larger communally acquired data set.</a:t>
            </a:r>
            <a:endParaRPr lang="en-US" altLang="zh-CN" sz="1600" b="1" dirty="0">
              <a:solidFill>
                <a:srgbClr val="FFC000"/>
              </a:solidFill>
            </a:endParaRPr>
          </a:p>
          <a:p>
            <a:r>
              <a:rPr lang="en-US" altLang="zh-CN" sz="1600" dirty="0"/>
              <a:t>In this context, collaborative work is permitted under the understanding that </a:t>
            </a:r>
            <a:r>
              <a:rPr lang="en-US" altLang="zh-CN" sz="1600" b="1" dirty="0">
                <a:solidFill>
                  <a:srgbClr val="FFC000"/>
                </a:solidFill>
              </a:rPr>
              <a:t>the final report presented for assessment is that of the individual student</a:t>
            </a:r>
            <a:r>
              <a:rPr lang="en-US" altLang="zh-CN" sz="1600" dirty="0"/>
              <a:t>. </a:t>
            </a:r>
            <a:r>
              <a:rPr lang="en-US" altLang="zh-CN" sz="1600" b="1" dirty="0">
                <a:solidFill>
                  <a:srgbClr val="FFC000"/>
                </a:solidFill>
              </a:rPr>
              <a:t>A report by the group is not permitted.</a:t>
            </a:r>
            <a:r>
              <a:rPr lang="en-US" altLang="zh-CN" sz="1600" dirty="0"/>
              <a:t> All authoring, including the description of the methodology, must be done individually. This diagram illustrates a possible route through the IA process where students collaborate.</a:t>
            </a:r>
            <a:endParaRPr lang="en-US" altLang="zh-C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074420" y="227330"/>
            <a:ext cx="6193155" cy="62687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899" y="377826"/>
            <a:ext cx="8572501" cy="917575"/>
          </a:xfrm>
        </p:spPr>
        <p:txBody>
          <a:bodyPr/>
          <a:lstStyle/>
          <a:p>
            <a:r>
              <a:rPr lang="en-US" altLang="zh-CN" dirty="0">
                <a:solidFill>
                  <a:srgbClr val="FFC000"/>
                </a:solidFill>
              </a:rPr>
              <a:t>Internal assessment details</a:t>
            </a:r>
            <a:endParaRPr lang="zh-CN" altLang="en-US" dirty="0">
              <a:solidFill>
                <a:srgbClr val="FFC000"/>
              </a:solidFill>
            </a:endParaRPr>
          </a:p>
        </p:txBody>
      </p:sp>
      <p:pic>
        <p:nvPicPr>
          <p:cNvPr id="3" name="图片 2"/>
          <p:cNvPicPr>
            <a:picLocks noChangeAspect="1"/>
          </p:cNvPicPr>
          <p:nvPr/>
        </p:nvPicPr>
        <p:blipFill>
          <a:blip r:embed="rId1"/>
          <a:stretch>
            <a:fillRect/>
          </a:stretch>
        </p:blipFill>
        <p:spPr>
          <a:xfrm>
            <a:off x="70485" y="1645920"/>
            <a:ext cx="8852535" cy="30714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FFC000"/>
                </a:solidFill>
              </a:rPr>
              <a:t>Group 4 Project</a:t>
            </a:r>
            <a:endParaRPr lang="zh-CN" altLang="en-US" dirty="0">
              <a:solidFill>
                <a:srgbClr val="FFC000"/>
              </a:solidFill>
            </a:endParaRPr>
          </a:p>
        </p:txBody>
      </p:sp>
      <p:sp>
        <p:nvSpPr>
          <p:cNvPr id="3" name="内容占位符 2"/>
          <p:cNvSpPr>
            <a:spLocks noGrp="1"/>
          </p:cNvSpPr>
          <p:nvPr>
            <p:ph idx="1"/>
          </p:nvPr>
        </p:nvSpPr>
        <p:spPr>
          <a:xfrm>
            <a:off x="856060" y="2249486"/>
            <a:ext cx="7429499" cy="3744913"/>
          </a:xfrm>
        </p:spPr>
        <p:txBody>
          <a:bodyPr>
            <a:normAutofit/>
          </a:bodyPr>
          <a:lstStyle/>
          <a:p>
            <a:r>
              <a:rPr lang="en-US" altLang="zh-CN" dirty="0"/>
              <a:t>10 hours </a:t>
            </a:r>
            <a:endParaRPr lang="en-US" altLang="zh-CN" dirty="0"/>
          </a:p>
          <a:p>
            <a:r>
              <a:rPr lang="en-US" altLang="zh-CN" dirty="0"/>
              <a:t>Assessed in IB year 1 (Y11) second semester</a:t>
            </a:r>
            <a:endParaRPr lang="en-US" altLang="zh-CN" dirty="0"/>
          </a:p>
          <a:p>
            <a:r>
              <a:rPr lang="en-US" altLang="zh-CN" dirty="0"/>
              <a:t>three stages: planning, action and evaluation.</a:t>
            </a:r>
            <a:endParaRPr lang="en-US" altLang="zh-CN" dirty="0"/>
          </a:p>
          <a:p>
            <a:r>
              <a:rPr lang="en-US" altLang="zh-CN" b="1" dirty="0"/>
              <a:t>mixed-subject groups and one topic</a:t>
            </a:r>
            <a:endParaRPr lang="en-US" altLang="zh-CN" b="1" dirty="0"/>
          </a:p>
          <a:p>
            <a:pPr>
              <a:buNone/>
            </a:pPr>
            <a:r>
              <a:rPr lang="en-US" altLang="zh-CN" dirty="0"/>
              <a:t>   School may adopt mixed-subject groups and choose one common topic. The number of groups will depend on the number of students.</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7989" y="237518"/>
            <a:ext cx="7643811" cy="943582"/>
          </a:xfrm>
        </p:spPr>
        <p:txBody>
          <a:bodyPr>
            <a:normAutofit fontScale="90000"/>
          </a:bodyPr>
          <a:lstStyle/>
          <a:p>
            <a:r>
              <a:rPr lang="en-US" altLang="zh-CN" dirty="0">
                <a:solidFill>
                  <a:srgbClr val="FFC000"/>
                </a:solidFill>
              </a:rPr>
              <a:t>Additional resources </a:t>
            </a:r>
            <a:br>
              <a:rPr lang="en-US" altLang="zh-CN" dirty="0">
                <a:solidFill>
                  <a:srgbClr val="FFC000"/>
                </a:solidFill>
              </a:rPr>
            </a:br>
            <a:r>
              <a:rPr lang="en-US" altLang="zh-CN" dirty="0">
                <a:solidFill>
                  <a:srgbClr val="FFC000"/>
                </a:solidFill>
              </a:rPr>
              <a:t>(Not compulsory, available on MB)</a:t>
            </a:r>
            <a:endParaRPr lang="zh-CN" altLang="en-US" dirty="0">
              <a:solidFill>
                <a:srgbClr val="FFC000"/>
              </a:solidFill>
            </a:endParaRPr>
          </a:p>
        </p:txBody>
      </p:sp>
      <p:sp>
        <p:nvSpPr>
          <p:cNvPr id="3" name="内容占位符 2"/>
          <p:cNvSpPr>
            <a:spLocks noGrp="1"/>
          </p:cNvSpPr>
          <p:nvPr>
            <p:ph idx="1"/>
          </p:nvPr>
        </p:nvSpPr>
        <p:spPr>
          <a:xfrm>
            <a:off x="166689" y="1460500"/>
            <a:ext cx="8786811" cy="4660900"/>
          </a:xfrm>
        </p:spPr>
        <p:txBody>
          <a:bodyPr/>
          <a:lstStyle/>
          <a:p>
            <a:r>
              <a:rPr lang="en-US" altLang="zh-CN" b="1" dirty="0">
                <a:solidFill>
                  <a:srgbClr val="FFC000"/>
                </a:solidFill>
              </a:rPr>
              <a:t>Additional Exercises for each chapter</a:t>
            </a:r>
            <a:r>
              <a:rPr lang="en-US" altLang="zh-CN" dirty="0"/>
              <a:t> (Core &amp; AHL separately)</a:t>
            </a:r>
            <a:endParaRPr lang="en-US" altLang="zh-CN" dirty="0"/>
          </a:p>
          <a:p>
            <a:r>
              <a:rPr lang="en-US" altLang="zh-CN" b="1" dirty="0">
                <a:solidFill>
                  <a:srgbClr val="FFC000"/>
                </a:solidFill>
              </a:rPr>
              <a:t>Fast Facts </a:t>
            </a:r>
            <a:r>
              <a:rPr lang="en-US" altLang="zh-CN" dirty="0"/>
              <a:t>for each chapter (summary of each chapter, you may review it before doing your exercises</a:t>
            </a:r>
            <a:r>
              <a:rPr lang="en-US" altLang="zh-CN"/>
              <a:t>, tests, and exams)</a:t>
            </a:r>
            <a:endParaRPr lang="en-US" altLang="zh-CN" dirty="0"/>
          </a:p>
          <a:p>
            <a:r>
              <a:rPr lang="en-US" altLang="zh-CN" b="1" dirty="0">
                <a:solidFill>
                  <a:srgbClr val="FFC000"/>
                </a:solidFill>
              </a:rPr>
              <a:t>Periodic tables </a:t>
            </a:r>
            <a:r>
              <a:rPr lang="en-US" altLang="zh-CN" dirty="0"/>
              <a:t>(both simple one and extremely detailed one, for different use)</a:t>
            </a:r>
            <a:endParaRPr lang="en-US" altLang="zh-CN" dirty="0"/>
          </a:p>
          <a:p>
            <a:r>
              <a:rPr lang="en-US" altLang="zh-CN" b="1" dirty="0">
                <a:solidFill>
                  <a:srgbClr val="FFC000"/>
                </a:solidFill>
              </a:rPr>
              <a:t>Exercises and Books about A-Level &amp; AP Chemistry</a:t>
            </a:r>
            <a:endParaRPr lang="en-US" altLang="zh-CN" b="1" dirty="0">
              <a:solidFill>
                <a:srgbClr val="FFC000"/>
              </a:solidFill>
            </a:endParaRPr>
          </a:p>
          <a:p>
            <a:r>
              <a:rPr lang="en-US" altLang="zh-CN" b="1" dirty="0">
                <a:solidFill>
                  <a:srgbClr val="FFC000"/>
                </a:solidFill>
              </a:rPr>
              <a:t>Lange’s Chemistry Handbook </a:t>
            </a:r>
            <a:r>
              <a:rPr lang="en-US" altLang="zh-CN" dirty="0"/>
              <a:t>(perfect for doing data-based IA)</a:t>
            </a:r>
            <a:endParaRPr lang="en-US" altLang="zh-CN" dirty="0"/>
          </a:p>
          <a:p>
            <a:r>
              <a:rPr lang="en-US" altLang="zh-CN" dirty="0"/>
              <a:t>etc.</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Academic honesty</a:t>
            </a:r>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832102" y="2507955"/>
            <a:ext cx="7972685" cy="2677656"/>
          </a:xfrm>
          <a:prstGeom prst="rect">
            <a:avLst/>
          </a:prstGeom>
          <a:noFill/>
        </p:spPr>
        <p:txBody>
          <a:bodyPr wrap="square" rtlCol="0">
            <a:spAutoFit/>
          </a:bodyPr>
          <a:lstStyle/>
          <a:p>
            <a:pPr marL="285750" indent="-285750">
              <a:buFont typeface="Arial" panose="020B0604020202020204"/>
              <a:buChar char="•"/>
            </a:pPr>
            <a:r>
              <a:rPr lang="en-US" sz="2400" dirty="0"/>
              <a:t>Be authentic !!!</a:t>
            </a:r>
            <a:endParaRPr lang="en-US" sz="2400" dirty="0"/>
          </a:p>
          <a:p>
            <a:pPr marL="285750" indent="-285750">
              <a:buFont typeface="Arial" panose="020B0604020202020204"/>
              <a:buChar char="•"/>
            </a:pPr>
            <a:endParaRPr lang="en-US" sz="2400" dirty="0"/>
          </a:p>
          <a:p>
            <a:pPr marL="285750" indent="-285750">
              <a:buFont typeface="Arial" panose="020B0604020202020204"/>
              <a:buChar char="•"/>
            </a:pPr>
            <a:r>
              <a:rPr lang="en-US" sz="2400" dirty="0"/>
              <a:t>Any suspicious work submitted involving academic honesty issue will be penalized by giving a mark of zero.</a:t>
            </a:r>
            <a:endParaRPr lang="en-US" sz="2400" dirty="0"/>
          </a:p>
          <a:p>
            <a:pPr marL="285750" indent="-285750">
              <a:buFont typeface="Arial" panose="020B0604020202020204"/>
              <a:buChar char="•"/>
            </a:pPr>
            <a:endParaRPr lang="en-US" sz="2400" dirty="0"/>
          </a:p>
          <a:p>
            <a:pPr marL="285750" indent="-285750">
              <a:buFont typeface="Arial" panose="020B0604020202020204"/>
              <a:buChar char="•"/>
            </a:pPr>
            <a:r>
              <a:rPr lang="en-US" sz="2400" dirty="0"/>
              <a:t>                            will be used for originality checking.</a:t>
            </a:r>
            <a:endParaRPr lang="en-US" sz="2400" dirty="0"/>
          </a:p>
          <a:p>
            <a:pPr marL="285750" indent="-285750"/>
            <a:endParaRPr lang="en-US" sz="2400" dirty="0"/>
          </a:p>
        </p:txBody>
      </p:sp>
      <p:pic>
        <p:nvPicPr>
          <p:cNvPr id="4" name="图片 3" descr="无标题.png"/>
          <p:cNvPicPr>
            <a:picLocks noChangeAspect="1"/>
          </p:cNvPicPr>
          <p:nvPr/>
        </p:nvPicPr>
        <p:blipFill>
          <a:blip r:embed="rId1"/>
          <a:stretch>
            <a:fillRect/>
          </a:stretch>
        </p:blipFill>
        <p:spPr>
          <a:xfrm>
            <a:off x="1271130" y="4157125"/>
            <a:ext cx="2200582" cy="7335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6059" y="220694"/>
            <a:ext cx="7429499" cy="1478570"/>
          </a:xfrm>
        </p:spPr>
        <p:txBody>
          <a:bodyPr/>
          <a:lstStyle/>
          <a:p>
            <a:r>
              <a:rPr lang="en-US" altLang="zh-CN" dirty="0">
                <a:solidFill>
                  <a:srgbClr val="FFC000"/>
                </a:solidFill>
              </a:rPr>
              <a:t>Self-introduction</a:t>
            </a:r>
            <a:endParaRPr lang="zh-CN" altLang="en-US" dirty="0">
              <a:solidFill>
                <a:srgbClr val="FFC000"/>
              </a:solidFill>
            </a:endParaRPr>
          </a:p>
        </p:txBody>
      </p:sp>
      <p:sp>
        <p:nvSpPr>
          <p:cNvPr id="3" name="内容占位符 2"/>
          <p:cNvSpPr>
            <a:spLocks noGrp="1"/>
          </p:cNvSpPr>
          <p:nvPr>
            <p:ph idx="1"/>
          </p:nvPr>
        </p:nvSpPr>
        <p:spPr>
          <a:xfrm>
            <a:off x="856060" y="1407226"/>
            <a:ext cx="7429499" cy="5005449"/>
          </a:xfrm>
        </p:spPr>
        <p:txBody>
          <a:bodyPr>
            <a:normAutofit fontScale="92500" lnSpcReduction="10000"/>
          </a:bodyPr>
          <a:lstStyle/>
          <a:p>
            <a:r>
              <a:rPr lang="en-US" altLang="zh-CN" dirty="0"/>
              <a:t>Wilt </a:t>
            </a:r>
            <a:r>
              <a:rPr lang="zh-CN" altLang="en-US" dirty="0"/>
              <a:t>顧思偉</a:t>
            </a:r>
            <a:endParaRPr lang="en-US" altLang="zh-CN" dirty="0"/>
          </a:p>
          <a:p>
            <a:r>
              <a:rPr lang="en-US" altLang="zh-CN" dirty="0"/>
              <a:t>Teaching in PH 10.5 </a:t>
            </a:r>
            <a:r>
              <a:rPr lang="en-US" altLang="zh-CN" dirty="0" err="1"/>
              <a:t>yrs</a:t>
            </a:r>
            <a:endParaRPr lang="en-US" altLang="zh-CN" dirty="0"/>
          </a:p>
          <a:p>
            <a:r>
              <a:rPr lang="en-US" altLang="zh-CN" dirty="0"/>
              <a:t>IB Chemistry &amp; Biology &amp; ESS teacher</a:t>
            </a:r>
            <a:endParaRPr lang="en-US" altLang="zh-CN" dirty="0"/>
          </a:p>
          <a:p>
            <a:r>
              <a:rPr lang="en-US" altLang="zh-CN" dirty="0"/>
              <a:t>IB Biology Examiner</a:t>
            </a:r>
            <a:endParaRPr lang="en-US" altLang="zh-CN" dirty="0"/>
          </a:p>
          <a:p>
            <a:r>
              <a:rPr lang="en-US" altLang="zh-CN" dirty="0"/>
              <a:t>Chemistry Competition Coach</a:t>
            </a:r>
            <a:endParaRPr lang="en-US" altLang="zh-CN" dirty="0"/>
          </a:p>
          <a:p>
            <a:r>
              <a:rPr lang="en-US" altLang="zh-CN" dirty="0"/>
              <a:t>Huskies Assistant Coach</a:t>
            </a:r>
            <a:endParaRPr lang="en-US" altLang="zh-CN" dirty="0"/>
          </a:p>
          <a:p>
            <a:r>
              <a:rPr lang="en-US" altLang="zh-CN" dirty="0"/>
              <a:t>Voice of </a:t>
            </a:r>
            <a:r>
              <a:rPr lang="en-US" altLang="zh-CN" dirty="0" err="1"/>
              <a:t>Pinghe</a:t>
            </a:r>
            <a:r>
              <a:rPr lang="en-US" altLang="zh-CN" dirty="0"/>
              <a:t> Mentor</a:t>
            </a:r>
            <a:endParaRPr lang="en-US" altLang="zh-CN" dirty="0"/>
          </a:p>
          <a:p>
            <a:r>
              <a:rPr lang="en-US" altLang="zh-CN" dirty="0"/>
              <a:t>Tel/WeChat: 13701718422</a:t>
            </a:r>
            <a:endParaRPr lang="en-US" altLang="zh-CN" dirty="0"/>
          </a:p>
          <a:p>
            <a:r>
              <a:rPr lang="en-US" altLang="zh-CN" dirty="0"/>
              <a:t>Office: Room 305</a:t>
            </a:r>
            <a:endParaRPr lang="en-US" altLang="zh-CN" dirty="0"/>
          </a:p>
          <a:p>
            <a:r>
              <a:rPr lang="en-US" altLang="zh-CN" dirty="0"/>
              <a:t>Email: gusiwei@shphschool.com</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701" y="301018"/>
            <a:ext cx="7429499" cy="1172182"/>
          </a:xfrm>
        </p:spPr>
        <p:txBody>
          <a:bodyPr/>
          <a:lstStyle/>
          <a:p>
            <a:r>
              <a:rPr lang="en-US" altLang="zh-CN" dirty="0">
                <a:solidFill>
                  <a:srgbClr val="FFC000"/>
                </a:solidFill>
              </a:rPr>
              <a:t>School Assessment</a:t>
            </a:r>
            <a:endParaRPr lang="zh-CN" altLang="en-US" dirty="0">
              <a:solidFill>
                <a:srgbClr val="FFC000"/>
              </a:solidFill>
            </a:endParaRPr>
          </a:p>
        </p:txBody>
      </p:sp>
      <p:sp>
        <p:nvSpPr>
          <p:cNvPr id="3" name="内容占位符 2"/>
          <p:cNvSpPr>
            <a:spLocks noGrp="1"/>
          </p:cNvSpPr>
          <p:nvPr>
            <p:ph idx="1"/>
          </p:nvPr>
        </p:nvSpPr>
        <p:spPr>
          <a:xfrm>
            <a:off x="266700" y="1779588"/>
            <a:ext cx="8445500" cy="4138613"/>
          </a:xfrm>
        </p:spPr>
        <p:txBody>
          <a:bodyPr>
            <a:normAutofit lnSpcReduction="10000"/>
          </a:bodyPr>
          <a:lstStyle/>
          <a:p>
            <a:r>
              <a:rPr lang="en-US" altLang="zh-CN" dirty="0"/>
              <a:t>1</a:t>
            </a:r>
            <a:r>
              <a:rPr lang="en-US" altLang="zh-CN" baseline="30000" dirty="0"/>
              <a:t>st</a:t>
            </a:r>
            <a:r>
              <a:rPr lang="en-US" altLang="zh-CN" dirty="0"/>
              <a:t> Monthly Test: 15%</a:t>
            </a:r>
            <a:endParaRPr lang="en-US" altLang="zh-CN" dirty="0"/>
          </a:p>
          <a:p>
            <a:r>
              <a:rPr lang="en-US" altLang="zh-CN" dirty="0"/>
              <a:t>Mid-term Exam: 20%</a:t>
            </a:r>
            <a:endParaRPr lang="en-US" altLang="zh-CN" dirty="0"/>
          </a:p>
          <a:p>
            <a:r>
              <a:rPr lang="en-US" altLang="zh-CN" dirty="0"/>
              <a:t>3</a:t>
            </a:r>
            <a:r>
              <a:rPr lang="en-US" altLang="zh-CN" baseline="30000" dirty="0"/>
              <a:t>rd</a:t>
            </a:r>
            <a:r>
              <a:rPr lang="en-US" altLang="zh-CN" dirty="0"/>
              <a:t> Monthly Test:15%</a:t>
            </a:r>
            <a:endParaRPr lang="en-US" altLang="zh-CN" dirty="0"/>
          </a:p>
          <a:p>
            <a:r>
              <a:rPr lang="en-US" altLang="zh-CN" dirty="0"/>
              <a:t>Final Exam: 30%</a:t>
            </a:r>
            <a:endParaRPr lang="en-US" altLang="zh-CN" dirty="0"/>
          </a:p>
          <a:p>
            <a:r>
              <a:rPr lang="en-US" altLang="zh-CN" dirty="0"/>
              <a:t>Coursework: 15% </a:t>
            </a:r>
            <a:endParaRPr lang="en-US" altLang="zh-CN" dirty="0"/>
          </a:p>
          <a:p>
            <a:r>
              <a:rPr lang="en-US" altLang="zh-CN" dirty="0"/>
              <a:t>Experimental Practical Work (IA): 5% </a:t>
            </a:r>
            <a:endParaRPr lang="en-US" altLang="zh-CN" dirty="0"/>
          </a:p>
          <a:p>
            <a:r>
              <a:rPr lang="en-US" altLang="zh-CN" dirty="0"/>
              <a:t>(the percentage of the last two parts will change in </a:t>
            </a:r>
            <a:r>
              <a:rPr lang="en-US" altLang="zh-CN"/>
              <a:t>the next </a:t>
            </a:r>
            <a:r>
              <a:rPr lang="en-US" altLang="zh-CN" dirty="0"/>
              <a:t>semesters)</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9610" y="203200"/>
            <a:ext cx="7429500" cy="913130"/>
          </a:xfrm>
        </p:spPr>
        <p:txBody>
          <a:bodyPr/>
          <a:lstStyle/>
          <a:p>
            <a:r>
              <a:rPr lang="en-US" altLang="zh-CN" dirty="0"/>
              <a:t>Command Terms of Chemistry</a:t>
            </a:r>
            <a:endParaRPr lang="zh-CN" altLang="en-US" dirty="0"/>
          </a:p>
        </p:txBody>
      </p:sp>
      <p:pic>
        <p:nvPicPr>
          <p:cNvPr id="3" name="图片 2"/>
          <p:cNvPicPr>
            <a:picLocks noChangeAspect="1"/>
          </p:cNvPicPr>
          <p:nvPr/>
        </p:nvPicPr>
        <p:blipFill>
          <a:blip r:embed="rId1"/>
          <a:stretch>
            <a:fillRect/>
          </a:stretch>
        </p:blipFill>
        <p:spPr>
          <a:xfrm>
            <a:off x="541020" y="1049020"/>
            <a:ext cx="8208010" cy="55156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33095" y="4126865"/>
            <a:ext cx="7741285" cy="2164080"/>
          </a:xfrm>
          <a:prstGeom prst="rect">
            <a:avLst/>
          </a:prstGeom>
        </p:spPr>
      </p:pic>
      <p:pic>
        <p:nvPicPr>
          <p:cNvPr id="5" name="图片 4"/>
          <p:cNvPicPr>
            <a:picLocks noChangeAspect="1"/>
          </p:cNvPicPr>
          <p:nvPr/>
        </p:nvPicPr>
        <p:blipFill>
          <a:blip r:embed="rId2"/>
          <a:stretch>
            <a:fillRect/>
          </a:stretch>
        </p:blipFill>
        <p:spPr>
          <a:xfrm>
            <a:off x="633095" y="379095"/>
            <a:ext cx="7741285" cy="37477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1"/>
          <a:srcRect/>
          <a:stretch>
            <a:fillRect/>
          </a:stretch>
        </p:blipFill>
        <p:spPr bwMode="auto">
          <a:xfrm>
            <a:off x="203200" y="850900"/>
            <a:ext cx="8610600" cy="5359400"/>
          </a:xfrm>
          <a:prstGeom prst="rect">
            <a:avLst/>
          </a:prstGeom>
          <a:noFill/>
          <a:ln w="9525">
            <a:noFill/>
            <a:miter lim="800000"/>
            <a:headEnd/>
            <a:tailEnd/>
          </a:ln>
        </p:spPr>
      </p:pic>
      <p:sp>
        <p:nvSpPr>
          <p:cNvPr id="10243" name="Line 5"/>
          <p:cNvSpPr>
            <a:spLocks noChangeShapeType="1"/>
          </p:cNvSpPr>
          <p:nvPr/>
        </p:nvSpPr>
        <p:spPr bwMode="auto">
          <a:xfrm>
            <a:off x="825500" y="1066800"/>
            <a:ext cx="685800" cy="0"/>
          </a:xfrm>
          <a:prstGeom prst="line">
            <a:avLst/>
          </a:prstGeom>
          <a:noFill/>
          <a:ln w="38100">
            <a:solidFill>
              <a:srgbClr val="FF0000"/>
            </a:solidFill>
            <a:round/>
          </a:ln>
        </p:spPr>
        <p:txBody>
          <a:bodyPr/>
          <a:lstStyle/>
          <a:p>
            <a:endParaRPr lang="zh-CN" altLang="en-US"/>
          </a:p>
        </p:txBody>
      </p:sp>
      <p:sp>
        <p:nvSpPr>
          <p:cNvPr id="10244" name="Line 6"/>
          <p:cNvSpPr>
            <a:spLocks noChangeShapeType="1"/>
          </p:cNvSpPr>
          <p:nvPr/>
        </p:nvSpPr>
        <p:spPr bwMode="auto">
          <a:xfrm>
            <a:off x="990600" y="3657600"/>
            <a:ext cx="685800" cy="0"/>
          </a:xfrm>
          <a:prstGeom prst="line">
            <a:avLst/>
          </a:prstGeom>
          <a:noFill/>
          <a:ln w="38100">
            <a:solidFill>
              <a:srgbClr val="FF0000"/>
            </a:solidFill>
            <a:round/>
          </a:ln>
        </p:spPr>
        <p:txBody>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1"/>
          <a:srcRect/>
          <a:stretch>
            <a:fillRect/>
          </a:stretch>
        </p:blipFill>
        <p:spPr bwMode="auto">
          <a:xfrm>
            <a:off x="254000" y="1308100"/>
            <a:ext cx="8686800" cy="4013200"/>
          </a:xfrm>
          <a:prstGeom prst="rect">
            <a:avLst/>
          </a:prstGeom>
          <a:noFill/>
          <a:ln w="9525">
            <a:noFill/>
            <a:miter lim="800000"/>
            <a:headEnd/>
            <a:tailEnd/>
          </a:ln>
        </p:spPr>
      </p:pic>
      <p:sp>
        <p:nvSpPr>
          <p:cNvPr id="11269" name="Line 5"/>
          <p:cNvSpPr>
            <a:spLocks noChangeShapeType="1"/>
          </p:cNvSpPr>
          <p:nvPr/>
        </p:nvSpPr>
        <p:spPr bwMode="auto">
          <a:xfrm>
            <a:off x="4965700" y="1676400"/>
            <a:ext cx="685800" cy="0"/>
          </a:xfrm>
          <a:prstGeom prst="line">
            <a:avLst/>
          </a:prstGeom>
          <a:noFill/>
          <a:ln w="38100">
            <a:solidFill>
              <a:srgbClr val="FF0000"/>
            </a:solidFill>
            <a:round/>
          </a:ln>
        </p:spPr>
        <p:txBody>
          <a:bodyPr/>
          <a:lstStyle/>
          <a:p>
            <a:endParaRPr lang="zh-CN" altLang="en-US"/>
          </a:p>
        </p:txBody>
      </p:sp>
      <p:sp>
        <p:nvSpPr>
          <p:cNvPr id="11270" name="Line 6"/>
          <p:cNvSpPr>
            <a:spLocks noChangeShapeType="1"/>
          </p:cNvSpPr>
          <p:nvPr/>
        </p:nvSpPr>
        <p:spPr bwMode="auto">
          <a:xfrm>
            <a:off x="381000" y="2044700"/>
            <a:ext cx="685800" cy="0"/>
          </a:xfrm>
          <a:prstGeom prst="line">
            <a:avLst/>
          </a:prstGeom>
          <a:noFill/>
          <a:ln w="38100">
            <a:solidFill>
              <a:srgbClr val="FF0000"/>
            </a:solidFill>
            <a:round/>
          </a:ln>
        </p:spPr>
        <p:txBody>
          <a:bodyPr/>
          <a:lstStyle/>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1"/>
          <a:srcRect/>
          <a:stretch>
            <a:fillRect/>
          </a:stretch>
        </p:blipFill>
        <p:spPr bwMode="auto">
          <a:xfrm>
            <a:off x="177800" y="342900"/>
            <a:ext cx="8783968" cy="5791200"/>
          </a:xfrm>
          <a:prstGeom prst="rect">
            <a:avLst/>
          </a:prstGeom>
          <a:noFill/>
          <a:ln w="9525">
            <a:noFill/>
            <a:miter lim="800000"/>
            <a:headEnd/>
            <a:tailEnd/>
          </a:ln>
        </p:spPr>
      </p:pic>
      <p:sp>
        <p:nvSpPr>
          <p:cNvPr id="12291" name="Line 5"/>
          <p:cNvSpPr>
            <a:spLocks noChangeShapeType="1"/>
          </p:cNvSpPr>
          <p:nvPr/>
        </p:nvSpPr>
        <p:spPr bwMode="auto">
          <a:xfrm>
            <a:off x="266700" y="622300"/>
            <a:ext cx="685800" cy="0"/>
          </a:xfrm>
          <a:prstGeom prst="line">
            <a:avLst/>
          </a:prstGeom>
          <a:noFill/>
          <a:ln w="38100">
            <a:solidFill>
              <a:srgbClr val="FF0000"/>
            </a:solidFill>
            <a:round/>
          </a:ln>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p:cNvPicPr>
            <a:picLocks noChangeAspect="1" noChangeArrowheads="1"/>
          </p:cNvPicPr>
          <p:nvPr/>
        </p:nvPicPr>
        <p:blipFill>
          <a:blip r:embed="rId1"/>
          <a:srcRect/>
          <a:stretch>
            <a:fillRect/>
          </a:stretch>
        </p:blipFill>
        <p:spPr bwMode="auto">
          <a:xfrm>
            <a:off x="165100" y="1167303"/>
            <a:ext cx="8763000" cy="4673600"/>
          </a:xfrm>
          <a:prstGeom prst="rect">
            <a:avLst/>
          </a:prstGeom>
          <a:noFill/>
          <a:ln w="9525">
            <a:noFill/>
            <a:miter lim="800000"/>
            <a:headEnd/>
            <a:tailEnd/>
          </a:ln>
        </p:spPr>
      </p:pic>
      <p:sp>
        <p:nvSpPr>
          <p:cNvPr id="5" name="Line 5"/>
          <p:cNvSpPr>
            <a:spLocks noChangeShapeType="1"/>
          </p:cNvSpPr>
          <p:nvPr/>
        </p:nvSpPr>
        <p:spPr bwMode="auto">
          <a:xfrm>
            <a:off x="800100" y="1879600"/>
            <a:ext cx="914400" cy="0"/>
          </a:xfrm>
          <a:prstGeom prst="line">
            <a:avLst/>
          </a:prstGeom>
          <a:noFill/>
          <a:ln w="38100">
            <a:solidFill>
              <a:srgbClr val="FF0000"/>
            </a:solidFill>
            <a:round/>
          </a:ln>
        </p:spPr>
        <p:txBody>
          <a:bodyPr/>
          <a:lstStyle/>
          <a:p>
            <a:endParaRPr lang="zh-CN" altLang="en-US"/>
          </a:p>
        </p:txBody>
      </p:sp>
      <p:sp>
        <p:nvSpPr>
          <p:cNvPr id="6" name="Line 5"/>
          <p:cNvSpPr>
            <a:spLocks noChangeShapeType="1"/>
          </p:cNvSpPr>
          <p:nvPr/>
        </p:nvSpPr>
        <p:spPr bwMode="auto">
          <a:xfrm>
            <a:off x="800100" y="4356100"/>
            <a:ext cx="457200" cy="0"/>
          </a:xfrm>
          <a:prstGeom prst="line">
            <a:avLst/>
          </a:prstGeom>
          <a:noFill/>
          <a:ln w="38100">
            <a:solidFill>
              <a:srgbClr val="FF0000"/>
            </a:solidFill>
            <a:round/>
          </a:ln>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1"/>
          <a:srcRect/>
          <a:stretch>
            <a:fillRect/>
          </a:stretch>
        </p:blipFill>
        <p:spPr bwMode="auto">
          <a:xfrm>
            <a:off x="342900" y="939800"/>
            <a:ext cx="8534400" cy="3688715"/>
          </a:xfrm>
          <a:prstGeom prst="rect">
            <a:avLst/>
          </a:prstGeom>
          <a:noFill/>
          <a:ln w="9525">
            <a:noFill/>
            <a:miter lim="800000"/>
            <a:headEnd/>
            <a:tailEnd/>
          </a:ln>
        </p:spPr>
      </p:pic>
      <p:sp>
        <p:nvSpPr>
          <p:cNvPr id="3" name="Line 5"/>
          <p:cNvSpPr>
            <a:spLocks noChangeShapeType="1"/>
          </p:cNvSpPr>
          <p:nvPr/>
        </p:nvSpPr>
        <p:spPr bwMode="auto">
          <a:xfrm flipV="1">
            <a:off x="558800" y="1244600"/>
            <a:ext cx="419100" cy="12700"/>
          </a:xfrm>
          <a:prstGeom prst="line">
            <a:avLst/>
          </a:prstGeom>
          <a:noFill/>
          <a:ln w="38100">
            <a:solidFill>
              <a:srgbClr val="FF0000"/>
            </a:solidFill>
            <a:round/>
          </a:ln>
        </p:spPr>
        <p:txBody>
          <a:bodyPr/>
          <a:lstStyle/>
          <a:p>
            <a:endParaRPr lang="zh-CN" altLang="en-US"/>
          </a:p>
        </p:txBody>
      </p:sp>
      <p:sp>
        <p:nvSpPr>
          <p:cNvPr id="4" name="Line 5"/>
          <p:cNvSpPr>
            <a:spLocks noChangeShapeType="1"/>
          </p:cNvSpPr>
          <p:nvPr/>
        </p:nvSpPr>
        <p:spPr bwMode="auto">
          <a:xfrm>
            <a:off x="3416300" y="1244600"/>
            <a:ext cx="596900" cy="0"/>
          </a:xfrm>
          <a:prstGeom prst="line">
            <a:avLst/>
          </a:prstGeom>
          <a:noFill/>
          <a:ln w="38100">
            <a:solidFill>
              <a:srgbClr val="FF0000"/>
            </a:solidFill>
            <a:round/>
          </a:ln>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cstate="print"/>
          <a:srcRect/>
          <a:stretch>
            <a:fillRect/>
          </a:stretch>
        </p:blipFill>
        <p:spPr bwMode="auto">
          <a:xfrm>
            <a:off x="1130524" y="76200"/>
            <a:ext cx="6987235" cy="6705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cstate="print"/>
          <a:srcRect/>
          <a:stretch>
            <a:fillRect/>
          </a:stretch>
        </p:blipFill>
        <p:spPr bwMode="auto">
          <a:xfrm>
            <a:off x="114300" y="85725"/>
            <a:ext cx="8864600" cy="66484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399" y="121630"/>
            <a:ext cx="8931435" cy="1478570"/>
          </a:xfrm>
        </p:spPr>
        <p:txBody>
          <a:bodyPr>
            <a:normAutofit/>
          </a:bodyPr>
          <a:lstStyle/>
          <a:p>
            <a:r>
              <a:rPr lang="en-US" altLang="zh-CN" dirty="0">
                <a:solidFill>
                  <a:srgbClr val="FFC000"/>
                </a:solidFill>
              </a:rPr>
              <a:t>Syllabus outline</a:t>
            </a:r>
            <a:endParaRPr lang="zh-CN" altLang="en-US" dirty="0">
              <a:solidFill>
                <a:srgbClr val="FFC000"/>
              </a:solidFill>
            </a:endParaRPr>
          </a:p>
        </p:txBody>
      </p:sp>
      <p:sp>
        <p:nvSpPr>
          <p:cNvPr id="3" name="内容占位符 2"/>
          <p:cNvSpPr>
            <a:spLocks noGrp="1"/>
          </p:cNvSpPr>
          <p:nvPr>
            <p:ph idx="1"/>
          </p:nvPr>
        </p:nvSpPr>
        <p:spPr>
          <a:xfrm>
            <a:off x="457200" y="1600200"/>
            <a:ext cx="8363272" cy="4637112"/>
          </a:xfrm>
        </p:spPr>
        <p:txBody>
          <a:bodyPr>
            <a:normAutofit/>
          </a:bodyPr>
          <a:lstStyle/>
          <a:p>
            <a:r>
              <a:rPr lang="en-US" altLang="zh-CN" b="1" dirty="0">
                <a:solidFill>
                  <a:srgbClr val="FFC000"/>
                </a:solidFill>
              </a:rPr>
              <a:t>Core for </a:t>
            </a:r>
            <a:r>
              <a:rPr lang="en-US" altLang="zh-CN" dirty="0"/>
              <a:t>both SL &amp; </a:t>
            </a:r>
            <a:r>
              <a:rPr lang="en-US" altLang="zh-CN" b="1" dirty="0">
                <a:solidFill>
                  <a:srgbClr val="FFC000"/>
                </a:solidFill>
              </a:rPr>
              <a:t>HL: 110 hr</a:t>
            </a:r>
            <a:endParaRPr lang="en-US" altLang="zh-CN" b="1" dirty="0">
              <a:solidFill>
                <a:srgbClr val="FFC000"/>
              </a:solidFill>
            </a:endParaRPr>
          </a:p>
          <a:p>
            <a:r>
              <a:rPr lang="en-US" altLang="zh-CN" b="1" dirty="0">
                <a:solidFill>
                  <a:srgbClr val="FFC000"/>
                </a:solidFill>
              </a:rPr>
              <a:t>Additional Higher Level (AHL</a:t>
            </a:r>
            <a:r>
              <a:rPr lang="en-US" altLang="zh-CN" b="1">
                <a:solidFill>
                  <a:srgbClr val="FFC000"/>
                </a:solidFill>
              </a:rPr>
              <a:t>): 70 hr</a:t>
            </a:r>
            <a:endParaRPr lang="en-US" altLang="zh-CN" b="1" dirty="0">
              <a:solidFill>
                <a:srgbClr val="FFC000"/>
              </a:solidFill>
            </a:endParaRPr>
          </a:p>
          <a:p>
            <a:r>
              <a:rPr lang="en-US" altLang="zh-CN" b="1" dirty="0">
                <a:solidFill>
                  <a:srgbClr val="FFC000"/>
                </a:solidFill>
              </a:rPr>
              <a:t>Collabrative Sciences Project: 10 </a:t>
            </a:r>
            <a:r>
              <a:rPr lang="en-US" altLang="zh-CN" b="1" dirty="0" err="1">
                <a:solidFill>
                  <a:srgbClr val="FFC000"/>
                </a:solidFill>
              </a:rPr>
              <a:t>hr</a:t>
            </a:r>
            <a:r>
              <a:rPr lang="en-US" altLang="zh-CN" b="1" dirty="0">
                <a:solidFill>
                  <a:srgbClr val="FFC000"/>
                </a:solidFill>
              </a:rPr>
              <a:t> for </a:t>
            </a:r>
            <a:r>
              <a:rPr lang="en-US" altLang="zh-CN" dirty="0"/>
              <a:t>both SL &amp; </a:t>
            </a:r>
            <a:r>
              <a:rPr lang="en-US" altLang="zh-CN" b="1" dirty="0">
                <a:solidFill>
                  <a:srgbClr val="FFC000"/>
                </a:solidFill>
              </a:rPr>
              <a:t>HL</a:t>
            </a:r>
            <a:endParaRPr lang="en-US" altLang="zh-CN" b="1" dirty="0">
              <a:solidFill>
                <a:srgbClr val="FFC000"/>
              </a:solidFill>
            </a:endParaRPr>
          </a:p>
          <a:p>
            <a:r>
              <a:rPr lang="en-US" altLang="zh-CN" b="1" dirty="0">
                <a:solidFill>
                  <a:srgbClr val="FFC000"/>
                </a:solidFill>
              </a:rPr>
              <a:t>Practical Work: </a:t>
            </a:r>
            <a:r>
              <a:rPr lang="en-US" altLang="zh-CN" dirty="0"/>
              <a:t>20 </a:t>
            </a:r>
            <a:r>
              <a:rPr lang="en-US" altLang="zh-CN" dirty="0" err="1"/>
              <a:t>hr</a:t>
            </a:r>
            <a:r>
              <a:rPr lang="en-US" altLang="zh-CN" dirty="0"/>
              <a:t> for SL, </a:t>
            </a:r>
            <a:r>
              <a:rPr lang="en-US" altLang="zh-CN" b="1" dirty="0">
                <a:solidFill>
                  <a:srgbClr val="FFC000"/>
                </a:solidFill>
              </a:rPr>
              <a:t>40 </a:t>
            </a:r>
            <a:r>
              <a:rPr lang="en-US" altLang="zh-CN" b="1" dirty="0" err="1">
                <a:solidFill>
                  <a:srgbClr val="FFC000"/>
                </a:solidFill>
              </a:rPr>
              <a:t>hr</a:t>
            </a:r>
            <a:r>
              <a:rPr lang="en-US" altLang="zh-CN" b="1" dirty="0">
                <a:solidFill>
                  <a:srgbClr val="FFC000"/>
                </a:solidFill>
              </a:rPr>
              <a:t> for HL</a:t>
            </a:r>
            <a:endParaRPr lang="en-US" altLang="zh-CN" b="1" dirty="0">
              <a:solidFill>
                <a:srgbClr val="FFC000"/>
              </a:solidFill>
            </a:endParaRPr>
          </a:p>
          <a:p>
            <a:r>
              <a:rPr lang="en-US" altLang="zh-CN" b="1" dirty="0">
                <a:solidFill>
                  <a:srgbClr val="FFC000"/>
                </a:solidFill>
              </a:rPr>
              <a:t>Scientific Investigation: 10 </a:t>
            </a:r>
            <a:r>
              <a:rPr lang="en-US" altLang="zh-CN" b="1" dirty="0" err="1">
                <a:solidFill>
                  <a:srgbClr val="FFC000"/>
                </a:solidFill>
              </a:rPr>
              <a:t>hr</a:t>
            </a:r>
            <a:r>
              <a:rPr lang="en-US" altLang="zh-CN" b="1" dirty="0">
                <a:solidFill>
                  <a:srgbClr val="FFC000"/>
                </a:solidFill>
              </a:rPr>
              <a:t> for</a:t>
            </a:r>
            <a:r>
              <a:rPr lang="en-US" altLang="zh-CN" b="1" dirty="0">
                <a:solidFill>
                  <a:srgbClr val="FF0000"/>
                </a:solidFill>
              </a:rPr>
              <a:t> </a:t>
            </a:r>
            <a:r>
              <a:rPr lang="en-US" altLang="zh-CN" dirty="0"/>
              <a:t>both SL and </a:t>
            </a:r>
            <a:r>
              <a:rPr lang="en-US" altLang="zh-CN" b="1" dirty="0">
                <a:solidFill>
                  <a:srgbClr val="FFC000"/>
                </a:solidFill>
              </a:rPr>
              <a:t>HL</a:t>
            </a:r>
            <a:endParaRPr lang="en-US" altLang="zh-CN" b="1" dirty="0">
              <a:solidFill>
                <a:srgbClr val="FFC000"/>
              </a:solidFill>
            </a:endParaRPr>
          </a:p>
          <a:p>
            <a:endParaRPr lang="en-US" altLang="zh-CN" dirty="0"/>
          </a:p>
          <a:p>
            <a:r>
              <a:rPr lang="en-US" altLang="zh-CN" b="1" dirty="0">
                <a:solidFill>
                  <a:srgbClr val="FFC000"/>
                </a:solidFill>
              </a:rPr>
              <a:t>Total teaching hours: </a:t>
            </a:r>
            <a:r>
              <a:rPr lang="en-US" altLang="zh-CN" dirty="0"/>
              <a:t>150 </a:t>
            </a:r>
            <a:r>
              <a:rPr lang="en-US" altLang="zh-CN" dirty="0" err="1"/>
              <a:t>hr</a:t>
            </a:r>
            <a:r>
              <a:rPr lang="en-US" altLang="zh-CN" dirty="0"/>
              <a:t> for SL, </a:t>
            </a:r>
            <a:r>
              <a:rPr lang="en-US" altLang="zh-CN" b="1" dirty="0">
                <a:solidFill>
                  <a:srgbClr val="FFC000"/>
                </a:solidFill>
              </a:rPr>
              <a:t>240 </a:t>
            </a:r>
            <a:r>
              <a:rPr lang="en-US" altLang="zh-CN" b="1" dirty="0" err="1">
                <a:solidFill>
                  <a:srgbClr val="FFC000"/>
                </a:solidFill>
              </a:rPr>
              <a:t>hr</a:t>
            </a:r>
            <a:r>
              <a:rPr lang="en-US" altLang="zh-CN" b="1" dirty="0">
                <a:solidFill>
                  <a:srgbClr val="FFC000"/>
                </a:solidFill>
              </a:rPr>
              <a:t> for HL</a:t>
            </a:r>
            <a:endParaRPr lang="en-US" altLang="zh-CN" b="1" dirty="0">
              <a:solidFill>
                <a:srgbClr val="FFC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6559" y="1"/>
            <a:ext cx="7873081" cy="932763"/>
          </a:xfrm>
        </p:spPr>
        <p:txBody>
          <a:bodyPr/>
          <a:lstStyle/>
          <a:p>
            <a:r>
              <a:rPr lang="en-US" altLang="zh-CN" dirty="0">
                <a:solidFill>
                  <a:srgbClr val="FFC000"/>
                </a:solidFill>
              </a:rPr>
              <a:t>Syllabus Contents</a:t>
            </a:r>
            <a:endParaRPr lang="zh-CN" altLang="en-US" dirty="0">
              <a:solidFill>
                <a:srgbClr val="FFC000"/>
              </a:solidFill>
            </a:endParaRPr>
          </a:p>
        </p:txBody>
      </p:sp>
      <p:pic>
        <p:nvPicPr>
          <p:cNvPr id="4" name="图片 3"/>
          <p:cNvPicPr>
            <a:picLocks noChangeAspect="1"/>
          </p:cNvPicPr>
          <p:nvPr/>
        </p:nvPicPr>
        <p:blipFill>
          <a:blip r:embed="rId1"/>
          <a:stretch>
            <a:fillRect/>
          </a:stretch>
        </p:blipFill>
        <p:spPr>
          <a:xfrm>
            <a:off x="359410" y="1143000"/>
            <a:ext cx="8424545" cy="472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51818"/>
            <a:ext cx="5729287" cy="1478570"/>
          </a:xfrm>
        </p:spPr>
        <p:txBody>
          <a:bodyPr>
            <a:normAutofit/>
          </a:bodyPr>
          <a:lstStyle/>
          <a:p>
            <a:r>
              <a:rPr lang="en-US" altLang="zh-CN" sz="3200" dirty="0"/>
              <a:t>Use the chemistry guide</a:t>
            </a:r>
            <a:endParaRPr lang="zh-CN" altLang="en-US" sz="3200" dirty="0"/>
          </a:p>
        </p:txBody>
      </p:sp>
      <p:sp>
        <p:nvSpPr>
          <p:cNvPr id="3" name="内容占位符 2"/>
          <p:cNvSpPr>
            <a:spLocks noGrp="1"/>
          </p:cNvSpPr>
          <p:nvPr>
            <p:ph idx="1"/>
          </p:nvPr>
        </p:nvSpPr>
        <p:spPr>
          <a:xfrm>
            <a:off x="107315" y="2004695"/>
            <a:ext cx="4117975" cy="4434205"/>
          </a:xfrm>
        </p:spPr>
        <p:txBody>
          <a:bodyPr/>
          <a:lstStyle/>
          <a:p>
            <a:r>
              <a:rPr lang="en-US" altLang="zh-CN" dirty="0"/>
              <a:t>Available on MB</a:t>
            </a:r>
            <a:endParaRPr lang="en-US" altLang="zh-CN" dirty="0"/>
          </a:p>
          <a:p>
            <a:r>
              <a:rPr lang="en-US" altLang="zh-CN" dirty="0"/>
              <a:t>It provides all the information shown today</a:t>
            </a:r>
            <a:endParaRPr lang="en-US" altLang="zh-CN" dirty="0"/>
          </a:p>
          <a:p>
            <a:r>
              <a:rPr lang="en-US" altLang="zh-CN" dirty="0"/>
              <a:t>Detailed syllabus P33</a:t>
            </a:r>
            <a:endParaRPr lang="en-US" altLang="zh-CN" dirty="0"/>
          </a:p>
          <a:p>
            <a:r>
              <a:rPr lang="en-US" altLang="zh-CN" dirty="0"/>
              <a:t>Glossary of command terms (used in exam questions) P81</a:t>
            </a:r>
            <a:endParaRPr lang="zh-CN" altLang="en-US" dirty="0"/>
          </a:p>
        </p:txBody>
      </p:sp>
      <p:pic>
        <p:nvPicPr>
          <p:cNvPr id="6" name="图片 5"/>
          <p:cNvPicPr>
            <a:picLocks noChangeAspect="1"/>
          </p:cNvPicPr>
          <p:nvPr/>
        </p:nvPicPr>
        <p:blipFill>
          <a:blip r:embed="rId1"/>
          <a:stretch>
            <a:fillRect/>
          </a:stretch>
        </p:blipFill>
        <p:spPr>
          <a:xfrm>
            <a:off x="4144010" y="2694305"/>
            <a:ext cx="4999990" cy="4163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838200" y="100965"/>
            <a:ext cx="5793740" cy="66554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150495"/>
            <a:ext cx="9164955" cy="1024890"/>
          </a:xfrm>
        </p:spPr>
        <p:txBody>
          <a:bodyPr>
            <a:normAutofit/>
          </a:bodyPr>
          <a:lstStyle/>
          <a:p>
            <a:r>
              <a:rPr lang="en-US" altLang="zh-CN" dirty="0">
                <a:solidFill>
                  <a:srgbClr val="FFC000"/>
                </a:solidFill>
              </a:rPr>
              <a:t>Assessment outline: HL</a:t>
            </a:r>
            <a:endParaRPr lang="zh-CN" altLang="en-US" dirty="0">
              <a:solidFill>
                <a:srgbClr val="FFC000"/>
              </a:solidFill>
            </a:endParaRPr>
          </a:p>
        </p:txBody>
      </p:sp>
      <p:pic>
        <p:nvPicPr>
          <p:cNvPr id="4" name="图片 3"/>
          <p:cNvPicPr>
            <a:picLocks noChangeAspect="1"/>
          </p:cNvPicPr>
          <p:nvPr/>
        </p:nvPicPr>
        <p:blipFill>
          <a:blip r:embed="rId1"/>
          <a:stretch>
            <a:fillRect/>
          </a:stretch>
        </p:blipFill>
        <p:spPr>
          <a:xfrm>
            <a:off x="562610" y="1097915"/>
            <a:ext cx="8163560" cy="5132070"/>
          </a:xfrm>
          <a:prstGeom prst="rect">
            <a:avLst/>
          </a:prstGeom>
        </p:spPr>
      </p:pic>
    </p:spTree>
  </p:cSld>
  <p:clrMapOvr>
    <a:masterClrMapping/>
  </p:clrMapOvr>
</p:sld>
</file>

<file path=ppt/tags/tag1.xml><?xml version="1.0" encoding="utf-8"?>
<p:tagLst xmlns:p="http://schemas.openxmlformats.org/presentationml/2006/main">
  <p:tag name="KSO_WPP_MARK_KEY" val="1465ee3b-a209-4b25-b308-ba754aabab7b"/>
  <p:tag name="COMMONDATA" val="eyJoZGlkIjoiZDY0NzJhMjVlNjIxMjNiNmIyMGM0ZjAyZTVmMGU4NWI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电路">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Template>
  <TotalTime>0</TotalTime>
  <Words>5841</Words>
  <Application>WPS 演示</Application>
  <PresentationFormat>全屏显示(4:3)</PresentationFormat>
  <Paragraphs>127</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Trebuchet MS</vt:lpstr>
      <vt:lpstr>Tw Cen MT</vt:lpstr>
      <vt:lpstr>微软雅黑</vt:lpstr>
      <vt:lpstr>Arial Unicode MS</vt:lpstr>
      <vt:lpstr>Calibri</vt:lpstr>
      <vt:lpstr>Arial</vt:lpstr>
      <vt:lpstr>电路</vt:lpstr>
      <vt:lpstr>IB Chemistry  Higher Level Introduction</vt:lpstr>
      <vt:lpstr>Self-introduction</vt:lpstr>
      <vt:lpstr>PowerPoint 演示文稿</vt:lpstr>
      <vt:lpstr>PowerPoint 演示文稿</vt:lpstr>
      <vt:lpstr>Syllabus outline</vt:lpstr>
      <vt:lpstr>Syllabus Contents</vt:lpstr>
      <vt:lpstr>Use the chemistry guide</vt:lpstr>
      <vt:lpstr>PowerPoint 演示文稿</vt:lpstr>
      <vt:lpstr>Assessment outline: HL</vt:lpstr>
      <vt:lpstr>PowerPoint 演示文稿</vt:lpstr>
      <vt:lpstr>The scientific investigation</vt:lpstr>
      <vt:lpstr>Facilitating the scientific investigation</vt:lpstr>
      <vt:lpstr>Developing and implementing the research question</vt:lpstr>
      <vt:lpstr>Methodology for collaborative work</vt:lpstr>
      <vt:lpstr>PowerPoint 演示文稿</vt:lpstr>
      <vt:lpstr>Internal assessment details</vt:lpstr>
      <vt:lpstr>Group 4 Project</vt:lpstr>
      <vt:lpstr>Additional resources  (Not compulsory, available on MB)</vt:lpstr>
      <vt:lpstr>Academic honesty</vt:lpstr>
      <vt:lpstr>School Assessment</vt:lpstr>
      <vt:lpstr>Command Terms of Chemistry</vt:lpstr>
      <vt:lpstr>PowerPoint 演示文稿</vt:lpstr>
      <vt:lpstr>PowerPoint 演示文稿</vt:lpstr>
      <vt:lpstr>PowerPoint 演示文稿</vt:lpstr>
      <vt:lpstr>PowerPoint 演示文稿</vt:lpstr>
      <vt:lpstr>PowerPoint 演示文稿</vt:lpstr>
      <vt:lpstr>PowerPoint 演示文稿</vt:lpstr>
    </vt:vector>
  </TitlesOfParts>
  <Company>Users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 Chemistry Higher Level Introduction</dc:title>
  <dc:creator>Wilt Gu</dc:creator>
  <cp:lastModifiedBy>Wilt</cp:lastModifiedBy>
  <cp:revision>31</cp:revision>
  <dcterms:created xsi:type="dcterms:W3CDTF">2015-08-28T23:54:00Z</dcterms:created>
  <dcterms:modified xsi:type="dcterms:W3CDTF">2023-07-25T08:53:24Z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6A7DB7E182B543049924ABEEEE15A082_12</vt:lpwstr>
  </property>
  <property fmtid="{D5CDD505-2E9C-101B-9397-08002B2CF9AE}" pid="3" name="KSOProductBuildVer">
    <vt:lpwstr>2052-11.1.0.14309</vt:lpwstr>
  </property>
</Properties>
</file>