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5" r:id="rId6"/>
    <p:sldId id="517" r:id="rId7"/>
    <p:sldId id="505" r:id="rId8"/>
    <p:sldId id="308" r:id="rId9"/>
    <p:sldId id="306" r:id="rId10"/>
    <p:sldId id="309" r:id="rId11"/>
    <p:sldId id="515" r:id="rId12"/>
    <p:sldId id="549" r:id="rId13"/>
    <p:sldId id="550" r:id="rId14"/>
    <p:sldId id="518" r:id="rId15"/>
    <p:sldId id="551" r:id="rId16"/>
    <p:sldId id="506" r:id="rId17"/>
    <p:sldId id="507" r:id="rId18"/>
    <p:sldId id="508" r:id="rId19"/>
    <p:sldId id="509" r:id="rId20"/>
    <p:sldId id="512" r:id="rId21"/>
    <p:sldId id="510" r:id="rId22"/>
    <p:sldId id="511" r:id="rId23"/>
    <p:sldId id="513" r:id="rId24"/>
    <p:sldId id="514" r:id="rId25"/>
    <p:sldId id="519" r:id="rId26"/>
    <p:sldId id="526" r:id="rId27"/>
    <p:sldId id="516" r:id="rId28"/>
    <p:sldId id="310" r:id="rId29"/>
    <p:sldId id="520" r:id="rId30"/>
    <p:sldId id="521" r:id="rId31"/>
    <p:sldId id="522" r:id="rId32"/>
    <p:sldId id="523" r:id="rId33"/>
    <p:sldId id="314" r:id="rId34"/>
    <p:sldId id="525" r:id="rId35"/>
    <p:sldId id="524" r:id="rId36"/>
    <p:sldId id="311" r:id="rId37"/>
    <p:sldId id="313" r:id="rId38"/>
    <p:sldId id="312" r:id="rId39"/>
    <p:sldId id="527" r:id="rId40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9966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20" y="67"/>
      </p:cViewPr>
      <p:guideLst>
        <p:guide orient="horz" pos="21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5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E51C513-6D82-4F7F-BAE3-75443B0341A5}" type="datetimeFigureOut">
              <a:rPr lang="en-GB" altLang="zh-CN"/>
            </a:fld>
            <a:endParaRPr lang="en-GB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  <a:endParaRPr lang="en-GB" noProof="0" smtClean="0"/>
          </a:p>
          <a:p>
            <a:pPr lvl="1"/>
            <a:r>
              <a:rPr lang="en-GB" noProof="0" smtClean="0"/>
              <a:t>Second level</a:t>
            </a:r>
            <a:endParaRPr lang="en-GB" noProof="0" smtClean="0"/>
          </a:p>
          <a:p>
            <a:pPr lvl="2"/>
            <a:r>
              <a:rPr lang="en-GB" noProof="0" smtClean="0"/>
              <a:t>Third level</a:t>
            </a:r>
            <a:endParaRPr lang="en-GB" noProof="0" smtClean="0"/>
          </a:p>
          <a:p>
            <a:pPr lvl="3"/>
            <a:r>
              <a:rPr lang="en-GB" noProof="0" smtClean="0"/>
              <a:t>Fourth level</a:t>
            </a:r>
            <a:endParaRPr lang="en-GB" noProof="0" smtClean="0"/>
          </a:p>
          <a:p>
            <a:pPr lvl="4"/>
            <a:r>
              <a:rPr lang="en-GB" noProof="0" smtClean="0"/>
              <a:t>Fifth level</a:t>
            </a:r>
            <a:endParaRPr lang="en-GB" noProof="0" smtClean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F13A9CB1-2B28-4B67-861B-97B6090A3FE5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71DBAFC-E27A-48A3-9D9C-3EDB507ECF36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E979-D2FD-4F24-96FE-E4954ECBD8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EAC4D-E302-4596-A467-AA4DF19DF4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28390-4A36-45C1-B622-FE5C1714CC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5210A2A-3638-49FA-B9E3-8321AE1D691B}" type="slidenum">
              <a:rPr lang="en-US" altLang="zh-CN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EEE5F-04C3-4BA5-93D3-51C675E0A6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25BE-1462-4809-BFA0-4D0DBE6B71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54CF0-B80F-4F19-B4B3-A343777608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A9B7-C10E-4740-A14C-D09C24DBC8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625E3-EC58-4832-AB3C-C3294E2ACB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Freeform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8864-B193-4175-A577-087E8E0CD9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576A7C87-BED3-445F-8F06-D3BBE6F0BE88}" type="slidenum">
              <a:rPr lang="en-US" altLang="zh-CN"/>
            </a:fld>
            <a:endParaRPr lang="en-US" altLang="zh-CN"/>
          </a:p>
        </p:txBody>
      </p:sp>
      <p:grpSp>
        <p:nvGrpSpPr>
          <p:cNvPr id="1033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zh-CN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GIF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95300" y="3276600"/>
            <a:ext cx="7950200" cy="838200"/>
          </a:xfrm>
          <a:ln>
            <a:miter lim="800000"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latin typeface="+mn-lt"/>
              </a:rPr>
              <a:t>Chapter 1</a:t>
            </a:r>
            <a:br>
              <a:rPr lang="en-US" sz="4800" dirty="0">
                <a:latin typeface="+mn-lt"/>
              </a:rPr>
            </a:br>
            <a:r>
              <a:rPr lang="en-US" sz="4800" dirty="0" smtClean="0">
                <a:latin typeface="+mn-lt"/>
              </a:rPr>
              <a:t>The Particulate Nature of Matter</a:t>
            </a:r>
            <a:endParaRPr lang="en-US" sz="4800" dirty="0" smtClean="0">
              <a:latin typeface="+mn-lt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495800" y="43434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b="1"/>
              <a:t>Wilt Gu</a:t>
            </a:r>
            <a:endParaRPr lang="en-US" altLang="zh-CN" sz="2800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0575"/>
          </a:xfrm>
        </p:spPr>
        <p:txBody>
          <a:bodyPr/>
          <a:p>
            <a:r>
              <a:rPr lang="en-US" altLang="zh-CN"/>
              <a:t>Melting point determination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100" y="1285240"/>
            <a:ext cx="8739505" cy="5436870"/>
          </a:xfrm>
        </p:spPr>
        <p:txBody>
          <a:bodyPr/>
          <a:p>
            <a:r>
              <a:rPr lang="en-US" altLang="zh-CN"/>
              <a:t>A Thiele tube can be used in the melting point determination.</a:t>
            </a:r>
            <a:endParaRPr lang="en-US" altLang="zh-CN"/>
          </a:p>
          <a:p>
            <a:r>
              <a:rPr lang="en-US" altLang="zh-CN"/>
              <a:t>The capillary tube containing the sample is attached to a thermometer and put into an oil bath. </a:t>
            </a:r>
            <a:endParaRPr lang="en-US" altLang="zh-CN"/>
          </a:p>
          <a:p>
            <a:r>
              <a:rPr lang="en-US" altLang="zh-CN"/>
              <a:t>The oil bath is then heated, slowing down the heating rate as the expected melting point is approached. </a:t>
            </a:r>
            <a:endParaRPr lang="en-US" altLang="zh-CN"/>
          </a:p>
          <a:p>
            <a:r>
              <a:rPr lang="en-US" altLang="zh-CN"/>
              <a:t>Two temperatures are recorded: first, when the tiny yet visible droplets appear, and second, when the entire sample has just melted.</a:t>
            </a:r>
            <a:endParaRPr lang="en-US" altLang="zh-CN"/>
          </a:p>
          <a:p>
            <a:r>
              <a:rPr lang="en-US" altLang="zh-CN"/>
              <a:t>Electronic melting point apparatus may contain a built-in magnifying glass that facilitates observation of the sample.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609600"/>
            <a:ext cx="4090670" cy="55543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457200"/>
            <a:ext cx="8566150" cy="56972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685800"/>
            <a:ext cx="8229600" cy="22104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Separating different types of mixture</a:t>
            </a:r>
            <a:endParaRPr kumimoji="0" lang="en-US" altLang="zh-CN" sz="40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11331" name="Group 6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143000"/>
          <a:ext cx="8229600" cy="52324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55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Suspension of solid in liquid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Filtration or centrifugation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Solution of solid in liquid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 obtain solid: use evaporation (crystallisation)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 obtain liquid (or both): use distillation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Liquid + liquid (immiscible)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 a separating funnel or decantation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Solid + solid (powdered mixture)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Use some difference in properties, e.g density, solubility, sublimation, magnetism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Two (or more) liquids mixed together (miscible) fractional distillation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Fractional distillation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Solution of two (or more) organic solids in a liquid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chromatography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" y="45720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Filtration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133601"/>
            <a:ext cx="8255000" cy="398779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Evaporation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676400"/>
            <a:ext cx="5969635" cy="469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0" y="914400"/>
            <a:ext cx="5926455" cy="5882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Distillation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990600"/>
            <a:ext cx="7760335" cy="5589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009900" y="304800"/>
            <a:ext cx="5922010" cy="1143000"/>
          </a:xfrm>
        </p:spPr>
        <p:txBody>
          <a:bodyPr vert="horz" wrap="square" lIns="91440" tIns="45720" rIns="91440" bIns="45720" numCol="1" anchor="ctr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Fractional Distillation</a:t>
            </a:r>
            <a:endParaRPr kumimoji="0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Decantation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47800"/>
            <a:ext cx="8293735" cy="5266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387350" y="212090"/>
            <a:ext cx="8639175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1.1 Elements, Compounds, and Mixtures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447800"/>
            <a:ext cx="8725535" cy="4904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Picture 6" descr="seperation_by_magnets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390525"/>
            <a:ext cx="4343400" cy="617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7"/>
          <p:cNvPicPr>
            <a:picLocks noChangeAspect="1"/>
          </p:cNvPicPr>
          <p:nvPr/>
        </p:nvPicPr>
        <p:blipFill>
          <a:blip r:embed="rId2"/>
          <a:srcRect l="4753" r="10600" b="4536"/>
          <a:stretch>
            <a:fillRect/>
          </a:stretch>
        </p:blipFill>
        <p:spPr>
          <a:xfrm rot="194878">
            <a:off x="147638" y="307975"/>
            <a:ext cx="4183062" cy="5964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838200" y="152400"/>
            <a:ext cx="60198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Chromatography</a:t>
            </a:r>
            <a:endParaRPr kumimoji="0" lang="en-US" altLang="zh-CN" sz="4400" b="1" i="0" u="none" strike="noStrike" kern="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1600" y="1208405"/>
            <a:ext cx="6323965" cy="5090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219200"/>
            <a:ext cx="6932295" cy="4795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29540"/>
            <a:ext cx="6193155" cy="65982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3810000"/>
            <a:ext cx="8632190" cy="23412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1828800"/>
            <a:ext cx="6242050" cy="160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387350" y="212090"/>
            <a:ext cx="8639175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1.2 Physical States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0"/>
            <a:ext cx="8635365" cy="28301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147" y="0"/>
            <a:ext cx="8229600" cy="838200"/>
          </a:xfrm>
        </p:spPr>
        <p:txBody>
          <a:bodyPr/>
          <a:lstStyle/>
          <a:p>
            <a:r>
              <a:rPr lang="en-US" altLang="zh-CN" sz="4400" dirty="0" smtClean="0"/>
              <a:t>States of Matter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0" y="743486"/>
            <a:ext cx="9097894" cy="60764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-25399" y="76201"/>
            <a:ext cx="7578822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352800" y="1973899"/>
            <a:ext cx="5283991" cy="4884103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3543300" cy="1143000"/>
          </a:xfrm>
        </p:spPr>
        <p:txBody>
          <a:bodyPr/>
          <a:lstStyle/>
          <a:p>
            <a:r>
              <a:rPr lang="en-US" altLang="zh-CN" dirty="0" smtClean="0"/>
              <a:t>Change of States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altLang="zh-CN" dirty="0" smtClean="0"/>
              <a:t>Vaporization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876800"/>
          </a:xfrm>
        </p:spPr>
        <p:txBody>
          <a:bodyPr/>
          <a:lstStyle/>
          <a:p>
            <a:r>
              <a:rPr lang="en-US" altLang="zh-CN" dirty="0" smtClean="0"/>
              <a:t>The process of changing liquid to gas including evaporation and boiling.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Evaporation</a:t>
            </a:r>
            <a:r>
              <a:rPr lang="en-US" altLang="zh-CN" dirty="0" smtClean="0"/>
              <a:t> occurs </a:t>
            </a:r>
            <a:r>
              <a:rPr lang="en-US" altLang="zh-CN" dirty="0"/>
              <a:t>only </a:t>
            </a:r>
            <a:r>
              <a:rPr lang="en-US" altLang="zh-CN" dirty="0">
                <a:solidFill>
                  <a:srgbClr val="FF0000"/>
                </a:solidFill>
              </a:rPr>
              <a:t>at the surface</a:t>
            </a:r>
            <a:r>
              <a:rPr lang="en-US" altLang="zh-CN" dirty="0"/>
              <a:t> and takes place at temperatures </a:t>
            </a:r>
            <a:r>
              <a:rPr lang="en-US" altLang="zh-CN" dirty="0">
                <a:solidFill>
                  <a:srgbClr val="FF0000"/>
                </a:solidFill>
              </a:rPr>
              <a:t>below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GB" altLang="zh-CN" dirty="0" smtClean="0">
                <a:solidFill>
                  <a:srgbClr val="FF0000"/>
                </a:solidFill>
              </a:rPr>
              <a:t>boiling </a:t>
            </a:r>
            <a:r>
              <a:rPr lang="en-GB" altLang="zh-CN" dirty="0">
                <a:solidFill>
                  <a:srgbClr val="FF0000"/>
                </a:solidFill>
              </a:rPr>
              <a:t>point</a:t>
            </a:r>
            <a:r>
              <a:rPr lang="en-GB" altLang="zh-CN" dirty="0" smtClean="0"/>
              <a:t>.</a:t>
            </a:r>
            <a:endParaRPr lang="en-GB" altLang="zh-CN" dirty="0" smtClean="0"/>
          </a:p>
          <a:p>
            <a:r>
              <a:rPr lang="en-GB" altLang="zh-CN" dirty="0" smtClean="0">
                <a:solidFill>
                  <a:srgbClr val="FF0000"/>
                </a:solidFill>
              </a:rPr>
              <a:t>Boiling</a:t>
            </a:r>
            <a:r>
              <a:rPr lang="en-GB" altLang="zh-CN" dirty="0" smtClean="0"/>
              <a:t> </a:t>
            </a:r>
            <a:r>
              <a:rPr lang="en-US" altLang="zh-CN" dirty="0"/>
              <a:t>is a volume phenomenon, characterized by </a:t>
            </a:r>
            <a:r>
              <a:rPr lang="en-US" altLang="zh-CN" dirty="0" smtClean="0"/>
              <a:t>particles leaving </a:t>
            </a:r>
            <a:r>
              <a:rPr lang="en-US" altLang="zh-CN" dirty="0">
                <a:solidFill>
                  <a:srgbClr val="FF0000"/>
                </a:solidFill>
              </a:rPr>
              <a:t>throughout the body of the liquid</a:t>
            </a:r>
            <a:r>
              <a:rPr lang="en-US" altLang="zh-CN" dirty="0"/>
              <a:t> – which is why bubbles occur, and </a:t>
            </a:r>
            <a:r>
              <a:rPr lang="en-US" altLang="zh-CN" dirty="0" smtClean="0"/>
              <a:t>occurs </a:t>
            </a:r>
            <a:r>
              <a:rPr lang="en-US" altLang="zh-CN" dirty="0">
                <a:solidFill>
                  <a:srgbClr val="FF0000"/>
                </a:solidFill>
              </a:rPr>
              <a:t>at a </a:t>
            </a:r>
            <a:r>
              <a:rPr lang="en-US" altLang="zh-CN" dirty="0" smtClean="0">
                <a:solidFill>
                  <a:srgbClr val="FF0000"/>
                </a:solidFill>
              </a:rPr>
              <a:t>specific temperature (boiling point)</a:t>
            </a:r>
            <a:r>
              <a:rPr lang="en-US" altLang="zh-CN" dirty="0"/>
              <a:t>, determined by </a:t>
            </a:r>
            <a:r>
              <a:rPr lang="en-US" altLang="zh-CN" dirty="0">
                <a:solidFill>
                  <a:srgbClr val="FF0000"/>
                </a:solidFill>
              </a:rPr>
              <a:t>when the vapour pressure reaches </a:t>
            </a:r>
            <a:r>
              <a:rPr lang="en-US" altLang="zh-CN" dirty="0" smtClean="0">
                <a:solidFill>
                  <a:srgbClr val="FF0000"/>
                </a:solidFill>
              </a:rPr>
              <a:t>the external </a:t>
            </a:r>
            <a:r>
              <a:rPr lang="en-US" altLang="zh-CN" dirty="0">
                <a:solidFill>
                  <a:srgbClr val="FF0000"/>
                </a:solidFill>
              </a:rPr>
              <a:t>pressure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5350"/>
          </a:xfrm>
        </p:spPr>
        <p:txBody>
          <a:bodyPr/>
          <a:lstStyle/>
          <a:p>
            <a:r>
              <a:rPr lang="en-US" altLang="zh-CN" dirty="0" smtClean="0"/>
              <a:t>Vapor Pressure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400"/>
          </a:xfrm>
        </p:spPr>
        <p:txBody>
          <a:bodyPr/>
          <a:lstStyle/>
          <a:p>
            <a:r>
              <a:rPr lang="en-US" altLang="zh-CN" dirty="0" smtClean="0"/>
              <a:t>Because of the process of evaporation, there is a certain amount of vapor of the liquid above this liquid in a closed container.</a:t>
            </a:r>
            <a:endParaRPr lang="en-US" altLang="zh-CN" dirty="0" smtClean="0"/>
          </a:p>
          <a:p>
            <a:r>
              <a:rPr lang="en-US" altLang="zh-CN" dirty="0" smtClean="0"/>
              <a:t>When reaches equilibrium, the gas pressure created by this liquid vapor is called </a:t>
            </a:r>
            <a:r>
              <a:rPr lang="en-US" altLang="zh-CN" dirty="0" smtClean="0">
                <a:solidFill>
                  <a:srgbClr val="FF0000"/>
                </a:solidFill>
              </a:rPr>
              <a:t>vapor pressure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It increases with the increasing temperature.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When it reaches a certain temperature that the vapor pressure equals the atmospheric pressure, then this temperature is called the boiling point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Chemical Elements And their Symbols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1900499" y="1905000"/>
            <a:ext cx="5343002" cy="42299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152400" y="990600"/>
            <a:ext cx="8726973" cy="51631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r>
              <a:rPr lang="en-US" altLang="zh-CN" sz="4400" dirty="0" smtClean="0"/>
              <a:t>State Symbols in Equations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5267"/>
            <a:ext cx="8229600" cy="1874837"/>
          </a:xfrm>
        </p:spPr>
        <p:txBody>
          <a:bodyPr/>
          <a:lstStyle/>
          <a:p>
            <a:r>
              <a:rPr lang="en-US" altLang="zh-CN" dirty="0"/>
              <a:t>State symbols are used to show the states of the reactants and products taking part </a:t>
            </a:r>
            <a:r>
              <a:rPr lang="en-US" altLang="zh-CN" dirty="0" smtClean="0"/>
              <a:t>in a </a:t>
            </a:r>
            <a:r>
              <a:rPr lang="en-US" altLang="zh-CN" dirty="0"/>
              <a:t>reaction. These are abbreviations, which are given in brackets after each term in </a:t>
            </a:r>
            <a:r>
              <a:rPr lang="en-US" altLang="zh-CN" dirty="0" smtClean="0"/>
              <a:t>an equation</a:t>
            </a:r>
            <a:r>
              <a:rPr lang="en-US" altLang="zh-CN" dirty="0"/>
              <a:t>, as shown below.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0" y="3276600"/>
            <a:ext cx="9144000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990600"/>
            <a:ext cx="8229600" cy="32810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387350" y="212090"/>
            <a:ext cx="8639175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anose="02010600030101010101" pitchFamily="2" charset="-122"/>
              </a:rPr>
              <a:t>1.3 Kinetic Theory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2057400"/>
            <a:ext cx="8606155" cy="1301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" y="3352800"/>
            <a:ext cx="8606790" cy="14776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sz="4400" dirty="0" smtClean="0"/>
              <a:t>Kinetic Theory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average </a:t>
            </a:r>
            <a:r>
              <a:rPr lang="en-US" altLang="zh-CN" dirty="0" smtClean="0"/>
              <a:t>kinetic energy </a:t>
            </a:r>
            <a:r>
              <a:rPr lang="en-US" altLang="zh-CN" dirty="0"/>
              <a:t>of the particles is directly related to the temperature of the </a:t>
            </a:r>
            <a:r>
              <a:rPr lang="en-US" altLang="zh-CN" dirty="0" smtClean="0"/>
              <a:t>system. </a:t>
            </a:r>
            <a:r>
              <a:rPr lang="en-US" altLang="zh-CN" dirty="0">
                <a:solidFill>
                  <a:srgbClr val="FF0000"/>
                </a:solidFill>
              </a:rPr>
              <a:t>The average kinetic energy is proportional to the temperature in </a:t>
            </a:r>
            <a:r>
              <a:rPr lang="en-US" altLang="zh-CN" dirty="0" smtClean="0">
                <a:solidFill>
                  <a:srgbClr val="FF0000"/>
                </a:solidFill>
              </a:rPr>
              <a:t>Kelvin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The </a:t>
            </a:r>
            <a:r>
              <a:rPr lang="en-US" altLang="zh-CN" dirty="0"/>
              <a:t>state </a:t>
            </a:r>
            <a:r>
              <a:rPr lang="en-US" altLang="zh-CN" dirty="0" smtClean="0"/>
              <a:t>of matter </a:t>
            </a:r>
            <a:r>
              <a:rPr lang="en-US" altLang="zh-CN" dirty="0"/>
              <a:t>at a given temperature and pressure is determined by the strength of forces </a:t>
            </a:r>
            <a:r>
              <a:rPr lang="en-US" altLang="zh-CN" dirty="0" smtClean="0"/>
              <a:t>that may </a:t>
            </a:r>
            <a:r>
              <a:rPr lang="en-US" altLang="zh-CN" dirty="0"/>
              <a:t>exist between the particles, known as inter-particle forces. 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410200"/>
          </a:xfrm>
        </p:spPr>
        <p:txBody>
          <a:bodyPr/>
          <a:lstStyle/>
          <a:p>
            <a:r>
              <a:rPr lang="en-US" altLang="zh-CN" dirty="0"/>
              <a:t>Kinetic energy (KE) refers to the energy associated with movement or motion. It is determined by the mass (m) and velocity or speed (v) of a substance, according to the relationship: KE= ½mv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r>
              <a:rPr lang="en-US" altLang="zh-CN" dirty="0"/>
              <a:t>As the kinetic energy of the particles of substances at the same temperature is equal, this means </a:t>
            </a:r>
            <a:r>
              <a:rPr lang="en-US" altLang="zh-CN" dirty="0">
                <a:solidFill>
                  <a:srgbClr val="FF0000"/>
                </a:solidFill>
              </a:rPr>
              <a:t>there is an inverse relationship between mass and velocity</a:t>
            </a:r>
            <a:r>
              <a:rPr lang="en-US" altLang="zh-CN" dirty="0"/>
              <a:t>. This is why </a:t>
            </a:r>
            <a:r>
              <a:rPr lang="en-US" altLang="zh-CN" dirty="0">
                <a:solidFill>
                  <a:srgbClr val="FF0000"/>
                </a:solidFill>
              </a:rPr>
              <a:t>substances with lower mass diffuse more quickly than those with greater mass, when measured at the same temperature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2950"/>
          </a:xfrm>
        </p:spPr>
        <p:txBody>
          <a:bodyPr/>
          <a:lstStyle/>
          <a:p>
            <a:r>
              <a:rPr lang="en-US" altLang="zh-CN" sz="4400" dirty="0" smtClean="0"/>
              <a:t>Diffusion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806951"/>
          </a:xfrm>
        </p:spPr>
        <p:txBody>
          <a:bodyPr/>
          <a:lstStyle/>
          <a:p>
            <a:r>
              <a:rPr lang="en-US" altLang="zh-CN" dirty="0"/>
              <a:t>Liquids and gases are referred to </a:t>
            </a:r>
            <a:r>
              <a:rPr lang="en-US" altLang="zh-CN" dirty="0" smtClean="0"/>
              <a:t>as </a:t>
            </a:r>
            <a:r>
              <a:rPr lang="en-US" altLang="zh-CN" dirty="0" smtClean="0">
                <a:solidFill>
                  <a:srgbClr val="FF0000"/>
                </a:solidFill>
              </a:rPr>
              <a:t>fluids</a:t>
            </a:r>
            <a:r>
              <a:rPr lang="en-US" altLang="zh-CN" dirty="0" smtClean="0"/>
              <a:t>, </a:t>
            </a:r>
            <a:r>
              <a:rPr lang="en-US" altLang="zh-CN" dirty="0"/>
              <a:t>which refers to their ability to flow. </a:t>
            </a:r>
            <a:r>
              <a:rPr lang="en-US" altLang="zh-CN" dirty="0" smtClean="0"/>
              <a:t>It means </a:t>
            </a:r>
            <a:r>
              <a:rPr lang="en-US" altLang="zh-CN" dirty="0"/>
              <a:t>that they take the shape of their container.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Diffusion</a:t>
            </a:r>
            <a:r>
              <a:rPr lang="en-US" altLang="zh-CN" dirty="0" smtClean="0"/>
              <a:t> </a:t>
            </a:r>
            <a:r>
              <a:rPr lang="en-US" altLang="zh-CN" dirty="0"/>
              <a:t>is the </a:t>
            </a:r>
            <a:r>
              <a:rPr lang="en-US" altLang="zh-CN" dirty="0" smtClean="0"/>
              <a:t>process by </a:t>
            </a:r>
            <a:r>
              <a:rPr lang="en-US" altLang="zh-CN" dirty="0"/>
              <a:t>which the particles of a substance become evenly distributed, as a result of </a:t>
            </a:r>
            <a:r>
              <a:rPr lang="en-US" altLang="zh-CN" dirty="0" smtClean="0"/>
              <a:t>their random </a:t>
            </a:r>
            <a:r>
              <a:rPr lang="en-US" altLang="zh-CN" dirty="0"/>
              <a:t>movements</a:t>
            </a:r>
            <a:r>
              <a:rPr lang="en-US" altLang="zh-CN" dirty="0" smtClean="0"/>
              <a:t>.</a:t>
            </a:r>
            <a:r>
              <a:rPr lang="en-US" altLang="zh-CN" dirty="0"/>
              <a:t> Fluid properties are why diffusion occurs predominantly in </a:t>
            </a:r>
            <a:r>
              <a:rPr lang="en-US" altLang="zh-CN" dirty="0" smtClean="0"/>
              <a:t>gas and liquid states</a:t>
            </a:r>
            <a:r>
              <a:rPr lang="en-US" altLang="zh-CN" dirty="0"/>
              <a:t>. 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170" y="843915"/>
            <a:ext cx="8241030" cy="60325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86065"/>
          <a:stretch>
            <a:fillRect/>
          </a:stretch>
        </p:blipFill>
        <p:spPr>
          <a:xfrm>
            <a:off x="228600" y="430530"/>
            <a:ext cx="8706485" cy="48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47800"/>
            <a:ext cx="8717915" cy="48069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Characteristics of Matter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Makes up of atoms, molecules, or ions.</a:t>
            </a:r>
            <a:endParaRPr lang="en-US" altLang="zh-CN"/>
          </a:p>
          <a:p>
            <a:r>
              <a:rPr lang="en-US" altLang="zh-CN"/>
              <a:t>Particles are in constant motion.</a:t>
            </a:r>
            <a:endParaRPr lang="en-US" altLang="zh-CN"/>
          </a:p>
          <a:p>
            <a:r>
              <a:rPr lang="en-US" altLang="zh-CN"/>
              <a:t>Occupies a volume in space.</a:t>
            </a:r>
            <a:endParaRPr lang="en-US" altLang="zh-CN"/>
          </a:p>
          <a:p>
            <a:r>
              <a:rPr lang="en-US" altLang="zh-CN"/>
              <a:t>Has a mass. 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17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Pure Substance &amp; Mixture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Pure Substance</a:t>
            </a:r>
            <a:r>
              <a:rPr lang="en-US" altLang="zh-CN" dirty="0" smtClean="0"/>
              <a:t>: Substance that is composed of </a:t>
            </a:r>
            <a:r>
              <a:rPr lang="en-US" altLang="zh-CN" dirty="0" smtClean="0">
                <a:solidFill>
                  <a:srgbClr val="FF0000"/>
                </a:solidFill>
              </a:rPr>
              <a:t>only one kind of substance</a:t>
            </a:r>
            <a:r>
              <a:rPr lang="en-US" altLang="zh-CN" dirty="0" smtClean="0"/>
              <a:t> that cannot be divided by physical means.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Mixture</a:t>
            </a:r>
            <a:r>
              <a:rPr lang="en-US" altLang="zh-CN" dirty="0" smtClean="0"/>
              <a:t>: Substance that is composed of </a:t>
            </a:r>
            <a:r>
              <a:rPr lang="en-US" altLang="zh-CN" dirty="0">
                <a:solidFill>
                  <a:srgbClr val="FF0000"/>
                </a:solidFill>
              </a:rPr>
              <a:t>two or </a:t>
            </a:r>
            <a:r>
              <a:rPr lang="en-US" altLang="zh-CN" dirty="0" smtClean="0">
                <a:solidFill>
                  <a:srgbClr val="FF0000"/>
                </a:solidFill>
              </a:rPr>
              <a:t>more pure substances</a:t>
            </a:r>
            <a:r>
              <a:rPr lang="en-US" altLang="zh-CN" dirty="0" smtClean="0"/>
              <a:t> </a:t>
            </a:r>
            <a:r>
              <a:rPr lang="en-US" altLang="zh-CN" dirty="0"/>
              <a:t>in which </a:t>
            </a:r>
            <a:r>
              <a:rPr lang="en-US" altLang="zh-CN" dirty="0" smtClean="0"/>
              <a:t>no chemical combination has </a:t>
            </a:r>
            <a:r>
              <a:rPr lang="en-US" altLang="zh-CN" dirty="0"/>
              <a:t>occurred</a:t>
            </a:r>
            <a:r>
              <a:rPr lang="en-US" altLang="zh-CN" dirty="0" smtClean="0"/>
              <a:t>. The mass ratio of different pure substances can be changed by adding or removing one or more of its component substance(s).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55993"/>
          </a:xfrm>
        </p:spPr>
        <p:txBody>
          <a:bodyPr/>
          <a:lstStyle/>
          <a:p>
            <a:r>
              <a:rPr lang="en-US" altLang="zh-CN" sz="4400" dirty="0" smtClean="0"/>
              <a:t>Elements &amp; Compounds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Element (elementary substance)</a:t>
            </a:r>
            <a:r>
              <a:rPr lang="en-US" altLang="zh-CN" dirty="0" smtClean="0"/>
              <a:t>: Pure substance that is formed by only one chemical element.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Compound</a:t>
            </a:r>
            <a:r>
              <a:rPr lang="en-US" altLang="zh-CN" dirty="0" smtClean="0"/>
              <a:t>: Pure substance that is formed by more than one chemical element.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20000" contrast="40000"/>
          </a:blip>
          <a:stretch>
            <a:fillRect/>
          </a:stretch>
        </p:blipFill>
        <p:spPr>
          <a:xfrm>
            <a:off x="0" y="3962400"/>
            <a:ext cx="9144000" cy="19878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Homogeneous &amp; Heterogeneous Mixture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Homogeneous mixture</a:t>
            </a:r>
            <a:r>
              <a:rPr lang="en-US" altLang="zh-CN" dirty="0" smtClean="0"/>
              <a:t>: A mixture that </a:t>
            </a:r>
            <a:r>
              <a:rPr lang="en-US" altLang="zh-CN" dirty="0"/>
              <a:t>has </a:t>
            </a:r>
            <a:r>
              <a:rPr lang="en-US" altLang="zh-CN" b="1" dirty="0" smtClean="0">
                <a:solidFill>
                  <a:srgbClr val="FF0000"/>
                </a:solidFill>
              </a:rPr>
              <a:t>uniform composition</a:t>
            </a:r>
            <a:r>
              <a:rPr lang="en-US" altLang="zh-CN" dirty="0" smtClean="0"/>
              <a:t> </a:t>
            </a:r>
            <a:r>
              <a:rPr lang="en-US" altLang="zh-CN" dirty="0"/>
              <a:t>and properties throughout. It is always a </a:t>
            </a:r>
            <a:r>
              <a:rPr lang="en-US" altLang="zh-CN" b="1" dirty="0">
                <a:solidFill>
                  <a:srgbClr val="FF0000"/>
                </a:solidFill>
              </a:rPr>
              <a:t>solution</a:t>
            </a:r>
            <a:r>
              <a:rPr lang="en-US" altLang="zh-CN" dirty="0"/>
              <a:t> but can be in different states. </a:t>
            </a:r>
            <a:r>
              <a:rPr lang="en-US" altLang="zh-CN" dirty="0" smtClean="0"/>
              <a:t>E.g.: a </a:t>
            </a:r>
            <a:r>
              <a:rPr lang="en-US" altLang="zh-CN" dirty="0"/>
              <a:t>solution of salt in </a:t>
            </a:r>
            <a:r>
              <a:rPr lang="en-US" altLang="zh-CN" dirty="0" smtClean="0"/>
              <a:t>water; </a:t>
            </a:r>
            <a:r>
              <a:rPr lang="en-US" altLang="zh-CN" dirty="0"/>
              <a:t>a metal </a:t>
            </a:r>
            <a:r>
              <a:rPr lang="en-US" altLang="zh-CN" dirty="0" smtClean="0"/>
              <a:t>alloy such </a:t>
            </a:r>
            <a:r>
              <a:rPr lang="en-US" altLang="zh-CN" dirty="0"/>
              <a:t>as </a:t>
            </a:r>
            <a:r>
              <a:rPr lang="en-US" altLang="zh-CN" dirty="0" smtClean="0"/>
              <a:t>bronze; air. 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en-US" altLang="zh-CN" b="1" dirty="0" smtClean="0">
                <a:solidFill>
                  <a:srgbClr val="FF0000"/>
                </a:solidFill>
              </a:rPr>
              <a:t>eterogeneous mixture</a:t>
            </a:r>
            <a:r>
              <a:rPr lang="en-US" altLang="zh-CN" dirty="0" smtClean="0"/>
              <a:t>: A mixture that has </a:t>
            </a:r>
            <a:r>
              <a:rPr lang="en-US" altLang="zh-CN" b="1" dirty="0" smtClean="0">
                <a:solidFill>
                  <a:srgbClr val="FF0000"/>
                </a:solidFill>
              </a:rPr>
              <a:t>non-uniform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composition</a:t>
            </a:r>
            <a:r>
              <a:rPr lang="en-US" altLang="zh-CN" dirty="0"/>
              <a:t> so its properties are not the </a:t>
            </a:r>
            <a:r>
              <a:rPr lang="en-US" altLang="zh-CN" dirty="0" smtClean="0"/>
              <a:t>same throughout. E.g.: water </a:t>
            </a:r>
            <a:r>
              <a:rPr lang="en-US" altLang="zh-CN" dirty="0"/>
              <a:t>and </a:t>
            </a:r>
            <a:r>
              <a:rPr lang="en-US" altLang="zh-CN" dirty="0" smtClean="0"/>
              <a:t>oil.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usually possible to see the separate components in a </a:t>
            </a:r>
            <a:r>
              <a:rPr lang="en-US" altLang="zh-CN" dirty="0" smtClean="0"/>
              <a:t>heterogeneous mixture </a:t>
            </a:r>
            <a:r>
              <a:rPr lang="en-US" altLang="zh-CN" dirty="0"/>
              <a:t>but not in a homogeneous mixture.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Pure substances melt (and boil) at a temperature that is always the same for a particular substance.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Pure water always boils at 100 </a:t>
            </a:r>
            <a:r>
              <a:rPr kumimoji="0" lang="en-US" altLang="zh-CN" sz="24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 (at 1oo kPa) whereas pure alcohol (ethanol) always boils at 78</a:t>
            </a:r>
            <a:r>
              <a:rPr kumimoji="0" lang="en-US" altLang="zh-CN" sz="24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 </a:t>
            </a:r>
            <a:r>
              <a:rPr lang="en-US" altLang="zh-CN" sz="2400" kern="0" noProof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(at 1oo kPa)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there is an impurity in a liquid, its boiling point is raised slightly and its freezing point is lowered and neither of the points is sharp.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So salty water will freeze over a range of temperatures a little below 0</a:t>
            </a:r>
            <a:r>
              <a:rPr kumimoji="0" lang="en-US" altLang="zh-CN" sz="24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 and it will boil over a range of temperatures just above 100</a:t>
            </a:r>
            <a:r>
              <a:rPr kumimoji="0" lang="en-US" altLang="zh-CN" sz="2400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11455" y="704850"/>
            <a:ext cx="847534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How do we know if a substance is pure?</a:t>
            </a:r>
            <a:endParaRPr kumimoji="0" lang="en-US" altLang="zh-CN" sz="40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92aa18f6-ce8e-4009-b86b-bbf286e1cd2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cf8b17f6-aed9-4dce-9242-47a156fa1bd8"/>
  <p:tag name="COMMONDATA" val="eyJoZGlkIjoiZDY0NzJhMjVlNjIxMjNiNmIyMGM0ZjAyZTVmMGU4NWI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5364</Words>
  <Application>WPS 演示</Application>
  <PresentationFormat>全屏显示(4:3)</PresentationFormat>
  <Paragraphs>128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Wingdings 2</vt:lpstr>
      <vt:lpstr>Wingdings 2</vt:lpstr>
      <vt:lpstr>Constantia</vt:lpstr>
      <vt:lpstr>微软雅黑</vt:lpstr>
      <vt:lpstr>Arial Unicode MS</vt:lpstr>
      <vt:lpstr>Garamond</vt:lpstr>
      <vt:lpstr>隶书</vt:lpstr>
      <vt:lpstr>Flow</vt:lpstr>
      <vt:lpstr>Chapter 1 The Particulate Nature of Matter</vt:lpstr>
      <vt:lpstr>1.1 Elements, Compounds, and Mixtures</vt:lpstr>
      <vt:lpstr>Chemical Elements And their Symbols</vt:lpstr>
      <vt:lpstr>Characteristics of Matter</vt:lpstr>
      <vt:lpstr>PowerPoint 演示文稿</vt:lpstr>
      <vt:lpstr>Pure Substance &amp; Mixture</vt:lpstr>
      <vt:lpstr>Elements &amp; Compounds</vt:lpstr>
      <vt:lpstr>Homogeneous &amp; Heterogeneous Mixture</vt:lpstr>
      <vt:lpstr>How do we know if a substance is pure?</vt:lpstr>
      <vt:lpstr>PowerPoint 演示文稿</vt:lpstr>
      <vt:lpstr>PowerPoint 演示文稿</vt:lpstr>
      <vt:lpstr>PowerPoint 演示文稿</vt:lpstr>
      <vt:lpstr>PowerPoint 演示文稿</vt:lpstr>
      <vt:lpstr>Separating different types of mixture</vt:lpstr>
      <vt:lpstr>Filtration</vt:lpstr>
      <vt:lpstr>Evaporation</vt:lpstr>
      <vt:lpstr>Distillation</vt:lpstr>
      <vt:lpstr>Fractional Distillation</vt:lpstr>
      <vt:lpstr>Decantation</vt:lpstr>
      <vt:lpstr>PowerPoint 演示文稿</vt:lpstr>
      <vt:lpstr>Chromatography</vt:lpstr>
      <vt:lpstr>PowerPoint 演示文稿</vt:lpstr>
      <vt:lpstr>PowerPoint 演示文稿</vt:lpstr>
      <vt:lpstr>PowerPoint 演示文稿</vt:lpstr>
      <vt:lpstr>1.2 Physical States</vt:lpstr>
      <vt:lpstr>States of Matter</vt:lpstr>
      <vt:lpstr>Change of States</vt:lpstr>
      <vt:lpstr>Vaporization</vt:lpstr>
      <vt:lpstr>Vapor Pressure</vt:lpstr>
      <vt:lpstr>PowerPoint 演示文稿</vt:lpstr>
      <vt:lpstr>State Symbols in Equations</vt:lpstr>
      <vt:lpstr>PowerPoint 演示文稿</vt:lpstr>
      <vt:lpstr>1.3 Kinetic Theory</vt:lpstr>
      <vt:lpstr>Kinetic Theory</vt:lpstr>
      <vt:lpstr>PowerPoint 演示文稿</vt:lpstr>
      <vt:lpstr>Diffusion</vt:lpstr>
      <vt:lpstr>PowerPoint 演示文稿</vt:lpstr>
    </vt:vector>
  </TitlesOfParts>
  <Company>NHC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STOICHIOMETRY</dc:title>
  <dc:creator>Jeff</dc:creator>
  <cp:lastModifiedBy>Wilt</cp:lastModifiedBy>
  <cp:revision>138</cp:revision>
  <dcterms:created xsi:type="dcterms:W3CDTF">2008-12-25T09:52:00Z</dcterms:created>
  <dcterms:modified xsi:type="dcterms:W3CDTF">2023-08-21T02:57:11Z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FBFED9AF39B847B195C92A5F74AF2266_12</vt:lpwstr>
  </property>
  <property fmtid="{D5CDD505-2E9C-101B-9397-08002B2CF9AE}" pid="3" name="KSOProductBuildVer">
    <vt:lpwstr>2052-11.1.0.14309</vt:lpwstr>
  </property>
</Properties>
</file>