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7.xml" ContentType="application/vnd.openxmlformats-officedocument.presentationml.notesSlide+xml"/>
  <Override PartName="/ppt/tags/tag2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5.xml" ContentType="application/vnd.openxmlformats-officedocument.presentationml.tags+xml"/>
  <Override PartName="/ppt/notesSlides/notesSlide36.xml" ContentType="application/vnd.openxmlformats-officedocument.presentationml.notesSlide+xml"/>
  <Override PartName="/ppt/tags/tag26.xml" ContentType="application/vnd.openxmlformats-officedocument.presentationml.tags+xml"/>
  <Override PartName="/ppt/notesSlides/notesSlide37.xml" ContentType="application/vnd.openxmlformats-officedocument.presentationml.notesSlide+xml"/>
  <Override PartName="/ppt/tags/tag27.xml" ContentType="application/vnd.openxmlformats-officedocument.presentationml.tags+xml"/>
  <Override PartName="/ppt/notesSlides/notesSlide38.xml" ContentType="application/vnd.openxmlformats-officedocument.presentationml.notesSlide+xml"/>
  <Override PartName="/ppt/tags/tag28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29.xml" ContentType="application/vnd.openxmlformats-officedocument.presentationml.tags+xml"/>
  <Override PartName="/ppt/notesSlides/notesSlide41.xml" ContentType="application/vnd.openxmlformats-officedocument.presentationml.notesSlide+xml"/>
  <Override PartName="/ppt/tags/tag30.xml" ContentType="application/vnd.openxmlformats-officedocument.presentationml.tags+xml"/>
  <Override PartName="/ppt/notesSlides/notesSlide42.xml" ContentType="application/vnd.openxmlformats-officedocument.presentationml.notesSlide+xml"/>
  <Override PartName="/ppt/tags/tag31.xml" ContentType="application/vnd.openxmlformats-officedocument.presentationml.tags+xml"/>
  <Override PartName="/ppt/notesSlides/notesSlide43.xml" ContentType="application/vnd.openxmlformats-officedocument.presentationml.notesSlide+xml"/>
  <Override PartName="/ppt/tags/tag32.xml" ContentType="application/vnd.openxmlformats-officedocument.presentationml.tags+xml"/>
  <Override PartName="/ppt/notesSlides/notesSlide44.xml" ContentType="application/vnd.openxmlformats-officedocument.presentationml.notesSlide+xml"/>
  <Override PartName="/ppt/tags/tag33.xml" ContentType="application/vnd.openxmlformats-officedocument.presentationml.tags+xml"/>
  <Override PartName="/ppt/notesSlides/notesSlide45.xml" ContentType="application/vnd.openxmlformats-officedocument.presentationml.notesSlide+xml"/>
  <Override PartName="/ppt/tags/tag34.xml" ContentType="application/vnd.openxmlformats-officedocument.presentationml.tags+xml"/>
  <Override PartName="/ppt/notesSlides/notesSlide4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47.xml" ContentType="application/vnd.openxmlformats-officedocument.presentationml.notesSlide+xml"/>
  <Override PartName="/ppt/tags/tag37.xml" ContentType="application/vnd.openxmlformats-officedocument.presentationml.tags+xml"/>
  <Override PartName="/ppt/notesSlides/notesSlide48.xml" ContentType="application/vnd.openxmlformats-officedocument.presentationml.notesSlide+xml"/>
  <Override PartName="/ppt/tags/tag38.xml" ContentType="application/vnd.openxmlformats-officedocument.presentationml.tags+xml"/>
  <Override PartName="/ppt/notesSlides/notesSlide49.xml" ContentType="application/vnd.openxmlformats-officedocument.presentationml.notesSlide+xml"/>
  <Override PartName="/ppt/tags/tag39.xml" ContentType="application/vnd.openxmlformats-officedocument.presentationml.tags+xml"/>
  <Override PartName="/ppt/notesSlides/notesSlide50.xml" ContentType="application/vnd.openxmlformats-officedocument.presentationml.notesSlide+xml"/>
  <Override PartName="/ppt/tags/tag40.xml" ContentType="application/vnd.openxmlformats-officedocument.presentationml.tags+xml"/>
  <Override PartName="/ppt/notesSlides/notesSlide51.xml" ContentType="application/vnd.openxmlformats-officedocument.presentationml.notesSlide+xml"/>
  <Override PartName="/ppt/tags/tag41.xml" ContentType="application/vnd.openxmlformats-officedocument.presentationml.tags+xml"/>
  <Override PartName="/ppt/notesSlides/notesSlide52.xml" ContentType="application/vnd.openxmlformats-officedocument.presentationml.notesSlide+xml"/>
  <Override PartName="/ppt/tags/tag42.xml" ContentType="application/vnd.openxmlformats-officedocument.presentationml.tags+xml"/>
  <Override PartName="/ppt/notesSlides/notesSlide53.xml" ContentType="application/vnd.openxmlformats-officedocument.presentationml.notesSlide+xml"/>
  <Override PartName="/ppt/tags/tag43.xml" ContentType="application/vnd.openxmlformats-officedocument.presentationml.tags+xml"/>
  <Override PartName="/ppt/notesSlides/notesSlide54.xml" ContentType="application/vnd.openxmlformats-officedocument.presentationml.notesSlide+xml"/>
  <Override PartName="/ppt/tags/tag44.xml" ContentType="application/vnd.openxmlformats-officedocument.presentationml.tags+xml"/>
  <Override PartName="/ppt/notesSlides/notesSlide55.xml" ContentType="application/vnd.openxmlformats-officedocument.presentationml.notesSlide+xml"/>
  <Override PartName="/ppt/tags/tag45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6" r:id="rId2"/>
    <p:sldId id="525" r:id="rId3"/>
    <p:sldId id="526" r:id="rId4"/>
    <p:sldId id="527" r:id="rId5"/>
    <p:sldId id="528" r:id="rId6"/>
    <p:sldId id="598" r:id="rId7"/>
    <p:sldId id="599" r:id="rId8"/>
    <p:sldId id="600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6" r:id="rId33"/>
    <p:sldId id="557" r:id="rId34"/>
    <p:sldId id="558" r:id="rId35"/>
    <p:sldId id="559" r:id="rId36"/>
    <p:sldId id="560" r:id="rId37"/>
    <p:sldId id="561" r:id="rId38"/>
    <p:sldId id="562" r:id="rId39"/>
    <p:sldId id="563" r:id="rId40"/>
    <p:sldId id="564" r:id="rId41"/>
    <p:sldId id="565" r:id="rId42"/>
    <p:sldId id="566" r:id="rId43"/>
    <p:sldId id="567" r:id="rId44"/>
    <p:sldId id="568" r:id="rId45"/>
    <p:sldId id="601" r:id="rId46"/>
    <p:sldId id="686" r:id="rId47"/>
    <p:sldId id="658" r:id="rId48"/>
    <p:sldId id="659" r:id="rId49"/>
    <p:sldId id="660" r:id="rId50"/>
    <p:sldId id="664" r:id="rId51"/>
    <p:sldId id="572" r:id="rId52"/>
    <p:sldId id="573" r:id="rId53"/>
    <p:sldId id="574" r:id="rId54"/>
    <p:sldId id="576" r:id="rId55"/>
    <p:sldId id="577" r:id="rId56"/>
    <p:sldId id="578" r:id="rId57"/>
    <p:sldId id="579" r:id="rId58"/>
    <p:sldId id="603" r:id="rId59"/>
    <p:sldId id="580" r:id="rId60"/>
    <p:sldId id="581" r:id="rId61"/>
    <p:sldId id="605" r:id="rId62"/>
    <p:sldId id="582" r:id="rId63"/>
    <p:sldId id="583" r:id="rId64"/>
    <p:sldId id="584" r:id="rId65"/>
    <p:sldId id="585" r:id="rId66"/>
    <p:sldId id="586" r:id="rId67"/>
    <p:sldId id="587" r:id="rId68"/>
    <p:sldId id="662" r:id="rId69"/>
    <p:sldId id="588" r:id="rId70"/>
    <p:sldId id="663" r:id="rId71"/>
    <p:sldId id="665" r:id="rId72"/>
    <p:sldId id="720" r:id="rId73"/>
    <p:sldId id="721" r:id="rId74"/>
    <p:sldId id="722" r:id="rId75"/>
    <p:sldId id="723" r:id="rId76"/>
    <p:sldId id="724" r:id="rId77"/>
    <p:sldId id="725" r:id="rId78"/>
    <p:sldId id="726" r:id="rId79"/>
    <p:sldId id="727" r:id="rId80"/>
  </p:sldIdLst>
  <p:sldSz cx="9144000" cy="6858000" type="screen4x3"/>
  <p:notesSz cx="6858000" cy="9144000"/>
  <p:custDataLst>
    <p:tags r:id="rId8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63FA9E-FE2B-41BA-88C0-51DB7E5B5630}">
          <p14:sldIdLst>
            <p14:sldId id="256"/>
            <p14:sldId id="525"/>
            <p14:sldId id="526"/>
            <p14:sldId id="527"/>
            <p14:sldId id="528"/>
            <p14:sldId id="598"/>
            <p14:sldId id="599"/>
            <p14:sldId id="600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</p14:sldIdLst>
        </p14:section>
        <p14:section name="Untitled Section" id="{8AA4DF70-5134-4A83-9BB5-0C833A2FC448}">
          <p14:sldIdLst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601"/>
            <p14:sldId id="686"/>
            <p14:sldId id="658"/>
            <p14:sldId id="659"/>
            <p14:sldId id="660"/>
            <p14:sldId id="664"/>
            <p14:sldId id="572"/>
            <p14:sldId id="573"/>
            <p14:sldId id="574"/>
            <p14:sldId id="576"/>
            <p14:sldId id="577"/>
            <p14:sldId id="578"/>
            <p14:sldId id="579"/>
            <p14:sldId id="603"/>
            <p14:sldId id="580"/>
            <p14:sldId id="581"/>
            <p14:sldId id="605"/>
            <p14:sldId id="582"/>
            <p14:sldId id="583"/>
            <p14:sldId id="584"/>
            <p14:sldId id="585"/>
            <p14:sldId id="586"/>
            <p14:sldId id="587"/>
            <p14:sldId id="662"/>
            <p14:sldId id="588"/>
            <p14:sldId id="663"/>
            <p14:sldId id="665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C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 showGuides="1">
      <p:cViewPr varScale="1">
        <p:scale>
          <a:sx n="85" d="100"/>
          <a:sy n="85" d="100"/>
        </p:scale>
        <p:origin x="764" y="60"/>
      </p:cViewPr>
      <p:guideLst>
        <p:guide orient="horz" pos="2142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4A2D4-B07B-40EF-A855-298E0D79489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60A0F-ADEB-40D0-B191-3D5EF48C36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5632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B6C0C2-B4A9-4156-837E-E259665D688E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6EE189-274A-4FD5-8D17-719F67DDF053}" type="slidenum">
              <a:rPr lang="en-GB" altLang="zh-CN"/>
              <a:t>3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15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16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17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18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19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20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21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59397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53DD58-292C-4550-8651-01593A9B28AD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CD3D48-1C40-43E8-9792-A162E6823B90}" type="slidenum">
              <a:rPr lang="en-GB" altLang="zh-CN"/>
              <a:t>22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2469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C0AAC6-C0EB-4281-9E28-6605C87AE90B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DEAC978-701A-499F-85A4-1BB7A2B0F5F7}" type="slidenum">
              <a:rPr lang="en-GB" altLang="zh-CN"/>
              <a:t>23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3493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A6C74C-B244-4F34-9637-69D8BF16B99D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5CBBE0-C75A-491B-83A7-89960955A6FA}" type="slidenum">
              <a:rPr lang="en-GB" altLang="zh-CN"/>
              <a:t>24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57349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8964F6-9ED9-45EB-A47C-AA8740BC54FA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D67C21-79C2-445A-B6E6-8DDF1F899D88}" type="slidenum">
              <a:rPr lang="en-GB" altLang="zh-CN"/>
              <a:t>4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4517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7A02C8-A479-472C-9D61-2F7BC2F246E0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17BF39-C24C-4879-A05F-68AA01BF44C2}" type="slidenum">
              <a:rPr lang="en-GB" altLang="zh-CN"/>
              <a:t>25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5541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70AFEB-BE12-4227-86BF-4EFC4325EF2F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E1145B-40E2-497C-8E56-5DA64F2E17FB}" type="slidenum">
              <a:rPr lang="en-GB" altLang="zh-CN"/>
              <a:t>26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656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25D915-47A8-410F-828F-57397ED5C77B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0D7C4D-50E9-4FDE-ADC5-289ADCB52362}" type="slidenum">
              <a:rPr lang="en-GB" altLang="zh-CN"/>
              <a:t>27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7589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8416054-E1EC-467E-81E1-4DD304C90252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7CDF733-7F20-490C-9396-3CDD57F2CF45}" type="slidenum">
              <a:rPr lang="en-GB" altLang="zh-CN"/>
              <a:t>28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8613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7AE2E6-FE7B-4C2A-914B-9252E6F13F8F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E4B17A-DA62-4C7F-96C5-36E49AFCF8E6}" type="slidenum">
              <a:rPr lang="en-GB" altLang="zh-CN"/>
              <a:t>29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780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75781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5951AA-5245-4DC4-AD52-0DBEB89F53F2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757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C5FBCC-4EFA-4F76-8743-B9B8B727697A}" type="slidenum">
              <a:rPr lang="en-GB" altLang="zh-CN"/>
              <a:t>30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7680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816226-C369-4B21-90A2-9087D3EF1C9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D7025A-A8E8-44D1-BAEA-8B1657C54B6C}" type="slidenum">
              <a:rPr lang="en-GB" altLang="zh-CN"/>
              <a:t>31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8192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47FBB0-F987-49CF-B849-744983DA7724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819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DB097B-BB04-4600-8F64-419113869026}" type="slidenum">
              <a:rPr lang="en-GB" altLang="zh-CN"/>
              <a:t>32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48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82949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71636B-F9B5-49C5-83AB-ADB8CED9FE66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068B43-9A5C-4C39-865C-90B721937003}" type="slidenum">
              <a:rPr lang="en-GB" altLang="zh-CN"/>
              <a:t>33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34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58373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01F358-19DC-43D9-A67B-88EBF5F9997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C52DD6-F8B6-4C98-B4E4-4EB8D0F8ECE2}" type="slidenum">
              <a:rPr lang="en-GB" altLang="zh-CN"/>
              <a:t>5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35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36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72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83973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A2C7D6-D997-4FB1-849C-B91A08F5CF93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839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2C85DF-353F-4D57-A295-2306AA160CCC}" type="slidenum">
              <a:rPr lang="en-GB" altLang="zh-CN"/>
              <a:t>37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84997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655595-55FD-4D37-A5BB-3632F33E9520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BE496E-A01A-436F-B874-D383AB4B4D3C}" type="slidenum">
              <a:rPr lang="en-GB" altLang="zh-CN"/>
              <a:t>38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86021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FD5C3B-271C-44BB-838C-F01B4B358DAC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DF4274-D201-4E17-BCEC-702BED7C55C3}" type="slidenum">
              <a:rPr lang="en-GB" altLang="zh-CN"/>
              <a:t>39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870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BF4A23B-3EE2-4FC5-A165-F47D7A3A4DDE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49382B2-DB1A-4134-82DF-42C8824700C8}" type="slidenum">
              <a:rPr lang="en-GB" altLang="zh-CN"/>
              <a:t>40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068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88069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3ACFBE-0ECF-46E1-8512-E9882B818B27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880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279353-7609-4BC3-9D10-937F95EF500E}" type="slidenum">
              <a:rPr lang="en-GB" altLang="zh-CN"/>
              <a:t>41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92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89093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A58D5E-493B-4019-BCD8-B171E5F28185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ADD7F2-2325-4ADF-8755-972F4410CE16}" type="slidenum">
              <a:rPr lang="en-GB" altLang="zh-CN"/>
              <a:t>42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6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90117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A365A3-47A0-4912-8D88-F78338B919B3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C1EDCF-D71C-46E0-8E84-8D377BC1227B}" type="slidenum">
              <a:rPr lang="en-GB" altLang="zh-CN"/>
              <a:t>43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91141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B61BC4-3561-4302-B048-DB6FD669C826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F37C35-6807-44D9-AE7D-419571800B3A}" type="slidenum">
              <a:rPr lang="en-GB" altLang="zh-CN"/>
              <a:t>44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0421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2D293E-289F-41B4-9672-B178D5180995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48CE51-F25E-430F-9CCF-E438796CED53}" type="slidenum">
              <a:rPr lang="en-GB" altLang="zh-CN"/>
              <a:t>9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58373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01F358-19DC-43D9-A67B-88EBF5F9997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C52DD6-F8B6-4C98-B4E4-4EB8D0F8ECE2}" type="slidenum">
              <a:rPr lang="en-GB" altLang="zh-CN"/>
              <a:t>45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6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9216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D814BC-1116-4D5A-B333-9B38CF1EF4B6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279330-DF8C-4E4E-AB4B-94B95EE0073C}" type="slidenum">
              <a:rPr lang="en-GB" altLang="zh-CN"/>
              <a:t>52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88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93189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4673EF-1277-4CD4-B4C0-926DF0267CB2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3C47A0-D52D-47E8-8EC2-946D7154D9BB}" type="slidenum">
              <a:rPr lang="en-GB" altLang="zh-CN"/>
              <a:t>53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36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95237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A8EED1-494E-467C-9836-691560DA2224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CF0A17-2B82-441F-B528-88307EAE2823}" type="slidenum">
              <a:rPr lang="en-GB" altLang="zh-CN"/>
              <a:t>54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260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96261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7E18E5-AA92-4E82-9651-96B1E741B0B1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962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96AEDA-8E7C-4E0C-B219-EE9A90CC20F9}" type="slidenum">
              <a:rPr lang="en-GB" altLang="zh-CN"/>
              <a:t>55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28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9728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7E7740-C43E-47A8-B8A9-F946CD2BDFAC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972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80D187-777F-49A4-BE49-9D29C0C7BDEC}" type="slidenum">
              <a:rPr lang="en-GB" altLang="zh-CN"/>
              <a:t>56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08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98309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85E1D3-F48D-44A1-AF20-E0D7C2F8825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983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C316020-5EBA-4E31-969B-114FF1DE8F9C}" type="slidenum">
              <a:rPr lang="en-GB" altLang="zh-CN"/>
              <a:t>57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32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99333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02BF8B-2B1F-44F8-8370-20C424A5892F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993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2533F-F554-4D1C-BAC0-E504E2704243}" type="slidenum">
              <a:rPr lang="en-GB" altLang="zh-CN"/>
              <a:t>59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56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100357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41CBB1-D482-40C7-8D33-5B666BE9429E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1003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A98D46-4403-44B1-AD8A-8FFA84EBF847}" type="slidenum">
              <a:rPr lang="en-GB" altLang="zh-CN"/>
              <a:t>60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12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94213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4C2611-2F01-4BAC-B1A9-B864CBB7A237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942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9AA507-AC81-482A-94BF-568A6589618B}" type="slidenum">
              <a:rPr lang="en-GB" altLang="zh-CN"/>
              <a:t>61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10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380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101381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FC709D7-EC94-4C8D-92B1-ED023AE214F1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0820FC-7626-4243-8BDB-7A23A88C0ACE}" type="slidenum">
              <a:rPr lang="en-GB" altLang="zh-CN"/>
              <a:t>62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10240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9A8B7C-1700-446B-802E-39D826E1D3E3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1024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D89F90-206F-44BD-9FBE-2617AC77B278}" type="slidenum">
              <a:rPr lang="en-GB" altLang="zh-CN"/>
              <a:t>63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28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103429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ED43AA-C536-4348-9D51-952BE9350B05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AF6F74-4E78-494D-A7C7-1B94F265961C}" type="slidenum">
              <a:rPr lang="en-GB" altLang="zh-CN"/>
              <a:t>64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52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104453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CCF022E-34D1-42BE-91C2-03EB935D5DE5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1044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90E7B1-962B-445F-A888-7F82CFF3C47A}" type="slidenum">
              <a:rPr lang="en-GB" altLang="zh-CN"/>
              <a:t>65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476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105477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942D3D-744C-4BBC-984D-4E3D8ABCA4FD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7C06CC-5C3D-44D1-AC3A-8E2A357E6ECA}" type="slidenum">
              <a:rPr lang="en-GB" altLang="zh-CN"/>
              <a:t>66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500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106501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20F419-AA54-4243-972A-75F78453F865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1065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CAAFAC-DABF-487A-B1BD-0886E7B06B40}" type="slidenum">
              <a:rPr lang="en-GB" altLang="zh-CN"/>
              <a:t>67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18C1E-9FFF-49FA-BE28-906C12E2B6C5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500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106501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20F419-AA54-4243-972A-75F78453F865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1065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CAAFAC-DABF-487A-B1BD-0886E7B06B40}" type="slidenum">
              <a:rPr lang="en-GB" altLang="zh-CN"/>
              <a:t>69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11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12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13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/>
              <a:t>PPT - Transition Metals Introduction</a:t>
            </a:r>
          </a:p>
        </p:txBody>
      </p:sp>
      <p:sp>
        <p:nvSpPr>
          <p:cNvPr id="6144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4839A0-6C5F-40B7-9F23-B5A0970C0BE9}" type="datetime1">
              <a:rPr lang="en-GB" altLang="zh-CN"/>
              <a:t>05/11/2024</a:t>
            </a:fld>
            <a:endParaRPr lang="en-GB" altLang="zh-CN"/>
          </a:p>
        </p:txBody>
      </p:sp>
      <p:sp>
        <p:nvSpPr>
          <p:cNvPr id="614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2FFD3A-DC2A-4EED-B324-84078DD1D8B3}" type="slidenum">
              <a:rPr lang="en-GB" altLang="zh-CN"/>
              <a:t>14</a:t>
            </a:fld>
            <a:endParaRPr lang="en-GB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egoe Print" panose="02000600000000000000" charset="0"/>
              </a:defRPr>
            </a:lvl1pPr>
          </a:lstStyle>
          <a:p>
            <a:fld id="{4251665B-C24A-4702-B522-6A4334602E0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egoe Print" panose="0200060000000000000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Segoe Print" panose="02000600000000000000" charset="0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Segoe Print" panose="02000600000000000000" charset="0"/>
          <a:ea typeface="宋体" panose="02010600030101010101" pitchFamily="2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Segoe Print" panose="02000600000000000000" charset="0"/>
          <a:ea typeface="宋体" panose="02010600030101010101" pitchFamily="2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egoe Print" panose="02000600000000000000" charset="0"/>
          <a:ea typeface="宋体" panose="02010600030101010101" pitchFamily="2" charset="-122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Segoe Print" panose="02000600000000000000" charset="0"/>
          <a:ea typeface="宋体" panose="02010600030101010101" pitchFamily="2" charset="-122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Segoe Print" panose="02000600000000000000" charset="0"/>
          <a:ea typeface="宋体" panose="02010600030101010101" pitchFamily="2" charset="-122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Segoe Print" panose="02000600000000000000" charset="0"/>
          <a:ea typeface="宋体" panose="02010600030101010101" pitchFamily="2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5" Type="http://schemas.openxmlformats.org/officeDocument/2006/relationships/image" Target="../media/image23.jpeg"/><Relationship Id="rId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0.wm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3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6" Type="http://schemas.openxmlformats.org/officeDocument/2006/relationships/image" Target="../media/image40.wmf"/><Relationship Id="rId5" Type="http://schemas.openxmlformats.org/officeDocument/2006/relationships/image" Target="../media/image39.jpeg"/><Relationship Id="rId4" Type="http://schemas.openxmlformats.org/officeDocument/2006/relationships/image" Target="../media/image38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4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4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4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59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Relationship Id="rId4" Type="http://schemas.openxmlformats.org/officeDocument/2006/relationships/image" Target="../media/image61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62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63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Relationship Id="rId4" Type="http://schemas.openxmlformats.org/officeDocument/2006/relationships/image" Target="../media/image64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Relationship Id="rId4" Type="http://schemas.openxmlformats.org/officeDocument/2006/relationships/image" Target="../media/image6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Relationship Id="rId5" Type="http://schemas.openxmlformats.org/officeDocument/2006/relationships/image" Target="../media/image67.jpeg"/><Relationship Id="rId4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5.xml"/><Relationship Id="rId4" Type="http://schemas.openxmlformats.org/officeDocument/2006/relationships/image" Target="../media/image68.GI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705101"/>
            <a:ext cx="6154713" cy="7365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5  Transition Metals</a:t>
            </a:r>
            <a:br>
              <a:rPr lang="en-US" b="1" dirty="0"/>
            </a:br>
            <a:r>
              <a:rPr lang="en-US" b="1" dirty="0"/>
              <a:t>Higher Level</a:t>
            </a:r>
          </a:p>
        </p:txBody>
      </p:sp>
      <p:sp>
        <p:nvSpPr>
          <p:cNvPr id="6147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28210" y="4808855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 b="1"/>
              <a:t>Wilt Gu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98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b="1" dirty="0"/>
              <a:t>Variable Oxidation Number of Transition Metals</a:t>
            </a:r>
            <a:endParaRPr lang="en-GB" altLang="zh-CN" sz="9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60070" y="1022667"/>
            <a:ext cx="8423860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One of the key features of transition metal chemistry is the wide range of oxidation numbers that the metals display in their compounds. 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This should be contrasted with the s-block metals, which show only the oxidation state corresponding to their group number in their compounds. 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Calcium, for example, only shows the +2 state whereas titanium shows the +4 , +3, and +2 states. 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The difference in behaviour can be related to patterns in </a:t>
            </a:r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successive ionization energies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Transition metals usually have close successive ionization energies so that they are likely to lose one more electrons or two without the need of huge amount of energy.</a:t>
            </a:r>
          </a:p>
          <a:p>
            <a:pPr eaLnBrk="1" hangingPunct="1"/>
            <a:endParaRPr lang="en-GB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246943" y="774391"/>
            <a:ext cx="3868166" cy="18908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2959768" y="2839453"/>
            <a:ext cx="5846505" cy="3728069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98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b="1" dirty="0"/>
              <a:t>Variable Oxidation Number of Transition Metals</a:t>
            </a:r>
            <a:endParaRPr lang="en-GB" altLang="zh-CN" sz="9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01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b="1" dirty="0"/>
              <a:t>VARIABLE OXIDATION NUMBER OF TRANSITION ELEMENTS</a:t>
            </a:r>
            <a:endParaRPr lang="en-GB" altLang="zh-CN" sz="9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95287" y="986572"/>
            <a:ext cx="842386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The Ca</a:t>
            </a:r>
            <a:r>
              <a:rPr lang="en-US" altLang="zh-CN" sz="2400" baseline="30000" dirty="0">
                <a:latin typeface="Tahoma" panose="020B0604030504040204" pitchFamily="34" charset="0"/>
                <a:ea typeface="宋体" panose="02010600030101010101" pitchFamily="2" charset="-122"/>
              </a:rPr>
              <a:t>3+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ion is energetically unstable because there is a large jump in ionization energy as the third electron is removed from the inner 3p orbital. 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The increase in successive energies for titanium is more gradual as the 3d and 4s orbitals are close in energy.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Titanium shows the +2, +3, and +4 oxidation states. 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A large jump occurs between the fourth and fifth ionization energies, as the inner 3p electron is removed, so titanium does not form the +5 state.</a:t>
            </a:r>
            <a:endParaRPr lang="en-GB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416275" y="989939"/>
            <a:ext cx="84238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The oxidation states of the d block elements are summarized below. 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The more common oxidation states are highlighted in blue.</a:t>
            </a:r>
            <a:endParaRPr lang="en-GB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303864" y="2580044"/>
            <a:ext cx="8536271" cy="3213891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98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b="1" dirty="0"/>
              <a:t>Variable Oxidation Number of Transition Metals</a:t>
            </a:r>
            <a:endParaRPr lang="en-GB" altLang="zh-CN" sz="9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00" y="2384740"/>
            <a:ext cx="8078970" cy="42301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lum bright="-20000" contrast="40000"/>
          </a:blip>
          <a:stretch>
            <a:fillRect/>
          </a:stretch>
        </p:blipFill>
        <p:spPr>
          <a:xfrm>
            <a:off x="255047" y="738251"/>
            <a:ext cx="3041606" cy="2734595"/>
          </a:xfrm>
          <a:prstGeom prst="rect">
            <a:avLst/>
          </a:prstGeom>
        </p:spPr>
      </p:pic>
      <p:sp>
        <p:nvSpPr>
          <p:cNvPr id="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98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b="1" dirty="0"/>
              <a:t>Variable Oxidation Number of Transition Metals</a:t>
            </a:r>
            <a:endParaRPr lang="en-GB" altLang="zh-CN" sz="9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95287" y="986572"/>
            <a:ext cx="842386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All the transition metals show both the +2 and +3 oxidation states. </a:t>
            </a:r>
          </a:p>
          <a:p>
            <a:pPr eaLnBrk="1" hangingPunct="1"/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 M</a:t>
            </a:r>
            <a:r>
              <a:rPr lang="en-US" altLang="zh-CN" sz="2400" b="1" baseline="30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3+ </a:t>
            </a:r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ion is the stable state for the elements from scandium to chromium, but the M</a:t>
            </a:r>
            <a:r>
              <a:rPr lang="en-US" altLang="zh-CN" sz="2400" b="1" baseline="30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state is more common for the later elements. 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The increased nuclear charge of the later elements makes it more difficult to remove a third electron.</a:t>
            </a:r>
          </a:p>
          <a:p>
            <a:pPr eaLnBrk="1" hangingPunct="1"/>
            <a:endParaRPr lang="en-US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 maximum oxidation state of the elements increases in steps of +1 and reaches a maximum at manganese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. 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These states correspond to the use of both the 4s and 3d electrons in bonding. </a:t>
            </a:r>
          </a:p>
          <a:p>
            <a:pPr eaLnBrk="1" hangingPunct="1"/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Thereafter, the maximum oxidation state decreases in steps of –1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98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b="1" dirty="0"/>
              <a:t>Variable Oxidation Number of Transition Metals</a:t>
            </a:r>
            <a:endParaRPr lang="en-GB" altLang="zh-CN" sz="9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95287" y="986572"/>
            <a:ext cx="8423860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Oxidation states above +3 generally show covalent character. 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Ions of higher charge have such a </a:t>
            </a:r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large charge density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that they polarize negative ions and increase the covalent character of the compound (see next slide).</a:t>
            </a:r>
          </a:p>
          <a:p>
            <a:pPr eaLnBrk="1" hangingPunct="1"/>
            <a:endParaRPr lang="en-US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Compounds with higher oxidation states tend to be oxidizing agents. e.g. KMnO</a:t>
            </a:r>
            <a:r>
              <a:rPr lang="en-US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, K</a:t>
            </a:r>
            <a:r>
              <a:rPr lang="en-US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Cr</a:t>
            </a:r>
            <a:r>
              <a:rPr lang="en-US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, Na</a:t>
            </a:r>
            <a:r>
              <a:rPr lang="en-US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FeO</a:t>
            </a:r>
            <a:r>
              <a:rPr lang="en-US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, etc.</a:t>
            </a:r>
          </a:p>
        </p:txBody>
      </p:sp>
      <p:sp>
        <p:nvSpPr>
          <p:cNvPr id="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98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b="1" dirty="0"/>
              <a:t>Variable Oxidation Number of Transition Metals</a:t>
            </a:r>
            <a:endParaRPr lang="en-GB" altLang="zh-CN" sz="9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001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b="1" dirty="0"/>
              <a:t>VARIABLE OXIDATION NUMBER OF TRANSITION ELEMENTS</a:t>
            </a:r>
            <a:endParaRPr lang="en-GB" altLang="zh-CN" sz="9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54" y="1154365"/>
            <a:ext cx="3073122" cy="14905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4884822" y="2127237"/>
            <a:ext cx="3718058" cy="3821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95288" y="1014681"/>
            <a:ext cx="6805612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)	They show catalytic (homogeneous and heterogeneous) activity.</a:t>
            </a:r>
          </a:p>
        </p:txBody>
      </p:sp>
      <p:sp>
        <p:nvSpPr>
          <p:cNvPr id="512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Chemical 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roperties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of Transition Metals</a:t>
            </a:r>
            <a:endParaRPr lang="en-GB" altLang="zh-CN" sz="10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H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eterogeneous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C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atalysts</a:t>
            </a:r>
            <a:endParaRPr lang="en-US" altLang="en-GB" sz="28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95287" y="661720"/>
            <a:ext cx="842386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 heterogeneous catalysis, the catalyst is in a different state from the reactants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The ability of transition metals to use their 3d and 4s electrons to form weak bonds to reactant molecules makes them effective heterogeneous catalysts as they provide a surface for the reactant molecules to come together with the correct orientation.</a:t>
            </a:r>
            <a:endParaRPr lang="en-GB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95287" y="3247166"/>
            <a:ext cx="8272589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16075" indent="-1616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Ni	Hydrogenation of unsaturated hydrocarbon, e.g. margarine production</a:t>
            </a:r>
          </a:p>
          <a:p>
            <a:pPr eaLnBrk="1" hangingPunct="1">
              <a:spcAft>
                <a:spcPct val="20000"/>
              </a:spcAft>
            </a:pP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GB" altLang="zh-CN" sz="2400" b="1" baseline="-25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GB" altLang="zh-CN" sz="2400" b="1" baseline="-25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	Making SO</a:t>
            </a:r>
            <a:r>
              <a:rPr lang="en-GB" altLang="zh-CN" sz="2400" b="1" baseline="-25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for H</a:t>
            </a:r>
            <a:r>
              <a:rPr lang="en-GB" altLang="zh-CN" sz="2400" b="1" baseline="-25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SO</a:t>
            </a:r>
            <a:r>
              <a:rPr lang="en-GB" altLang="zh-CN" sz="2400" b="1" baseline="-25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from SO</a:t>
            </a:r>
            <a:r>
              <a:rPr lang="en-GB" altLang="zh-CN" sz="2400" b="1" baseline="-25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  <a:p>
            <a:pPr eaLnBrk="1" hangingPunct="1">
              <a:spcAft>
                <a:spcPct val="20000"/>
              </a:spcAft>
            </a:pP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Fe	Haber process to make NH</a:t>
            </a:r>
            <a:r>
              <a:rPr lang="en-GB" altLang="zh-CN" sz="2400" b="1" baseline="-25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from hydrogen and nitrogen</a:t>
            </a:r>
          </a:p>
          <a:p>
            <a:pPr eaLnBrk="1" hangingPunct="1">
              <a:spcAft>
                <a:spcPct val="20000"/>
              </a:spcAft>
            </a:pP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MnO</a:t>
            </a:r>
            <a:r>
              <a:rPr lang="en-GB" altLang="zh-CN" sz="2400" b="1" baseline="-25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GB" altLang="zh-CN" sz="2400" b="1" dirty="0" err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Decom</a:t>
            </a:r>
            <a:r>
              <a:rPr lang="en-US" altLang="zh-CN" sz="2400" b="1" dirty="0" err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po</a:t>
            </a:r>
            <a:r>
              <a:rPr lang="en-GB" altLang="zh-CN" sz="2400" b="1" dirty="0" err="1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sition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of hydrogen peroxide  </a:t>
            </a:r>
          </a:p>
          <a:p>
            <a:pPr eaLnBrk="1" hangingPunct="1">
              <a:spcAft>
                <a:spcPct val="20000"/>
              </a:spcAft>
            </a:pP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Pt, Pd	Catalytic converters in vehicles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41655"/>
            <a:ext cx="7553960" cy="9144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5.1 First row d-block elements 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" y="1542415"/>
            <a:ext cx="8528685" cy="33426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7340" y="5095875"/>
            <a:ext cx="8528685" cy="993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H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omolytic 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atalysts</a:t>
            </a:r>
            <a:endParaRPr lang="en-US" altLang="en-GB" sz="28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95287" y="661720"/>
            <a:ext cx="8423860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Homogeneous catalysts are in the same state of matter as the reactants. 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The ability of transition metals to show variable oxidation states allows them to be particularly effective homogeneous catalysts in redox reactions. </a:t>
            </a:r>
          </a:p>
          <a:p>
            <a:pPr eaLnBrk="1" hangingPunct="1"/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Fe</a:t>
            </a:r>
            <a:r>
              <a:rPr lang="en-US" altLang="zh-CN" sz="2400" b="1" baseline="30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3+</a:t>
            </a:r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Cu</a:t>
            </a:r>
            <a:r>
              <a:rPr lang="en-US" altLang="zh-CN" sz="2400" b="1" baseline="30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and Co</a:t>
            </a:r>
            <a:r>
              <a:rPr lang="en-US" altLang="zh-CN" sz="2400" b="1" baseline="30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3+</a:t>
            </a:r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used as catalyst of decomposition of H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b="1" baseline="-25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/>
            <a:endParaRPr lang="en-US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As many of the enzyme-catalyzed cell reactions in the body involve transition metals as homogeneous catalysis, they are of fundamental biological importance. Examples include the following.</a:t>
            </a:r>
            <a:endParaRPr lang="en-GB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94722" y="5155869"/>
            <a:ext cx="827258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16075" indent="-16160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0000"/>
              </a:spcAft>
            </a:pP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Fe</a:t>
            </a:r>
            <a:r>
              <a:rPr lang="en-GB" altLang="zh-CN" sz="2400" b="1" baseline="30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in heme</a:t>
            </a:r>
          </a:p>
          <a:p>
            <a:pPr eaLnBrk="1" hangingPunct="1">
              <a:spcAft>
                <a:spcPct val="20000"/>
              </a:spcAft>
            </a:pP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</a:t>
            </a:r>
            <a:r>
              <a:rPr lang="en-GB" altLang="zh-CN" sz="2400" b="1" baseline="30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3+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in vitamin B12</a:t>
            </a:r>
            <a:endParaRPr lang="en-GB" altLang="zh-CN" sz="2400" b="1" baseline="-25000" dirty="0">
              <a:solidFill>
                <a:srgbClr val="FFFF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1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HOMOGENEOUS CATALYSTS</a:t>
            </a:r>
            <a:endParaRPr lang="en-GB" altLang="zh-CN" sz="10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59191" y="782038"/>
            <a:ext cx="842386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dirty="0"/>
              <a:t>1. </a:t>
            </a:r>
            <a:r>
              <a:rPr lang="en-US" altLang="zh-CN" sz="2400" b="1" dirty="0">
                <a:solidFill>
                  <a:srgbClr val="FFFF00"/>
                </a:solidFill>
              </a:rPr>
              <a:t>Fe</a:t>
            </a:r>
            <a:r>
              <a:rPr lang="en-US" altLang="zh-CN" sz="2400" b="1" baseline="30000" dirty="0">
                <a:solidFill>
                  <a:srgbClr val="FFFF00"/>
                </a:solidFill>
              </a:rPr>
              <a:t>2+</a:t>
            </a:r>
            <a:r>
              <a:rPr lang="en-US" altLang="zh-CN" sz="2400" b="1" dirty="0">
                <a:solidFill>
                  <a:srgbClr val="FFFF00"/>
                </a:solidFill>
              </a:rPr>
              <a:t> in heme</a:t>
            </a:r>
            <a:r>
              <a:rPr lang="en-US" altLang="zh-CN" sz="2400" dirty="0"/>
              <a:t>: oxygen is transported through the bloodstream by forming a weak bond with the heme group of hemoglobin. </a:t>
            </a:r>
          </a:p>
          <a:p>
            <a:r>
              <a:rPr lang="en-US" altLang="zh-CN" sz="2400" dirty="0"/>
              <a:t>This group contains a central Fe</a:t>
            </a:r>
            <a:r>
              <a:rPr lang="en-US" altLang="zh-CN" sz="2400" baseline="30000" dirty="0"/>
              <a:t>2+</a:t>
            </a:r>
            <a:r>
              <a:rPr lang="en-US" altLang="zh-CN" sz="2400" dirty="0"/>
              <a:t> ion surrounded by four nitrogen atoms. </a:t>
            </a:r>
          </a:p>
          <a:p>
            <a:r>
              <a:rPr lang="en-US" altLang="zh-CN" sz="2400" dirty="0"/>
              <a:t>The O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–Fe</a:t>
            </a:r>
            <a:r>
              <a:rPr lang="en-US" altLang="zh-CN" sz="2400" baseline="30000" dirty="0"/>
              <a:t>2+</a:t>
            </a:r>
            <a:r>
              <a:rPr lang="en-US" altLang="zh-CN" sz="2400" dirty="0"/>
              <a:t> bond is easily broken when the oxygen needs </a:t>
            </a:r>
            <a:r>
              <a:rPr lang="en-GB" altLang="zh-CN" sz="2400" dirty="0"/>
              <a:t>to be released.</a:t>
            </a:r>
          </a:p>
          <a:p>
            <a:r>
              <a:rPr lang="en-US" altLang="zh-CN" sz="2400" dirty="0"/>
              <a:t>2. </a:t>
            </a:r>
            <a:r>
              <a:rPr lang="en-US" altLang="zh-CN" sz="2400" b="1" dirty="0">
                <a:solidFill>
                  <a:srgbClr val="FFFF00"/>
                </a:solidFill>
              </a:rPr>
              <a:t>Co</a:t>
            </a:r>
            <a:r>
              <a:rPr lang="en-US" altLang="zh-CN" sz="2400" b="1" baseline="30000" dirty="0">
                <a:solidFill>
                  <a:srgbClr val="FFFF00"/>
                </a:solidFill>
              </a:rPr>
              <a:t>3+</a:t>
            </a:r>
            <a:r>
              <a:rPr lang="en-US" altLang="zh-CN" sz="2400" b="1" dirty="0">
                <a:solidFill>
                  <a:srgbClr val="FFFF00"/>
                </a:solidFill>
              </a:rPr>
              <a:t> in vitamin B12</a:t>
            </a:r>
            <a:r>
              <a:rPr lang="en-US" altLang="zh-CN" sz="2400" dirty="0"/>
              <a:t>. Part of the vitamin B12 molecule consists of an octahedral Co</a:t>
            </a:r>
            <a:r>
              <a:rPr lang="en-US" altLang="zh-CN" sz="2400" baseline="30000" dirty="0"/>
              <a:t>3+</a:t>
            </a:r>
            <a:r>
              <a:rPr lang="en-US" altLang="zh-CN" sz="2400" dirty="0"/>
              <a:t> complex. </a:t>
            </a:r>
          </a:p>
          <a:p>
            <a:r>
              <a:rPr lang="en-US" altLang="zh-CN" sz="2400" dirty="0"/>
              <a:t>Five of the sites are occupied by nitrogen atoms, leaving the sixth site available for biological activity. </a:t>
            </a:r>
          </a:p>
          <a:p>
            <a:r>
              <a:rPr lang="en-US" altLang="zh-CN" sz="2400" dirty="0"/>
              <a:t>Vitamin B12 is needed for the production of red blood cells and for a healthy nervous system.</a:t>
            </a:r>
          </a:p>
          <a:p>
            <a:r>
              <a:rPr lang="en-US" altLang="zh-CN" sz="2400" dirty="0"/>
              <a:t>As homogeneous catalysts mix effectively with the reactants, they work under the mild conditions of the human body.</a:t>
            </a:r>
            <a:endParaRPr lang="en-GB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23850" y="1196975"/>
            <a:ext cx="853281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)  They form complexes (ligands form co-ordinate bonds to the metal ion).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258888" y="2781300"/>
            <a:ext cx="2232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[Cu(H</a:t>
            </a:r>
            <a:r>
              <a:rPr lang="en-GB" altLang="zh-CN" sz="2600" baseline="-25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O)</a:t>
            </a:r>
            <a:r>
              <a:rPr lang="en-GB" altLang="zh-CN" sz="2600" baseline="-25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600" baseline="30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endParaRPr lang="en-GB" altLang="zh-CN" sz="260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644900"/>
            <a:ext cx="33115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5435600" y="2781300"/>
            <a:ext cx="2232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[CuCl</a:t>
            </a:r>
            <a:r>
              <a:rPr lang="en-GB" altLang="zh-CN" sz="2600" baseline="-25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600" baseline="30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2-</a:t>
            </a:r>
            <a:endParaRPr lang="en-GB" altLang="zh-CN" sz="260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6151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00438"/>
            <a:ext cx="28797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Chemical 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roperties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of Transition Metals</a:t>
            </a:r>
            <a:endParaRPr lang="en-GB" altLang="zh-CN" sz="10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61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Complex Formation</a:t>
            </a:r>
            <a:endParaRPr lang="en-US" altLang="en-GB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5288" y="1412875"/>
            <a:ext cx="8569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65325" indent="-1965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Ligand 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 	molecule / ion with </a:t>
            </a: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a) lone pairs that forms co-ordinate bond to 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metal atom/ion</a:t>
            </a:r>
            <a:endParaRPr lang="en-GB" altLang="zh-CN" sz="2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95288" y="2636838"/>
            <a:ext cx="8748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65325" indent="-1965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Complex 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	metal ion with ligands coordinately bonded to it 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95288" y="3500438"/>
            <a:ext cx="2016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Co-ordination number 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	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339975" y="3500438"/>
            <a:ext cx="63373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number of coordinate bonds from ligand(s) to metal ions 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95288" y="47244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Lewis base 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	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339975" y="4724400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lone pair donor (ligands are Lewis bases) 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395288" y="558958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Lewis acid 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	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339975" y="5589588"/>
            <a:ext cx="63373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lone pair acceptor</a:t>
            </a:r>
            <a:r>
              <a:rPr lang="en-US" altLang="en-GB" sz="2400">
                <a:latin typeface="Tahoma" panose="020B0604030504040204" pitchFamily="34" charset="0"/>
                <a:ea typeface="宋体" panose="02010600030101010101" pitchFamily="2" charset="-122"/>
              </a:rPr>
              <a:t> (transition metal ions are Lewis acids)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3" grpId="0"/>
      <p:bldP spid="39944" grpId="0"/>
      <p:bldP spid="39945" grpId="0"/>
      <p:bldP spid="39946" grpId="0"/>
      <p:bldP spid="39947" grpId="0"/>
      <p:bldP spid="399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466725" y="133826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Lewis base 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	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2411413" y="1338263"/>
            <a:ext cx="633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lone pair donor (ligands are Lewis bases) 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Text Box 9"/>
          <p:cNvSpPr txBox="1">
            <a:spLocks noChangeArrowheads="1"/>
          </p:cNvSpPr>
          <p:nvPr/>
        </p:nvSpPr>
        <p:spPr bwMode="auto">
          <a:xfrm>
            <a:off x="466725" y="198755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Lewis acid 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	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2411413" y="1987550"/>
            <a:ext cx="63373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lone pair acceptor</a:t>
            </a:r>
            <a:r>
              <a:rPr lang="en-US" altLang="en-GB" sz="240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40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(transition metal ions are Lewis acids)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755650" y="29972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>
                <a:latin typeface="Tahoma" panose="020B0604030504040204" pitchFamily="34" charset="0"/>
                <a:ea typeface="宋体" panose="02010600030101010101" pitchFamily="2" charset="-122"/>
              </a:rPr>
              <a:t>H</a:t>
            </a:r>
            <a:r>
              <a:rPr lang="en-GB" altLang="zh-CN" sz="2800" baseline="30000">
                <a:latin typeface="Tahoma" panose="020B0604030504040204" pitchFamily="34" charset="0"/>
                <a:ea typeface="宋体" panose="02010600030101010101" pitchFamily="2" charset="-122"/>
              </a:rPr>
              <a:t>+</a:t>
            </a:r>
            <a:r>
              <a:rPr lang="en-GB" altLang="zh-CN" sz="2800">
                <a:latin typeface="Tahoma" panose="020B0604030504040204" pitchFamily="34" charset="0"/>
                <a:ea typeface="宋体" panose="02010600030101010101" pitchFamily="2" charset="-122"/>
              </a:rPr>
              <a:t>  +  :OH</a:t>
            </a:r>
            <a:r>
              <a:rPr lang="en-GB" altLang="zh-CN" sz="2800" baseline="30000"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r>
              <a:rPr lang="en-GB" altLang="zh-CN" sz="2800">
                <a:latin typeface="Tahoma" panose="020B0604030504040204" pitchFamily="34" charset="0"/>
                <a:ea typeface="宋体" panose="02010600030101010101" pitchFamily="2" charset="-122"/>
              </a:rPr>
              <a:t>  →  H</a:t>
            </a:r>
            <a:r>
              <a:rPr lang="en-GB" altLang="zh-CN" sz="2800" baseline="-25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800">
                <a:latin typeface="Tahoma" panose="020B0604030504040204" pitchFamily="34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0248" name="Line 13"/>
          <p:cNvSpPr>
            <a:spLocks noChangeShapeType="1"/>
          </p:cNvSpPr>
          <p:nvPr/>
        </p:nvSpPr>
        <p:spPr bwMode="auto">
          <a:xfrm flipV="1">
            <a:off x="2339975" y="35020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Text Box 14"/>
          <p:cNvSpPr txBox="1">
            <a:spLocks noChangeArrowheads="1"/>
          </p:cNvSpPr>
          <p:nvPr/>
        </p:nvSpPr>
        <p:spPr bwMode="auto">
          <a:xfrm>
            <a:off x="1690688" y="4149725"/>
            <a:ext cx="12239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zh-CN" sz="24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Lewis</a:t>
            </a:r>
          </a:p>
          <a:p>
            <a:pPr algn="ctr" eaLnBrk="1" hangingPunct="1"/>
            <a:r>
              <a:rPr lang="en-GB" altLang="zh-CN" sz="24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base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0" name="Line 15"/>
          <p:cNvSpPr>
            <a:spLocks noChangeShapeType="1"/>
          </p:cNvSpPr>
          <p:nvPr/>
        </p:nvSpPr>
        <p:spPr bwMode="auto">
          <a:xfrm flipV="1">
            <a:off x="973138" y="3502025"/>
            <a:ext cx="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Text Box 16"/>
          <p:cNvSpPr txBox="1">
            <a:spLocks noChangeArrowheads="1"/>
          </p:cNvSpPr>
          <p:nvPr/>
        </p:nvSpPr>
        <p:spPr bwMode="auto">
          <a:xfrm>
            <a:off x="323850" y="4149725"/>
            <a:ext cx="1223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zh-CN" sz="24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Lewis</a:t>
            </a:r>
          </a:p>
          <a:p>
            <a:pPr algn="ctr" eaLnBrk="1" hangingPunct="1"/>
            <a:r>
              <a:rPr lang="en-GB" altLang="zh-CN" sz="24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acid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2" name="Text Box 18"/>
          <p:cNvSpPr txBox="1">
            <a:spLocks noChangeArrowheads="1"/>
          </p:cNvSpPr>
          <p:nvPr/>
        </p:nvSpPr>
        <p:spPr bwMode="auto">
          <a:xfrm>
            <a:off x="4284663" y="5805488"/>
            <a:ext cx="41036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zh-CN" sz="24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Ligands form co-ordinate bonds via lone pairs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253" name="Picture 22" descr="cucl4shap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636838"/>
            <a:ext cx="34448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Complex Formation</a:t>
            </a:r>
            <a:endParaRPr lang="en-US" altLang="en-GB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5" grpId="0"/>
      <p:bldP spid="10246" grpId="0"/>
      <p:bldP spid="10247" grpId="0"/>
      <p:bldP spid="10248" grpId="0" bldLvl="0" animBg="1"/>
      <p:bldP spid="10249" grpId="0"/>
      <p:bldP spid="10250" grpId="0" bldLvl="0" animBg="1"/>
      <p:bldP spid="10251" grpId="0"/>
      <p:bldP spid="102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66725" y="1338263"/>
            <a:ext cx="756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Monodentate ligands – 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form one co-ordinate bond</a:t>
            </a:r>
            <a:r>
              <a:rPr lang="en-GB" altLang="zh-CN" sz="24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 	</a:t>
            </a:r>
            <a:endParaRPr lang="en-GB" altLang="zh-CN" sz="2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Text Box 14"/>
          <p:cNvSpPr txBox="1">
            <a:spLocks noChangeArrowheads="1"/>
          </p:cNvSpPr>
          <p:nvPr/>
        </p:nvSpPr>
        <p:spPr bwMode="auto">
          <a:xfrm>
            <a:off x="539750" y="1989138"/>
            <a:ext cx="756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e.g.  H</a:t>
            </a:r>
            <a:r>
              <a:rPr lang="en-GB" altLang="zh-CN" sz="2400" baseline="-250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O:,  :OH</a:t>
            </a:r>
            <a:r>
              <a:rPr lang="en-GB" altLang="zh-CN" sz="2400" baseline="300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r>
              <a:rPr lang="en-GB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 :NH</a:t>
            </a:r>
            <a:r>
              <a:rPr lang="en-GB" altLang="zh-CN" sz="2400" baseline="-250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 :CN</a:t>
            </a:r>
            <a:r>
              <a:rPr lang="en-GB" altLang="zh-CN" sz="2400" baseline="300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r>
              <a:rPr lang="en-GB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 :Cl</a:t>
            </a:r>
            <a:r>
              <a:rPr lang="en-GB" altLang="zh-CN" sz="2400" baseline="300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r>
              <a:rPr lang="en-GB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	</a:t>
            </a:r>
            <a:endParaRPr lang="en-GB" altLang="zh-CN" sz="280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Text Box 15"/>
          <p:cNvSpPr txBox="1">
            <a:spLocks noChangeArrowheads="1"/>
          </p:cNvSpPr>
          <p:nvPr/>
        </p:nvSpPr>
        <p:spPr bwMode="auto">
          <a:xfrm>
            <a:off x="1258888" y="3070225"/>
            <a:ext cx="2232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[Cu(H</a:t>
            </a:r>
            <a:r>
              <a:rPr lang="en-GB" altLang="zh-CN" sz="2600" baseline="-25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O)</a:t>
            </a:r>
            <a:r>
              <a:rPr lang="en-GB" altLang="zh-CN" sz="2600" baseline="-25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600" baseline="30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endParaRPr lang="en-GB" altLang="zh-CN" sz="260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1270" name="Picture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933825"/>
            <a:ext cx="331152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5435600" y="3070225"/>
            <a:ext cx="2232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[CuCl</a:t>
            </a:r>
            <a:r>
              <a:rPr lang="en-GB" altLang="zh-CN" sz="2600" baseline="-25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600" baseline="30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2-</a:t>
            </a:r>
            <a:endParaRPr lang="en-GB" altLang="zh-CN" sz="260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1272" name="Picture 1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789363"/>
            <a:ext cx="28797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Complex Formation</a:t>
            </a:r>
            <a:endParaRPr lang="en-US" altLang="en-GB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756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Bidentate ligands – 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form two co-ordinate bonds</a:t>
            </a:r>
            <a:r>
              <a:rPr lang="en-GB" altLang="zh-CN" sz="24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  	</a:t>
            </a:r>
            <a:endParaRPr lang="en-GB" altLang="zh-CN" sz="2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439862" y="3725863"/>
            <a:ext cx="19446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6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[Cr(en)</a:t>
            </a:r>
            <a:r>
              <a:rPr lang="en-GB" altLang="zh-CN" sz="2600" baseline="-250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6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600" baseline="300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3+</a:t>
            </a:r>
            <a:endParaRPr lang="en-GB" altLang="zh-CN" sz="2600" dirty="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795963" y="3284538"/>
            <a:ext cx="2232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[Cr(C</a:t>
            </a:r>
            <a:r>
              <a:rPr lang="en-GB" altLang="zh-CN" sz="2600" baseline="-25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GB" altLang="zh-CN" sz="2600" baseline="-25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GB" altLang="zh-CN" sz="2600" baseline="-25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6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600" baseline="3000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3-</a:t>
            </a:r>
            <a:endParaRPr lang="en-GB" altLang="zh-CN" sz="260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323850" y="1603009"/>
            <a:ext cx="3206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1,2-diaminoethane</a:t>
            </a:r>
          </a:p>
          <a:p>
            <a:pPr algn="ctr" eaLnBrk="1" hangingPunct="1"/>
            <a:r>
              <a:rPr lang="en-GB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(en, e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thylenediami</a:t>
            </a:r>
            <a:r>
              <a:rPr lang="en-GB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e, NH</a:t>
            </a:r>
            <a:r>
              <a:rPr lang="en-GB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(CH</a:t>
            </a:r>
            <a:r>
              <a:rPr lang="en-GB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GB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NH</a:t>
            </a:r>
            <a:r>
              <a:rPr lang="en-GB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endParaRPr lang="en-GB" altLang="zh-CN" sz="28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3682916" y="1760373"/>
            <a:ext cx="33845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ethandioate</a:t>
            </a:r>
          </a:p>
          <a:p>
            <a:pPr algn="ctr" eaLnBrk="1" hangingPunct="1"/>
            <a:r>
              <a:rPr lang="en-GB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(ox</a:t>
            </a:r>
            <a:r>
              <a:rPr lang="en-GB" altLang="zh-CN" sz="2400" baseline="300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2-</a:t>
            </a:r>
            <a:r>
              <a:rPr lang="en-GB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oxalate, C</a:t>
            </a:r>
            <a:r>
              <a:rPr lang="en-GB" altLang="zh-CN" sz="2400" baseline="-250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GB" altLang="zh-CN" sz="2400" baseline="-250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GB" altLang="zh-CN" sz="2400" baseline="300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2-</a:t>
            </a:r>
            <a:r>
              <a:rPr lang="en-GB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endParaRPr lang="en-GB" altLang="zh-CN" sz="28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2296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44" y="2679760"/>
            <a:ext cx="2371725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628775"/>
            <a:ext cx="208915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725863"/>
            <a:ext cx="3598863" cy="310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21163"/>
            <a:ext cx="3455987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Complex Formation</a:t>
            </a:r>
            <a:endParaRPr lang="en-US" altLang="en-GB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/>
      <p:bldP spid="12293" grpId="0"/>
      <p:bldP spid="12294" grpId="0"/>
      <p:bldP spid="122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7561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Multidentate ligands – 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form several co-ordinate bonds (chelating agent)</a:t>
            </a:r>
            <a:r>
              <a:rPr lang="en-GB" altLang="zh-CN" sz="24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 	</a:t>
            </a:r>
            <a:endParaRPr lang="en-GB" altLang="zh-CN" sz="2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539750" y="1844675"/>
            <a:ext cx="47180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EDTA</a:t>
            </a:r>
            <a:r>
              <a:rPr lang="en-GB" altLang="zh-CN" sz="2400" baseline="300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4-</a:t>
            </a:r>
            <a:r>
              <a:rPr lang="en-GB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2800" dirty="0">
                <a:solidFill>
                  <a:srgbClr val="FF0000"/>
                </a:solidFill>
              </a:rPr>
              <a:t>E</a:t>
            </a:r>
            <a:r>
              <a:rPr lang="en-US" altLang="zh-CN" sz="2800" dirty="0"/>
              <a:t>thylene</a:t>
            </a: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r>
              <a:rPr lang="en-US" altLang="zh-CN" sz="2800" dirty="0"/>
              <a:t>iamine</a:t>
            </a:r>
            <a:r>
              <a:rPr lang="en-US" altLang="zh-CN" sz="2800" dirty="0">
                <a:solidFill>
                  <a:srgbClr val="FF0000"/>
                </a:solidFill>
              </a:rPr>
              <a:t>t</a:t>
            </a:r>
            <a:r>
              <a:rPr lang="en-US" altLang="zh-CN" sz="2800" dirty="0"/>
              <a:t>etraacetic 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/>
              <a:t>cid</a:t>
            </a:r>
            <a:endParaRPr lang="en-GB" altLang="zh-CN" sz="28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331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1" y="3444076"/>
            <a:ext cx="4248150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6" descr="EDTA_3D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484313"/>
            <a:ext cx="31861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17"/>
          <p:cNvSpPr txBox="1">
            <a:spLocks noChangeArrowheads="1"/>
          </p:cNvSpPr>
          <p:nvPr/>
        </p:nvSpPr>
        <p:spPr bwMode="auto">
          <a:xfrm>
            <a:off x="900113" y="5086876"/>
            <a:ext cx="29511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6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e.g. [Cu(EDTA)]</a:t>
            </a:r>
            <a:r>
              <a:rPr lang="en-GB" altLang="zh-CN" sz="2600" baseline="300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2-</a:t>
            </a:r>
            <a:endParaRPr lang="en-GB" altLang="zh-CN" sz="2600" dirty="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Complex Formation</a:t>
            </a:r>
            <a:endParaRPr lang="en-US" altLang="en-GB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756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Multidentate ligands – 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form several co-ordinate bonds</a:t>
            </a:r>
            <a:r>
              <a:rPr lang="en-GB" altLang="zh-CN" sz="24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 	</a:t>
            </a:r>
            <a:endParaRPr lang="en-GB" altLang="zh-CN" sz="2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12850" y="176371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porphyrin</a:t>
            </a:r>
            <a:endParaRPr lang="en-GB" altLang="zh-CN" sz="28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4341" name="Picture 8" descr="FG25_2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49500"/>
            <a:ext cx="3321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11"/>
          <p:cNvSpPr txBox="1">
            <a:spLocks noChangeArrowheads="1"/>
          </p:cNvSpPr>
          <p:nvPr/>
        </p:nvSpPr>
        <p:spPr bwMode="auto">
          <a:xfrm>
            <a:off x="5464176" y="1819276"/>
            <a:ext cx="288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e.g.  haem</a:t>
            </a:r>
            <a:endParaRPr lang="en-GB" altLang="zh-CN" sz="28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4343" name="Picture 13" descr="ha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420938"/>
            <a:ext cx="35575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Complex Formation</a:t>
            </a:r>
            <a:endParaRPr lang="en-US" altLang="en-GB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68313" y="1052513"/>
            <a:ext cx="756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Multidentate ligands – 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form several co-ordinate bonds</a:t>
            </a:r>
            <a:r>
              <a:rPr lang="en-GB" altLang="zh-CN" sz="2400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 	</a:t>
            </a:r>
            <a:endParaRPr lang="en-GB" altLang="zh-CN" sz="2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haemoglobin</a:t>
            </a:r>
            <a:endParaRPr lang="en-GB" altLang="zh-CN" sz="280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5365" name="Picture 9" descr="haem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92375"/>
            <a:ext cx="351790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1" descr="Oxy_3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276475"/>
            <a:ext cx="47339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Complex Formation</a:t>
            </a:r>
            <a:endParaRPr lang="en-US" altLang="en-GB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 E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lectron Configuration - A Review</a:t>
            </a:r>
            <a:endParaRPr lang="en-US" altLang="en-GB" sz="28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23850" y="1341438"/>
          <a:ext cx="5915025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5268595" imgH="1967865" progId="Word.Picture.8">
                  <p:embed/>
                </p:oleObj>
              </mc:Choice>
              <mc:Fallback>
                <p:oleObj name="Picture" r:id="rId3" imgW="5268595" imgH="1967865" progId="Word.Picture.8">
                  <p:embed/>
                  <p:pic>
                    <p:nvPicPr>
                      <p:cNvPr id="0" name="图片 1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4358" t="40776"/>
                      <a:stretch>
                        <a:fillRect/>
                      </a:stretch>
                    </p:blipFill>
                    <p:spPr bwMode="auto">
                      <a:xfrm>
                        <a:off x="323850" y="1341438"/>
                        <a:ext cx="5915025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D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6210300" y="1069181"/>
            <a:ext cx="2520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0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4s fills and empties before 3d</a:t>
            </a:r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303213" y="3441700"/>
            <a:ext cx="54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Fe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476375" y="3429000"/>
            <a:ext cx="176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[Ar] 4s</a:t>
            </a:r>
            <a:r>
              <a:rPr lang="en-GB" altLang="zh-CN" sz="2400" baseline="30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 3d</a:t>
            </a:r>
            <a:r>
              <a:rPr lang="en-GB" altLang="zh-CN" sz="2400" baseline="30000"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GB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303213" y="3946525"/>
            <a:ext cx="83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Fe</a:t>
            </a:r>
            <a:r>
              <a:rPr lang="en-GB" altLang="zh-CN" sz="2400" b="1" baseline="30000">
                <a:latin typeface="Tahoma" panose="020B0604030504040204" pitchFamily="34" charset="0"/>
                <a:ea typeface="宋体" panose="02010600030101010101" pitchFamily="2" charset="-122"/>
              </a:rPr>
              <a:t>3+</a:t>
            </a:r>
            <a:endParaRPr lang="en-GB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476375" y="3933825"/>
            <a:ext cx="125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[Ar] 3d</a:t>
            </a:r>
            <a:r>
              <a:rPr lang="en-GB" altLang="zh-CN" sz="2400" baseline="3000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33" name="Text Box 15"/>
          <p:cNvSpPr txBox="1">
            <a:spLocks noChangeArrowheads="1"/>
          </p:cNvSpPr>
          <p:nvPr/>
        </p:nvSpPr>
        <p:spPr bwMode="auto">
          <a:xfrm>
            <a:off x="303213" y="4449763"/>
            <a:ext cx="538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Sc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1476375" y="4437063"/>
            <a:ext cx="176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[Ar] 4s</a:t>
            </a:r>
            <a:r>
              <a:rPr lang="en-GB" altLang="zh-CN" sz="2400" baseline="30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 3d</a:t>
            </a:r>
            <a:r>
              <a:rPr lang="en-GB" altLang="zh-CN" sz="2400" baseline="3000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GB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5" name="Text Box 17"/>
          <p:cNvSpPr txBox="1">
            <a:spLocks noChangeArrowheads="1"/>
          </p:cNvSpPr>
          <p:nvPr/>
        </p:nvSpPr>
        <p:spPr bwMode="auto">
          <a:xfrm>
            <a:off x="303213" y="4954588"/>
            <a:ext cx="83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Sc</a:t>
            </a:r>
            <a:r>
              <a:rPr lang="en-GB" altLang="zh-CN" sz="2400" b="1" baseline="30000">
                <a:latin typeface="Tahoma" panose="020B0604030504040204" pitchFamily="34" charset="0"/>
                <a:ea typeface="宋体" panose="02010600030101010101" pitchFamily="2" charset="-122"/>
              </a:rPr>
              <a:t>3+</a:t>
            </a:r>
            <a:endParaRPr lang="en-GB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1476375" y="4941888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[Ar]</a:t>
            </a:r>
          </a:p>
        </p:txBody>
      </p:sp>
      <p:sp>
        <p:nvSpPr>
          <p:cNvPr id="1037" name="Text Box 19"/>
          <p:cNvSpPr txBox="1">
            <a:spLocks noChangeArrowheads="1"/>
          </p:cNvSpPr>
          <p:nvPr/>
        </p:nvSpPr>
        <p:spPr bwMode="auto">
          <a:xfrm>
            <a:off x="303213" y="5457825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1476375" y="5445125"/>
            <a:ext cx="176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[Ar] 4s</a:t>
            </a:r>
            <a:r>
              <a:rPr lang="en-GB" altLang="zh-CN" sz="2400" baseline="30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 3d</a:t>
            </a:r>
            <a:r>
              <a:rPr lang="en-GB" altLang="zh-CN" sz="2400" baseline="30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GB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9" name="Text Box 21"/>
          <p:cNvSpPr txBox="1">
            <a:spLocks noChangeArrowheads="1"/>
          </p:cNvSpPr>
          <p:nvPr/>
        </p:nvSpPr>
        <p:spPr bwMode="auto">
          <a:xfrm>
            <a:off x="303213" y="5962650"/>
            <a:ext cx="687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V</a:t>
            </a:r>
            <a:r>
              <a:rPr lang="en-GB" altLang="zh-CN" sz="2400" b="1" baseline="30000"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endParaRPr lang="en-GB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476375" y="5949950"/>
            <a:ext cx="125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[Ar] 3d</a:t>
            </a:r>
            <a:r>
              <a:rPr lang="en-GB" altLang="zh-CN" sz="2400" baseline="3000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041" name="Text Box 23"/>
          <p:cNvSpPr txBox="1">
            <a:spLocks noChangeArrowheads="1"/>
          </p:cNvSpPr>
          <p:nvPr/>
        </p:nvSpPr>
        <p:spPr bwMode="auto">
          <a:xfrm>
            <a:off x="4262438" y="3441700"/>
            <a:ext cx="58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Cu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435600" y="3429000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[Ar] 4s</a:t>
            </a:r>
            <a:r>
              <a:rPr lang="en-GB" altLang="zh-CN" sz="2400" baseline="30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GB" altLang="zh-CN" sz="24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3d</a:t>
            </a:r>
            <a:r>
              <a:rPr lang="en-GB" altLang="zh-CN" sz="2400" baseline="30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43" name="Text Box 25"/>
          <p:cNvSpPr txBox="1">
            <a:spLocks noChangeArrowheads="1"/>
          </p:cNvSpPr>
          <p:nvPr/>
        </p:nvSpPr>
        <p:spPr bwMode="auto">
          <a:xfrm>
            <a:off x="4262438" y="3946525"/>
            <a:ext cx="74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Cu</a:t>
            </a:r>
            <a:r>
              <a:rPr lang="en-GB" altLang="zh-CN" sz="2400" b="1" baseline="30000">
                <a:latin typeface="Tahoma" panose="020B0604030504040204" pitchFamily="34" charset="0"/>
                <a:ea typeface="宋体" panose="02010600030101010101" pitchFamily="2" charset="-122"/>
              </a:rPr>
              <a:t>+</a:t>
            </a:r>
            <a:endParaRPr lang="en-GB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5435600" y="3933825"/>
            <a:ext cx="1363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[Ar] 3d</a:t>
            </a:r>
            <a:r>
              <a:rPr lang="en-GB" altLang="zh-CN" sz="2400" baseline="3000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45" name="Text Box 27"/>
          <p:cNvSpPr txBox="1">
            <a:spLocks noChangeArrowheads="1"/>
          </p:cNvSpPr>
          <p:nvPr/>
        </p:nvSpPr>
        <p:spPr bwMode="auto">
          <a:xfrm>
            <a:off x="4262438" y="4449763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Cu</a:t>
            </a:r>
            <a:r>
              <a:rPr lang="en-GB" altLang="zh-CN" sz="2400" b="1" baseline="30000"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endParaRPr lang="en-GB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5435600" y="4437063"/>
            <a:ext cx="125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[Ar] 3d</a:t>
            </a:r>
            <a:r>
              <a:rPr lang="en-GB" altLang="zh-CN" sz="2400" baseline="3000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47" name="Text Box 29"/>
          <p:cNvSpPr txBox="1">
            <a:spLocks noChangeArrowheads="1"/>
          </p:cNvSpPr>
          <p:nvPr/>
        </p:nvSpPr>
        <p:spPr bwMode="auto">
          <a:xfrm>
            <a:off x="4262438" y="4954588"/>
            <a:ext cx="569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Zn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5435600" y="4941888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[Ar] 4s</a:t>
            </a:r>
            <a:r>
              <a:rPr lang="en-GB" altLang="zh-CN" sz="2400" baseline="30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 3d</a:t>
            </a:r>
            <a:r>
              <a:rPr lang="en-GB" altLang="zh-CN" sz="2400" baseline="300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lang="en-GB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49" name="Text Box 31"/>
          <p:cNvSpPr txBox="1">
            <a:spLocks noChangeArrowheads="1"/>
          </p:cNvSpPr>
          <p:nvPr/>
        </p:nvSpPr>
        <p:spPr bwMode="auto">
          <a:xfrm>
            <a:off x="4262438" y="5457825"/>
            <a:ext cx="86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Zn</a:t>
            </a:r>
            <a:r>
              <a:rPr lang="en-GB" altLang="zh-CN" sz="2400" b="1" baseline="30000"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endParaRPr lang="en-GB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5435600" y="5445125"/>
            <a:ext cx="1363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[Ar] 3d</a:t>
            </a:r>
            <a:r>
              <a:rPr lang="en-GB" altLang="zh-CN" sz="2400" baseline="3000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lang="en-GB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51" name="Text Box 33"/>
          <p:cNvSpPr txBox="1">
            <a:spLocks noChangeArrowheads="1"/>
          </p:cNvSpPr>
          <p:nvPr/>
        </p:nvSpPr>
        <p:spPr bwMode="auto">
          <a:xfrm>
            <a:off x="4262438" y="5962650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Cr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5435600" y="5949950"/>
            <a:ext cx="176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[Ar] 4s</a:t>
            </a:r>
            <a:r>
              <a:rPr lang="en-GB" altLang="zh-CN" sz="2400" baseline="3000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GB" altLang="zh-CN" sz="240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3d</a:t>
            </a:r>
            <a:r>
              <a:rPr lang="en-GB" altLang="zh-CN" sz="2400" baseline="3000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  <p:bldP spid="6154" grpId="0"/>
      <p:bldP spid="6160" grpId="0"/>
      <p:bldP spid="6162" grpId="0"/>
      <p:bldP spid="6164" grpId="0"/>
      <p:bldP spid="6166" grpId="0"/>
      <p:bldP spid="6168" grpId="0"/>
      <p:bldP spid="6170" grpId="0"/>
      <p:bldP spid="6172" grpId="0"/>
      <p:bldP spid="6174" grpId="0"/>
      <p:bldP spid="6176" grpId="0"/>
      <p:bldP spid="61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Group 2"/>
          <p:cNvGraphicFramePr>
            <a:graphicFrameLocks noGrp="1"/>
          </p:cNvGraphicFramePr>
          <p:nvPr/>
        </p:nvGraphicFramePr>
        <p:xfrm>
          <a:off x="250825" y="981075"/>
          <a:ext cx="8569325" cy="3912236"/>
        </p:xfrm>
        <a:graphic>
          <a:graphicData uri="http://schemas.openxmlformats.org/drawingml/2006/table">
            <a:tbl>
              <a:tblPr/>
              <a:tblGrid>
                <a:gridCol w="244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0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49600" algn="l"/>
                          <a:tab pos="3416300" algn="l"/>
                        </a:tabLst>
                      </a:pPr>
                      <a:r>
                        <a:rPr kumimoji="0" lang="en-GB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haemoglobin</a:t>
                      </a:r>
                      <a:endParaRPr kumimoji="0" lang="en-GB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49600" algn="l"/>
                          <a:tab pos="3416300" algn="l"/>
                        </a:tabLst>
                      </a:pPr>
                      <a:r>
                        <a:rPr kumimoji="0" lang="en-GB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Contains Fe</a:t>
                      </a:r>
                      <a:r>
                        <a:rPr kumimoji="0" lang="en-GB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2+</a:t>
                      </a:r>
                      <a:r>
                        <a:rPr kumimoji="0" lang="en-GB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 – allows O</a:t>
                      </a:r>
                      <a:r>
                        <a:rPr kumimoji="0" lang="en-GB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kumimoji="0" lang="en-GB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 to bond and carried to where needed</a:t>
                      </a:r>
                      <a:endParaRPr kumimoji="0" lang="en-GB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49600" algn="l"/>
                          <a:tab pos="3416300" algn="l"/>
                        </a:tabLst>
                      </a:pPr>
                      <a:r>
                        <a:rPr kumimoji="0" lang="en-GB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[Pt(NH</a:t>
                      </a:r>
                      <a:r>
                        <a:rPr kumimoji="0" lang="en-GB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kumimoji="0" lang="en-GB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)</a:t>
                      </a:r>
                      <a:r>
                        <a:rPr kumimoji="0" lang="en-GB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kumimoji="0" lang="en-GB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Cl</a:t>
                      </a:r>
                      <a:r>
                        <a:rPr kumimoji="0" lang="en-GB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kumimoji="0" lang="en-GB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]</a:t>
                      </a:r>
                      <a:endParaRPr kumimoji="0" lang="en-GB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49600" algn="l"/>
                          <a:tab pos="3416300" algn="l"/>
                        </a:tabLst>
                      </a:pPr>
                      <a:r>
                        <a:rPr kumimoji="0" lang="en-GB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cis </a:t>
                      </a:r>
                      <a:r>
                        <a:rPr kumimoji="0" lang="en-GB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platin</a:t>
                      </a:r>
                      <a:r>
                        <a:rPr kumimoji="0" lang="en-GB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 – anti-cancer drug</a:t>
                      </a:r>
                      <a:endParaRPr kumimoji="0" lang="en-GB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49600" algn="l"/>
                          <a:tab pos="3416300" algn="l"/>
                        </a:tabLst>
                      </a:pPr>
                      <a:r>
                        <a:rPr kumimoji="0" lang="en-GB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[Ag(NH</a:t>
                      </a:r>
                      <a:r>
                        <a:rPr kumimoji="0" lang="en-GB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kumimoji="0" lang="en-GB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)</a:t>
                      </a:r>
                      <a:r>
                        <a:rPr kumimoji="0" lang="en-GB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kumimoji="0" lang="en-GB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]</a:t>
                      </a:r>
                      <a:r>
                        <a:rPr kumimoji="0" lang="en-GB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+</a:t>
                      </a:r>
                      <a:endParaRPr kumimoji="0" lang="en-GB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49600" algn="l"/>
                          <a:tab pos="3416300" algn="l"/>
                        </a:tabLst>
                      </a:pPr>
                      <a:r>
                        <a:rPr kumimoji="0" lang="en-GB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Used in Tollen's reagent to distinguish aldehydes and ketones</a:t>
                      </a:r>
                      <a:endParaRPr kumimoji="0" lang="en-GB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49600" algn="l"/>
                          <a:tab pos="3416300" algn="l"/>
                        </a:tabLst>
                      </a:pPr>
                      <a:r>
                        <a:rPr kumimoji="0" lang="en-GB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[Ag(CN)</a:t>
                      </a:r>
                      <a:r>
                        <a:rPr kumimoji="0" lang="en-GB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kumimoji="0" lang="en-GB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]</a:t>
                      </a:r>
                      <a:r>
                        <a:rPr kumimoji="0" lang="en-GB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GB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49600" algn="l"/>
                          <a:tab pos="3416300" algn="l"/>
                        </a:tabLst>
                      </a:pPr>
                      <a:r>
                        <a:rPr kumimoji="0" lang="en-GB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Used in silver electroplating</a:t>
                      </a:r>
                      <a:endParaRPr kumimoji="0" lang="en-GB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49600" algn="l"/>
                          <a:tab pos="3416300" algn="l"/>
                        </a:tabLst>
                      </a:pPr>
                      <a:r>
                        <a:rPr kumimoji="0" lang="en-GB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[Ag(S</a:t>
                      </a:r>
                      <a:r>
                        <a:rPr kumimoji="0" lang="en-GB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kumimoji="0" lang="en-GB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O</a:t>
                      </a:r>
                      <a:r>
                        <a:rPr kumimoji="0" lang="en-GB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kumimoji="0" lang="en-GB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)</a:t>
                      </a:r>
                      <a:r>
                        <a:rPr kumimoji="0" lang="en-GB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kumimoji="0" lang="en-GB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]</a:t>
                      </a:r>
                      <a:r>
                        <a:rPr kumimoji="0" lang="en-GB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GB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3-</a:t>
                      </a:r>
                      <a:endParaRPr kumimoji="0" lang="en-GB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149600" algn="l"/>
                          <a:tab pos="34163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149600" algn="l"/>
                          <a:tab pos="3416300" algn="l"/>
                        </a:tabLst>
                      </a:pPr>
                      <a:r>
                        <a:rPr kumimoji="0" lang="en-GB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imes New Roman" panose="02020603050405020304" pitchFamily="18" charset="0"/>
                          <a:cs typeface="Tahoma" panose="020B0604030504040204" pitchFamily="34" charset="0"/>
                        </a:rPr>
                        <a:t>Formed in photography to remove unreacted AgX from the film</a:t>
                      </a:r>
                      <a:endParaRPr kumimoji="0" lang="en-GB" altLang="zh-CN" sz="4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imes New Roman" panose="02020603050405020304" pitchFamily="18" charset="0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45" name="Rectangle 21"/>
          <p:cNvSpPr>
            <a:spLocks noChangeArrowheads="1"/>
          </p:cNvSpPr>
          <p:nvPr/>
        </p:nvSpPr>
        <p:spPr bwMode="auto">
          <a:xfrm>
            <a:off x="0" y="429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3149600" algn="l"/>
                <a:tab pos="341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149600" algn="l"/>
                <a:tab pos="341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149600" algn="l"/>
                <a:tab pos="341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149600" algn="l"/>
                <a:tab pos="341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149600" algn="l"/>
                <a:tab pos="341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  <a:tab pos="341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  <a:tab pos="341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  <a:tab pos="341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l"/>
                <a:tab pos="3416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46" name="Text Box 22"/>
          <p:cNvSpPr txBox="1">
            <a:spLocks noChangeArrowheads="1"/>
          </p:cNvSpPr>
          <p:nvPr/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U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ses of Some Complexes</a:t>
            </a:r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hapes of Complex Ions</a:t>
            </a:r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8322" name="Group 194"/>
          <p:cNvGraphicFramePr>
            <a:graphicFrameLocks noGrp="1"/>
          </p:cNvGraphicFramePr>
          <p:nvPr/>
        </p:nvGraphicFramePr>
        <p:xfrm>
          <a:off x="323850" y="1397000"/>
          <a:ext cx="8569325" cy="4119563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3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Co-ordination number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Shape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linear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tetrahedral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square planar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octahedral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Bond angles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Occurrence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e.g.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593" name="Picture 1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781300"/>
            <a:ext cx="1295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4" name="Picture 15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492375"/>
            <a:ext cx="1082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5" name="Picture 15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708275"/>
            <a:ext cx="14398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96" name="Picture 15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420938"/>
            <a:ext cx="129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23215" y="1335405"/>
          <a:ext cx="8569325" cy="5091430"/>
        </p:xfrm>
        <a:graphic>
          <a:graphicData uri="http://schemas.openxmlformats.org/drawingml/2006/table">
            <a:tbl>
              <a:tblPr/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35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Co-ordination number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Shape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linear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tetrahedral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square planar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octahedral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Bond angles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180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109.5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º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º,180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º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º, 180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º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Occurrence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Ag</a:t>
                      </a:r>
                      <a:r>
                        <a:rPr kumimoji="0" lang="en-GB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</a:t>
                      </a: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complexes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Large ligands (e.g. Cl</a:t>
                      </a:r>
                      <a:r>
                        <a:rPr kumimoji="0" lang="en-GB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en-US" altLang="en-GB" sz="1800" b="0" i="0" u="none" strike="noStrike" cap="none" normalizeH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Br</a:t>
                      </a:r>
                      <a:r>
                        <a:rPr kumimoji="0" lang="en-US" altLang="en-GB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en-GB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Pt</a:t>
                      </a:r>
                      <a:r>
                        <a:rPr kumimoji="0" lang="en-GB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2+</a:t>
                      </a:r>
                      <a:r>
                        <a:rPr kumimoji="0" lang="en-GB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complexes</a:t>
                      </a:r>
                      <a:r>
                        <a:rPr kumimoji="0" lang="en-US" alt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altLang="zh-CN" sz="18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+mn-ea"/>
                        </a:rPr>
                        <a:t>Ni</a:t>
                      </a:r>
                      <a:r>
                        <a:rPr lang="en-US" altLang="en-GB" sz="18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+mn-ea"/>
                        </a:rPr>
                        <a:t>(CN)</a:t>
                      </a:r>
                      <a:r>
                        <a:rPr lang="en-US" altLang="en-GB" sz="180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r>
                        <a:rPr lang="en-GB" altLang="zh-CN" sz="180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+mn-ea"/>
                        </a:rPr>
                        <a:t>2</a:t>
                      </a:r>
                      <a:r>
                        <a:rPr lang="en-US" altLang="en-GB" sz="180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+mn-ea"/>
                        </a:rPr>
                        <a:t>-</a:t>
                      </a:r>
                      <a:endParaRPr kumimoji="0" lang="en-US" altLang="en-GB" sz="1800" b="0" i="0" u="none" strike="noStrike" cap="none" normalizeH="0" baseline="3000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Most common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Hybridization of central ion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sp</a:t>
                      </a:r>
                      <a:r>
                        <a:rPr kumimoji="0" lang="en-US" altLang="en-GB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GB" sz="1800" b="0" i="0" u="none" strike="noStrike" cap="none" normalizeH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dsp</a:t>
                      </a:r>
                      <a:r>
                        <a:rPr kumimoji="0" lang="en-US" altLang="en-GB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+mn-ea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sp</a:t>
                      </a:r>
                      <a:r>
                        <a:rPr kumimoji="0" lang="en-US" altLang="en-GB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en-US" alt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0" lang="en-US" altLang="en-GB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, d</a:t>
                      </a:r>
                      <a:r>
                        <a:rPr kumimoji="0" lang="en-US" altLang="en-GB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sp</a:t>
                      </a:r>
                      <a:r>
                        <a:rPr kumimoji="0" lang="en-US" altLang="en-GB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e.g.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[Ag(NH</a:t>
                      </a:r>
                      <a:r>
                        <a:rPr kumimoji="0" lang="en-GB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en-GB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  <a:r>
                        <a:rPr kumimoji="0" lang="en-GB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[CuCl</a:t>
                      </a:r>
                      <a:r>
                        <a:rPr kumimoji="0" lang="en-GB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  <a:r>
                        <a:rPr kumimoji="0" lang="en-GB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[PtCl</a:t>
                      </a:r>
                      <a:r>
                        <a:rPr kumimoji="0" lang="en-GB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en-GB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  <a:r>
                        <a:rPr kumimoji="0" lang="en-GB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[Cu(H</a:t>
                      </a:r>
                      <a:r>
                        <a:rPr kumimoji="0" lang="en-GB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GB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O)</a:t>
                      </a:r>
                      <a:r>
                        <a:rPr kumimoji="0" lang="en-GB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</a:t>
                      </a:r>
                      <a:r>
                        <a:rPr kumimoji="0" lang="en-GB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]</a:t>
                      </a:r>
                      <a:r>
                        <a:rPr kumimoji="0" lang="en-GB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713" name="Picture 4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781300"/>
            <a:ext cx="1295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4" name="Picture 4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492375"/>
            <a:ext cx="1082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5" name="Picture 4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708275"/>
            <a:ext cx="14398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16" name="Picture 4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2420938"/>
            <a:ext cx="129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hapes of Complex Ions</a:t>
            </a:r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45" descr="FG22_1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81075"/>
            <a:ext cx="6188075" cy="541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hapes of Complex Ions</a:t>
            </a:r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07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Naming of Complex Ions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 (Not Required)</a:t>
            </a:r>
            <a:endParaRPr lang="en-GB" altLang="zh-CN" sz="28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10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280194" y="856357"/>
            <a:ext cx="858361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dirty="0"/>
              <a:t>1. When naming a complex ion, the ligands are named before the metal ion.</a:t>
            </a:r>
          </a:p>
          <a:p>
            <a:r>
              <a:rPr lang="en-US" altLang="zh-CN" sz="2400" dirty="0"/>
              <a:t>2. Write the names of the ligands in alphabetical order. (Numerical prefixes do not affect the order.)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Multiple occurring monodentate ligands receive a prefix according to the number of occurrences</a:t>
            </a:r>
            <a:r>
              <a:rPr lang="en-US" altLang="zh-CN" sz="2400" dirty="0"/>
              <a:t>: </a:t>
            </a:r>
            <a:r>
              <a:rPr lang="en-US" altLang="zh-CN" sz="2400" i="1" dirty="0">
                <a:solidFill>
                  <a:srgbClr val="FF0000"/>
                </a:solidFill>
              </a:rPr>
              <a:t>di-</a:t>
            </a:r>
            <a:r>
              <a:rPr lang="en-US" altLang="zh-CN" sz="2400" dirty="0">
                <a:solidFill>
                  <a:srgbClr val="FF0000"/>
                </a:solidFill>
              </a:rPr>
              <a:t>, </a:t>
            </a:r>
            <a:r>
              <a:rPr lang="en-US" altLang="zh-CN" sz="2400" i="1" dirty="0">
                <a:solidFill>
                  <a:srgbClr val="FF0000"/>
                </a:solidFill>
              </a:rPr>
              <a:t>tri-</a:t>
            </a:r>
            <a:r>
              <a:rPr lang="en-US" altLang="zh-CN" sz="2400" dirty="0">
                <a:solidFill>
                  <a:srgbClr val="FF0000"/>
                </a:solidFill>
              </a:rPr>
              <a:t>, </a:t>
            </a:r>
            <a:r>
              <a:rPr lang="en-US" altLang="zh-CN" sz="2400" i="1" dirty="0">
                <a:solidFill>
                  <a:srgbClr val="FF0000"/>
                </a:solidFill>
              </a:rPr>
              <a:t>tetra-</a:t>
            </a:r>
            <a:r>
              <a:rPr lang="en-US" altLang="zh-CN" sz="2400" dirty="0">
                <a:solidFill>
                  <a:srgbClr val="FF0000"/>
                </a:solidFill>
              </a:rPr>
              <a:t>, </a:t>
            </a:r>
            <a:r>
              <a:rPr lang="en-US" altLang="zh-CN" sz="2400" i="1" dirty="0">
                <a:solidFill>
                  <a:srgbClr val="FF0000"/>
                </a:solidFill>
              </a:rPr>
              <a:t>penta-</a:t>
            </a:r>
            <a:r>
              <a:rPr lang="en-US" altLang="zh-CN" sz="2400" dirty="0">
                <a:solidFill>
                  <a:srgbClr val="FF0000"/>
                </a:solidFill>
              </a:rPr>
              <a:t>, or </a:t>
            </a:r>
            <a:r>
              <a:rPr lang="en-US" altLang="zh-CN" sz="2400" i="1" dirty="0">
                <a:solidFill>
                  <a:srgbClr val="FF0000"/>
                </a:solidFill>
              </a:rPr>
              <a:t>hexa</a:t>
            </a:r>
            <a:r>
              <a:rPr lang="en-US" altLang="zh-CN" sz="2400" dirty="0"/>
              <a:t>. </a:t>
            </a:r>
            <a:r>
              <a:rPr lang="en-US" altLang="zh-CN" sz="2400" dirty="0">
                <a:solidFill>
                  <a:srgbClr val="FF0000"/>
                </a:solidFill>
              </a:rPr>
              <a:t>Polydentate ligands</a:t>
            </a:r>
            <a:r>
              <a:rPr lang="en-US" altLang="zh-CN" sz="2400" dirty="0"/>
              <a:t> (e.g., ethylenediamine, oxalate) </a:t>
            </a:r>
            <a:r>
              <a:rPr lang="en-US" altLang="zh-CN" sz="2400" dirty="0">
                <a:solidFill>
                  <a:srgbClr val="FF0000"/>
                </a:solidFill>
              </a:rPr>
              <a:t>receive</a:t>
            </a:r>
            <a:r>
              <a:rPr lang="en-US" altLang="zh-CN" sz="2400" dirty="0"/>
              <a:t> </a:t>
            </a:r>
            <a:r>
              <a:rPr lang="en-US" altLang="zh-CN" sz="2400" i="1" dirty="0">
                <a:solidFill>
                  <a:srgbClr val="FF0000"/>
                </a:solidFill>
              </a:rPr>
              <a:t>bis-</a:t>
            </a:r>
            <a:r>
              <a:rPr lang="en-US" altLang="zh-CN" sz="2400" dirty="0">
                <a:solidFill>
                  <a:srgbClr val="FF0000"/>
                </a:solidFill>
              </a:rPr>
              <a:t>, </a:t>
            </a:r>
            <a:r>
              <a:rPr lang="en-US" altLang="zh-CN" sz="2400" i="1" dirty="0">
                <a:solidFill>
                  <a:srgbClr val="FF0000"/>
                </a:solidFill>
              </a:rPr>
              <a:t>tris-</a:t>
            </a:r>
            <a:r>
              <a:rPr lang="en-US" altLang="zh-CN" sz="2400" dirty="0"/>
              <a:t>, </a:t>
            </a:r>
            <a:r>
              <a:rPr lang="en-US" altLang="zh-CN" sz="2400" i="1" dirty="0"/>
              <a:t>tetrakis-</a:t>
            </a:r>
            <a:r>
              <a:rPr lang="en-US" altLang="zh-CN" sz="2400" dirty="0"/>
              <a:t>, etc.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Anions end in </a:t>
            </a:r>
            <a:r>
              <a:rPr lang="en-US" altLang="zh-CN" sz="2400" i="1" dirty="0">
                <a:solidFill>
                  <a:srgbClr val="FF0000"/>
                </a:solidFill>
              </a:rPr>
              <a:t>ido</a:t>
            </a:r>
            <a:r>
              <a:rPr lang="en-US" altLang="zh-CN" sz="2400" dirty="0">
                <a:solidFill>
                  <a:srgbClr val="FF0000"/>
                </a:solidFill>
              </a:rPr>
              <a:t>. </a:t>
            </a:r>
            <a:r>
              <a:rPr lang="en-US" altLang="zh-CN" sz="2400" dirty="0"/>
              <a:t>This replaces the final 'e‘. </a:t>
            </a:r>
            <a:r>
              <a:rPr lang="en-US" altLang="zh-CN" sz="2400" dirty="0">
                <a:solidFill>
                  <a:srgbClr val="FF0000"/>
                </a:solidFill>
              </a:rPr>
              <a:t>When the anion ends with '-ate'</a:t>
            </a:r>
            <a:r>
              <a:rPr lang="en-US" altLang="zh-CN" sz="2400" dirty="0"/>
              <a:t>, e.g. </a:t>
            </a:r>
            <a:r>
              <a:rPr lang="en-US" altLang="zh-CN" sz="2400" i="1" dirty="0"/>
              <a:t>sulfate</a:t>
            </a:r>
            <a:r>
              <a:rPr lang="en-US" altLang="zh-CN" sz="2400" dirty="0"/>
              <a:t> </a:t>
            </a:r>
            <a:r>
              <a:rPr lang="en-US" altLang="zh-CN" sz="2400" dirty="0">
                <a:solidFill>
                  <a:srgbClr val="FF0000"/>
                </a:solidFill>
              </a:rPr>
              <a:t>becomes </a:t>
            </a:r>
            <a:r>
              <a:rPr lang="en-US" altLang="zh-CN" sz="2400" i="1" dirty="0">
                <a:solidFill>
                  <a:srgbClr val="FF0000"/>
                </a:solidFill>
              </a:rPr>
              <a:t>sulfato</a:t>
            </a:r>
            <a:r>
              <a:rPr lang="en-US" altLang="zh-CN" sz="2400" dirty="0"/>
              <a:t>. 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Neutral ligands are given their usual name, with some exceptions</a:t>
            </a:r>
            <a:r>
              <a:rPr lang="en-US" altLang="zh-CN" sz="2400" dirty="0"/>
              <a:t>: NH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 becomes </a:t>
            </a:r>
            <a:r>
              <a:rPr lang="en-US" altLang="zh-CN" sz="2400" i="1" dirty="0"/>
              <a:t>ammine</a:t>
            </a:r>
            <a:r>
              <a:rPr lang="en-US" altLang="zh-CN" sz="2400" dirty="0"/>
              <a:t>; </a:t>
            </a:r>
            <a:r>
              <a:rPr lang="en-US" altLang="zh-CN" sz="2400"/>
              <a:t>H</a:t>
            </a:r>
            <a:r>
              <a:rPr lang="en-US" altLang="zh-CN" sz="2400" baseline="-25000"/>
              <a:t>2</a:t>
            </a:r>
            <a:r>
              <a:rPr lang="en-US" altLang="zh-CN" sz="2400"/>
              <a:t>O becomes </a:t>
            </a:r>
            <a:r>
              <a:rPr lang="en-US" altLang="zh-CN" sz="2400" i="1"/>
              <a:t>aqua</a:t>
            </a:r>
            <a:r>
              <a:rPr lang="en-US" altLang="zh-CN" sz="2400" dirty="0"/>
              <a:t> or </a:t>
            </a:r>
            <a:r>
              <a:rPr lang="en-US" altLang="zh-CN" sz="2400" i="1" dirty="0"/>
              <a:t>aquo</a:t>
            </a:r>
            <a:r>
              <a:rPr lang="en-US" altLang="zh-CN" sz="2400" dirty="0"/>
              <a:t>; CO becomes </a:t>
            </a:r>
            <a:r>
              <a:rPr lang="en-US" altLang="zh-CN" sz="2400" i="1" dirty="0"/>
              <a:t>carbonyl</a:t>
            </a:r>
            <a:r>
              <a:rPr lang="en-US" altLang="zh-CN" sz="2400" dirty="0"/>
              <a:t>; NO becomes </a:t>
            </a:r>
            <a:r>
              <a:rPr lang="en-US" altLang="zh-CN" sz="2400" i="1" dirty="0"/>
              <a:t>nitrosyl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Naming of Complex Ions</a:t>
            </a:r>
          </a:p>
          <a:p>
            <a:pPr algn="ctr" eaLnBrk="1" hangingPunct="1"/>
            <a:endParaRPr lang="en-GB" altLang="zh-CN" sz="10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84547" y="1186557"/>
            <a:ext cx="877490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2400" dirty="0"/>
              <a:t>3. Write the name of the central atom/ion. If the complex is an anion, the central atom's name will end in -ate, and its Latin name will be used if available (except for mercury).</a:t>
            </a:r>
          </a:p>
          <a:p>
            <a:r>
              <a:rPr lang="en-US" altLang="zh-CN" sz="2400" dirty="0"/>
              <a:t>4. If the central atom's oxidation state needs to be specified (when it is one of several possible, or zero), write it as a Roman numeral (or 0) in parentheses.</a:t>
            </a:r>
          </a:p>
          <a:p>
            <a:r>
              <a:rPr lang="en-US" altLang="zh-CN" sz="2400" dirty="0"/>
              <a:t>5. Name cation then anion as separate words (if applicable, as in last example)</a:t>
            </a:r>
          </a:p>
          <a:p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Naming of Complex Ions</a:t>
            </a:r>
          </a:p>
          <a:p>
            <a:pPr algn="ctr" eaLnBrk="1" hangingPunct="1"/>
            <a:endParaRPr lang="en-GB" altLang="zh-CN" sz="10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986589" y="1186557"/>
            <a:ext cx="7972864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E.g.: </a:t>
            </a:r>
          </a:p>
          <a:p>
            <a:endParaRPr lang="en-US" altLang="zh-CN" sz="2400" dirty="0"/>
          </a:p>
          <a:p>
            <a:r>
              <a:rPr lang="en-US" altLang="zh-CN" sz="2400" dirty="0"/>
              <a:t>[NiCl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]</a:t>
            </a:r>
            <a:r>
              <a:rPr lang="en-US" altLang="zh-CN" sz="2400" baseline="30000" dirty="0"/>
              <a:t>2− </a:t>
            </a:r>
          </a:p>
          <a:p>
            <a:r>
              <a:rPr lang="en-US" altLang="zh-CN" sz="2400" dirty="0"/>
              <a:t>tetrachloridonickelate(II) ion</a:t>
            </a:r>
          </a:p>
          <a:p>
            <a:r>
              <a:rPr lang="en-US" altLang="zh-CN" sz="2400" dirty="0"/>
              <a:t>[CuCl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NH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]</a:t>
            </a:r>
            <a:r>
              <a:rPr lang="en-US" altLang="zh-CN" sz="2400" baseline="30000" dirty="0"/>
              <a:t>3− </a:t>
            </a:r>
          </a:p>
          <a:p>
            <a:r>
              <a:rPr lang="en-US" altLang="zh-CN" sz="2400" dirty="0"/>
              <a:t>amminepentachloridocuprate(II) ion</a:t>
            </a:r>
          </a:p>
          <a:p>
            <a:r>
              <a:rPr lang="en-US" altLang="zh-CN" sz="2400" dirty="0"/>
              <a:t>[Cd(CN)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(en)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] </a:t>
            </a:r>
          </a:p>
          <a:p>
            <a:r>
              <a:rPr lang="en-US" altLang="zh-CN" sz="2400" dirty="0"/>
              <a:t>dicyanidobis(ethylenediamine)cadmium(II)</a:t>
            </a:r>
          </a:p>
          <a:p>
            <a:r>
              <a:rPr lang="en-US" altLang="zh-CN" sz="2400" dirty="0"/>
              <a:t>[CoCl(NH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)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]SO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pentaamminechloridocobalt(III) sulfate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45"/>
          <p:cNvSpPr txBox="1">
            <a:spLocks noChangeArrowheads="1"/>
          </p:cNvSpPr>
          <p:nvPr/>
        </p:nvSpPr>
        <p:spPr bwMode="auto">
          <a:xfrm>
            <a:off x="917893" y="752793"/>
            <a:ext cx="6483985" cy="363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62255" indent="-2622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For each of the following complexes:</a:t>
            </a:r>
          </a:p>
          <a:p>
            <a:pPr eaLnBrk="1" hangingPunct="1">
              <a:buFontTx/>
              <a:buChar char="•"/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Draw the complex.</a:t>
            </a:r>
          </a:p>
          <a:p>
            <a:pPr eaLnBrk="1" hangingPunct="1">
              <a:buFontTx/>
              <a:buChar char="•"/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Name the shape.</a:t>
            </a:r>
          </a:p>
          <a:p>
            <a:pPr eaLnBrk="1" hangingPunct="1">
              <a:buFontTx/>
              <a:buChar char="•"/>
            </a:pPr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Give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bond angles.</a:t>
            </a:r>
          </a:p>
          <a:p>
            <a:pPr eaLnBrk="1" hangingPunct="1">
              <a:buFontTx/>
              <a:buChar char="•"/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Give the oxidation </a:t>
            </a:r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number of the metal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Give the coordination number.</a:t>
            </a:r>
          </a:p>
          <a:p>
            <a:pPr eaLnBrk="1" hangingPunct="1">
              <a:buFontTx/>
              <a:buChar char="•"/>
            </a:pPr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Give the hybridization of the metal ion/atom.</a:t>
            </a:r>
            <a:endParaRPr lang="en-GB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FontTx/>
              <a:buChar char="•"/>
            </a:pPr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Name the complex</a:t>
            </a:r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buFontTx/>
              <a:buChar char="•"/>
            </a:pPr>
            <a:endParaRPr lang="en-GB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Text Box 46"/>
          <p:cNvSpPr txBox="1">
            <a:spLocks noChangeArrowheads="1"/>
          </p:cNvSpPr>
          <p:nvPr/>
        </p:nvSpPr>
        <p:spPr bwMode="auto">
          <a:xfrm>
            <a:off x="1721499" y="4500067"/>
            <a:ext cx="21796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  <a:buFontTx/>
              <a:buAutoNum type="arabicParenR"/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[Ag(CN)</a:t>
            </a:r>
            <a:r>
              <a:rPr lang="en-GB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400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endParaRPr lang="en-GB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Aft>
                <a:spcPct val="50000"/>
              </a:spcAft>
              <a:buFontTx/>
              <a:buAutoNum type="arabicParenR"/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[Cr(NH</a:t>
            </a:r>
            <a:r>
              <a:rPr lang="en-GB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GB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400" baseline="30000" dirty="0">
                <a:latin typeface="Tahoma" panose="020B0604030504040204" pitchFamily="34" charset="0"/>
                <a:ea typeface="宋体" panose="02010600030101010101" pitchFamily="2" charset="-122"/>
              </a:rPr>
              <a:t>3+</a:t>
            </a:r>
            <a:endParaRPr lang="en-GB" altLang="zh-CN" sz="2400" baseline="-250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Aft>
                <a:spcPct val="50000"/>
              </a:spcAft>
              <a:buFontTx/>
              <a:buAutoNum type="arabicParenR"/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[Ni(en)</a:t>
            </a:r>
            <a:r>
              <a:rPr lang="en-GB" altLang="zh-CN" sz="2400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400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endParaRPr lang="en-GB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Text Box 47"/>
          <p:cNvSpPr txBox="1">
            <a:spLocks noChangeArrowheads="1"/>
          </p:cNvSpPr>
          <p:nvPr/>
        </p:nvSpPr>
        <p:spPr bwMode="auto">
          <a:xfrm>
            <a:off x="4111308" y="4550867"/>
            <a:ext cx="23606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  <a:buFontTx/>
              <a:buAutoNum type="arabicParenR" startAt="4"/>
            </a:pP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[Co(en)</a:t>
            </a:r>
            <a:r>
              <a:rPr lang="en-GB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Cl</a:t>
            </a:r>
            <a:r>
              <a:rPr lang="en-GB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2 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400" baseline="30000">
                <a:latin typeface="Tahoma" panose="020B0604030504040204" pitchFamily="34" charset="0"/>
                <a:ea typeface="宋体" panose="02010600030101010101" pitchFamily="2" charset="-122"/>
              </a:rPr>
              <a:t>+</a:t>
            </a:r>
            <a:endParaRPr lang="en-GB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Aft>
                <a:spcPct val="50000"/>
              </a:spcAft>
              <a:buFontTx/>
              <a:buAutoNum type="arabicParenR" startAt="4"/>
            </a:pP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[Pt(NH</a:t>
            </a:r>
            <a:r>
              <a:rPr lang="en-GB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GB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Cl</a:t>
            </a:r>
            <a:r>
              <a:rPr lang="en-GB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endParaRPr lang="en-GB" altLang="zh-CN" sz="2400" baseline="-250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Aft>
                <a:spcPct val="50000"/>
              </a:spcAft>
              <a:buFontTx/>
              <a:buAutoNum type="arabicParenR" startAt="4"/>
            </a:pP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[Fe(C</a:t>
            </a:r>
            <a:r>
              <a:rPr lang="en-GB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O</a:t>
            </a:r>
            <a:r>
              <a:rPr lang="en-GB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GB" altLang="zh-CN" sz="2400" baseline="-25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400"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400" baseline="30000">
                <a:latin typeface="Tahoma" panose="020B0604030504040204" pitchFamily="34" charset="0"/>
                <a:ea typeface="宋体" panose="02010600030101010101" pitchFamily="2" charset="-122"/>
              </a:rPr>
              <a:t>4-</a:t>
            </a:r>
            <a:endParaRPr lang="en-GB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Rectangle 48"/>
          <p:cNvSpPr>
            <a:spLocks noChangeArrowheads="1"/>
          </p:cNvSpPr>
          <p:nvPr/>
        </p:nvSpPr>
        <p:spPr bwMode="auto">
          <a:xfrm>
            <a:off x="1307493" y="4391025"/>
            <a:ext cx="5472112" cy="1871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24" grpId="0"/>
      <p:bldP spid="30725" grpId="0"/>
      <p:bldP spid="3072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052513"/>
            <a:ext cx="345598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8"/>
          <p:cNvSpPr txBox="1">
            <a:spLocks noChangeArrowheads="1"/>
          </p:cNvSpPr>
          <p:nvPr/>
        </p:nvSpPr>
        <p:spPr bwMode="auto">
          <a:xfrm>
            <a:off x="468313" y="148431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4836160" y="927418"/>
            <a:ext cx="4060825" cy="286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Linear</a:t>
            </a:r>
          </a:p>
          <a:p>
            <a:pPr eaLnBrk="1" hangingPunct="1">
              <a:spcAft>
                <a:spcPct val="25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180</a:t>
            </a:r>
            <a:r>
              <a:rPr lang="en-US" sz="2400" dirty="0">
                <a:latin typeface="Tahoma" panose="020B0604030504040204" pitchFamily="34" charset="0"/>
              </a:rPr>
              <a:t>º</a:t>
            </a: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Ag +1</a:t>
            </a: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Coordination number = 2</a:t>
            </a: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sp</a:t>
            </a:r>
          </a:p>
          <a:p>
            <a:pPr eaLnBrk="1" hangingPunct="1">
              <a:spcAft>
                <a:spcPct val="25000"/>
              </a:spcAft>
            </a:pPr>
            <a:r>
              <a:rPr lang="en-US" altLang="zh-CN" sz="2400" dirty="0">
                <a:latin typeface="Tahoma" panose="020B0604030504040204" pitchFamily="34" charset="0"/>
              </a:rPr>
              <a:t>Dicyanidosilverate ion</a:t>
            </a:r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8313" y="378936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4694198" y="3789363"/>
            <a:ext cx="4344670" cy="286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Aft>
                <a:spcPct val="25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Octahedral</a:t>
            </a:r>
          </a:p>
          <a:p>
            <a:pPr algn="l" eaLnBrk="1" hangingPunct="1">
              <a:spcAft>
                <a:spcPct val="25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90</a:t>
            </a:r>
            <a:r>
              <a:rPr lang="en-US" sz="2400" dirty="0">
                <a:latin typeface="Tahoma" panose="020B0604030504040204" pitchFamily="34" charset="0"/>
                <a:sym typeface="+mn-ea"/>
              </a:rPr>
              <a:t>º &amp; 180º</a:t>
            </a:r>
            <a:endParaRPr lang="en-US" sz="2400" dirty="0">
              <a:latin typeface="Tahoma" panose="020B0604030504040204" pitchFamily="34" charset="0"/>
            </a:endParaRPr>
          </a:p>
          <a:p>
            <a:pPr algn="l"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Cr +3</a:t>
            </a:r>
          </a:p>
          <a:p>
            <a:pPr algn="l"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Coordination number = 6</a:t>
            </a:r>
          </a:p>
          <a:p>
            <a:pPr algn="l"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d</a:t>
            </a:r>
            <a:r>
              <a:rPr lang="en-US" sz="2400" baseline="30000" dirty="0">
                <a:latin typeface="Tahoma" panose="020B0604030504040204" pitchFamily="34" charset="0"/>
              </a:rPr>
              <a:t>2</a:t>
            </a:r>
            <a:r>
              <a:rPr lang="en-US" sz="2400" dirty="0">
                <a:latin typeface="Tahoma" panose="020B0604030504040204" pitchFamily="34" charset="0"/>
              </a:rPr>
              <a:t>sp</a:t>
            </a:r>
            <a:r>
              <a:rPr lang="en-US" sz="2400" baseline="30000" dirty="0">
                <a:latin typeface="Tahoma" panose="020B0604030504040204" pitchFamily="34" charset="0"/>
              </a:rPr>
              <a:t>3</a:t>
            </a:r>
            <a:endParaRPr lang="en-US" sz="2400" dirty="0">
              <a:latin typeface="Tahoma" panose="020B0604030504040204" pitchFamily="34" charset="0"/>
            </a:endParaRPr>
          </a:p>
          <a:p>
            <a:pPr algn="l"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Hexaamminechromium(III) ion</a:t>
            </a:r>
          </a:p>
        </p:txBody>
      </p:sp>
      <p:pic>
        <p:nvPicPr>
          <p:cNvPr id="55309" name="Picture 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3789363"/>
            <a:ext cx="3600450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/>
      <p:bldP spid="553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97645" y="148431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4211038" y="761822"/>
            <a:ext cx="4946932" cy="286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Octahedral</a:t>
            </a:r>
          </a:p>
          <a:p>
            <a:pPr eaLnBrk="1" hangingPunct="1">
              <a:spcAft>
                <a:spcPct val="25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90</a:t>
            </a:r>
            <a:r>
              <a:rPr lang="en-US" sz="2400" dirty="0">
                <a:latin typeface="Tahoma" panose="020B0604030504040204" pitchFamily="34" charset="0"/>
                <a:sym typeface="+mn-ea"/>
              </a:rPr>
              <a:t>º &amp; 180º</a:t>
            </a:r>
            <a:endParaRPr lang="en-US" sz="2400" dirty="0">
              <a:latin typeface="Tahoma" panose="020B0604030504040204" pitchFamily="34" charset="0"/>
            </a:endParaRP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Ni +2</a:t>
            </a: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Coordination number = 6</a:t>
            </a: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sp</a:t>
            </a:r>
            <a:r>
              <a:rPr lang="en-US" sz="2400" baseline="30000" dirty="0">
                <a:latin typeface="Tahoma" panose="020B0604030504040204" pitchFamily="34" charset="0"/>
              </a:rPr>
              <a:t>3</a:t>
            </a:r>
            <a:r>
              <a:rPr lang="en-US" sz="2400" dirty="0">
                <a:latin typeface="Tahoma" panose="020B0604030504040204" pitchFamily="34" charset="0"/>
              </a:rPr>
              <a:t>d</a:t>
            </a:r>
            <a:r>
              <a:rPr lang="en-US" sz="2400" baseline="30000" dirty="0">
                <a:latin typeface="Tahoma" panose="020B0604030504040204" pitchFamily="34" charset="0"/>
              </a:rPr>
              <a:t>2</a:t>
            </a:r>
            <a:endParaRPr lang="en-US" sz="2400" dirty="0">
              <a:latin typeface="Tahoma" panose="020B0604030504040204" pitchFamily="34" charset="0"/>
            </a:endParaRP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Tris(ethylenediamine)nickel(II) ion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279400" y="378936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4356100" y="3623945"/>
            <a:ext cx="4787900" cy="323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Octahedral</a:t>
            </a:r>
          </a:p>
          <a:p>
            <a:pPr eaLnBrk="1" hangingPunct="1">
              <a:spcAft>
                <a:spcPct val="25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90</a:t>
            </a:r>
            <a:r>
              <a:rPr lang="en-US" sz="2400" dirty="0">
                <a:latin typeface="Tahoma" panose="020B0604030504040204" pitchFamily="34" charset="0"/>
              </a:rPr>
              <a:t>º &amp; 180</a:t>
            </a:r>
            <a:r>
              <a:rPr lang="en-US" sz="2400" dirty="0">
                <a:latin typeface="Tahoma" panose="020B0604030504040204" pitchFamily="34" charset="0"/>
                <a:sym typeface="+mn-ea"/>
              </a:rPr>
              <a:t>º</a:t>
            </a:r>
            <a:endParaRPr lang="en-US" sz="2400" dirty="0">
              <a:latin typeface="Tahoma" panose="020B0604030504040204" pitchFamily="34" charset="0"/>
            </a:endParaRP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Co +3</a:t>
            </a: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Co-ordination number = 6</a:t>
            </a: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sp</a:t>
            </a:r>
            <a:r>
              <a:rPr lang="en-US" sz="2400" baseline="30000" dirty="0">
                <a:latin typeface="Tahoma" panose="020B0604030504040204" pitchFamily="34" charset="0"/>
              </a:rPr>
              <a:t>3</a:t>
            </a:r>
            <a:r>
              <a:rPr lang="en-US" sz="2400" dirty="0">
                <a:latin typeface="Tahoma" panose="020B0604030504040204" pitchFamily="34" charset="0"/>
              </a:rPr>
              <a:t>d</a:t>
            </a:r>
            <a:r>
              <a:rPr lang="en-US" sz="2400" baseline="30000" dirty="0">
                <a:latin typeface="Tahoma" panose="020B0604030504040204" pitchFamily="34" charset="0"/>
              </a:rPr>
              <a:t>2</a:t>
            </a:r>
            <a:endParaRPr lang="en-US" sz="2400" dirty="0">
              <a:latin typeface="Tahoma" panose="020B0604030504040204" pitchFamily="34" charset="0"/>
            </a:endParaRP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Dichloridobis-(ethylenediamine)cobalt(III) ion</a:t>
            </a:r>
          </a:p>
        </p:txBody>
      </p:sp>
      <p:pic>
        <p:nvPicPr>
          <p:cNvPr id="3277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1" y="1223169"/>
            <a:ext cx="3455987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2051051" y="2120900"/>
            <a:ext cx="360362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zh-CN" sz="2200" dirty="0">
                <a:ea typeface="宋体" panose="02010600030101010101" pitchFamily="2" charset="-122"/>
              </a:rPr>
              <a:t>Ni</a:t>
            </a:r>
          </a:p>
        </p:txBody>
      </p:sp>
      <p:sp>
        <p:nvSpPr>
          <p:cNvPr id="32777" name="Text Box 11"/>
          <p:cNvSpPr txBox="1">
            <a:spLocks noChangeArrowheads="1"/>
          </p:cNvSpPr>
          <p:nvPr/>
        </p:nvSpPr>
        <p:spPr bwMode="auto">
          <a:xfrm>
            <a:off x="3851276" y="1341438"/>
            <a:ext cx="360362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zh-CN" sz="2200" dirty="0">
                <a:ea typeface="宋体" panose="02010600030101010101" pitchFamily="2" charset="-122"/>
              </a:rPr>
              <a:t>2+</a:t>
            </a:r>
          </a:p>
        </p:txBody>
      </p:sp>
      <p:pic>
        <p:nvPicPr>
          <p:cNvPr id="563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" y="3860800"/>
            <a:ext cx="3529013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/>
      <p:bldP spid="563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47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WHAT ARE TRANSITION METALS?</a:t>
            </a:r>
          </a:p>
          <a:p>
            <a:pPr algn="ctr" eaLnBrk="1" hangingPunct="1"/>
            <a:endParaRPr lang="en-GB" altLang="zh-CN" sz="9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468313" y="1412875"/>
            <a:ext cx="8280400" cy="126047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10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Transition metals are metals that contain an incomplete d sub-shell in atoms or ions.</a:t>
            </a:r>
          </a:p>
          <a:p>
            <a:pPr algn="ctr" eaLnBrk="1" hangingPunct="1"/>
            <a:endParaRPr lang="en-GB" altLang="zh-CN" sz="1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539750" y="3284538"/>
            <a:ext cx="8280400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zh-CN" sz="10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GB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Top row transition metals:  Sc – Cu</a:t>
            </a:r>
          </a:p>
          <a:p>
            <a:pPr eaLnBrk="1" hangingPunct="1"/>
            <a:endParaRPr lang="en-GB" altLang="zh-CN" sz="2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GB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Zn is not a transition metal (Zn &amp; Zn</a:t>
            </a:r>
            <a:r>
              <a:rPr lang="en-GB" altLang="zh-CN" sz="2800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r>
              <a:rPr lang="en-GB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 both have full 3d sub-shell)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445000" y="762159"/>
            <a:ext cx="4457700" cy="286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Aft>
                <a:spcPct val="25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Square planar</a:t>
            </a:r>
          </a:p>
          <a:p>
            <a:pPr algn="l" eaLnBrk="1" hangingPunct="1">
              <a:spcAft>
                <a:spcPct val="25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90</a:t>
            </a:r>
            <a:r>
              <a:rPr lang="en-US" sz="2400" dirty="0">
                <a:latin typeface="Tahoma" panose="020B0604030504040204" pitchFamily="34" charset="0"/>
                <a:sym typeface="+mn-ea"/>
              </a:rPr>
              <a:t>º &amp; 180º</a:t>
            </a:r>
            <a:endParaRPr lang="en-US" sz="2400" dirty="0">
              <a:latin typeface="Tahoma" panose="020B0604030504040204" pitchFamily="34" charset="0"/>
            </a:endParaRPr>
          </a:p>
          <a:p>
            <a:pPr algn="l"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Pt +2</a:t>
            </a:r>
          </a:p>
          <a:p>
            <a:pPr algn="l"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Coordination number = 4</a:t>
            </a:r>
          </a:p>
          <a:p>
            <a:pPr algn="l"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dsp</a:t>
            </a:r>
            <a:r>
              <a:rPr lang="en-US" sz="2400" baseline="30000" dirty="0">
                <a:latin typeface="Tahoma" panose="020B0604030504040204" pitchFamily="34" charset="0"/>
              </a:rPr>
              <a:t>2</a:t>
            </a:r>
            <a:endParaRPr lang="en-US" sz="2400" dirty="0">
              <a:latin typeface="Tahoma" panose="020B0604030504040204" pitchFamily="34" charset="0"/>
            </a:endParaRPr>
          </a:p>
          <a:p>
            <a:pPr algn="l"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Diamminedichloridoplatinum(II)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468313" y="3789363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445001" y="3789363"/>
            <a:ext cx="4698999" cy="286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Octahedral</a:t>
            </a:r>
          </a:p>
          <a:p>
            <a:pPr eaLnBrk="1" hangingPunct="1">
              <a:spcAft>
                <a:spcPct val="25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90</a:t>
            </a:r>
            <a:r>
              <a:rPr lang="en-US" sz="2400" dirty="0">
                <a:latin typeface="Tahoma" panose="020B0604030504040204" pitchFamily="34" charset="0"/>
                <a:sym typeface="+mn-ea"/>
              </a:rPr>
              <a:t>º &amp; 180º</a:t>
            </a:r>
            <a:endParaRPr lang="en-US" sz="2400" dirty="0">
              <a:latin typeface="Tahoma" panose="020B0604030504040204" pitchFamily="34" charset="0"/>
            </a:endParaRP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Fe +2</a:t>
            </a: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Coordination number = 6</a:t>
            </a: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sp</a:t>
            </a:r>
            <a:r>
              <a:rPr lang="en-US" sz="2400" baseline="30000" dirty="0">
                <a:latin typeface="Tahoma" panose="020B0604030504040204" pitchFamily="34" charset="0"/>
              </a:rPr>
              <a:t>3</a:t>
            </a:r>
            <a:r>
              <a:rPr lang="en-US" sz="2400" dirty="0">
                <a:latin typeface="Tahoma" panose="020B0604030504040204" pitchFamily="34" charset="0"/>
              </a:rPr>
              <a:t>d</a:t>
            </a:r>
            <a:r>
              <a:rPr lang="en-US" sz="2400" baseline="30000" dirty="0">
                <a:latin typeface="Tahoma" panose="020B0604030504040204" pitchFamily="34" charset="0"/>
              </a:rPr>
              <a:t>2</a:t>
            </a:r>
            <a:endParaRPr lang="en-US" sz="2400" dirty="0">
              <a:latin typeface="Tahoma" panose="020B0604030504040204" pitchFamily="34" charset="0"/>
            </a:endParaRPr>
          </a:p>
          <a:p>
            <a:pPr eaLnBrk="1" hangingPunct="1">
              <a:spcAft>
                <a:spcPct val="25000"/>
              </a:spcAft>
            </a:pPr>
            <a:r>
              <a:rPr lang="en-US" sz="2400" dirty="0">
                <a:latin typeface="Tahoma" panose="020B0604030504040204" pitchFamily="34" charset="0"/>
              </a:rPr>
              <a:t>Tris(ethandioate)ferrate(II) ion</a:t>
            </a:r>
          </a:p>
        </p:txBody>
      </p:sp>
      <p:pic>
        <p:nvPicPr>
          <p:cNvPr id="3379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68413"/>
            <a:ext cx="3024187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38" y="3255070"/>
            <a:ext cx="3798132" cy="3074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5288" y="1052513"/>
            <a:ext cx="348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Geometric Isomerism</a:t>
            </a:r>
            <a:endParaRPr lang="en-US" sz="2400" b="1">
              <a:latin typeface="Tahoma" panose="020B0604030504040204" pitchFamily="34" charset="0"/>
            </a:endParaRP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4572000" y="1052513"/>
            <a:ext cx="241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GB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e.g. [PtCl</a:t>
            </a:r>
            <a:r>
              <a:rPr lang="en-GB" altLang="zh-CN" sz="2000" b="1" baseline="-25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(NH</a:t>
            </a:r>
            <a:r>
              <a:rPr lang="en-GB" altLang="zh-CN" sz="2000" b="1" baseline="-25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GB" altLang="zh-CN" sz="2000" b="1" baseline="-25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endParaRPr lang="en-US" sz="2000" b="1">
              <a:latin typeface="Tahoma" panose="020B0604030504040204" pitchFamily="34" charset="0"/>
            </a:endParaRPr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2195513" y="1844675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GB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cis</a:t>
            </a:r>
            <a:endParaRPr lang="en-US" sz="2000" b="1">
              <a:latin typeface="Tahoma" panose="020B0604030504040204" pitchFamily="34" charset="0"/>
            </a:endParaRPr>
          </a:p>
        </p:txBody>
      </p:sp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6011863" y="1844675"/>
            <a:ext cx="842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GB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trans</a:t>
            </a:r>
            <a:endParaRPr lang="en-US" sz="2000" b="1">
              <a:latin typeface="Tahoma" panose="020B0604030504040204" pitchFamily="34" charset="0"/>
            </a:endParaRPr>
          </a:p>
        </p:txBody>
      </p:sp>
      <p:pic>
        <p:nvPicPr>
          <p:cNvPr id="3482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060575"/>
            <a:ext cx="3024188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FG25_05_01UN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28"/>
          <a:stretch>
            <a:fillRect/>
          </a:stretch>
        </p:blipFill>
        <p:spPr bwMode="auto">
          <a:xfrm>
            <a:off x="1116013" y="3716338"/>
            <a:ext cx="28479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4" descr="FG25_05_01UN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06"/>
          <a:stretch>
            <a:fillRect/>
          </a:stretch>
        </p:blipFill>
        <p:spPr bwMode="auto">
          <a:xfrm>
            <a:off x="5219700" y="3860800"/>
            <a:ext cx="28479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3024188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hapes of Complex Ions</a:t>
            </a:r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202781" y="1052513"/>
            <a:ext cx="3433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Geometric isomerism</a:t>
            </a:r>
            <a:endParaRPr lang="en-US" sz="24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pic>
        <p:nvPicPr>
          <p:cNvPr id="35844" name="Picture 11" descr="FG25_06ab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125538"/>
            <a:ext cx="497681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13"/>
          <p:cNvSpPr txBox="1">
            <a:spLocks noChangeArrowheads="1"/>
          </p:cNvSpPr>
          <p:nvPr/>
        </p:nvSpPr>
        <p:spPr bwMode="auto">
          <a:xfrm>
            <a:off x="395288" y="1844675"/>
            <a:ext cx="2603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GB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e.g. [CoCl</a:t>
            </a:r>
            <a:r>
              <a:rPr lang="en-GB" altLang="zh-CN" sz="2000" b="1" baseline="-2500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(NH</a:t>
            </a:r>
            <a:r>
              <a:rPr lang="en-GB" altLang="zh-CN" sz="2000" b="1" baseline="-25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GB" altLang="zh-CN" sz="2000" b="1" baseline="-2500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GB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000" b="1" baseline="30000">
                <a:latin typeface="Tahoma" panose="020B0604030504040204" pitchFamily="34" charset="0"/>
                <a:ea typeface="宋体" panose="02010600030101010101" pitchFamily="2" charset="-122"/>
              </a:rPr>
              <a:t>+</a:t>
            </a:r>
            <a:endParaRPr lang="en-US" sz="2000" b="1">
              <a:latin typeface="Tahoma" panose="020B0604030504040204" pitchFamily="34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hapes of Complex Ions</a:t>
            </a:r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468313" y="1628775"/>
            <a:ext cx="2176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GB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e.g. [Co(en)</a:t>
            </a:r>
            <a:r>
              <a:rPr lang="en-GB" altLang="zh-CN" sz="2000" b="1" baseline="-2500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000" b="1" baseline="30000">
                <a:latin typeface="Tahoma" panose="020B0604030504040204" pitchFamily="34" charset="0"/>
                <a:ea typeface="宋体" panose="02010600030101010101" pitchFamily="2" charset="-122"/>
              </a:rPr>
              <a:t>3+</a:t>
            </a:r>
            <a:endParaRPr lang="en-US" sz="2000" b="1">
              <a:latin typeface="Tahoma" panose="020B0604030504040204" pitchFamily="34" charset="0"/>
            </a:endParaRPr>
          </a:p>
        </p:txBody>
      </p:sp>
      <p:pic>
        <p:nvPicPr>
          <p:cNvPr id="36868" name="Picture 9" descr="FG25_0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969" y="872039"/>
            <a:ext cx="5961156" cy="563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61119" y="1052513"/>
            <a:ext cx="299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GB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Optical Isomerism</a:t>
            </a:r>
            <a:endParaRPr lang="en-US" sz="2400" b="1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hapes of Complex Ions</a:t>
            </a:r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1" name="Group 12"/>
          <p:cNvGrpSpPr/>
          <p:nvPr/>
        </p:nvGrpSpPr>
        <p:grpSpPr bwMode="auto">
          <a:xfrm>
            <a:off x="1331913" y="2636838"/>
            <a:ext cx="2719387" cy="2454275"/>
            <a:chOff x="2064" y="1253"/>
            <a:chExt cx="1713" cy="1546"/>
          </a:xfrm>
        </p:grpSpPr>
        <p:pic>
          <p:nvPicPr>
            <p:cNvPr id="37898" name="Picture 6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1253"/>
              <a:ext cx="1713" cy="1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899" name="Arc 8"/>
            <p:cNvSpPr/>
            <p:nvPr/>
          </p:nvSpPr>
          <p:spPr bwMode="auto">
            <a:xfrm rot="6283003" flipH="1" flipV="1">
              <a:off x="2514" y="1246"/>
              <a:ext cx="560" cy="839"/>
            </a:xfrm>
            <a:custGeom>
              <a:avLst/>
              <a:gdLst>
                <a:gd name="T0" fmla="*/ 0 w 19226"/>
                <a:gd name="T1" fmla="*/ 0 h 21600"/>
                <a:gd name="T2" fmla="*/ 16 w 19226"/>
                <a:gd name="T3" fmla="*/ 18 h 21600"/>
                <a:gd name="T4" fmla="*/ 0 w 19226"/>
                <a:gd name="T5" fmla="*/ 33 h 21600"/>
                <a:gd name="T6" fmla="*/ 0 60000 65536"/>
                <a:gd name="T7" fmla="*/ 0 60000 65536"/>
                <a:gd name="T8" fmla="*/ 0 60000 65536"/>
                <a:gd name="T9" fmla="*/ 0 w 19226"/>
                <a:gd name="T10" fmla="*/ 0 h 21600"/>
                <a:gd name="T11" fmla="*/ 19226 w 192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26" h="21600" fill="none" extrusionOk="0">
                  <a:moveTo>
                    <a:pt x="-1" y="0"/>
                  </a:moveTo>
                  <a:cubicBezTo>
                    <a:pt x="8106" y="0"/>
                    <a:pt x="15530" y="4538"/>
                    <a:pt x="19225" y="11754"/>
                  </a:cubicBezTo>
                </a:path>
                <a:path w="19226" h="21600" stroke="0" extrusionOk="0">
                  <a:moveTo>
                    <a:pt x="-1" y="0"/>
                  </a:moveTo>
                  <a:cubicBezTo>
                    <a:pt x="8106" y="0"/>
                    <a:pt x="15530" y="4538"/>
                    <a:pt x="19225" y="1175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Arc 9"/>
            <p:cNvSpPr/>
            <p:nvPr/>
          </p:nvSpPr>
          <p:spPr bwMode="auto">
            <a:xfrm rot="-365711" flipH="1" flipV="1">
              <a:off x="2336" y="1842"/>
              <a:ext cx="560" cy="839"/>
            </a:xfrm>
            <a:custGeom>
              <a:avLst/>
              <a:gdLst>
                <a:gd name="T0" fmla="*/ 0 w 19226"/>
                <a:gd name="T1" fmla="*/ 0 h 21600"/>
                <a:gd name="T2" fmla="*/ 16 w 19226"/>
                <a:gd name="T3" fmla="*/ 18 h 21600"/>
                <a:gd name="T4" fmla="*/ 0 w 19226"/>
                <a:gd name="T5" fmla="*/ 33 h 21600"/>
                <a:gd name="T6" fmla="*/ 0 60000 65536"/>
                <a:gd name="T7" fmla="*/ 0 60000 65536"/>
                <a:gd name="T8" fmla="*/ 0 60000 65536"/>
                <a:gd name="T9" fmla="*/ 0 w 19226"/>
                <a:gd name="T10" fmla="*/ 0 h 21600"/>
                <a:gd name="T11" fmla="*/ 19226 w 1922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26" h="21600" fill="none" extrusionOk="0">
                  <a:moveTo>
                    <a:pt x="-1" y="0"/>
                  </a:moveTo>
                  <a:cubicBezTo>
                    <a:pt x="8106" y="0"/>
                    <a:pt x="15530" y="4538"/>
                    <a:pt x="19225" y="11754"/>
                  </a:cubicBezTo>
                </a:path>
                <a:path w="19226" h="21600" stroke="0" extrusionOk="0">
                  <a:moveTo>
                    <a:pt x="-1" y="0"/>
                  </a:moveTo>
                  <a:cubicBezTo>
                    <a:pt x="8106" y="0"/>
                    <a:pt x="15530" y="4538"/>
                    <a:pt x="19225" y="1175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Arc 11"/>
            <p:cNvSpPr/>
            <p:nvPr/>
          </p:nvSpPr>
          <p:spPr bwMode="auto">
            <a:xfrm>
              <a:off x="3541" y="1842"/>
              <a:ext cx="155" cy="409"/>
            </a:xfrm>
            <a:custGeom>
              <a:avLst/>
              <a:gdLst>
                <a:gd name="T0" fmla="*/ 0 w 22781"/>
                <a:gd name="T1" fmla="*/ 0 h 43200"/>
                <a:gd name="T2" fmla="*/ 0 w 22781"/>
                <a:gd name="T3" fmla="*/ 4 h 43200"/>
                <a:gd name="T4" fmla="*/ 0 w 22781"/>
                <a:gd name="T5" fmla="*/ 2 h 43200"/>
                <a:gd name="T6" fmla="*/ 0 60000 65536"/>
                <a:gd name="T7" fmla="*/ 0 60000 65536"/>
                <a:gd name="T8" fmla="*/ 0 60000 65536"/>
                <a:gd name="T9" fmla="*/ 0 w 22781"/>
                <a:gd name="T10" fmla="*/ 0 h 43200"/>
                <a:gd name="T11" fmla="*/ 22781 w 2278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81" h="43200" fill="none" extrusionOk="0">
                  <a:moveTo>
                    <a:pt x="1180" y="0"/>
                  </a:moveTo>
                  <a:cubicBezTo>
                    <a:pt x="13110" y="0"/>
                    <a:pt x="22781" y="9670"/>
                    <a:pt x="22781" y="21600"/>
                  </a:cubicBezTo>
                  <a:cubicBezTo>
                    <a:pt x="22781" y="33529"/>
                    <a:pt x="13110" y="43200"/>
                    <a:pt x="1181" y="43200"/>
                  </a:cubicBezTo>
                  <a:cubicBezTo>
                    <a:pt x="787" y="43200"/>
                    <a:pt x="393" y="43189"/>
                    <a:pt x="0" y="43167"/>
                  </a:cubicBezTo>
                </a:path>
                <a:path w="22781" h="43200" stroke="0" extrusionOk="0">
                  <a:moveTo>
                    <a:pt x="1180" y="0"/>
                  </a:moveTo>
                  <a:cubicBezTo>
                    <a:pt x="13110" y="0"/>
                    <a:pt x="22781" y="9670"/>
                    <a:pt x="22781" y="21600"/>
                  </a:cubicBezTo>
                  <a:cubicBezTo>
                    <a:pt x="22781" y="33529"/>
                    <a:pt x="13110" y="43200"/>
                    <a:pt x="1181" y="43200"/>
                  </a:cubicBezTo>
                  <a:cubicBezTo>
                    <a:pt x="787" y="43200"/>
                    <a:pt x="393" y="43189"/>
                    <a:pt x="0" y="43167"/>
                  </a:cubicBezTo>
                  <a:lnTo>
                    <a:pt x="118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7892" name="Picture 1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3800" y="2636838"/>
            <a:ext cx="2719388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Arc 15"/>
          <p:cNvSpPr/>
          <p:nvPr/>
        </p:nvSpPr>
        <p:spPr bwMode="auto">
          <a:xfrm rot="15316997" flipV="1">
            <a:off x="6088857" y="2631281"/>
            <a:ext cx="889000" cy="1331913"/>
          </a:xfrm>
          <a:custGeom>
            <a:avLst/>
            <a:gdLst>
              <a:gd name="T0" fmla="*/ 0 w 19226"/>
              <a:gd name="T1" fmla="*/ 0 h 21600"/>
              <a:gd name="T2" fmla="*/ 41106881 w 19226"/>
              <a:gd name="T3" fmla="*/ 44692032 h 21600"/>
              <a:gd name="T4" fmla="*/ 0 w 19226"/>
              <a:gd name="T5" fmla="*/ 82129271 h 21600"/>
              <a:gd name="T6" fmla="*/ 0 60000 65536"/>
              <a:gd name="T7" fmla="*/ 0 60000 65536"/>
              <a:gd name="T8" fmla="*/ 0 60000 65536"/>
              <a:gd name="T9" fmla="*/ 0 w 19226"/>
              <a:gd name="T10" fmla="*/ 0 h 21600"/>
              <a:gd name="T11" fmla="*/ 19226 w 19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26" h="21600" fill="none" extrusionOk="0">
                <a:moveTo>
                  <a:pt x="-1" y="0"/>
                </a:moveTo>
                <a:cubicBezTo>
                  <a:pt x="8106" y="0"/>
                  <a:pt x="15530" y="4538"/>
                  <a:pt x="19225" y="11754"/>
                </a:cubicBezTo>
              </a:path>
              <a:path w="19226" h="21600" stroke="0" extrusionOk="0">
                <a:moveTo>
                  <a:pt x="-1" y="0"/>
                </a:moveTo>
                <a:cubicBezTo>
                  <a:pt x="8106" y="0"/>
                  <a:pt x="15530" y="4538"/>
                  <a:pt x="19225" y="1175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Arc 16"/>
          <p:cNvSpPr/>
          <p:nvPr/>
        </p:nvSpPr>
        <p:spPr bwMode="auto">
          <a:xfrm rot="365711" flipV="1">
            <a:off x="6443663" y="3571875"/>
            <a:ext cx="889000" cy="1331913"/>
          </a:xfrm>
          <a:custGeom>
            <a:avLst/>
            <a:gdLst>
              <a:gd name="T0" fmla="*/ 0 w 19226"/>
              <a:gd name="T1" fmla="*/ 0 h 21600"/>
              <a:gd name="T2" fmla="*/ 41106881 w 19226"/>
              <a:gd name="T3" fmla="*/ 44692032 h 21600"/>
              <a:gd name="T4" fmla="*/ 0 w 19226"/>
              <a:gd name="T5" fmla="*/ 82129271 h 21600"/>
              <a:gd name="T6" fmla="*/ 0 60000 65536"/>
              <a:gd name="T7" fmla="*/ 0 60000 65536"/>
              <a:gd name="T8" fmla="*/ 0 60000 65536"/>
              <a:gd name="T9" fmla="*/ 0 w 19226"/>
              <a:gd name="T10" fmla="*/ 0 h 21600"/>
              <a:gd name="T11" fmla="*/ 19226 w 192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26" h="21600" fill="none" extrusionOk="0">
                <a:moveTo>
                  <a:pt x="-1" y="0"/>
                </a:moveTo>
                <a:cubicBezTo>
                  <a:pt x="8106" y="0"/>
                  <a:pt x="15530" y="4538"/>
                  <a:pt x="19225" y="11754"/>
                </a:cubicBezTo>
              </a:path>
              <a:path w="19226" h="21600" stroke="0" extrusionOk="0">
                <a:moveTo>
                  <a:pt x="-1" y="0"/>
                </a:moveTo>
                <a:cubicBezTo>
                  <a:pt x="8106" y="0"/>
                  <a:pt x="15530" y="4538"/>
                  <a:pt x="19225" y="1175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Arc 17"/>
          <p:cNvSpPr/>
          <p:nvPr/>
        </p:nvSpPr>
        <p:spPr bwMode="auto">
          <a:xfrm flipH="1">
            <a:off x="5075238" y="3571875"/>
            <a:ext cx="246062" cy="649288"/>
          </a:xfrm>
          <a:custGeom>
            <a:avLst/>
            <a:gdLst>
              <a:gd name="T0" fmla="*/ 137780 w 22781"/>
              <a:gd name="T1" fmla="*/ 0 h 43200"/>
              <a:gd name="T2" fmla="*/ 0 w 22781"/>
              <a:gd name="T3" fmla="*/ 9751449 h 43200"/>
              <a:gd name="T4" fmla="*/ 137780 w 22781"/>
              <a:gd name="T5" fmla="*/ 4879339 h 43200"/>
              <a:gd name="T6" fmla="*/ 0 60000 65536"/>
              <a:gd name="T7" fmla="*/ 0 60000 65536"/>
              <a:gd name="T8" fmla="*/ 0 60000 65536"/>
              <a:gd name="T9" fmla="*/ 0 w 22781"/>
              <a:gd name="T10" fmla="*/ 0 h 43200"/>
              <a:gd name="T11" fmla="*/ 22781 w 2278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81" h="43200" fill="none" extrusionOk="0">
                <a:moveTo>
                  <a:pt x="1180" y="0"/>
                </a:moveTo>
                <a:cubicBezTo>
                  <a:pt x="13110" y="0"/>
                  <a:pt x="22781" y="9670"/>
                  <a:pt x="22781" y="21600"/>
                </a:cubicBezTo>
                <a:cubicBezTo>
                  <a:pt x="22781" y="33529"/>
                  <a:pt x="13110" y="43200"/>
                  <a:pt x="1181" y="43200"/>
                </a:cubicBezTo>
                <a:cubicBezTo>
                  <a:pt x="787" y="43200"/>
                  <a:pt x="393" y="43189"/>
                  <a:pt x="0" y="43167"/>
                </a:cubicBezTo>
              </a:path>
              <a:path w="22781" h="43200" stroke="0" extrusionOk="0">
                <a:moveTo>
                  <a:pt x="1180" y="0"/>
                </a:moveTo>
                <a:cubicBezTo>
                  <a:pt x="13110" y="0"/>
                  <a:pt x="22781" y="9670"/>
                  <a:pt x="22781" y="21600"/>
                </a:cubicBezTo>
                <a:cubicBezTo>
                  <a:pt x="22781" y="33529"/>
                  <a:pt x="13110" y="43200"/>
                  <a:pt x="1181" y="43200"/>
                </a:cubicBezTo>
                <a:cubicBezTo>
                  <a:pt x="787" y="43200"/>
                  <a:pt x="393" y="43189"/>
                  <a:pt x="0" y="43167"/>
                </a:cubicBezTo>
                <a:lnTo>
                  <a:pt x="118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18"/>
          <p:cNvSpPr>
            <a:spLocks noChangeShapeType="1"/>
          </p:cNvSpPr>
          <p:nvPr/>
        </p:nvSpPr>
        <p:spPr bwMode="auto">
          <a:xfrm>
            <a:off x="4500563" y="2133600"/>
            <a:ext cx="0" cy="34559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Text Box 19"/>
          <p:cNvSpPr txBox="1">
            <a:spLocks noChangeArrowheads="1"/>
          </p:cNvSpPr>
          <p:nvPr/>
        </p:nvSpPr>
        <p:spPr bwMode="auto">
          <a:xfrm>
            <a:off x="395288" y="1052513"/>
            <a:ext cx="299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GB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Optical Isomerism</a:t>
            </a:r>
            <a:endParaRPr lang="en-US" sz="24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hapes of Complex Ions</a:t>
            </a:r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Chemical 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roperties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of Transition Metals</a:t>
            </a:r>
            <a:endParaRPr lang="en-GB" altLang="zh-CN" sz="10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4391025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GB" sz="2600" dirty="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en-GB" altLang="zh-CN" sz="2600" dirty="0">
                <a:latin typeface="Tahoma" panose="020B0604030504040204" pitchFamily="34" charset="0"/>
                <a:ea typeface="宋体" panose="02010600030101010101" pitchFamily="2" charset="-122"/>
              </a:rPr>
              <a:t>) They form coloured ions.</a:t>
            </a:r>
          </a:p>
          <a:p>
            <a:pPr eaLnBrk="1" hangingPunct="1"/>
            <a:endParaRPr lang="en-GB" altLang="zh-CN" sz="2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GB" altLang="zh-CN" sz="2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GB" altLang="zh-CN" sz="26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5124" name="Picture 9" descr="FG24_1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1196975"/>
            <a:ext cx="38227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80" y="701675"/>
            <a:ext cx="7294245" cy="474535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40" y="161290"/>
            <a:ext cx="6999605" cy="2896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" y="2955925"/>
            <a:ext cx="7009765" cy="349631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650" y="118745"/>
            <a:ext cx="7895590" cy="656526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70" y="242570"/>
            <a:ext cx="8314690" cy="3127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" y="3369310"/>
            <a:ext cx="8312785" cy="33318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00" y="2584450"/>
            <a:ext cx="77470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Physical 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roperties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of Transition Metals</a:t>
            </a:r>
            <a:endParaRPr lang="en-GB" altLang="zh-CN" sz="10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50825" y="1412875"/>
            <a:ext cx="5400675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600" dirty="0">
                <a:latin typeface="Tahoma" panose="020B0604030504040204" pitchFamily="34" charset="0"/>
                <a:ea typeface="宋体" panose="02010600030101010101" pitchFamily="2" charset="-122"/>
              </a:rPr>
              <a:t>1) </a:t>
            </a:r>
            <a:r>
              <a:rPr lang="en-US" altLang="en-GB" sz="2600" dirty="0">
                <a:latin typeface="Tahoma" panose="020B0604030504040204" pitchFamily="34" charset="0"/>
                <a:ea typeface="宋体" panose="02010600030101010101" pitchFamily="2" charset="-122"/>
              </a:rPr>
              <a:t>They have high m.p, b.p</a:t>
            </a:r>
            <a:r>
              <a:rPr lang="en-GB" altLang="zh-CN" sz="2600" dirty="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  <a:r>
              <a:rPr lang="en-US" altLang="en-GB" sz="2600" dirty="0">
                <a:latin typeface="Tahoma" panose="020B0604030504040204" pitchFamily="34" charset="0"/>
                <a:ea typeface="宋体" panose="02010600030101010101" pitchFamily="2" charset="-122"/>
              </a:rPr>
              <a:t>,</a:t>
            </a:r>
            <a:endParaRPr lang="en-GB" altLang="zh-CN" sz="26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en-GB" sz="2600" dirty="0">
                <a:latin typeface="Tahoma" panose="020B0604030504040204" pitchFamily="34" charset="0"/>
                <a:ea typeface="宋体" panose="02010600030101010101" pitchFamily="2" charset="-122"/>
              </a:rPr>
              <a:t>and </a:t>
            </a:r>
            <a:r>
              <a:rPr lang="en-US" sz="2600" dirty="0">
                <a:latin typeface="Tahoma" panose="020B0604030504040204" pitchFamily="34" charset="0"/>
                <a:ea typeface="宋体" panose="02010600030101010101" pitchFamily="2" charset="-122"/>
              </a:rPr>
              <a:t>densities due to strong metallic bonds since some or all d electrons get involved.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r="11063" b="-3962"/>
          <a:stretch>
            <a:fillRect/>
          </a:stretch>
        </p:blipFill>
        <p:spPr>
          <a:xfrm>
            <a:off x="168275" y="3362960"/>
            <a:ext cx="8832215" cy="5403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595" y="1934210"/>
            <a:ext cx="1304290" cy="117030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61290" y="4325620"/>
          <a:ext cx="88392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13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1000">
                <a:tc grid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Density (g cm</a:t>
                      </a:r>
                      <a:r>
                        <a:rPr lang="en-US" altLang="zh-CN" sz="1400" baseline="30000"/>
                        <a:t>-3</a:t>
                      </a:r>
                      <a:r>
                        <a:rPr lang="en-US" altLang="zh-CN" sz="140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7.44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8.90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8.90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FF0000"/>
                          </a:solidFill>
                        </a:rPr>
                        <a:t>8.96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/>
                        <a:t>5.38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269365" y="3362960"/>
            <a:ext cx="5015230" cy="5022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25" y="246380"/>
            <a:ext cx="8359140" cy="2193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" y="2541905"/>
            <a:ext cx="4231640" cy="2887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180" y="2877820"/>
            <a:ext cx="4142740" cy="8305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 l="8347"/>
          <a:stretch>
            <a:fillRect/>
          </a:stretch>
        </p:blipFill>
        <p:spPr>
          <a:xfrm>
            <a:off x="4451985" y="3714750"/>
            <a:ext cx="4467225" cy="175450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7530" y="642620"/>
            <a:ext cx="7461250" cy="65214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5.2 Colors of complexes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4475" y="1656080"/>
            <a:ext cx="8655685" cy="304673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073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ormation of Colored Complex ions</a:t>
            </a:r>
            <a:endParaRPr lang="en-GB" altLang="zh-CN" sz="28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8915" name="Picture 9" descr="spectr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144000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11"/>
          <p:cNvSpPr>
            <a:spLocks noChangeArrowheads="1"/>
          </p:cNvSpPr>
          <p:nvPr/>
        </p:nvSpPr>
        <p:spPr bwMode="auto">
          <a:xfrm>
            <a:off x="1331913" y="5589588"/>
            <a:ext cx="4535487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323850" y="1125538"/>
            <a:ext cx="8393113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Once ligands bond, the five d orbitals are no longer have the same energy but are 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en-US" altLang="en-GB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plitt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ed into</a:t>
            </a:r>
            <a:r>
              <a:rPr lang="en-US" altLang="en-GB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different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sub-levels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9941" name="Rectangle 8"/>
          <p:cNvSpPr>
            <a:spLocks noChangeArrowheads="1"/>
          </p:cNvSpPr>
          <p:nvPr/>
        </p:nvSpPr>
        <p:spPr bwMode="auto">
          <a:xfrm>
            <a:off x="825500" y="2998788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1330325" y="2998788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3" name="Rectangle 10"/>
          <p:cNvSpPr>
            <a:spLocks noChangeArrowheads="1"/>
          </p:cNvSpPr>
          <p:nvPr/>
        </p:nvSpPr>
        <p:spPr bwMode="auto">
          <a:xfrm>
            <a:off x="1833563" y="2998788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2338388" y="2998788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5" name="Rectangle 12"/>
          <p:cNvSpPr>
            <a:spLocks noChangeArrowheads="1"/>
          </p:cNvSpPr>
          <p:nvPr/>
        </p:nvSpPr>
        <p:spPr bwMode="auto">
          <a:xfrm>
            <a:off x="2841625" y="2998788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6" name="Rectangle 13"/>
          <p:cNvSpPr>
            <a:spLocks noChangeArrowheads="1"/>
          </p:cNvSpPr>
          <p:nvPr/>
        </p:nvSpPr>
        <p:spPr bwMode="auto">
          <a:xfrm>
            <a:off x="5651500" y="4149725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7" name="Rectangle 14"/>
          <p:cNvSpPr>
            <a:spLocks noChangeArrowheads="1"/>
          </p:cNvSpPr>
          <p:nvPr/>
        </p:nvSpPr>
        <p:spPr bwMode="auto">
          <a:xfrm>
            <a:off x="6156325" y="4149725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8" name="Rectangle 15"/>
          <p:cNvSpPr>
            <a:spLocks noChangeArrowheads="1"/>
          </p:cNvSpPr>
          <p:nvPr/>
        </p:nvSpPr>
        <p:spPr bwMode="auto">
          <a:xfrm>
            <a:off x="6659563" y="4149725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9" name="Rectangle 16"/>
          <p:cNvSpPr>
            <a:spLocks noChangeArrowheads="1"/>
          </p:cNvSpPr>
          <p:nvPr/>
        </p:nvSpPr>
        <p:spPr bwMode="auto">
          <a:xfrm>
            <a:off x="5867400" y="1990725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0" name="Rectangle 17"/>
          <p:cNvSpPr>
            <a:spLocks noChangeArrowheads="1"/>
          </p:cNvSpPr>
          <p:nvPr/>
        </p:nvSpPr>
        <p:spPr bwMode="auto">
          <a:xfrm>
            <a:off x="6370638" y="1990725"/>
            <a:ext cx="431800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1" name="Line 18"/>
          <p:cNvSpPr>
            <a:spLocks noChangeShapeType="1"/>
          </p:cNvSpPr>
          <p:nvPr/>
        </p:nvSpPr>
        <p:spPr bwMode="auto">
          <a:xfrm flipV="1">
            <a:off x="3346450" y="2206625"/>
            <a:ext cx="2447925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19"/>
          <p:cNvSpPr>
            <a:spLocks noChangeShapeType="1"/>
          </p:cNvSpPr>
          <p:nvPr/>
        </p:nvSpPr>
        <p:spPr bwMode="auto">
          <a:xfrm>
            <a:off x="3346450" y="3214688"/>
            <a:ext cx="2087563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20"/>
          <p:cNvSpPr>
            <a:spLocks noChangeShapeType="1"/>
          </p:cNvSpPr>
          <p:nvPr/>
        </p:nvSpPr>
        <p:spPr bwMode="auto">
          <a:xfrm flipV="1">
            <a:off x="6370638" y="256698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6370638" y="3070225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Energy = h</a:t>
            </a:r>
            <a:r>
              <a:rPr lang="en-GB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</a:t>
            </a:r>
          </a:p>
        </p:txBody>
      </p:sp>
      <p:sp>
        <p:nvSpPr>
          <p:cNvPr id="39955" name="Line 22"/>
          <p:cNvSpPr>
            <a:spLocks noChangeShapeType="1"/>
          </p:cNvSpPr>
          <p:nvPr/>
        </p:nvSpPr>
        <p:spPr bwMode="auto">
          <a:xfrm flipV="1">
            <a:off x="5794375" y="42227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26"/>
          <p:cNvSpPr>
            <a:spLocks noChangeShapeType="1"/>
          </p:cNvSpPr>
          <p:nvPr/>
        </p:nvSpPr>
        <p:spPr bwMode="auto">
          <a:xfrm flipV="1">
            <a:off x="969963" y="30702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Text Box 27"/>
          <p:cNvSpPr txBox="1">
            <a:spLocks noChangeArrowheads="1"/>
          </p:cNvSpPr>
          <p:nvPr/>
        </p:nvSpPr>
        <p:spPr bwMode="auto">
          <a:xfrm>
            <a:off x="395605" y="4879340"/>
            <a:ext cx="8392795" cy="1741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If there is </a:t>
            </a:r>
            <a:r>
              <a:rPr lang="en-US" altLang="en-GB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incomplete d subshell</a:t>
            </a:r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, then </a:t>
            </a:r>
            <a:r>
              <a:rPr lang="en-US" altLang="en-GB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nergy is absorbed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to excite electrons 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the d orbitals </a:t>
            </a:r>
            <a:r>
              <a:rPr lang="en-US" altLang="en-GB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with 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lower </a:t>
            </a:r>
            <a:r>
              <a:rPr lang="en-US" altLang="en-GB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energy 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to the d orbitals</a:t>
            </a:r>
            <a:r>
              <a:rPr lang="en-US" altLang="en-GB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with higher energy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/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This energy is in the UV/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visible region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891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76073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ormation of Colored Complex ions</a:t>
            </a:r>
            <a:endParaRPr lang="en-GB" altLang="zh-CN" sz="28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/>
      <p:bldP spid="39941" grpId="0" bldLvl="0" animBg="1"/>
      <p:bldP spid="39942" grpId="0" bldLvl="0" animBg="1"/>
      <p:bldP spid="39943" grpId="0" bldLvl="0" animBg="1"/>
      <p:bldP spid="39944" grpId="0" bldLvl="0" animBg="1"/>
      <p:bldP spid="39945" grpId="0" bldLvl="0" animBg="1"/>
      <p:bldP spid="39946" grpId="0" bldLvl="0" animBg="1"/>
      <p:bldP spid="39947" grpId="0" bldLvl="0" animBg="1"/>
      <p:bldP spid="39948" grpId="0" bldLvl="0" animBg="1"/>
      <p:bldP spid="39949" grpId="0" bldLvl="0" animBg="1"/>
      <p:bldP spid="39950" grpId="0" bldLvl="0" animBg="1"/>
      <p:bldP spid="39951" grpId="0" bldLvl="0" animBg="1"/>
      <p:bldP spid="39952" grpId="0" bldLvl="0" animBg="1"/>
      <p:bldP spid="39953" grpId="0" bldLvl="0" animBg="1"/>
      <p:bldP spid="39954" grpId="0"/>
      <p:bldP spid="39955" grpId="0" bldLvl="0" animBg="1"/>
      <p:bldP spid="39956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5" descr="spectcu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412875"/>
            <a:ext cx="8647113" cy="3048000"/>
          </a:xfrm>
        </p:spPr>
      </p:pic>
      <p:sp>
        <p:nvSpPr>
          <p:cNvPr id="41988" name="Text Box 9"/>
          <p:cNvSpPr txBox="1">
            <a:spLocks noChangeArrowheads="1"/>
          </p:cNvSpPr>
          <p:nvPr/>
        </p:nvSpPr>
        <p:spPr bwMode="auto">
          <a:xfrm>
            <a:off x="395288" y="4652963"/>
            <a:ext cx="8393112" cy="142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The color </a:t>
            </a:r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we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see is what is left after some colours are absorbed by the metal to excite electrons.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This color is </a:t>
            </a:r>
            <a:r>
              <a:rPr lang="en-US" altLang="en-GB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complementary</a:t>
            </a:r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color </a:t>
            </a:r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of the color absorbed. </a:t>
            </a:r>
          </a:p>
        </p:txBody>
      </p:sp>
      <p:sp>
        <p:nvSpPr>
          <p:cNvPr id="3891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76073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ormation of Colored Complex ions</a:t>
            </a:r>
            <a:endParaRPr lang="en-GB" altLang="zh-CN" sz="28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6" descr="FG25_17"/>
          <p:cNvPicPr>
            <a:picLocks noGrp="1" noChangeAspect="1" noChangeArrowheads="1"/>
          </p:cNvPicPr>
          <p:nvPr>
            <p:ph idx="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5675" y="1600200"/>
            <a:ext cx="4692650" cy="4525963"/>
          </a:xfrm>
        </p:spPr>
      </p:pic>
      <p:sp>
        <p:nvSpPr>
          <p:cNvPr id="2" name="文本框 1"/>
          <p:cNvSpPr txBox="1"/>
          <p:nvPr/>
        </p:nvSpPr>
        <p:spPr>
          <a:xfrm>
            <a:off x="4856647" y="2584798"/>
            <a:ext cx="48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891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76073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ormation of Colored Complex ions</a:t>
            </a:r>
            <a:endParaRPr lang="en-GB" altLang="zh-CN" sz="28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395288" y="1196975"/>
            <a:ext cx="8393112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65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65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65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65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65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65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en-GB" altLang="zh-CN" sz="2800">
                <a:latin typeface="Tahoma" panose="020B0604030504040204" pitchFamily="34" charset="0"/>
                <a:ea typeface="宋体" panose="02010600030101010101" pitchFamily="2" charset="-122"/>
              </a:rPr>
              <a:t>The size of the energy gap between the</a:t>
            </a:r>
            <a:r>
              <a:rPr lang="en-US" altLang="en-GB" sz="2800">
                <a:latin typeface="Tahoma" panose="020B0604030504040204" pitchFamily="34" charset="0"/>
                <a:ea typeface="宋体" panose="02010600030101010101" pitchFamily="2" charset="-122"/>
              </a:rPr>
              <a:t> splitted</a:t>
            </a:r>
            <a:r>
              <a:rPr lang="en-GB" altLang="zh-CN" sz="2800">
                <a:latin typeface="Tahoma" panose="020B0604030504040204" pitchFamily="34" charset="0"/>
                <a:ea typeface="宋体" panose="02010600030101010101" pitchFamily="2" charset="-122"/>
              </a:rPr>
              <a:t> d-orbitals, and so the colour is affected by changes in: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56410" y="2682033"/>
            <a:ext cx="8831179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1)</a:t>
            </a:r>
            <a:r>
              <a:rPr lang="en-GB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GB" altLang="zh-CN" sz="28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 identity of metals and so the number of protons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1619250" y="3994569"/>
            <a:ext cx="2168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[Fe(H</a:t>
            </a:r>
            <a:r>
              <a:rPr lang="en-GB" altLang="zh-CN" sz="2800" baseline="-250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8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O)</a:t>
            </a:r>
            <a:r>
              <a:rPr lang="en-GB" altLang="zh-CN" sz="2800" baseline="-250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en-GB" altLang="zh-CN" sz="28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800" baseline="300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3+</a:t>
            </a:r>
            <a:endParaRPr lang="en-GB" altLang="zh-CN" sz="2800" dirty="0">
              <a:solidFill>
                <a:srgbClr val="E4C54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374692" y="4539081"/>
            <a:ext cx="228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Yellow brown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5364163" y="3994569"/>
            <a:ext cx="2278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[Mn(H</a:t>
            </a:r>
            <a:r>
              <a:rPr lang="en-GB" altLang="zh-CN" sz="2800" baseline="-25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O)</a:t>
            </a:r>
            <a:r>
              <a:rPr lang="en-GB" altLang="zh-CN" sz="2800" baseline="-25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en-GB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800" baseline="3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endParaRPr lang="en-GB" altLang="zh-CN" sz="2800" dirty="0">
              <a:solidFill>
                <a:schemeClr val="accent2">
                  <a:lumMod val="20000"/>
                  <a:lumOff val="8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5612897" y="4539081"/>
            <a:ext cx="16062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Pale pink</a:t>
            </a:r>
          </a:p>
        </p:txBody>
      </p:sp>
      <p:sp>
        <p:nvSpPr>
          <p:cNvPr id="3891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76073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actors affecting colors of complex ions</a:t>
            </a:r>
            <a:endParaRPr lang="en-GB" altLang="zh-CN" sz="28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  <p:bldP spid="72711" grpId="0"/>
      <p:bldP spid="72712" grpId="0"/>
      <p:bldP spid="72713" grpId="0"/>
      <p:bldP spid="727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82880" y="1395730"/>
            <a:ext cx="8030210" cy="14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2)	the oxidation state and so the number </a:t>
            </a:r>
          </a:p>
          <a:p>
            <a:pPr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of </a:t>
            </a: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electrons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619250" y="3573463"/>
            <a:ext cx="216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[Fe(H</a:t>
            </a:r>
            <a:r>
              <a:rPr lang="en-GB" altLang="zh-CN" sz="2800" baseline="-250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8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O)</a:t>
            </a:r>
            <a:r>
              <a:rPr lang="en-GB" altLang="zh-CN" sz="2800" baseline="-250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en-GB" altLang="zh-CN" sz="28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800" baseline="300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3+</a:t>
            </a:r>
            <a:endParaRPr lang="en-GB" altLang="zh-CN" sz="2800" dirty="0">
              <a:solidFill>
                <a:srgbClr val="E4C54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692275" y="4149725"/>
            <a:ext cx="22863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rgbClr val="E4C54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Yellow brown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364163" y="3573463"/>
            <a:ext cx="216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rgbClr val="92D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[Fe(H</a:t>
            </a:r>
            <a:r>
              <a:rPr lang="en-GB" altLang="zh-CN" sz="2800" baseline="-25000" dirty="0">
                <a:solidFill>
                  <a:srgbClr val="92D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800" dirty="0">
                <a:solidFill>
                  <a:srgbClr val="92D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O)</a:t>
            </a:r>
            <a:r>
              <a:rPr lang="en-GB" altLang="zh-CN" sz="2800" baseline="-25000" dirty="0">
                <a:solidFill>
                  <a:srgbClr val="92D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en-GB" altLang="zh-CN" sz="2800" dirty="0">
                <a:solidFill>
                  <a:srgbClr val="92D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800" baseline="30000" dirty="0">
                <a:solidFill>
                  <a:srgbClr val="92D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endParaRPr lang="en-GB" altLang="zh-CN" sz="2800" dirty="0">
              <a:solidFill>
                <a:srgbClr val="92D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456489" y="4117975"/>
            <a:ext cx="18612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rgbClr val="92D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Pale green</a:t>
            </a:r>
          </a:p>
        </p:txBody>
      </p:sp>
      <p:sp>
        <p:nvSpPr>
          <p:cNvPr id="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76073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actors affecting colors of complex ions</a:t>
            </a:r>
            <a:endParaRPr lang="en-GB" altLang="zh-CN" sz="28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/>
      <p:bldP spid="45063" grpId="0"/>
      <p:bldP spid="4506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533400"/>
            <a:ext cx="8013065" cy="3767455"/>
          </a:xfrm>
        </p:spPr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two combined to show the charge on the transition metal ion.</a:t>
            </a:r>
          </a:p>
          <a:p>
            <a:r>
              <a:rPr lang="en-US" altLang="zh-CN" sz="2800" b="1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The higher the ionic charge, the more closely the ligands would be attracted by the metal ion, and so the greater gap between splitted d-orbitals would be created</a:t>
            </a:r>
            <a:r>
              <a:rPr lang="en-US" altLang="zh-CN" sz="28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76073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actors affecting colors of complex ions</a:t>
            </a:r>
            <a:endParaRPr lang="en-GB" altLang="zh-CN" sz="28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4066" y="762239"/>
            <a:ext cx="8847149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3)	</a:t>
            </a:r>
            <a:r>
              <a:rPr lang="en-GB" altLang="zh-CN" sz="28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 identity of the ligands and so the charge density of the lone pair</a:t>
            </a:r>
            <a:r>
              <a:rPr lang="en-US" altLang="en-GB" sz="28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electrons provided by the ligands.</a:t>
            </a:r>
            <a:endParaRPr lang="en-US" altLang="en-GB" sz="28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Mostly the smaller the donating atom, the lower the electronegativity, the greater the negative charge all would lead to the greater charge density of the lone pair electrons provided.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000250" y="3355021"/>
            <a:ext cx="220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[Cu(H</a:t>
            </a:r>
            <a:r>
              <a:rPr lang="en-GB" altLang="zh-CN" sz="28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O)</a:t>
            </a:r>
            <a:r>
              <a:rPr lang="en-GB" altLang="zh-CN" sz="28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en-GB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800" baseline="30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endParaRPr lang="en-GB" altLang="zh-CN" sz="28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576513" y="3931283"/>
            <a:ext cx="847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blue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313363" y="3355021"/>
            <a:ext cx="3295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[Cu(H</a:t>
            </a:r>
            <a:r>
              <a:rPr lang="en-GB" altLang="zh-CN" sz="2800" baseline="-250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8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O)</a:t>
            </a:r>
            <a:r>
              <a:rPr lang="en-GB" altLang="zh-CN" sz="2800" baseline="-250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8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(NH</a:t>
            </a:r>
            <a:r>
              <a:rPr lang="en-GB" altLang="zh-CN" sz="2800" baseline="-250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GB" altLang="zh-CN" sz="28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en-GB" altLang="zh-CN" sz="2800" baseline="-250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 </a:t>
            </a:r>
            <a:r>
              <a:rPr lang="en-GB" altLang="zh-CN" sz="28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800" baseline="30000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endParaRPr lang="en-GB" altLang="zh-CN" sz="2800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032500" y="3931283"/>
            <a:ext cx="172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deep blue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230698" y="4497386"/>
            <a:ext cx="8536271" cy="19689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54240" y="4480560"/>
            <a:ext cx="440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</a:p>
        </p:txBody>
      </p:sp>
      <p:sp>
        <p:nvSpPr>
          <p:cNvPr id="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76073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actors affecting colors of complex ions</a:t>
            </a:r>
            <a:endParaRPr lang="en-GB" altLang="zh-CN" sz="28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5" grpId="0"/>
      <p:bldP spid="46086" grpId="0"/>
      <p:bldP spid="46087" grpId="0"/>
      <p:bldP spid="460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820420"/>
            <a:ext cx="8343900" cy="814070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2. magnetic properties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752600"/>
            <a:ext cx="7835900" cy="46101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Materials are classified as diamagnetic, paramagnetic, or ferromagnetic based on their behaviour when placed in an external magnetic field.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Diamagnetic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Materials that produce a very weak opposition to an applied magnetic field.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Paramagnetic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Substances which have unpaired electrons. They produce magnetization proportional to the applied magnetic field and in the same direction.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Ferromagnetic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FF00"/>
                </a:solidFill>
              </a:rPr>
              <a:t>Fe, Co, and Ni and their compounds</a:t>
            </a:r>
            <a:r>
              <a:rPr lang="en-US" altLang="zh-CN" dirty="0">
                <a:solidFill>
                  <a:schemeClr val="tx1"/>
                </a:solidFill>
              </a:rPr>
              <a:t>. They have the largest magnetic effect, producing magnetizations sometimes with greater orders of magnitude than the applied field.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Physical 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roperties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of Transition Metals</a:t>
            </a:r>
            <a:endParaRPr lang="en-GB" altLang="zh-CN" sz="10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16230" y="1075690"/>
            <a:ext cx="824293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latin typeface="Tahoma" panose="020B0604030504040204" pitchFamily="34" charset="0"/>
                <a:ea typeface="宋体" panose="02010600030101010101" pitchFamily="2" charset="-122"/>
              </a:rPr>
              <a:t>4)	</a:t>
            </a:r>
            <a:r>
              <a:rPr lang="en-GB" altLang="zh-CN" sz="28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 coordination number and so the geometry of the complex</a:t>
            </a:r>
          </a:p>
          <a:p>
            <a:pPr eaLnBrk="1" hangingPunct="1"/>
            <a:r>
              <a:rPr lang="en-US" altLang="en-GB" sz="28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 different geometry of the complex would lead to totally different splitting patterns.</a:t>
            </a:r>
          </a:p>
          <a:p>
            <a:pPr eaLnBrk="1" hangingPunct="1"/>
            <a:r>
              <a:rPr lang="en-US" altLang="en-GB" sz="28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Be aware that this would </a:t>
            </a:r>
            <a:r>
              <a:rPr lang="en-US" altLang="en-GB" sz="28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NOT</a:t>
            </a:r>
            <a:r>
              <a:rPr lang="en-US" altLang="en-GB" sz="28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likely to occur alone.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619250" y="3573463"/>
            <a:ext cx="220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[Cu(H</a:t>
            </a:r>
            <a:r>
              <a:rPr lang="en-GB" altLang="zh-CN" sz="28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GB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O)</a:t>
            </a:r>
            <a:r>
              <a:rPr lang="en-GB" altLang="zh-CN" sz="28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r>
              <a:rPr lang="en-GB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800" baseline="30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2+</a:t>
            </a:r>
            <a:endParaRPr lang="en-GB" altLang="zh-CN" sz="28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195513" y="4149725"/>
            <a:ext cx="847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blue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724525" y="3573463"/>
            <a:ext cx="159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[CuCl</a:t>
            </a:r>
            <a:r>
              <a:rPr lang="en-GB" altLang="zh-CN" sz="2800" baseline="-25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 </a:t>
            </a:r>
            <a:r>
              <a:rPr lang="en-GB" altLang="zh-CN" sz="28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  <a:r>
              <a:rPr lang="en-GB" altLang="zh-CN" sz="2800" baseline="300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2-</a:t>
            </a:r>
            <a:endParaRPr lang="en-GB" altLang="zh-CN" sz="2800" dirty="0">
              <a:solidFill>
                <a:srgbClr val="FFFF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651500" y="4149725"/>
            <a:ext cx="139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yellow</a:t>
            </a:r>
          </a:p>
        </p:txBody>
      </p:sp>
      <p:sp>
        <p:nvSpPr>
          <p:cNvPr id="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76073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actors affecting colors of complex ions</a:t>
            </a:r>
            <a:endParaRPr lang="en-GB" altLang="zh-CN" sz="28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/>
      <p:bldP spid="47110" grpId="0"/>
      <p:bldP spid="47111" grpId="0"/>
      <p:bldP spid="471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25" descr="FG22_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817562"/>
            <a:ext cx="7399337" cy="587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Line 26"/>
          <p:cNvSpPr>
            <a:spLocks noChangeShapeType="1"/>
          </p:cNvSpPr>
          <p:nvPr/>
        </p:nvSpPr>
        <p:spPr bwMode="auto">
          <a:xfrm flipV="1">
            <a:off x="971550" y="1052513"/>
            <a:ext cx="0" cy="540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5" name="Text Box 27"/>
          <p:cNvSpPr txBox="1">
            <a:spLocks noChangeArrowheads="1"/>
          </p:cNvSpPr>
          <p:nvPr/>
        </p:nvSpPr>
        <p:spPr bwMode="auto">
          <a:xfrm>
            <a:off x="0" y="1196975"/>
            <a:ext cx="955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>
                <a:latin typeface="Tahoma" panose="020B0604030504040204" pitchFamily="34" charset="0"/>
                <a:ea typeface="宋体" panose="02010600030101010101" pitchFamily="2" charset="-122"/>
              </a:rPr>
              <a:t> Energy</a:t>
            </a:r>
          </a:p>
        </p:txBody>
      </p:sp>
      <p:sp>
        <p:nvSpPr>
          <p:cNvPr id="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76073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actors affecting colors of complex ions</a:t>
            </a:r>
            <a:endParaRPr lang="en-GB" altLang="zh-CN" sz="28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5" descr="FG22_21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25538"/>
            <a:ext cx="9144000" cy="4581525"/>
          </a:xfrm>
        </p:spPr>
      </p:pic>
      <p:sp>
        <p:nvSpPr>
          <p:cNvPr id="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76073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actors affecting colors of complex ions</a:t>
            </a:r>
            <a:endParaRPr lang="en-GB" altLang="zh-CN" sz="28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 descr="FG22_10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762000"/>
            <a:ext cx="6199187" cy="5884862"/>
          </a:xfrm>
        </p:spPr>
      </p:pic>
      <p:sp>
        <p:nvSpPr>
          <p:cNvPr id="2" name="文本框 1"/>
          <p:cNvSpPr txBox="1"/>
          <p:nvPr/>
        </p:nvSpPr>
        <p:spPr>
          <a:xfrm>
            <a:off x="2564921" y="787879"/>
            <a:ext cx="1489493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[Co(NH</a:t>
            </a:r>
            <a:r>
              <a:rPr lang="en-US" altLang="zh-CN" sz="1400" baseline="-25000" dirty="0">
                <a:solidFill>
                  <a:schemeClr val="bg1"/>
                </a:solidFill>
              </a:rPr>
              <a:t>3</a:t>
            </a:r>
            <a:r>
              <a:rPr lang="en-US" altLang="zh-CN" sz="1400" dirty="0">
                <a:solidFill>
                  <a:schemeClr val="bg1"/>
                </a:solidFill>
              </a:rPr>
              <a:t>)</a:t>
            </a:r>
            <a:r>
              <a:rPr lang="en-US" altLang="zh-CN" sz="1400" baseline="-25000" dirty="0">
                <a:solidFill>
                  <a:schemeClr val="bg1"/>
                </a:solidFill>
              </a:rPr>
              <a:t>6</a:t>
            </a:r>
            <a:r>
              <a:rPr lang="en-US" altLang="zh-CN" sz="1400" dirty="0">
                <a:solidFill>
                  <a:schemeClr val="bg1"/>
                </a:solidFill>
              </a:rPr>
              <a:t>]Cl</a:t>
            </a:r>
            <a:r>
              <a:rPr lang="en-US" altLang="zh-CN" sz="1400" baseline="-25000" dirty="0">
                <a:solidFill>
                  <a:schemeClr val="bg1"/>
                </a:solidFill>
              </a:rPr>
              <a:t>3</a:t>
            </a:r>
            <a:endParaRPr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66891" y="774989"/>
            <a:ext cx="1745411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[Co(NH</a:t>
            </a:r>
            <a:r>
              <a:rPr lang="en-US" altLang="zh-CN" sz="1400" baseline="-25000" dirty="0">
                <a:solidFill>
                  <a:schemeClr val="bg1"/>
                </a:solidFill>
              </a:rPr>
              <a:t>3</a:t>
            </a:r>
            <a:r>
              <a:rPr lang="en-US" altLang="zh-CN" sz="1400" dirty="0">
                <a:solidFill>
                  <a:schemeClr val="bg1"/>
                </a:solidFill>
              </a:rPr>
              <a:t>)</a:t>
            </a:r>
            <a:r>
              <a:rPr lang="en-US" altLang="zh-CN" sz="1400" baseline="-25000" dirty="0">
                <a:solidFill>
                  <a:schemeClr val="bg1"/>
                </a:solidFill>
              </a:rPr>
              <a:t>5</a:t>
            </a:r>
            <a:r>
              <a:rPr lang="en-US" altLang="zh-CN" sz="1400" dirty="0">
                <a:solidFill>
                  <a:schemeClr val="bg1"/>
                </a:solidFill>
              </a:rPr>
              <a:t>Cl]Cl</a:t>
            </a:r>
            <a:r>
              <a:rPr lang="en-US" altLang="zh-CN" sz="1400" baseline="-25000" dirty="0">
                <a:solidFill>
                  <a:schemeClr val="bg1"/>
                </a:solidFill>
              </a:rPr>
              <a:t>2</a:t>
            </a:r>
            <a:endParaRPr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76073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F</a:t>
            </a:r>
            <a:r>
              <a:rPr lang="en-US" altLang="en-GB" sz="2800" b="1">
                <a:latin typeface="Tahoma" panose="020B0604030504040204" pitchFamily="34" charset="0"/>
                <a:ea typeface="宋体" panose="02010600030101010101" pitchFamily="2" charset="-122"/>
              </a:rPr>
              <a:t>actors affecting colors of complex ions</a:t>
            </a:r>
            <a:endParaRPr lang="en-GB" altLang="zh-CN" sz="28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10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0" descr="cary30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0725" y="908050"/>
            <a:ext cx="4613275" cy="4138613"/>
          </a:xfrm>
          <a:prstGeom prst="rect">
            <a:avLst/>
          </a:prstGeom>
        </p:spPr>
      </p:pic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50800" y="1045370"/>
            <a:ext cx="452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UV/Visible spectroscopy</a:t>
            </a:r>
          </a:p>
        </p:txBody>
      </p:sp>
      <p:sp>
        <p:nvSpPr>
          <p:cNvPr id="50181" name="Text Box 8"/>
          <p:cNvSpPr txBox="1">
            <a:spLocks noChangeArrowheads="1"/>
          </p:cNvSpPr>
          <p:nvPr/>
        </p:nvSpPr>
        <p:spPr bwMode="auto">
          <a:xfrm>
            <a:off x="50800" y="1890395"/>
            <a:ext cx="4203700" cy="3268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Frequencies</a:t>
            </a:r>
            <a:r>
              <a:rPr lang="en-US" altLang="en-GB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/wavelength</a:t>
            </a:r>
            <a:r>
              <a:rPr lang="en-GB" altLang="zh-CN" sz="2400" b="1" dirty="0">
                <a:solidFill>
                  <a:srgbClr val="FFFF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at which complexes absorb can be measured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by </a:t>
            </a:r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UV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/visible spectroscopy.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Light is passed through complex and the amount passing through measured.</a:t>
            </a:r>
          </a:p>
        </p:txBody>
      </p:sp>
      <p:sp>
        <p:nvSpPr>
          <p:cNvPr id="3891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838835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en-GB" sz="2400" b="1">
                <a:latin typeface="Tahoma" panose="020B0604030504040204" pitchFamily="34" charset="0"/>
                <a:ea typeface="宋体" panose="02010600030101010101" pitchFamily="2" charset="-122"/>
              </a:rPr>
              <a:t>Measuring Colorsof Complex ions</a:t>
            </a:r>
            <a:endParaRPr lang="en-GB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24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7" descr="FG_25_P1017-1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052513"/>
            <a:ext cx="6335713" cy="5508625"/>
          </a:xfrm>
          <a:prstGeom prst="rect">
            <a:avLst/>
          </a:prstGeom>
        </p:spPr>
      </p:pic>
      <p:sp>
        <p:nvSpPr>
          <p:cNvPr id="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838835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en-GB" sz="2400" b="1">
                <a:latin typeface="Tahoma" panose="020B0604030504040204" pitchFamily="34" charset="0"/>
                <a:ea typeface="宋体" panose="02010600030101010101" pitchFamily="2" charset="-122"/>
              </a:rPr>
              <a:t>Measuring Colors of Complex ions</a:t>
            </a:r>
            <a:endParaRPr lang="en-GB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24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323850" y="1052830"/>
            <a:ext cx="24333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Colorimetry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323850" y="1600835"/>
            <a:ext cx="84963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65125" indent="-3651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GB" altLang="zh-CN" sz="2200">
                <a:latin typeface="Tahoma" panose="020B0604030504040204" pitchFamily="34" charset="0"/>
                <a:ea typeface="宋体" panose="02010600030101010101" pitchFamily="2" charset="-122"/>
              </a:rPr>
              <a:t>The more concentrated the solution, the more it absorbs.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GB" altLang="zh-CN" sz="2200">
                <a:latin typeface="Tahoma" panose="020B0604030504040204" pitchFamily="34" charset="0"/>
                <a:ea typeface="宋体" panose="02010600030101010101" pitchFamily="2" charset="-122"/>
              </a:rPr>
              <a:t>This can be used to find the concentration of solutions – this is done in </a:t>
            </a:r>
            <a:r>
              <a:rPr lang="en-US" altLang="en-GB" sz="2200">
                <a:latin typeface="Tahoma" panose="020B0604030504040204" pitchFamily="34" charset="0"/>
                <a:ea typeface="宋体" panose="02010600030101010101" pitchFamily="2" charset="-122"/>
              </a:rPr>
              <a:t>a </a:t>
            </a:r>
            <a:r>
              <a:rPr lang="en-GB" altLang="zh-CN" sz="2200">
                <a:latin typeface="Tahoma" panose="020B0604030504040204" pitchFamily="34" charset="0"/>
                <a:ea typeface="宋体" panose="02010600030101010101" pitchFamily="2" charset="-122"/>
              </a:rPr>
              <a:t>colorimeter</a:t>
            </a:r>
            <a:r>
              <a:rPr lang="en-US" altLang="en-GB" sz="2200">
                <a:latin typeface="Tahoma" panose="020B0604030504040204" pitchFamily="34" charset="0"/>
                <a:ea typeface="宋体" panose="02010600030101010101" pitchFamily="2" charset="-122"/>
              </a:rPr>
              <a:t>/spectrophotometer</a:t>
            </a:r>
            <a:r>
              <a:rPr lang="en-GB" altLang="zh-CN" sz="220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GB" altLang="zh-CN" sz="2200">
                <a:latin typeface="Tahoma" panose="020B0604030504040204" pitchFamily="34" charset="0"/>
                <a:ea typeface="宋体" panose="02010600030101010101" pitchFamily="2" charset="-122"/>
              </a:rPr>
              <a:t>For some ions, a ligand is added to intensify the colour.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GB" altLang="zh-CN" sz="2200">
                <a:latin typeface="Tahoma" panose="020B0604030504040204" pitchFamily="34" charset="0"/>
                <a:ea typeface="宋体" panose="02010600030101010101" pitchFamily="2" charset="-122"/>
              </a:rPr>
              <a:t>The strength of absor</a:t>
            </a:r>
            <a:r>
              <a:rPr lang="en-US" altLang="en-GB" sz="2200">
                <a:latin typeface="Tahoma" panose="020B0604030504040204" pitchFamily="34" charset="0"/>
                <a:ea typeface="宋体" panose="02010600030101010101" pitchFamily="2" charset="-122"/>
              </a:rPr>
              <a:t>bance</a:t>
            </a:r>
            <a:r>
              <a:rPr lang="en-GB" altLang="zh-CN" sz="2200">
                <a:latin typeface="Tahoma" panose="020B0604030504040204" pitchFamily="34" charset="0"/>
                <a:ea typeface="宋体" panose="02010600030101010101" pitchFamily="2" charset="-122"/>
              </a:rPr>
              <a:t> of solutions of known concentration is measured and a </a:t>
            </a:r>
            <a:r>
              <a:rPr lang="en-US" altLang="en-GB" sz="2200">
                <a:latin typeface="Tahoma" panose="020B0604030504040204" pitchFamily="34" charset="0"/>
                <a:ea typeface="宋体" panose="02010600030101010101" pitchFamily="2" charset="-122"/>
              </a:rPr>
              <a:t>calibration curve/line</a:t>
            </a:r>
            <a:r>
              <a:rPr lang="en-GB" altLang="zh-CN" sz="2200">
                <a:latin typeface="Tahoma" panose="020B0604030504040204" pitchFamily="34" charset="0"/>
                <a:ea typeface="宋体" panose="02010600030101010101" pitchFamily="2" charset="-122"/>
              </a:rPr>
              <a:t> produced.</a:t>
            </a: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US" altLang="en-GB" sz="2200">
                <a:latin typeface="Tahoma" panose="020B0604030504040204" pitchFamily="34" charset="0"/>
                <a:ea typeface="宋体" panose="02010600030101010101" pitchFamily="2" charset="-122"/>
              </a:rPr>
              <a:t>The two normally form a directly proportional relationship under certain concentration region (not too high conc.).</a:t>
            </a:r>
            <a:endParaRPr lang="en-GB" altLang="zh-CN" sz="220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Aft>
                <a:spcPct val="50000"/>
              </a:spcAft>
              <a:buFontTx/>
              <a:buChar char="•"/>
            </a:pPr>
            <a:r>
              <a:rPr lang="en-GB" altLang="zh-CN" sz="2200">
                <a:latin typeface="Tahoma" panose="020B0604030504040204" pitchFamily="34" charset="0"/>
                <a:ea typeface="宋体" panose="02010600030101010101" pitchFamily="2" charset="-122"/>
              </a:rPr>
              <a:t>The concentration of a solution of unknown concentration can be found by measuring the absorption and using the graph.</a:t>
            </a:r>
          </a:p>
        </p:txBody>
      </p:sp>
      <p:sp>
        <p:nvSpPr>
          <p:cNvPr id="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838835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en-GB" sz="2400" b="1">
                <a:latin typeface="Tahoma" panose="020B0604030504040204" pitchFamily="34" charset="0"/>
                <a:ea typeface="宋体" panose="02010600030101010101" pitchFamily="2" charset="-122"/>
              </a:rPr>
              <a:t>Measuring Concentration of Complex ions</a:t>
            </a:r>
            <a:endParaRPr lang="en-GB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24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323850" y="1341438"/>
            <a:ext cx="2287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Colorimetry</a:t>
            </a:r>
          </a:p>
        </p:txBody>
      </p:sp>
      <p:pic>
        <p:nvPicPr>
          <p:cNvPr id="53252" name="Picture 7" descr="spectrofotometer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2062163"/>
            <a:ext cx="5256213" cy="3289300"/>
          </a:xfrm>
          <a:prstGeom prst="rect">
            <a:avLst/>
          </a:prstGeom>
        </p:spPr>
      </p:pic>
      <p:pic>
        <p:nvPicPr>
          <p:cNvPr id="53253" name="Picture 9" descr="aquafasthi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0063" y="2062163"/>
            <a:ext cx="3384550" cy="3200400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838835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en-GB" sz="2400" b="1">
                <a:latin typeface="Tahoma" panose="020B0604030504040204" pitchFamily="34" charset="0"/>
                <a:ea typeface="宋体" panose="02010600030101010101" pitchFamily="2" charset="-122"/>
              </a:rPr>
              <a:t>Measuring Concentration of Complex ions</a:t>
            </a:r>
            <a:endParaRPr lang="en-GB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24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olorimeter-reaction rat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7" y="1740152"/>
            <a:ext cx="8957886" cy="3849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838835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en-GB" sz="2400" b="1">
                <a:latin typeface="Tahoma" panose="020B0604030504040204" pitchFamily="34" charset="0"/>
                <a:ea typeface="宋体" panose="02010600030101010101" pitchFamily="2" charset="-122"/>
              </a:rPr>
              <a:t>Measuring Concentration of Complex ions</a:t>
            </a:r>
            <a:endParaRPr lang="en-GB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endParaRPr lang="en-GB" altLang="zh-CN" sz="2400" b="1" baseline="30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U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se of Color Wheel</a:t>
            </a:r>
            <a:endParaRPr lang="en-US" altLang="en-GB" sz="10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323850" y="887413"/>
            <a:ext cx="23711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Color Wheel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775" y="3571240"/>
            <a:ext cx="4362450" cy="3126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850" y="1530985"/>
            <a:ext cx="83134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ahoma" panose="020B0604030504040204" pitchFamily="34" charset="0"/>
                <a:cs typeface="Tahoma" panose="020B0604030504040204" pitchFamily="34" charset="0"/>
              </a:rPr>
              <a:t>The color absorbed and the color observed are on the </a:t>
            </a:r>
            <a:r>
              <a:rPr lang="en-US" altLang="zh-CN" sz="2400" b="1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opposite side of the color wheel</a:t>
            </a:r>
            <a:r>
              <a:rPr lang="en-US" altLang="zh-CN" sz="2400">
                <a:latin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r>
              <a:rPr lang="en-US" altLang="zh-CN" sz="2400"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altLang="zh-CN" sz="2400" b="1">
                <a:solidFill>
                  <a:srgbClr val="FFFF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complemetary color</a:t>
            </a:r>
            <a:r>
              <a:rPr lang="en-US" altLang="zh-CN" sz="2400">
                <a:latin typeface="Tahoma" panose="020B0604030504040204" pitchFamily="34" charset="0"/>
                <a:cs typeface="Tahoma" panose="020B0604030504040204" pitchFamily="34" charset="0"/>
              </a:rPr>
              <a:t> of the color absorbed would be observed.</a:t>
            </a:r>
          </a:p>
          <a:p>
            <a:r>
              <a:rPr lang="en-US" altLang="zh-CN" sz="2400">
                <a:latin typeface="Tahoma" panose="020B0604030504040204" pitchFamily="34" charset="0"/>
                <a:cs typeface="Tahoma" panose="020B0604030504040204" pitchFamily="34" charset="0"/>
              </a:rPr>
              <a:t>Be aware the gap of wavelength/frequency between red and violet region.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480060"/>
            <a:ext cx="8343900" cy="1272540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Most Transition metals and their complexes show paramagnetic properties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051" y="1544053"/>
            <a:ext cx="8543758" cy="2616211"/>
          </a:xfrm>
        </p:spPr>
        <p:txBody>
          <a:bodyPr>
            <a:normAutofit lnSpcReduction="20000"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Transition metal complexes with unpaired electrons show paramagnetic properties as they are pulled into a magnetic field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Transition metal complexes without unpaired electrons show diamagnetic properties as they are repelled away from a magnetic field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Paramagnetic and diamagnetic complexes can be distinguished using the experimental arrangement shown below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091" y="4353705"/>
            <a:ext cx="3879967" cy="2287326"/>
          </a:xfrm>
          <a:prstGeom prst="rect">
            <a:avLst/>
          </a:prstGeom>
        </p:spPr>
      </p:pic>
      <p:sp>
        <p:nvSpPr>
          <p:cNvPr id="819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98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b="1" dirty="0"/>
              <a:t>Magnetic Properties of Transition Metals</a:t>
            </a:r>
            <a:endParaRPr lang="en-GB" altLang="zh-CN" sz="9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907415" y="700405"/>
            <a:ext cx="4883785" cy="272859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243840" y="99060"/>
            <a:ext cx="7153910" cy="665035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7080" y="320685"/>
            <a:ext cx="7315200" cy="82549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5.3 Lewis Acids and Bases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93800"/>
            <a:ext cx="817245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0px-Gilbert_N_Lew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232" y="1584141"/>
            <a:ext cx="2117584" cy="26758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771374" y="5355806"/>
            <a:ext cx="3107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Though nominated 35 times, He never won the Nobel Prize in Chemistry.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72785" y="4370705"/>
            <a:ext cx="293179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Gilbert Newton Lewis (U.S.)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766" y="258691"/>
            <a:ext cx="853445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sz="3200" b="1" dirty="0">
                <a:solidFill>
                  <a:srgbClr val="FFFF00"/>
                </a:solidFill>
                <a:sym typeface="+mn-ea"/>
              </a:rPr>
              <a:t>Lewis</a:t>
            </a:r>
            <a:r>
              <a:rPr lang="en-US" sz="3200" b="1" dirty="0">
                <a:sym typeface="+mn-ea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</a:rPr>
              <a:t>acids and bases</a:t>
            </a:r>
            <a:r>
              <a:rPr lang="en-US" sz="3200" b="1" dirty="0"/>
              <a:t> </a:t>
            </a:r>
            <a:r>
              <a:rPr lang="en-US" dirty="0"/>
              <a:t>(1923)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7335" y="1212850"/>
            <a:ext cx="5330190" cy="489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r>
              <a:rPr lang="en-US" sz="2400" i="1" dirty="0"/>
              <a:t>A </a:t>
            </a:r>
            <a:r>
              <a:rPr lang="en-US" sz="2400" b="1" i="1" dirty="0">
                <a:solidFill>
                  <a:srgbClr val="FFFF00"/>
                </a:solidFill>
              </a:rPr>
              <a:t>Lewis acid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a species that accepts a pair of electrons (</a:t>
            </a:r>
            <a:r>
              <a:rPr lang="en-US" sz="2400" b="1" dirty="0">
                <a:solidFill>
                  <a:srgbClr val="FFFF00"/>
                </a:solidFill>
              </a:rPr>
              <a:t>electron pair acceptor</a:t>
            </a:r>
            <a:r>
              <a:rPr lang="en-US" sz="2400" dirty="0"/>
              <a:t>) to form a dative bond.</a:t>
            </a:r>
          </a:p>
          <a:p>
            <a:r>
              <a:rPr lang="en-US" sz="1600" dirty="0"/>
              <a:t>(All </a:t>
            </a:r>
            <a:r>
              <a:rPr lang="en-US" dirty="0"/>
              <a:t>Brønsted-Lowry acids are in fact Lewis acids since H</a:t>
            </a:r>
            <a:r>
              <a:rPr lang="en-US" baseline="30000" dirty="0"/>
              <a:t>+</a:t>
            </a:r>
            <a:r>
              <a:rPr lang="en-US" dirty="0"/>
              <a:t> is a typical Lewis acid). </a:t>
            </a:r>
          </a:p>
          <a:p>
            <a:r>
              <a:rPr lang="en-US" sz="2400" i="1" dirty="0"/>
              <a:t>A </a:t>
            </a:r>
            <a:r>
              <a:rPr lang="en-US" sz="2400" b="1" i="1" dirty="0">
                <a:solidFill>
                  <a:srgbClr val="FFFF00"/>
                </a:solidFill>
              </a:rPr>
              <a:t>Lewis base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a substance that donate the electron pair (</a:t>
            </a:r>
            <a:r>
              <a:rPr lang="en-US" sz="2400" b="1" dirty="0">
                <a:solidFill>
                  <a:srgbClr val="FFFF00"/>
                </a:solidFill>
              </a:rPr>
              <a:t>electron pair donor</a:t>
            </a:r>
            <a:r>
              <a:rPr lang="en-US" sz="2400" dirty="0"/>
              <a:t>) to form </a:t>
            </a:r>
            <a:r>
              <a:rPr lang="en-US" altLang="zh-CN" sz="2400" b="1" dirty="0">
                <a:solidFill>
                  <a:srgbClr val="FFFF00"/>
                </a:solidFill>
              </a:rPr>
              <a:t>dative</a:t>
            </a:r>
            <a:r>
              <a:rPr lang="en-US" sz="2400" b="1" dirty="0">
                <a:solidFill>
                  <a:srgbClr val="FFFF00"/>
                </a:solidFill>
              </a:rPr>
              <a:t> bond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Lewis acids </a:t>
            </a:r>
          </a:p>
          <a:p>
            <a:r>
              <a:rPr lang="en-US" dirty="0"/>
              <a:t>(This extended the range of acid-base reactions beyond those involving the transfer of a H</a:t>
            </a:r>
            <a:r>
              <a:rPr lang="en-US" baseline="30000" dirty="0"/>
              <a:t>+</a:t>
            </a:r>
            <a:r>
              <a:rPr lang="en-US" dirty="0"/>
              <a:t> to include all reactions involving the formation of a dative bond).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3051" y="5339483"/>
            <a:ext cx="8461375" cy="991246"/>
            <a:chOff x="450537" y="3967883"/>
            <a:chExt cx="8461375" cy="99124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0537" y="3967883"/>
              <a:ext cx="8460993" cy="991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矩形 3"/>
            <p:cNvSpPr/>
            <p:nvPr/>
          </p:nvSpPr>
          <p:spPr>
            <a:xfrm>
              <a:off x="8121337" y="4494298"/>
              <a:ext cx="790575" cy="4489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295" y="443965"/>
            <a:ext cx="5321661" cy="1950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1330" y="2623185"/>
            <a:ext cx="821880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The curly arrow (shown in blue) is a convention used to show donation of a pair of electrons. </a:t>
            </a:r>
          </a:p>
          <a:p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</a:t>
            </a:r>
            <a:r>
              <a:rPr lang="en-US" altLang="zh-CN" sz="2800" baseline="30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+</a:t>
            </a:r>
            <a:r>
              <a:rPr lang="en-US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is acting as an electron pair acceptor and the nitrogen atom in ammonia is acting as an electron pair donor.</a:t>
            </a:r>
            <a:endParaRPr lang="zh-CN" altLang="en-US" sz="28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346" y="267185"/>
            <a:ext cx="7379708" cy="245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5836" y="2933700"/>
            <a:ext cx="7404990" cy="176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t="3132"/>
          <a:stretch>
            <a:fillRect/>
          </a:stretch>
        </p:blipFill>
        <p:spPr bwMode="auto">
          <a:xfrm>
            <a:off x="779145" y="453390"/>
            <a:ext cx="7225665" cy="225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1507" y="3010948"/>
            <a:ext cx="6988008" cy="112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8000" y="4602986"/>
            <a:ext cx="6910519" cy="99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4952365" y="2303780"/>
            <a:ext cx="3015615" cy="410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116" y="379362"/>
            <a:ext cx="7563050" cy="129302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Comparison of Brønsted–Lowry and Lewis theories of acids and bases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360" y="3549315"/>
            <a:ext cx="7955280" cy="2887579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Although all Brønsted–Lowry acids are Lewis acids, not all Lewis acids are Brønsted–Lowry acids. The term </a:t>
            </a:r>
            <a:r>
              <a:rPr lang="en-US" altLang="zh-CN" b="1" dirty="0">
                <a:solidFill>
                  <a:srgbClr val="FFFF00"/>
                </a:solidFill>
              </a:rPr>
              <a:t>Lewis acid</a:t>
            </a:r>
            <a:r>
              <a:rPr lang="en-US" altLang="zh-CN" dirty="0">
                <a:solidFill>
                  <a:schemeClr val="tx1"/>
                </a:solidFill>
              </a:rPr>
              <a:t> is usually reserved for those </a:t>
            </a:r>
            <a:r>
              <a:rPr lang="en-US" altLang="zh-CN" b="1" dirty="0">
                <a:solidFill>
                  <a:srgbClr val="FFFF00"/>
                </a:solidFill>
              </a:rPr>
              <a:t>species which can </a:t>
            </a:r>
            <a:r>
              <a:rPr lang="en-US" altLang="zh-CN" b="1" i="1" dirty="0">
                <a:solidFill>
                  <a:srgbClr val="FFFF00"/>
                </a:solidFill>
              </a:rPr>
              <a:t>only </a:t>
            </a:r>
            <a:r>
              <a:rPr lang="en-US" altLang="zh-CN" b="1" dirty="0">
                <a:solidFill>
                  <a:srgbClr val="FFFF00"/>
                </a:solidFill>
              </a:rPr>
              <a:t>be described by Lewis theory, that is those that do not release H</a:t>
            </a:r>
            <a:r>
              <a:rPr lang="en-US" altLang="zh-CN" b="1" baseline="30000" dirty="0">
                <a:solidFill>
                  <a:srgbClr val="FFFF00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Many reactions cannot be described as Brønsted–Lowry acid–base reactions, but do qualify as Lewis acid–base reactions. These are reactions where no transfer of H</a:t>
            </a:r>
            <a:r>
              <a:rPr lang="en-US" altLang="zh-CN" baseline="30000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 occurs.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78459" y="1880423"/>
            <a:ext cx="8587082" cy="1460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547571" y="1443791"/>
            <a:ext cx="6189335" cy="3825456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316230"/>
            <a:ext cx="8909050" cy="3956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" y="4385310"/>
            <a:ext cx="8898255" cy="1300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533400"/>
            <a:ext cx="7924800" cy="562676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Paramagnetism increases with the number of unpaired electrons so generally increases from left to right across the Periodic Table, reaches a maximum at chromium, and decreases. </a:t>
            </a:r>
          </a:p>
          <a:p>
            <a:r>
              <a:rPr lang="en-US" altLang="zh-CN" b="1" dirty="0">
                <a:solidFill>
                  <a:srgbClr val="FFFF00"/>
                </a:solidFill>
              </a:rPr>
              <a:t>Zinc has no unpaired electrons and so is diamagnetic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The presence of electron spin was first demonstrated in the Stern–</a:t>
            </a:r>
            <a:r>
              <a:rPr lang="en-US" altLang="zh-CN" dirty="0" err="1">
                <a:solidFill>
                  <a:schemeClr val="tx1"/>
                </a:solidFill>
              </a:rPr>
              <a:t>Gerlach</a:t>
            </a:r>
            <a:r>
              <a:rPr lang="en-US" altLang="zh-CN" dirty="0">
                <a:solidFill>
                  <a:schemeClr val="tx1"/>
                </a:solidFill>
              </a:rPr>
              <a:t> experiment.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 beam of silver atoms divided into two as it travelled through an electromagnetic field. 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Atoms with the unpaired electron spinning  moved in the opposite direction to those atoms with electrons spinning 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988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2400" b="1" dirty="0"/>
              <a:t>Magnetic Properties of Transition Metals</a:t>
            </a:r>
            <a:endParaRPr lang="en-GB" altLang="zh-CN" sz="9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9" descr="FG24_0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565" y="1607503"/>
            <a:ext cx="5903913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79388" y="1412875"/>
            <a:ext cx="320357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)	They exhibit variable oxidation </a:t>
            </a:r>
            <a:r>
              <a:rPr lang="en-US" altLang="en-GB" sz="2400" dirty="0">
                <a:latin typeface="Tahoma" panose="020B0604030504040204" pitchFamily="34" charset="0"/>
                <a:ea typeface="宋体" panose="02010600030101010101" pitchFamily="2" charset="-122"/>
              </a:rPr>
              <a:t>numbers</a:t>
            </a:r>
            <a:r>
              <a:rPr lang="en-GB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12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660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6027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GB" altLang="zh-CN" sz="9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ctr" eaLnBrk="1" hangingPunct="1"/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Chemical 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roperties</a:t>
            </a:r>
            <a:r>
              <a:rPr lang="en-GB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en-GB" sz="2800" b="1" dirty="0">
                <a:latin typeface="Tahoma" panose="020B0604030504040204" pitchFamily="34" charset="0"/>
                <a:ea typeface="宋体" panose="02010600030101010101" pitchFamily="2" charset="-122"/>
              </a:rPr>
              <a:t>of Transition Metals</a:t>
            </a:r>
            <a:endParaRPr lang="en-GB" altLang="zh-CN" sz="10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05dcd84-f760-49cf-86db-4766e8af715c"/>
  <p:tag name="COMMONDATA" val="eyJoZGlkIjoiZDY0NzJhMjVlNjIxMjNiNmIyMGM0ZjAyZTVmMGU4NW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b2123fe-590a-4d93-b5a9-ada39a539f46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d691890-fcf2-43bd-99c4-4f1b243a5451}"/>
  <p:tag name="TABLE_ENDDRAG_ORIGIN_RECT" val="610*90"/>
  <p:tag name="TABLE_ENDDRAG_RECT" val="42*300*610*9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Segoe Print"/>
        <a:ea typeface=""/>
        <a:cs typeface=""/>
        <a:font script="Jpan" typeface="メイリオ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goe Print"/>
        <a:ea typeface=""/>
        <a:cs typeface=""/>
        <a:font script="Jpan" typeface="メイリオ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3001</TotalTime>
  <Words>3676</Words>
  <Application>Microsoft Office PowerPoint</Application>
  <PresentationFormat>On-screen Show (4:3)</PresentationFormat>
  <Paragraphs>658</Paragraphs>
  <Slides>79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 Unicode MS</vt:lpstr>
      <vt:lpstr>宋体</vt:lpstr>
      <vt:lpstr>Arial</vt:lpstr>
      <vt:lpstr>Calibri</vt:lpstr>
      <vt:lpstr>Segoe Print</vt:lpstr>
      <vt:lpstr>Tahoma</vt:lpstr>
      <vt:lpstr>Times New Roman</vt:lpstr>
      <vt:lpstr>Wingdings 3</vt:lpstr>
      <vt:lpstr>切片</vt:lpstr>
      <vt:lpstr>Picture</vt:lpstr>
      <vt:lpstr>Chapter 5  Transition Metals Higher Level</vt:lpstr>
      <vt:lpstr>5.1 First row d-block elements </vt:lpstr>
      <vt:lpstr>PowerPoint Presentation</vt:lpstr>
      <vt:lpstr>PowerPoint Presentation</vt:lpstr>
      <vt:lpstr>PowerPoint Presentation</vt:lpstr>
      <vt:lpstr>2. magnetic properties</vt:lpstr>
      <vt:lpstr>Most Transition metals and their complexes show paramagnetic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5.2 Colors of complexes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5.3 Lewis Acids and Bases</vt:lpstr>
      <vt:lpstr>PowerPoint Presentation</vt:lpstr>
      <vt:lpstr>PowerPoint Presentation</vt:lpstr>
      <vt:lpstr>PowerPoint Presentation</vt:lpstr>
      <vt:lpstr>PowerPoint Presentation</vt:lpstr>
      <vt:lpstr>Comparison of Brønsted–Lowry and Lewis theories of acids and bases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  Periodicity</dc:title>
  <dc:creator>LUONA ANJIA</dc:creator>
  <cp:lastModifiedBy>Yao Suni</cp:lastModifiedBy>
  <cp:revision>226</cp:revision>
  <dcterms:created xsi:type="dcterms:W3CDTF">2012-11-26T22:04:00Z</dcterms:created>
  <dcterms:modified xsi:type="dcterms:W3CDTF">2024-11-07T02:21:50Z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C1F1194433A1443F88FF694635D4EC1B_12</vt:lpwstr>
  </property>
</Properties>
</file>