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0" y="0"/>
            <a:ext cx="7558405" cy="10692130"/>
          </a:xfrm>
          <a:custGeom>
            <a:avLst/>
            <a:gdLst/>
            <a:ahLst/>
            <a:cxnLst/>
            <a:rect l="l" t="t" r="r" b="b"/>
            <a:pathLst>
              <a:path w="7558405" h="10692130">
                <a:moveTo>
                  <a:pt x="7558390" y="10692003"/>
                </a:moveTo>
                <a:lnTo>
                  <a:pt x="0" y="10692003"/>
                </a:lnTo>
                <a:lnTo>
                  <a:pt x="0" y="0"/>
                </a:lnTo>
                <a:lnTo>
                  <a:pt x="7558390" y="0"/>
                </a:lnTo>
                <a:lnTo>
                  <a:pt x="7558390" y="10692003"/>
                </a:lnTo>
                <a:close/>
              </a:path>
            </a:pathLst>
          </a:custGeom>
          <a:solidFill>
            <a:srgbClr val="F4F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50" y="756161"/>
            <a:ext cx="6809336" cy="7513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1">
                <a:solidFill>
                  <a:srgbClr val="1B427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1">
                <a:solidFill>
                  <a:srgbClr val="1B427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1">
                <a:solidFill>
                  <a:srgbClr val="1B427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764" y="3768553"/>
            <a:ext cx="6051321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1">
                <a:solidFill>
                  <a:srgbClr val="1B427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slide" Target="slide18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slide" Target="slide19.xml"/><Relationship Id="rId4" Type="http://schemas.openxmlformats.org/officeDocument/2006/relationships/image" Target="../media/image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10.xml"/><Relationship Id="rId7" Type="http://schemas.openxmlformats.org/officeDocument/2006/relationships/slide" Target="slide12.xml"/><Relationship Id="rId8" Type="http://schemas.openxmlformats.org/officeDocument/2006/relationships/slide" Target="slide15.xml"/><Relationship Id="rId9" Type="http://schemas.openxmlformats.org/officeDocument/2006/relationships/slide" Target="slide16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9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glassdoor.com/Salary/Tencent-Salaries-E38281.htm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zhihu.com/question/267785442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homoverseas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stayinfamily.com/" TargetMode="External"/><Relationship Id="rId3" Type="http://schemas.openxmlformats.org/officeDocument/2006/relationships/hyperlink" Target="https://www.booking.com/homestay/index.html" TargetMode="External"/><Relationship Id="rId4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94410">
              <a:lnSpc>
                <a:spcPct val="100000"/>
              </a:lnSpc>
              <a:spcBef>
                <a:spcPts val="105"/>
              </a:spcBef>
            </a:pPr>
            <a:r>
              <a:rPr dirty="0" spc="-1440"/>
              <a:t>Homoverseas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1368" y="8626420"/>
            <a:ext cx="2572385" cy="5499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500" spc="10" b="1">
                <a:solidFill>
                  <a:srgbClr val="1B427B"/>
                </a:solidFill>
                <a:latin typeface="Times New Roman"/>
                <a:cs typeface="Times New Roman"/>
              </a:rPr>
              <a:t>Stephanie</a:t>
            </a:r>
            <a:r>
              <a:rPr dirty="0" sz="1500" b="1">
                <a:solidFill>
                  <a:srgbClr val="1B427B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1B427B"/>
                </a:solidFill>
                <a:latin typeface="IPAexGothic"/>
                <a:cs typeface="IPAexGothic"/>
              </a:rPr>
              <a:t>姚</a:t>
            </a:r>
            <a:r>
              <a:rPr dirty="0" sz="1500" spc="-5">
                <a:solidFill>
                  <a:srgbClr val="1B427B"/>
                </a:solidFill>
                <a:latin typeface="Droid Sans Fallback"/>
                <a:cs typeface="Droid Sans Fallback"/>
              </a:rPr>
              <a:t>苏</a:t>
            </a:r>
            <a:r>
              <a:rPr dirty="0" sz="1500">
                <a:solidFill>
                  <a:srgbClr val="1B427B"/>
                </a:solidFill>
                <a:latin typeface="IPAexGothic"/>
                <a:cs typeface="IPAexGothic"/>
              </a:rPr>
              <a:t>倪</a:t>
            </a:r>
            <a:r>
              <a:rPr dirty="0" sz="1500" spc="-30">
                <a:solidFill>
                  <a:srgbClr val="1B427B"/>
                </a:solidFill>
                <a:latin typeface="IPAexGothic"/>
                <a:cs typeface="IPAexGothic"/>
              </a:rPr>
              <a:t> </a:t>
            </a:r>
            <a:r>
              <a:rPr dirty="0" sz="1500" spc="25" b="1">
                <a:solidFill>
                  <a:srgbClr val="1B427B"/>
                </a:solidFill>
                <a:latin typeface="Times New Roman"/>
                <a:cs typeface="Times New Roman"/>
              </a:rPr>
              <a:t>Suky</a:t>
            </a:r>
            <a:r>
              <a:rPr dirty="0" sz="1500" b="1">
                <a:solidFill>
                  <a:srgbClr val="1B427B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1B427B"/>
                </a:solidFill>
                <a:latin typeface="Droid Sans Fallback"/>
                <a:cs typeface="Droid Sans Fallback"/>
              </a:rPr>
              <a:t>赵</a:t>
            </a:r>
            <a:r>
              <a:rPr dirty="0" sz="1500" spc="-5">
                <a:solidFill>
                  <a:srgbClr val="1B427B"/>
                </a:solidFill>
                <a:latin typeface="IPAexGothic"/>
                <a:cs typeface="IPAexGothic"/>
              </a:rPr>
              <a:t>舒</a:t>
            </a:r>
            <a:r>
              <a:rPr dirty="0" sz="1500">
                <a:solidFill>
                  <a:srgbClr val="1B427B"/>
                </a:solidFill>
                <a:latin typeface="Droid Sans Fallback"/>
                <a:cs typeface="Droid Sans Fallback"/>
              </a:rPr>
              <a:t>涵</a:t>
            </a:r>
            <a:endParaRPr sz="1500">
              <a:latin typeface="Droid Sans Fallback"/>
              <a:cs typeface="Droid Sans Fallback"/>
            </a:endParaRPr>
          </a:p>
          <a:p>
            <a:pPr marL="107950">
              <a:lnSpc>
                <a:spcPct val="100000"/>
              </a:lnSpc>
              <a:spcBef>
                <a:spcPts val="265"/>
              </a:spcBef>
            </a:pPr>
            <a:r>
              <a:rPr dirty="0" sz="1500" spc="10" b="1">
                <a:solidFill>
                  <a:srgbClr val="1B427B"/>
                </a:solidFill>
                <a:latin typeface="Times New Roman"/>
                <a:cs typeface="Times New Roman"/>
              </a:rPr>
              <a:t>Muriel</a:t>
            </a:r>
            <a:r>
              <a:rPr dirty="0" sz="1500" spc="35" b="1">
                <a:solidFill>
                  <a:srgbClr val="1B427B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1B427B"/>
                </a:solidFill>
                <a:latin typeface="IPAexGothic"/>
                <a:cs typeface="IPAexGothic"/>
              </a:rPr>
              <a:t>曹君</a:t>
            </a:r>
            <a:r>
              <a:rPr dirty="0" sz="1500">
                <a:solidFill>
                  <a:srgbClr val="1B427B"/>
                </a:solidFill>
                <a:latin typeface="IPAexGothic"/>
                <a:cs typeface="IPAexGothic"/>
              </a:rPr>
              <a:t>宸</a:t>
            </a:r>
            <a:r>
              <a:rPr dirty="0" sz="1500" spc="-20">
                <a:solidFill>
                  <a:srgbClr val="1B427B"/>
                </a:solidFill>
                <a:latin typeface="IPAexGothic"/>
                <a:cs typeface="IPAexGothic"/>
              </a:rPr>
              <a:t> </a:t>
            </a:r>
            <a:r>
              <a:rPr dirty="0" sz="1500" spc="5" b="1">
                <a:solidFill>
                  <a:srgbClr val="1B427B"/>
                </a:solidFill>
                <a:latin typeface="Times New Roman"/>
                <a:cs typeface="Times New Roman"/>
              </a:rPr>
              <a:t>Eddie</a:t>
            </a:r>
            <a:r>
              <a:rPr dirty="0" sz="1500" spc="10" b="1">
                <a:solidFill>
                  <a:srgbClr val="1B427B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1B427B"/>
                </a:solidFill>
                <a:latin typeface="IPAexGothic"/>
                <a:cs typeface="IPAexGothic"/>
              </a:rPr>
              <a:t>何</a:t>
            </a:r>
            <a:r>
              <a:rPr dirty="0" sz="1500" spc="-5">
                <a:solidFill>
                  <a:srgbClr val="1B427B"/>
                </a:solidFill>
                <a:latin typeface="Droid Sans Fallback"/>
                <a:cs typeface="Droid Sans Fallback"/>
              </a:rPr>
              <a:t>润</a:t>
            </a:r>
            <a:r>
              <a:rPr dirty="0" sz="1500">
                <a:solidFill>
                  <a:srgbClr val="1B427B"/>
                </a:solidFill>
                <a:latin typeface="IPAexGothic"/>
                <a:cs typeface="IPAexGothic"/>
              </a:rPr>
              <a:t>卿</a:t>
            </a:r>
            <a:endParaRPr sz="1500">
              <a:latin typeface="IPAexGothic"/>
              <a:cs typeface="IPAex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572" y="6448723"/>
            <a:ext cx="4700270" cy="1216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0">
                <a:latin typeface="Trebuchet MS"/>
                <a:cs typeface="Trebuchet MS"/>
              </a:rPr>
              <a:t>Business</a:t>
            </a:r>
            <a:r>
              <a:rPr dirty="0" sz="4500" spc="-220">
                <a:latin typeface="Trebuchet MS"/>
                <a:cs typeface="Trebuchet MS"/>
              </a:rPr>
              <a:t> </a:t>
            </a:r>
            <a:r>
              <a:rPr dirty="0" sz="4500" spc="-20">
                <a:latin typeface="Trebuchet MS"/>
                <a:cs typeface="Trebuchet MS"/>
              </a:rPr>
              <a:t>Plan</a:t>
            </a:r>
            <a:endParaRPr sz="4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3300" spc="-65">
                <a:latin typeface="Trebuchet MS"/>
                <a:cs typeface="Trebuchet MS"/>
              </a:rPr>
              <a:t>of </a:t>
            </a:r>
            <a:r>
              <a:rPr dirty="0" sz="3300" spc="35">
                <a:latin typeface="Trebuchet MS"/>
                <a:cs typeface="Trebuchet MS"/>
              </a:rPr>
              <a:t>a </a:t>
            </a:r>
            <a:r>
              <a:rPr dirty="0" sz="3300" spc="-45">
                <a:latin typeface="Trebuchet MS"/>
                <a:cs typeface="Trebuchet MS"/>
              </a:rPr>
              <a:t>homestay</a:t>
            </a:r>
            <a:r>
              <a:rPr dirty="0" sz="3300" spc="-475">
                <a:latin typeface="Trebuchet MS"/>
                <a:cs typeface="Trebuchet MS"/>
              </a:rPr>
              <a:t> </a:t>
            </a:r>
            <a:r>
              <a:rPr dirty="0" sz="3300" spc="-70">
                <a:latin typeface="Trebuchet MS"/>
                <a:cs typeface="Trebuchet MS"/>
              </a:rPr>
              <a:t>application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294" y="1360495"/>
            <a:ext cx="5643245" cy="780795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1000" algn="l"/>
              </a:tabLst>
            </a:pPr>
            <a:r>
              <a:rPr dirty="0" sz="1700" spc="10" b="1">
                <a:latin typeface="LM Roman 12"/>
                <a:cs typeface="LM Roman 12"/>
              </a:rPr>
              <a:t>5	</a:t>
            </a:r>
            <a:r>
              <a:rPr dirty="0" sz="1700" b="1">
                <a:latin typeface="LM Roman 12"/>
                <a:cs typeface="LM Roman 12"/>
              </a:rPr>
              <a:t>Market segment </a:t>
            </a:r>
            <a:r>
              <a:rPr dirty="0" sz="1700" spc="5" b="1">
                <a:latin typeface="LM Roman 12"/>
                <a:cs typeface="LM Roman 12"/>
              </a:rPr>
              <a:t>and target </a:t>
            </a:r>
            <a:r>
              <a:rPr dirty="0" sz="1700" b="1">
                <a:latin typeface="LM Roman 12"/>
                <a:cs typeface="LM Roman 12"/>
              </a:rPr>
              <a:t>market</a:t>
            </a:r>
            <a:endParaRPr sz="1700">
              <a:latin typeface="LM Roman 12"/>
              <a:cs typeface="LM Roman 12"/>
            </a:endParaRPr>
          </a:p>
          <a:p>
            <a:pPr algn="just" marL="12700" marR="5080" indent="222885">
              <a:lnSpc>
                <a:spcPct val="100000"/>
              </a:lnSpc>
              <a:spcBef>
                <a:spcPts val="1440"/>
              </a:spcBef>
            </a:pPr>
            <a:r>
              <a:rPr dirty="0" sz="1200" spc="-10">
                <a:latin typeface="LM Roman 12"/>
                <a:cs typeface="LM Roman 12"/>
              </a:rPr>
              <a:t>Homoverseas </a:t>
            </a:r>
            <a:r>
              <a:rPr dirty="0" sz="1200" spc="-5">
                <a:latin typeface="LM Roman 12"/>
                <a:cs typeface="LM Roman 12"/>
              </a:rPr>
              <a:t>is an </a:t>
            </a:r>
            <a:r>
              <a:rPr dirty="0" sz="1200" spc="-10">
                <a:latin typeface="LM Roman 12"/>
                <a:cs typeface="LM Roman 12"/>
              </a:rPr>
              <a:t>app </a:t>
            </a:r>
            <a:r>
              <a:rPr dirty="0" sz="1200" spc="-5">
                <a:latin typeface="LM Roman 12"/>
                <a:cs typeface="LM Roman 12"/>
              </a:rPr>
              <a:t>designed for enabling more individuals with </a:t>
            </a:r>
            <a:r>
              <a:rPr dirty="0" sz="1200" spc="-10">
                <a:latin typeface="LM Roman 12"/>
                <a:cs typeface="LM Roman 12"/>
              </a:rPr>
              <a:t>diverse </a:t>
            </a:r>
            <a:r>
              <a:rPr dirty="0" sz="1200" spc="-15">
                <a:latin typeface="LM Roman 12"/>
                <a:cs typeface="LM Roman 12"/>
              </a:rPr>
              <a:t>back-  </a:t>
            </a:r>
            <a:r>
              <a:rPr dirty="0" sz="1200" spc="-10">
                <a:latin typeface="LM Roman 12"/>
                <a:cs typeface="LM Roman 12"/>
              </a:rPr>
              <a:t>grounds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20">
                <a:latin typeface="LM Roman 12"/>
                <a:cs typeface="LM Roman 12"/>
              </a:rPr>
              <a:t>have </a:t>
            </a:r>
            <a:r>
              <a:rPr dirty="0" sz="1200" spc="-10">
                <a:latin typeface="LM Roman 12"/>
                <a:cs typeface="LM Roman 12"/>
              </a:rPr>
              <a:t>access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>
                <a:latin typeface="LM Roman 12"/>
                <a:cs typeface="LM Roman 12"/>
              </a:rPr>
              <a:t>personalized </a:t>
            </a:r>
            <a:r>
              <a:rPr dirty="0" sz="1200" spc="-10">
                <a:latin typeface="LM Roman 12"/>
                <a:cs typeface="LM Roman 12"/>
              </a:rPr>
              <a:t>assistance </a:t>
            </a:r>
            <a:r>
              <a:rPr dirty="0" sz="1200" spc="-5">
                <a:latin typeface="LM Roman 12"/>
                <a:cs typeface="LM Roman 12"/>
              </a:rPr>
              <a:t>for studying </a:t>
            </a:r>
            <a:r>
              <a:rPr dirty="0" sz="1200" spc="-10">
                <a:latin typeface="LM Roman 12"/>
                <a:cs typeface="LM Roman 12"/>
              </a:rPr>
              <a:t>abroad. </a:t>
            </a:r>
            <a:r>
              <a:rPr dirty="0" sz="1200" spc="-5">
                <a:latin typeface="LM Roman 12"/>
                <a:cs typeface="LM Roman 12"/>
              </a:rPr>
              <a:t>It mainly pro-  </a:t>
            </a:r>
            <a:r>
              <a:rPr dirty="0" sz="1200" spc="-10">
                <a:latin typeface="LM Roman 12"/>
                <a:cs typeface="LM Roman 12"/>
              </a:rPr>
              <a:t>vides </a:t>
            </a:r>
            <a:r>
              <a:rPr dirty="0" sz="1200" spc="-5">
                <a:latin typeface="LM Roman 12"/>
                <a:cs typeface="LM Roman 12"/>
              </a:rPr>
              <a:t>services </a:t>
            </a:r>
            <a:r>
              <a:rPr dirty="0" sz="1200" spc="-10">
                <a:latin typeface="LM Roman 12"/>
                <a:cs typeface="LM Roman 12"/>
              </a:rPr>
              <a:t>related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finding </a:t>
            </a:r>
            <a:r>
              <a:rPr dirty="0" sz="1200" spc="-5">
                <a:latin typeface="LM Roman 12"/>
                <a:cs typeface="LM Roman 12"/>
              </a:rPr>
              <a:t>host families,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it </a:t>
            </a:r>
            <a:r>
              <a:rPr dirty="0" sz="1200" spc="-10">
                <a:latin typeface="LM Roman 12"/>
                <a:cs typeface="LM Roman 12"/>
              </a:rPr>
              <a:t>aims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>
                <a:latin typeface="LM Roman 12"/>
                <a:cs typeface="LM Roman 12"/>
              </a:rPr>
              <a:t>focus </a:t>
            </a:r>
            <a:r>
              <a:rPr dirty="0" sz="1200" spc="-10">
                <a:latin typeface="LM Roman 12"/>
                <a:cs typeface="LM Roman 12"/>
              </a:rPr>
              <a:t>marketing effort on  </a:t>
            </a:r>
            <a:r>
              <a:rPr dirty="0" sz="1200" spc="-5">
                <a:latin typeface="LM Roman 12"/>
                <a:cs typeface="LM Roman 12"/>
              </a:rPr>
              <a:t>families/individuals who </a:t>
            </a:r>
            <a:r>
              <a:rPr dirty="0" sz="1200" spc="-20">
                <a:latin typeface="LM Roman 12"/>
                <a:cs typeface="LM Roman 12"/>
              </a:rPr>
              <a:t>have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basic </a:t>
            </a:r>
            <a:r>
              <a:rPr dirty="0" sz="1200" spc="-10">
                <a:latin typeface="LM Roman 12"/>
                <a:cs typeface="LM Roman 12"/>
              </a:rPr>
              <a:t>financial </a:t>
            </a:r>
            <a:r>
              <a:rPr dirty="0" sz="1200" spc="-15">
                <a:latin typeface="LM Roman 12"/>
                <a:cs typeface="LM Roman 12"/>
              </a:rPr>
              <a:t>ability </a:t>
            </a:r>
            <a:r>
              <a:rPr dirty="0" sz="1200" spc="-5">
                <a:latin typeface="LM Roman 12"/>
                <a:cs typeface="LM Roman 12"/>
              </a:rPr>
              <a:t>or a simple desire to </a:t>
            </a:r>
            <a:r>
              <a:rPr dirty="0" sz="1200" spc="-15">
                <a:latin typeface="LM Roman 12"/>
                <a:cs typeface="LM Roman 12"/>
              </a:rPr>
              <a:t>live </a:t>
            </a:r>
            <a:r>
              <a:rPr dirty="0" sz="1200" spc="-10">
                <a:latin typeface="LM Roman 12"/>
                <a:cs typeface="LM Roman 12"/>
              </a:rPr>
              <a:t>and  </a:t>
            </a:r>
            <a:r>
              <a:rPr dirty="0" sz="1200" spc="-5">
                <a:latin typeface="LM Roman 12"/>
                <a:cs typeface="LM Roman 12"/>
              </a:rPr>
              <a:t>learn</a:t>
            </a:r>
            <a:r>
              <a:rPr dirty="0" sz="1200" spc="-10">
                <a:latin typeface="LM Roman 12"/>
                <a:cs typeface="LM Roman 12"/>
              </a:rPr>
              <a:t> overseas.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1200" spc="-10" b="1">
                <a:latin typeface="LM Roman 12"/>
                <a:cs typeface="LM Roman 12"/>
              </a:rPr>
              <a:t>Age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50"/>
              </a:spcBef>
            </a:pPr>
            <a:r>
              <a:rPr dirty="0" sz="1200" spc="-10">
                <a:latin typeface="LM Roman 12"/>
                <a:cs typeface="LM Roman 12"/>
              </a:rPr>
              <a:t>Homoverseas</a:t>
            </a:r>
            <a:r>
              <a:rPr dirty="0" sz="1200" spc="-10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as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an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app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which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provides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customized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service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mostly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students,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age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vary-  </a:t>
            </a:r>
            <a:r>
              <a:rPr dirty="0" sz="1200" spc="-5">
                <a:latin typeface="LM Roman 12"/>
                <a:cs typeface="LM Roman 12"/>
              </a:rPr>
              <a:t>ing from 10 to 30 </a:t>
            </a:r>
            <a:r>
              <a:rPr dirty="0" sz="1200" spc="-10">
                <a:latin typeface="LM Roman 12"/>
                <a:cs typeface="LM Roman 12"/>
              </a:rPr>
              <a:t>years old. Our target </a:t>
            </a:r>
            <a:r>
              <a:rPr dirty="0" sz="1200" spc="-5">
                <a:latin typeface="LM Roman 12"/>
                <a:cs typeface="LM Roman 12"/>
              </a:rPr>
              <a:t>customers will </a:t>
            </a:r>
            <a:r>
              <a:rPr dirty="0" sz="1200" spc="-10">
                <a:latin typeface="LM Roman 12"/>
                <a:cs typeface="LM Roman 12"/>
              </a:rPr>
              <a:t>narrow </a:t>
            </a:r>
            <a:r>
              <a:rPr dirty="0" sz="1200" spc="-15">
                <a:latin typeface="LM Roman 12"/>
                <a:cs typeface="LM Roman 12"/>
              </a:rPr>
              <a:t>down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5">
                <a:latin typeface="LM Roman 12"/>
                <a:cs typeface="LM Roman 12"/>
              </a:rPr>
              <a:t>young </a:t>
            </a:r>
            <a:r>
              <a:rPr dirty="0" sz="1200">
                <a:latin typeface="LM Roman 12"/>
                <a:cs typeface="LM Roman 12"/>
              </a:rPr>
              <a:t>people  </a:t>
            </a:r>
            <a:r>
              <a:rPr dirty="0" sz="1200" spc="-5">
                <a:latin typeface="LM Roman 12"/>
                <a:cs typeface="LM Roman 12"/>
              </a:rPr>
              <a:t>from 18 to 25 </a:t>
            </a:r>
            <a:r>
              <a:rPr dirty="0" sz="1200" spc="-10">
                <a:latin typeface="LM Roman 12"/>
                <a:cs typeface="LM Roman 12"/>
              </a:rPr>
              <a:t>years</a:t>
            </a:r>
            <a:r>
              <a:rPr dirty="0" sz="1200" spc="-5">
                <a:latin typeface="LM Roman 12"/>
                <a:cs typeface="LM Roman 12"/>
              </a:rPr>
              <a:t> old.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60"/>
              </a:spcBef>
            </a:pPr>
            <a:r>
              <a:rPr dirty="0" sz="1200" spc="-5">
                <a:latin typeface="LM Roman 12"/>
                <a:cs typeface="LM Roman 12"/>
              </a:rPr>
              <a:t>There is no limit to </a:t>
            </a:r>
            <a:r>
              <a:rPr dirty="0" sz="1200" spc="-15">
                <a:latin typeface="LM Roman 12"/>
                <a:cs typeface="LM Roman 12"/>
              </a:rPr>
              <a:t>how </a:t>
            </a:r>
            <a:r>
              <a:rPr dirty="0" sz="1200" spc="-5">
                <a:latin typeface="LM Roman 12"/>
                <a:cs typeface="LM Roman 12"/>
              </a:rPr>
              <a:t>long individuals </a:t>
            </a:r>
            <a:r>
              <a:rPr dirty="0" sz="1200" spc="-15">
                <a:latin typeface="LM Roman 12"/>
                <a:cs typeface="LM Roman 12"/>
              </a:rPr>
              <a:t>stay </a:t>
            </a:r>
            <a:r>
              <a:rPr dirty="0" sz="1200" spc="-10">
                <a:latin typeface="LM Roman 12"/>
                <a:cs typeface="LM Roman 12"/>
              </a:rPr>
              <a:t>overseas. </a:t>
            </a:r>
            <a:r>
              <a:rPr dirty="0" sz="1200" spc="-5">
                <a:latin typeface="LM Roman 12"/>
                <a:cs typeface="LM Roman 12"/>
              </a:rPr>
              <a:t>Some </a:t>
            </a:r>
            <a:r>
              <a:rPr dirty="0" sz="1200" spc="-10">
                <a:latin typeface="LM Roman 12"/>
                <a:cs typeface="LM Roman 12"/>
              </a:rPr>
              <a:t>might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0">
                <a:latin typeface="LM Roman 12"/>
                <a:cs typeface="LM Roman 12"/>
              </a:rPr>
              <a:t>aiming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get</a:t>
            </a:r>
            <a:r>
              <a:rPr dirty="0" sz="1200" spc="-2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  diploma or a </a:t>
            </a:r>
            <a:r>
              <a:rPr dirty="0" sz="1200">
                <a:latin typeface="LM Roman 12"/>
                <a:cs typeface="LM Roman 12"/>
              </a:rPr>
              <a:t>doctor’s </a:t>
            </a:r>
            <a:r>
              <a:rPr dirty="0" sz="1200" spc="-5">
                <a:latin typeface="LM Roman 12"/>
                <a:cs typeface="LM Roman 12"/>
              </a:rPr>
              <a:t>degree,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therefore </a:t>
            </a:r>
            <a:r>
              <a:rPr dirty="0" sz="1200" spc="-10">
                <a:latin typeface="LM Roman 12"/>
                <a:cs typeface="LM Roman 12"/>
              </a:rPr>
              <a:t>they are likely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using </a:t>
            </a:r>
            <a:r>
              <a:rPr dirty="0" sz="1200" spc="-10">
                <a:latin typeface="LM Roman 12"/>
                <a:cs typeface="LM Roman 12"/>
              </a:rPr>
              <a:t>our app </a:t>
            </a:r>
            <a:r>
              <a:rPr dirty="0" sz="1200" spc="-5">
                <a:latin typeface="LM Roman 12"/>
                <a:cs typeface="LM Roman 12"/>
              </a:rPr>
              <a:t>for up  to </a:t>
            </a:r>
            <a:r>
              <a:rPr dirty="0" sz="1200" spc="-10">
                <a:latin typeface="LM Roman 12"/>
                <a:cs typeface="LM Roman 12"/>
              </a:rPr>
              <a:t>several years. Others might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planning to </a:t>
            </a:r>
            <a:r>
              <a:rPr dirty="0" sz="1200" spc="-10">
                <a:latin typeface="LM Roman 12"/>
                <a:cs typeface="LM Roman 12"/>
              </a:rPr>
              <a:t>only </a:t>
            </a:r>
            <a:r>
              <a:rPr dirty="0" sz="1200" spc="-15">
                <a:latin typeface="LM Roman 12"/>
                <a:cs typeface="LM Roman 12"/>
              </a:rPr>
              <a:t>stay overseas </a:t>
            </a:r>
            <a:r>
              <a:rPr dirty="0" sz="1200" spc="-5">
                <a:latin typeface="LM Roman 12"/>
                <a:cs typeface="LM Roman 12"/>
              </a:rPr>
              <a:t>for a </a:t>
            </a:r>
            <a:r>
              <a:rPr dirty="0" sz="1200" spc="-15">
                <a:latin typeface="LM Roman 12"/>
                <a:cs typeface="LM Roman 12"/>
              </a:rPr>
              <a:t>month </a:t>
            </a:r>
            <a:r>
              <a:rPr dirty="0" sz="1200" spc="-5">
                <a:latin typeface="LM Roman 12"/>
                <a:cs typeface="LM Roman 12"/>
              </a:rPr>
              <a:t>or so in  </a:t>
            </a:r>
            <a:r>
              <a:rPr dirty="0" sz="1200" spc="-10">
                <a:latin typeface="LM Roman 12"/>
                <a:cs typeface="LM Roman 12"/>
              </a:rPr>
              <a:t>order </a:t>
            </a:r>
            <a:r>
              <a:rPr dirty="0" sz="1200" spc="-5">
                <a:latin typeface="LM Roman 12"/>
                <a:cs typeface="LM Roman 12"/>
              </a:rPr>
              <a:t>to participate in a certain program. </a:t>
            </a:r>
            <a:r>
              <a:rPr dirty="0" sz="1200" spc="-10">
                <a:latin typeface="LM Roman 12"/>
                <a:cs typeface="LM Roman 12"/>
              </a:rPr>
              <a:t>Homoverseas </a:t>
            </a:r>
            <a:r>
              <a:rPr dirty="0" sz="1200" spc="-5">
                <a:latin typeface="LM Roman 12"/>
                <a:cs typeface="LM Roman 12"/>
              </a:rPr>
              <a:t>is an </a:t>
            </a:r>
            <a:r>
              <a:rPr dirty="0" sz="1200" spc="-10">
                <a:latin typeface="LM Roman 12"/>
                <a:cs typeface="LM Roman 12"/>
              </a:rPr>
              <a:t>app that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helpful  for </a:t>
            </a:r>
            <a:r>
              <a:rPr dirty="0" sz="1200">
                <a:latin typeface="LM Roman 12"/>
                <a:cs typeface="LM Roman 12"/>
              </a:rPr>
              <a:t>both </a:t>
            </a:r>
            <a:r>
              <a:rPr dirty="0" sz="1200" spc="-10">
                <a:latin typeface="LM Roman 12"/>
                <a:cs typeface="LM Roman 12"/>
              </a:rPr>
              <a:t>kinds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1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people.</a:t>
            </a:r>
            <a:endParaRPr sz="1200">
              <a:latin typeface="LM Roman 12"/>
              <a:cs typeface="LM Roman 12"/>
            </a:endParaRPr>
          </a:p>
          <a:p>
            <a:pPr algn="just" marL="12700" marR="6350">
              <a:lnSpc>
                <a:spcPct val="100000"/>
              </a:lnSpc>
              <a:spcBef>
                <a:spcPts val="1465"/>
              </a:spcBef>
            </a:pPr>
            <a:r>
              <a:rPr dirty="0" sz="1200" spc="-5">
                <a:latin typeface="LM Roman 12"/>
                <a:cs typeface="LM Roman 12"/>
              </a:rPr>
              <a:t>There </a:t>
            </a:r>
            <a:r>
              <a:rPr dirty="0" sz="1200" spc="-10">
                <a:latin typeface="LM Roman 12"/>
                <a:cs typeface="LM Roman 12"/>
              </a:rPr>
              <a:t>are also </a:t>
            </a:r>
            <a:r>
              <a:rPr dirty="0" sz="1200" spc="-5">
                <a:latin typeface="LM Roman 12"/>
                <a:cs typeface="LM Roman 12"/>
              </a:rPr>
              <a:t>no </a:t>
            </a:r>
            <a:r>
              <a:rPr dirty="0" sz="1200" spc="-10">
                <a:latin typeface="LM Roman 12"/>
                <a:cs typeface="LM Roman 12"/>
              </a:rPr>
              <a:t>restrictions </a:t>
            </a:r>
            <a:r>
              <a:rPr dirty="0" sz="1200" spc="-5">
                <a:latin typeface="LM Roman 12"/>
                <a:cs typeface="LM Roman 12"/>
              </a:rPr>
              <a:t>or strict limit of an individual’s </a:t>
            </a:r>
            <a:r>
              <a:rPr dirty="0" sz="1200" spc="-10">
                <a:latin typeface="LM Roman 12"/>
                <a:cs typeface="LM Roman 12"/>
              </a:rPr>
              <a:t>age </a:t>
            </a:r>
            <a:r>
              <a:rPr dirty="0" sz="1200" spc="-5">
                <a:latin typeface="LM Roman 12"/>
                <a:cs typeface="LM Roman 12"/>
              </a:rPr>
              <a:t>when </a:t>
            </a:r>
            <a:r>
              <a:rPr dirty="0" sz="1200" spc="-10">
                <a:latin typeface="LM Roman 12"/>
                <a:cs typeface="LM Roman 12"/>
              </a:rPr>
              <a:t>they </a:t>
            </a:r>
            <a:r>
              <a:rPr dirty="0" sz="1200" spc="-5">
                <a:latin typeface="LM Roman 12"/>
                <a:cs typeface="LM Roman 12"/>
              </a:rPr>
              <a:t>choose </a:t>
            </a:r>
            <a:r>
              <a:rPr dirty="0" sz="1200" spc="-10">
                <a:latin typeface="LM Roman 12"/>
                <a:cs typeface="LM Roman 12"/>
              </a:rPr>
              <a:t>to  </a:t>
            </a:r>
            <a:r>
              <a:rPr dirty="0" sz="1200" spc="-5">
                <a:latin typeface="LM Roman 12"/>
                <a:cs typeface="LM Roman 12"/>
              </a:rPr>
              <a:t>utilize </a:t>
            </a:r>
            <a:r>
              <a:rPr dirty="0" sz="1200" spc="-10">
                <a:latin typeface="LM Roman 12"/>
                <a:cs typeface="LM Roman 12"/>
              </a:rPr>
              <a:t>our app </a:t>
            </a:r>
            <a:r>
              <a:rPr dirty="0" sz="1200" spc="-5">
                <a:latin typeface="LM Roman 12"/>
                <a:cs typeface="LM Roman 12"/>
              </a:rPr>
              <a:t>for a </a:t>
            </a:r>
            <a:r>
              <a:rPr dirty="0" sz="1200">
                <a:latin typeface="LM Roman 12"/>
                <a:cs typeface="LM Roman 12"/>
              </a:rPr>
              <a:t>better </a:t>
            </a:r>
            <a:r>
              <a:rPr dirty="0" sz="1200" spc="-5">
                <a:latin typeface="LM Roman 12"/>
                <a:cs typeface="LM Roman 12"/>
              </a:rPr>
              <a:t>studying </a:t>
            </a:r>
            <a:r>
              <a:rPr dirty="0" sz="1200" spc="-10">
                <a:latin typeface="LM Roman 12"/>
                <a:cs typeface="LM Roman 12"/>
              </a:rPr>
              <a:t>abroad </a:t>
            </a:r>
            <a:r>
              <a:rPr dirty="0" sz="1200" spc="-5">
                <a:latin typeface="LM Roman 12"/>
                <a:cs typeface="LM Roman 12"/>
              </a:rPr>
              <a:t>experience. </a:t>
            </a:r>
            <a:r>
              <a:rPr dirty="0" sz="1200" spc="-20">
                <a:latin typeface="LM Roman 12"/>
                <a:cs typeface="LM Roman 12"/>
              </a:rPr>
              <a:t>Youngsters </a:t>
            </a:r>
            <a:r>
              <a:rPr dirty="0" sz="1200" spc="-5">
                <a:latin typeface="LM Roman 12"/>
                <a:cs typeface="LM Roman 12"/>
              </a:rPr>
              <a:t>under </a:t>
            </a:r>
            <a:r>
              <a:rPr dirty="0" sz="1200" spc="-10">
                <a:latin typeface="LM Roman 12"/>
                <a:cs typeface="LM Roman 12"/>
              </a:rPr>
              <a:t>the age of  </a:t>
            </a:r>
            <a:r>
              <a:rPr dirty="0" sz="1200" spc="-5">
                <a:latin typeface="LM Roman 12"/>
                <a:cs typeface="LM Roman 12"/>
              </a:rPr>
              <a:t>18 </a:t>
            </a:r>
            <a:r>
              <a:rPr dirty="0" sz="1200" spc="-10">
                <a:latin typeface="LM Roman 12"/>
                <a:cs typeface="LM Roman 12"/>
              </a:rPr>
              <a:t>years old are </a:t>
            </a:r>
            <a:r>
              <a:rPr dirty="0" sz="1200" spc="-5">
                <a:latin typeface="LM Roman 12"/>
                <a:cs typeface="LM Roman 12"/>
              </a:rPr>
              <a:t>not </a:t>
            </a:r>
            <a:r>
              <a:rPr dirty="0" sz="1200" spc="-15">
                <a:latin typeface="LM Roman 12"/>
                <a:cs typeface="LM Roman 12"/>
              </a:rPr>
              <a:t>yet </a:t>
            </a:r>
            <a:r>
              <a:rPr dirty="0" sz="1200" spc="-5">
                <a:latin typeface="LM Roman 12"/>
                <a:cs typeface="LM Roman 12"/>
              </a:rPr>
              <a:t>financially independent, </a:t>
            </a:r>
            <a:r>
              <a:rPr dirty="0" sz="1200" spc="-10">
                <a:latin typeface="LM Roman 12"/>
                <a:cs typeface="LM Roman 12"/>
              </a:rPr>
              <a:t>and therefore their parents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-15">
                <a:latin typeface="LM Roman 12"/>
                <a:cs typeface="LM Roman 12"/>
              </a:rPr>
              <a:t>take  </a:t>
            </a:r>
            <a:r>
              <a:rPr dirty="0" sz="1200" spc="-5">
                <a:latin typeface="LM Roman 12"/>
                <a:cs typeface="LM Roman 12"/>
              </a:rPr>
              <a:t>full </a:t>
            </a:r>
            <a:r>
              <a:rPr dirty="0" sz="1200" spc="-10">
                <a:latin typeface="LM Roman 12"/>
                <a:cs typeface="LM Roman 12"/>
              </a:rPr>
              <a:t>responsibility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purchasing the services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>
                <a:latin typeface="LM Roman 12"/>
                <a:cs typeface="LM Roman 12"/>
              </a:rPr>
              <a:t>product. </a:t>
            </a:r>
            <a:r>
              <a:rPr dirty="0" sz="1200" spc="-10">
                <a:latin typeface="LM Roman 12"/>
                <a:cs typeface="LM Roman 12"/>
              </a:rPr>
              <a:t>Adults </a:t>
            </a:r>
            <a:r>
              <a:rPr dirty="0" sz="1200" spc="-5">
                <a:latin typeface="LM Roman 12"/>
                <a:cs typeface="LM Roman 12"/>
              </a:rPr>
              <a:t>can go either</a:t>
            </a:r>
            <a:r>
              <a:rPr dirty="0" sz="1200" spc="-120">
                <a:latin typeface="LM Roman 12"/>
                <a:cs typeface="LM Roman 12"/>
              </a:rPr>
              <a:t> </a:t>
            </a:r>
            <a:r>
              <a:rPr dirty="0" sz="1200" spc="-45">
                <a:latin typeface="LM Roman 12"/>
                <a:cs typeface="LM Roman 12"/>
              </a:rPr>
              <a:t>way.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1200" spc="-5" b="1">
                <a:latin typeface="LM Roman 12"/>
                <a:cs typeface="LM Roman 12"/>
              </a:rPr>
              <a:t>Income/Type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50"/>
              </a:spcBef>
            </a:pP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>
                <a:latin typeface="LM Roman 12"/>
                <a:cs typeface="LM Roman 12"/>
              </a:rPr>
              <a:t>expect </a:t>
            </a:r>
            <a:r>
              <a:rPr dirty="0" sz="1200" spc="-10">
                <a:latin typeface="LM Roman 12"/>
                <a:cs typeface="LM Roman 12"/>
              </a:rPr>
              <a:t>that </a:t>
            </a:r>
            <a:r>
              <a:rPr dirty="0" sz="1200" spc="-5">
                <a:latin typeface="LM Roman 12"/>
                <a:cs typeface="LM Roman 12"/>
              </a:rPr>
              <a:t>most </a:t>
            </a:r>
            <a:r>
              <a:rPr dirty="0" sz="1200">
                <a:latin typeface="LM Roman 12"/>
                <a:cs typeface="LM Roman 12"/>
              </a:rPr>
              <a:t>people </a:t>
            </a:r>
            <a:r>
              <a:rPr dirty="0" sz="1200" spc="-5">
                <a:latin typeface="LM Roman 12"/>
                <a:cs typeface="LM Roman 12"/>
              </a:rPr>
              <a:t>who </a:t>
            </a:r>
            <a:r>
              <a:rPr dirty="0" sz="1200" spc="-10">
                <a:latin typeface="LM Roman 12"/>
                <a:cs typeface="LM Roman 12"/>
              </a:rPr>
              <a:t>are </a:t>
            </a:r>
            <a:r>
              <a:rPr dirty="0" sz="1200" spc="-5">
                <a:latin typeface="LM Roman 12"/>
                <a:cs typeface="LM Roman 12"/>
              </a:rPr>
              <a:t>willing to </a:t>
            </a:r>
            <a:r>
              <a:rPr dirty="0" sz="1200" spc="-10">
                <a:latin typeface="LM Roman 12"/>
                <a:cs typeface="LM Roman 12"/>
              </a:rPr>
              <a:t>download Homoverseas app are</a:t>
            </a:r>
            <a:r>
              <a:rPr dirty="0" sz="1200" spc="-21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parents  </a:t>
            </a:r>
            <a:r>
              <a:rPr dirty="0" sz="1200" spc="-5">
                <a:latin typeface="LM Roman 12"/>
                <a:cs typeface="LM Roman 12"/>
              </a:rPr>
              <a:t>with </a:t>
            </a:r>
            <a:r>
              <a:rPr dirty="0" sz="1200" spc="-10">
                <a:latin typeface="LM Roman 12"/>
                <a:cs typeface="LM Roman 12"/>
              </a:rPr>
              <a:t>children </a:t>
            </a:r>
            <a:r>
              <a:rPr dirty="0" sz="1200" spc="-5">
                <a:latin typeface="LM Roman 12"/>
                <a:cs typeface="LM Roman 12"/>
              </a:rPr>
              <a:t>who </a:t>
            </a:r>
            <a:r>
              <a:rPr dirty="0" sz="1200" spc="-10">
                <a:latin typeface="LM Roman 12"/>
                <a:cs typeface="LM Roman 12"/>
              </a:rPr>
              <a:t>are </a:t>
            </a:r>
            <a:r>
              <a:rPr dirty="0" sz="1200" spc="-5">
                <a:latin typeface="LM Roman 12"/>
                <a:cs typeface="LM Roman 12"/>
              </a:rPr>
              <a:t>planning to study </a:t>
            </a:r>
            <a:r>
              <a:rPr dirty="0" sz="1200" spc="-10">
                <a:latin typeface="LM Roman 12"/>
                <a:cs typeface="LM Roman 12"/>
              </a:rPr>
              <a:t>abroad, </a:t>
            </a:r>
            <a:r>
              <a:rPr dirty="0" sz="1200" spc="-5">
                <a:latin typeface="LM Roman 12"/>
                <a:cs typeface="LM Roman 12"/>
              </a:rPr>
              <a:t>or </a:t>
            </a:r>
            <a:r>
              <a:rPr dirty="0" sz="1200" spc="-10">
                <a:latin typeface="LM Roman 12"/>
                <a:cs typeface="LM Roman 12"/>
              </a:rPr>
              <a:t>adults </a:t>
            </a:r>
            <a:r>
              <a:rPr dirty="0" sz="1200" spc="-5">
                <a:latin typeface="LM Roman 12"/>
                <a:cs typeface="LM Roman 12"/>
              </a:rPr>
              <a:t>who </a:t>
            </a:r>
            <a:r>
              <a:rPr dirty="0" sz="1200" spc="-10">
                <a:latin typeface="LM Roman 12"/>
                <a:cs typeface="LM Roman 12"/>
              </a:rPr>
              <a:t>are </a:t>
            </a:r>
            <a:r>
              <a:rPr dirty="0" sz="1200" spc="-5">
                <a:latin typeface="LM Roman 12"/>
                <a:cs typeface="LM Roman 12"/>
              </a:rPr>
              <a:t>financially</a:t>
            </a:r>
            <a:r>
              <a:rPr dirty="0" sz="1200" spc="-28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indepen-  </a:t>
            </a:r>
            <a:r>
              <a:rPr dirty="0" sz="1200" spc="-15">
                <a:latin typeface="LM Roman 12"/>
                <a:cs typeface="LM Roman 12"/>
              </a:rPr>
              <a:t>dent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aiming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get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their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degrees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diplomas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while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they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attend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college/universities  in a foreign</a:t>
            </a:r>
            <a:r>
              <a:rPr dirty="0" sz="1200" spc="-1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environment.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60"/>
              </a:spcBef>
            </a:pPr>
            <a:r>
              <a:rPr dirty="0" sz="1200" spc="-10">
                <a:latin typeface="LM Roman 12"/>
                <a:cs typeface="LM Roman 12"/>
              </a:rPr>
              <a:t>Due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research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addressing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statistics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studying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abroad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programs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websites,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  </a:t>
            </a:r>
            <a:r>
              <a:rPr dirty="0" sz="1200" spc="-5">
                <a:latin typeface="LM Roman 12"/>
                <a:cs typeface="LM Roman 12"/>
              </a:rPr>
              <a:t>information </a:t>
            </a:r>
            <a:r>
              <a:rPr dirty="0" sz="1200" spc="-10">
                <a:latin typeface="LM Roman 12"/>
                <a:cs typeface="LM Roman 12"/>
              </a:rPr>
              <a:t>shows that </a:t>
            </a:r>
            <a:r>
              <a:rPr dirty="0" sz="1200">
                <a:latin typeface="LM Roman 12"/>
                <a:cs typeface="LM Roman 12"/>
              </a:rPr>
              <a:t>people </a:t>
            </a:r>
            <a:r>
              <a:rPr dirty="0" sz="1200" spc="-5">
                <a:latin typeface="LM Roman 12"/>
                <a:cs typeface="LM Roman 12"/>
              </a:rPr>
              <a:t>coming from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middle class/upper-middle class with  </a:t>
            </a:r>
            <a:r>
              <a:rPr dirty="0" sz="1200">
                <a:latin typeface="LM Roman 12"/>
                <a:cs typeface="LM Roman 12"/>
              </a:rPr>
              <a:t>experience </a:t>
            </a:r>
            <a:r>
              <a:rPr dirty="0" sz="1200" spc="-5">
                <a:latin typeface="LM Roman 12"/>
                <a:cs typeface="LM Roman 12"/>
              </a:rPr>
              <a:t>of living </a:t>
            </a:r>
            <a:r>
              <a:rPr dirty="0" sz="1200" spc="-15">
                <a:latin typeface="LM Roman 12"/>
                <a:cs typeface="LM Roman 12"/>
              </a:rPr>
              <a:t>overseas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past </a:t>
            </a:r>
            <a:r>
              <a:rPr dirty="0" sz="1200" spc="-10">
                <a:latin typeface="LM Roman 12"/>
                <a:cs typeface="LM Roman 12"/>
              </a:rPr>
              <a:t>are </a:t>
            </a:r>
            <a:r>
              <a:rPr dirty="0" sz="1200" spc="-5">
                <a:latin typeface="LM Roman 12"/>
                <a:cs typeface="LM Roman 12"/>
              </a:rPr>
              <a:t>more </a:t>
            </a:r>
            <a:r>
              <a:rPr dirty="0" sz="1200" spc="-10">
                <a:latin typeface="LM Roman 12"/>
                <a:cs typeface="LM Roman 12"/>
              </a:rPr>
              <a:t>likely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>
                <a:latin typeface="LM Roman 12"/>
                <a:cs typeface="LM Roman 12"/>
              </a:rPr>
              <a:t>support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use </a:t>
            </a:r>
            <a:r>
              <a:rPr dirty="0" sz="1200" spc="-10">
                <a:latin typeface="LM Roman 12"/>
                <a:cs typeface="LM Roman 12"/>
              </a:rPr>
              <a:t>the app 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real </a:t>
            </a:r>
            <a:r>
              <a:rPr dirty="0" sz="1200" spc="-5">
                <a:latin typeface="LM Roman 12"/>
                <a:cs typeface="LM Roman 12"/>
              </a:rPr>
              <a:t>life circumstances. </a:t>
            </a:r>
            <a:r>
              <a:rPr dirty="0" sz="1200" spc="-10">
                <a:latin typeface="LM Roman 12"/>
                <a:cs typeface="LM Roman 12"/>
              </a:rPr>
              <a:t>Relatively </a:t>
            </a:r>
            <a:r>
              <a:rPr dirty="0" sz="1200">
                <a:latin typeface="LM Roman 12"/>
                <a:cs typeface="LM Roman 12"/>
              </a:rPr>
              <a:t>speaking, </a:t>
            </a:r>
            <a:r>
              <a:rPr dirty="0" sz="1200" spc="-10">
                <a:latin typeface="LM Roman 12"/>
                <a:cs typeface="LM Roman 12"/>
              </a:rPr>
              <a:t>Homoverseas </a:t>
            </a:r>
            <a:r>
              <a:rPr dirty="0" sz="1200" spc="-5">
                <a:latin typeface="LM Roman 12"/>
                <a:cs typeface="LM Roman 12"/>
              </a:rPr>
              <a:t>is not an </a:t>
            </a:r>
            <a:r>
              <a:rPr dirty="0" sz="1200" spc="-10">
                <a:latin typeface="LM Roman 12"/>
                <a:cs typeface="LM Roman 12"/>
              </a:rPr>
              <a:t>option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those  </a:t>
            </a:r>
            <a:r>
              <a:rPr dirty="0" sz="1200" spc="-5">
                <a:latin typeface="LM Roman 12"/>
                <a:cs typeface="LM Roman 12"/>
              </a:rPr>
              <a:t>who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are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financially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debt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or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sees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bills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needed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10">
                <a:latin typeface="LM Roman 12"/>
                <a:cs typeface="LM Roman 12"/>
              </a:rPr>
              <a:t>be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paid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chance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engage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  an </a:t>
            </a:r>
            <a:r>
              <a:rPr dirty="0" sz="1200" spc="-10">
                <a:latin typeface="LM Roman 12"/>
                <a:cs typeface="LM Roman 12"/>
              </a:rPr>
              <a:t>international </a:t>
            </a:r>
            <a:r>
              <a:rPr dirty="0" sz="1200" spc="-5">
                <a:latin typeface="LM Roman 12"/>
                <a:cs typeface="LM Roman 12"/>
              </a:rPr>
              <a:t>studying </a:t>
            </a:r>
            <a:r>
              <a:rPr dirty="0" sz="1200" spc="-10">
                <a:latin typeface="LM Roman 12"/>
                <a:cs typeface="LM Roman 12"/>
              </a:rPr>
              <a:t>environment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unaffordable.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75"/>
              </a:spcBef>
            </a:pPr>
            <a:r>
              <a:rPr dirty="0" sz="1200" spc="-10">
                <a:latin typeface="LM Roman 12"/>
                <a:cs typeface="LM Roman 12"/>
              </a:rPr>
              <a:t>Homoverseas’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purpose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is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find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most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suitable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host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family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each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person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who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plans  to study </a:t>
            </a:r>
            <a:r>
              <a:rPr dirty="0" sz="1200" spc="-10">
                <a:latin typeface="LM Roman 12"/>
                <a:cs typeface="LM Roman 12"/>
              </a:rPr>
              <a:t>abroad </a:t>
            </a:r>
            <a:r>
              <a:rPr dirty="0" sz="1200" spc="-5">
                <a:latin typeface="LM Roman 12"/>
                <a:cs typeface="LM Roman 12"/>
              </a:rPr>
              <a:t>for a comparatively long duration of </a:t>
            </a:r>
            <a:r>
              <a:rPr dirty="0" sz="1200" spc="-10">
                <a:latin typeface="LM Roman 12"/>
                <a:cs typeface="LM Roman 12"/>
              </a:rPr>
              <a:t>time. </a:t>
            </a:r>
            <a:r>
              <a:rPr dirty="0" sz="1200" spc="-5">
                <a:latin typeface="LM Roman 12"/>
                <a:cs typeface="LM Roman 12"/>
              </a:rPr>
              <a:t>With </a:t>
            </a:r>
            <a:r>
              <a:rPr dirty="0" sz="1200">
                <a:latin typeface="LM Roman 12"/>
                <a:cs typeface="LM Roman 12"/>
              </a:rPr>
              <a:t>respect </a:t>
            </a:r>
            <a:r>
              <a:rPr dirty="0" sz="1200" spc="-5">
                <a:latin typeface="LM Roman 12"/>
                <a:cs typeface="LM Roman 12"/>
              </a:rPr>
              <a:t>to type, seg-  </a:t>
            </a:r>
            <a:r>
              <a:rPr dirty="0" sz="1200" spc="-10">
                <a:latin typeface="LM Roman 12"/>
                <a:cs typeface="LM Roman 12"/>
              </a:rPr>
              <a:t>mentation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can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10">
                <a:latin typeface="LM Roman 12"/>
                <a:cs typeface="LM Roman 12"/>
              </a:rPr>
              <a:t>be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split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into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various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types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customers,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such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as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affordable,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rich,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college,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294" y="1427299"/>
            <a:ext cx="5642610" cy="3143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post-graduate, et cetera.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1200" spc="-20" b="1">
                <a:latin typeface="LM Roman 12"/>
                <a:cs typeface="LM Roman 12"/>
              </a:rPr>
              <a:t>Ethnicity, </a:t>
            </a:r>
            <a:r>
              <a:rPr dirty="0" sz="1200" spc="-5" b="1">
                <a:latin typeface="LM Roman 12"/>
                <a:cs typeface="LM Roman 12"/>
              </a:rPr>
              <a:t>Race,</a:t>
            </a:r>
            <a:r>
              <a:rPr dirty="0" sz="1200" spc="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Gender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45"/>
              </a:spcBef>
            </a:pPr>
            <a:r>
              <a:rPr dirty="0" sz="1200" spc="-5">
                <a:latin typeface="LM Roman 12"/>
                <a:cs typeface="LM Roman 12"/>
              </a:rPr>
              <a:t>What </a:t>
            </a:r>
            <a:r>
              <a:rPr dirty="0" sz="1200" spc="-10">
                <a:latin typeface="LM Roman 12"/>
                <a:cs typeface="LM Roman 12"/>
              </a:rPr>
              <a:t>Homoverseas </a:t>
            </a:r>
            <a:r>
              <a:rPr dirty="0" sz="1200" spc="5">
                <a:latin typeface="LM Roman 12"/>
                <a:cs typeface="LM Roman 12"/>
              </a:rPr>
              <a:t>does </a:t>
            </a:r>
            <a:r>
              <a:rPr dirty="0" sz="1200" spc="-5">
                <a:latin typeface="LM Roman 12"/>
                <a:cs typeface="LM Roman 12"/>
              </a:rPr>
              <a:t>as a </a:t>
            </a:r>
            <a:r>
              <a:rPr dirty="0" sz="1200" spc="-15">
                <a:latin typeface="LM Roman 12"/>
                <a:cs typeface="LM Roman 12"/>
              </a:rPr>
              <a:t>software </a:t>
            </a:r>
            <a:r>
              <a:rPr dirty="0" sz="1200" spc="-5">
                <a:latin typeface="LM Roman 12"/>
                <a:cs typeface="LM Roman 12"/>
              </a:rPr>
              <a:t>is it connects </a:t>
            </a:r>
            <a:r>
              <a:rPr dirty="0" sz="1200">
                <a:latin typeface="LM Roman 12"/>
                <a:cs typeface="LM Roman 12"/>
              </a:rPr>
              <a:t>people </a:t>
            </a:r>
            <a:r>
              <a:rPr dirty="0" sz="1200" spc="-5">
                <a:latin typeface="LM Roman 12"/>
                <a:cs typeface="LM Roman 12"/>
              </a:rPr>
              <a:t>seeking for a place to </a:t>
            </a:r>
            <a:r>
              <a:rPr dirty="0" sz="1200" spc="-15">
                <a:latin typeface="LM Roman 12"/>
                <a:cs typeface="LM Roman 12"/>
              </a:rPr>
              <a:t>stay  overseas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hosts who </a:t>
            </a:r>
            <a:r>
              <a:rPr dirty="0" sz="1200" spc="-10">
                <a:latin typeface="LM Roman 12"/>
                <a:cs typeface="LM Roman 12"/>
              </a:rPr>
              <a:t>provide </a:t>
            </a:r>
            <a:r>
              <a:rPr dirty="0" sz="1200" spc="-5">
                <a:latin typeface="LM Roman 12"/>
                <a:cs typeface="LM Roman 12"/>
              </a:rPr>
              <a:t>necessities </a:t>
            </a:r>
            <a:r>
              <a:rPr dirty="0" sz="1200" spc="-15">
                <a:latin typeface="LM Roman 12"/>
                <a:cs typeface="LM Roman 12"/>
              </a:rPr>
              <a:t>like </a:t>
            </a:r>
            <a:r>
              <a:rPr dirty="0" sz="1200" spc="-5">
                <a:latin typeface="LM Roman 12"/>
                <a:cs typeface="LM Roman 12"/>
              </a:rPr>
              <a:t>shelter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10">
                <a:latin typeface="LM Roman 12"/>
                <a:cs typeface="LM Roman 12"/>
              </a:rPr>
              <a:t>food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their tenants. </a:t>
            </a:r>
            <a:r>
              <a:rPr dirty="0" sz="1200" spc="-5">
                <a:latin typeface="LM Roman 12"/>
                <a:cs typeface="LM Roman 12"/>
              </a:rPr>
              <a:t>The  service it </a:t>
            </a:r>
            <a:r>
              <a:rPr dirty="0" sz="1200" spc="-10">
                <a:latin typeface="LM Roman 12"/>
                <a:cs typeface="LM Roman 12"/>
              </a:rPr>
              <a:t>provides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extremely </a:t>
            </a:r>
            <a:r>
              <a:rPr dirty="0" sz="1200">
                <a:latin typeface="LM Roman 12"/>
                <a:cs typeface="LM Roman 12"/>
              </a:rPr>
              <a:t>personalized </a:t>
            </a:r>
            <a:r>
              <a:rPr dirty="0" sz="1200" spc="-5">
                <a:latin typeface="LM Roman 12"/>
                <a:cs typeface="LM Roman 12"/>
              </a:rPr>
              <a:t>as </a:t>
            </a:r>
            <a:r>
              <a:rPr dirty="0" sz="1200" spc="-15">
                <a:latin typeface="LM Roman 12"/>
                <a:cs typeface="LM Roman 12"/>
              </a:rPr>
              <a:t>well </a:t>
            </a:r>
            <a:r>
              <a:rPr dirty="0" sz="1200" spc="-5">
                <a:latin typeface="LM Roman 12"/>
                <a:cs typeface="LM Roman 12"/>
              </a:rPr>
              <a:t>as detailed. Customers </a:t>
            </a:r>
            <a:r>
              <a:rPr dirty="0" sz="1200" spc="-25">
                <a:latin typeface="LM Roman 12"/>
                <a:cs typeface="LM Roman 12"/>
              </a:rPr>
              <a:t>(Ten-  </a:t>
            </a:r>
            <a:r>
              <a:rPr dirty="0" sz="1200" spc="-15">
                <a:latin typeface="LM Roman 12"/>
                <a:cs typeface="LM Roman 12"/>
              </a:rPr>
              <a:t>ants) </a:t>
            </a:r>
            <a:r>
              <a:rPr dirty="0" sz="1200" spc="-10">
                <a:latin typeface="LM Roman 12"/>
                <a:cs typeface="LM Roman 12"/>
              </a:rPr>
              <a:t>might </a:t>
            </a:r>
            <a:r>
              <a:rPr dirty="0" sz="1200" spc="-5">
                <a:latin typeface="LM Roman 12"/>
                <a:cs typeface="LM Roman 12"/>
              </a:rPr>
              <a:t>feel more comfortable/relaxed with hosts with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same </a:t>
            </a:r>
            <a:r>
              <a:rPr dirty="0" sz="1200" spc="-10">
                <a:latin typeface="LM Roman 12"/>
                <a:cs typeface="LM Roman 12"/>
              </a:rPr>
              <a:t>gender </a:t>
            </a:r>
            <a:r>
              <a:rPr dirty="0" sz="1200" spc="-5">
                <a:latin typeface="LM Roman 12"/>
                <a:cs typeface="LM Roman 12"/>
              </a:rPr>
              <a:t>or </a:t>
            </a:r>
            <a:r>
              <a:rPr dirty="0" sz="1200" spc="-10">
                <a:latin typeface="LM Roman 12"/>
                <a:cs typeface="LM Roman 12"/>
              </a:rPr>
              <a:t>race.  </a:t>
            </a:r>
            <a:r>
              <a:rPr dirty="0" sz="1200" spc="-5">
                <a:latin typeface="LM Roman 12"/>
                <a:cs typeface="LM Roman 12"/>
              </a:rPr>
              <a:t>Therefore, </a:t>
            </a:r>
            <a:r>
              <a:rPr dirty="0" sz="1200" spc="-10">
                <a:latin typeface="LM Roman 12"/>
                <a:cs typeface="LM Roman 12"/>
              </a:rPr>
              <a:t>Homoverseas shows the </a:t>
            </a:r>
            <a:r>
              <a:rPr dirty="0" sz="1200" spc="-5">
                <a:latin typeface="LM Roman 12"/>
                <a:cs typeface="LM Roman 12"/>
              </a:rPr>
              <a:t>hosts’ detailed </a:t>
            </a:r>
            <a:r>
              <a:rPr dirty="0" sz="1200">
                <a:latin typeface="LM Roman 12"/>
                <a:cs typeface="LM Roman 12"/>
              </a:rPr>
              <a:t>personal </a:t>
            </a:r>
            <a:r>
              <a:rPr dirty="0" sz="1200" spc="-5">
                <a:latin typeface="LM Roman 12"/>
                <a:cs typeface="LM Roman 12"/>
              </a:rPr>
              <a:t>information including </a:t>
            </a:r>
            <a:r>
              <a:rPr dirty="0" sz="1200" spc="-10">
                <a:latin typeface="LM Roman 12"/>
                <a:cs typeface="LM Roman 12"/>
              </a:rPr>
              <a:t>their  gender, religion, </a:t>
            </a:r>
            <a:r>
              <a:rPr dirty="0" sz="1200" spc="-5">
                <a:latin typeface="LM Roman 12"/>
                <a:cs typeface="LM Roman 12"/>
              </a:rPr>
              <a:t>race,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what kind of </a:t>
            </a:r>
            <a:r>
              <a:rPr dirty="0" sz="1200" spc="-15">
                <a:latin typeface="LM Roman 12"/>
                <a:cs typeface="LM Roman 12"/>
              </a:rPr>
              <a:t>tenants </a:t>
            </a:r>
            <a:r>
              <a:rPr dirty="0" sz="1200" spc="-10">
                <a:latin typeface="LM Roman 12"/>
                <a:cs typeface="LM Roman 12"/>
              </a:rPr>
              <a:t>they are </a:t>
            </a:r>
            <a:r>
              <a:rPr dirty="0" sz="1200" spc="-5">
                <a:latin typeface="LM Roman 12"/>
                <a:cs typeface="LM Roman 12"/>
              </a:rPr>
              <a:t>seeking</a:t>
            </a:r>
            <a:r>
              <a:rPr dirty="0" sz="1200" spc="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for.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1200" spc="-15" b="1">
                <a:latin typeface="LM Roman 12"/>
                <a:cs typeface="LM Roman 12"/>
              </a:rPr>
              <a:t>Lifestyle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50"/>
              </a:spcBef>
            </a:pPr>
            <a:r>
              <a:rPr dirty="0" sz="1200" spc="-15">
                <a:latin typeface="LM Roman 12"/>
                <a:cs typeface="LM Roman 12"/>
              </a:rPr>
              <a:t>Different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people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have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different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lifestyles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habits.</a:t>
            </a:r>
            <a:r>
              <a:rPr dirty="0" sz="1200" spc="114">
                <a:latin typeface="LM Roman 12"/>
                <a:cs typeface="LM Roman 12"/>
              </a:rPr>
              <a:t> </a:t>
            </a:r>
            <a:r>
              <a:rPr dirty="0" sz="1200" spc="-55">
                <a:latin typeface="LM Roman 12"/>
                <a:cs typeface="LM Roman 12"/>
              </a:rPr>
              <a:t>To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10">
                <a:latin typeface="LM Roman 12"/>
                <a:cs typeface="LM Roman 12"/>
              </a:rPr>
              <a:t>be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sure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that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Homoverseas’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users  can </a:t>
            </a:r>
            <a:r>
              <a:rPr dirty="0" sz="1200" spc="-10">
                <a:latin typeface="LM Roman 12"/>
                <a:cs typeface="LM Roman 12"/>
              </a:rPr>
              <a:t>find </a:t>
            </a:r>
            <a:r>
              <a:rPr dirty="0" sz="1200" spc="-5">
                <a:latin typeface="LM Roman 12"/>
                <a:cs typeface="LM Roman 12"/>
              </a:rPr>
              <a:t>suitable hosts, </a:t>
            </a:r>
            <a:r>
              <a:rPr dirty="0" sz="1200" spc="-10">
                <a:latin typeface="LM Roman 12"/>
                <a:cs typeface="LM Roman 12"/>
              </a:rPr>
              <a:t>there are </a:t>
            </a:r>
            <a:r>
              <a:rPr dirty="0" sz="1200" spc="-5">
                <a:latin typeface="LM Roman 12"/>
                <a:cs typeface="LM Roman 12"/>
              </a:rPr>
              <a:t>extremely detailed services </a:t>
            </a:r>
            <a:r>
              <a:rPr dirty="0" sz="1200" spc="-10">
                <a:latin typeface="LM Roman 12"/>
                <a:cs typeface="LM Roman 12"/>
              </a:rPr>
              <a:t>that </a:t>
            </a:r>
            <a:r>
              <a:rPr dirty="0" sz="1200" spc="-15">
                <a:latin typeface="LM Roman 12"/>
                <a:cs typeface="LM Roman 12"/>
              </a:rPr>
              <a:t>covers </a:t>
            </a:r>
            <a:r>
              <a:rPr dirty="0" sz="1200" spc="-5">
                <a:latin typeface="LM Roman 12"/>
                <a:cs typeface="LM Roman 12"/>
              </a:rPr>
              <a:t>customers’  needs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20">
                <a:latin typeface="LM Roman 12"/>
                <a:cs typeface="LM Roman 12"/>
              </a:rPr>
              <a:t>wants. </a:t>
            </a:r>
            <a:r>
              <a:rPr dirty="0" sz="1200" spc="-5">
                <a:latin typeface="LM Roman 12"/>
                <a:cs typeface="LM Roman 12"/>
              </a:rPr>
              <a:t>Hosts </a:t>
            </a:r>
            <a:r>
              <a:rPr dirty="0" sz="1200" spc="-10">
                <a:latin typeface="LM Roman 12"/>
                <a:cs typeface="LM Roman 12"/>
              </a:rPr>
              <a:t>and tenants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0">
                <a:latin typeface="LM Roman 12"/>
                <a:cs typeface="LM Roman 12"/>
              </a:rPr>
              <a:t>find the </a:t>
            </a:r>
            <a:r>
              <a:rPr dirty="0" sz="1200">
                <a:latin typeface="LM Roman 12"/>
                <a:cs typeface="LM Roman 12"/>
              </a:rPr>
              <a:t>perfect </a:t>
            </a:r>
            <a:r>
              <a:rPr dirty="0" sz="1200" spc="-10">
                <a:latin typeface="LM Roman 12"/>
                <a:cs typeface="LM Roman 12"/>
              </a:rPr>
              <a:t>“one another” through the  chatting </a:t>
            </a:r>
            <a:r>
              <a:rPr dirty="0" sz="1200" spc="-5">
                <a:latin typeface="LM Roman 12"/>
                <a:cs typeface="LM Roman 12"/>
              </a:rPr>
              <a:t>function.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1994" y="6367457"/>
            <a:ext cx="5616575" cy="1090930"/>
            <a:chOff x="971994" y="6367457"/>
            <a:chExt cx="5616575" cy="1090930"/>
          </a:xfrm>
        </p:grpSpPr>
        <p:sp>
          <p:nvSpPr>
            <p:cNvPr id="3" name="object 3"/>
            <p:cNvSpPr/>
            <p:nvPr/>
          </p:nvSpPr>
          <p:spPr>
            <a:xfrm>
              <a:off x="971994" y="6367457"/>
              <a:ext cx="5616575" cy="1090930"/>
            </a:xfrm>
            <a:custGeom>
              <a:avLst/>
              <a:gdLst/>
              <a:ahLst/>
              <a:cxnLst/>
              <a:rect l="l" t="t" r="r" b="b"/>
              <a:pathLst>
                <a:path w="5616575" h="1090929">
                  <a:moveTo>
                    <a:pt x="5562079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5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036452"/>
                  </a:lnTo>
                  <a:lnTo>
                    <a:pt x="4243" y="1057471"/>
                  </a:lnTo>
                  <a:lnTo>
                    <a:pt x="15816" y="1074636"/>
                  </a:lnTo>
                  <a:lnTo>
                    <a:pt x="32980" y="1086208"/>
                  </a:lnTo>
                  <a:lnTo>
                    <a:pt x="54000" y="1090452"/>
                  </a:lnTo>
                  <a:lnTo>
                    <a:pt x="5562079" y="1090452"/>
                  </a:lnTo>
                  <a:lnTo>
                    <a:pt x="5583097" y="1086208"/>
                  </a:lnTo>
                  <a:lnTo>
                    <a:pt x="5600261" y="1074636"/>
                  </a:lnTo>
                  <a:lnTo>
                    <a:pt x="5611835" y="1057471"/>
                  </a:lnTo>
                  <a:lnTo>
                    <a:pt x="5616079" y="1036452"/>
                  </a:lnTo>
                  <a:lnTo>
                    <a:pt x="5616079" y="54000"/>
                  </a:lnTo>
                  <a:lnTo>
                    <a:pt x="5611835" y="32980"/>
                  </a:lnTo>
                  <a:lnTo>
                    <a:pt x="5600261" y="15815"/>
                  </a:lnTo>
                  <a:lnTo>
                    <a:pt x="5583097" y="4243"/>
                  </a:lnTo>
                  <a:lnTo>
                    <a:pt x="5562079" y="0"/>
                  </a:lnTo>
                  <a:close/>
                </a:path>
              </a:pathLst>
            </a:custGeom>
            <a:solidFill>
              <a:srgbClr val="4C4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89994" y="6385457"/>
              <a:ext cx="5580380" cy="1054735"/>
            </a:xfrm>
            <a:custGeom>
              <a:avLst/>
              <a:gdLst/>
              <a:ahLst/>
              <a:cxnLst/>
              <a:rect l="l" t="t" r="r" b="b"/>
              <a:pathLst>
                <a:path w="5580380" h="1054734">
                  <a:moveTo>
                    <a:pt x="5544079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1018452"/>
                  </a:lnTo>
                  <a:lnTo>
                    <a:pt x="2829" y="1032465"/>
                  </a:lnTo>
                  <a:lnTo>
                    <a:pt x="10544" y="1043908"/>
                  </a:lnTo>
                  <a:lnTo>
                    <a:pt x="21987" y="1051623"/>
                  </a:lnTo>
                  <a:lnTo>
                    <a:pt x="36000" y="1054452"/>
                  </a:lnTo>
                  <a:lnTo>
                    <a:pt x="5544079" y="1054452"/>
                  </a:lnTo>
                  <a:lnTo>
                    <a:pt x="5558088" y="1051623"/>
                  </a:lnTo>
                  <a:lnTo>
                    <a:pt x="5569528" y="1043908"/>
                  </a:lnTo>
                  <a:lnTo>
                    <a:pt x="5577242" y="1032465"/>
                  </a:lnTo>
                  <a:lnTo>
                    <a:pt x="5580071" y="1018452"/>
                  </a:lnTo>
                  <a:lnTo>
                    <a:pt x="5580071" y="36000"/>
                  </a:lnTo>
                  <a:lnTo>
                    <a:pt x="5577242" y="21987"/>
                  </a:lnTo>
                  <a:lnTo>
                    <a:pt x="5569528" y="10544"/>
                  </a:lnTo>
                  <a:lnTo>
                    <a:pt x="5558088" y="2829"/>
                  </a:lnTo>
                  <a:lnTo>
                    <a:pt x="5544079" y="0"/>
                  </a:lnTo>
                  <a:close/>
                </a:path>
              </a:pathLst>
            </a:custGeom>
            <a:solidFill>
              <a:srgbClr val="F7F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59294" y="1360495"/>
            <a:ext cx="5641975" cy="60147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635" indent="-369570">
              <a:lnSpc>
                <a:spcPct val="100000"/>
              </a:lnSpc>
              <a:spcBef>
                <a:spcPts val="120"/>
              </a:spcBef>
              <a:buFont typeface="LM Roman 12"/>
              <a:buAutoNum type="arabicPlain" startAt="6"/>
              <a:tabLst>
                <a:tab pos="381000" algn="l"/>
                <a:tab pos="382270" algn="l"/>
              </a:tabLst>
            </a:pPr>
            <a:r>
              <a:rPr dirty="0" sz="1700" spc="5" b="1">
                <a:latin typeface="LM Roman 12"/>
                <a:cs typeface="LM Roman 12"/>
              </a:rPr>
              <a:t>Questionnaire</a:t>
            </a:r>
            <a:endParaRPr sz="1700">
              <a:latin typeface="LM Roman 12"/>
              <a:cs typeface="LM Roman 12"/>
            </a:endParaRPr>
          </a:p>
          <a:p>
            <a:pPr lvl="1" marL="479425" indent="-467359">
              <a:lnSpc>
                <a:spcPct val="100000"/>
              </a:lnSpc>
              <a:spcBef>
                <a:spcPts val="1590"/>
              </a:spcBef>
              <a:buFont typeface="LM Roman 12"/>
              <a:buAutoNum type="arabicPeriod"/>
              <a:tabLst>
                <a:tab pos="479425" algn="l"/>
                <a:tab pos="480059" algn="l"/>
              </a:tabLst>
            </a:pPr>
            <a:r>
              <a:rPr dirty="0" sz="1400" spc="15" b="1">
                <a:latin typeface="LM Roman 12"/>
                <a:cs typeface="LM Roman 12"/>
              </a:rPr>
              <a:t>I</a:t>
            </a:r>
            <a:r>
              <a:rPr dirty="0" sz="1400" spc="15" b="1">
                <a:latin typeface="LM Roman 12"/>
                <a:cs typeface="LM Roman 12"/>
              </a:rPr>
              <a:t>ntroduction</a:t>
            </a:r>
            <a:endParaRPr sz="1400">
              <a:latin typeface="LM Roman 12"/>
              <a:cs typeface="LM Roman 12"/>
            </a:endParaRPr>
          </a:p>
          <a:p>
            <a:pPr algn="just" marL="12700" marR="5080" indent="222885">
              <a:lnSpc>
                <a:spcPct val="100000"/>
              </a:lnSpc>
              <a:spcBef>
                <a:spcPts val="1085"/>
              </a:spcBef>
            </a:pPr>
            <a:r>
              <a:rPr dirty="0" sz="1200" spc="-5">
                <a:latin typeface="LM Roman 12"/>
                <a:cs typeface="LM Roman 12"/>
              </a:rPr>
              <a:t>This is a </a:t>
            </a:r>
            <a:r>
              <a:rPr dirty="0" sz="1200" spc="-10">
                <a:latin typeface="LM Roman 12"/>
                <a:cs typeface="LM Roman 12"/>
              </a:rPr>
              <a:t>questionnaire </a:t>
            </a:r>
            <a:r>
              <a:rPr dirty="0" sz="1200" spc="-5">
                <a:latin typeface="LM Roman 12"/>
                <a:cs typeface="LM Roman 12"/>
              </a:rPr>
              <a:t>designed to </a:t>
            </a:r>
            <a:r>
              <a:rPr dirty="0" sz="1200" spc="-15">
                <a:latin typeface="LM Roman 12"/>
                <a:cs typeface="LM Roman 12"/>
              </a:rPr>
              <a:t>know </a:t>
            </a:r>
            <a:r>
              <a:rPr dirty="0" sz="1200" spc="-5">
                <a:latin typeface="LM Roman 12"/>
                <a:cs typeface="LM Roman 12"/>
              </a:rPr>
              <a:t>more </a:t>
            </a:r>
            <a:r>
              <a:rPr dirty="0" sz="1200">
                <a:latin typeface="LM Roman 12"/>
                <a:cs typeface="LM Roman 12"/>
              </a:rPr>
              <a:t>about </a:t>
            </a:r>
            <a:r>
              <a:rPr dirty="0" sz="1200" spc="-10">
                <a:latin typeface="LM Roman 12"/>
                <a:cs typeface="LM Roman 12"/>
              </a:rPr>
              <a:t>the requests and </a:t>
            </a:r>
            <a:r>
              <a:rPr dirty="0" sz="1200" spc="-5">
                <a:latin typeface="LM Roman 12"/>
                <a:cs typeface="LM Roman 12"/>
              </a:rPr>
              <a:t>preference  </a:t>
            </a:r>
            <a:r>
              <a:rPr dirty="0" sz="1200">
                <a:latin typeface="LM Roman 12"/>
                <a:cs typeface="LM Roman 12"/>
              </a:rPr>
              <a:t>about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an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ideal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oversea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homestay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APP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from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target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market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design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5" b="1">
                <a:latin typeface="LM Roman 12"/>
                <a:cs typeface="LM Roman 12"/>
              </a:rPr>
              <a:t>HOMOVER-  </a:t>
            </a:r>
            <a:r>
              <a:rPr dirty="0" sz="1200" spc="-5" b="1">
                <a:latin typeface="LM Roman 12"/>
                <a:cs typeface="LM Roman 12"/>
              </a:rPr>
              <a:t>SEAS </a:t>
            </a:r>
            <a:r>
              <a:rPr dirty="0" sz="1200" spc="-5">
                <a:latin typeface="LM Roman 12"/>
                <a:cs typeface="LM Roman 12"/>
              </a:rPr>
              <a:t>in a more </a:t>
            </a:r>
            <a:r>
              <a:rPr dirty="0" sz="1200" spc="-15">
                <a:latin typeface="LM Roman 12"/>
                <a:cs typeface="LM Roman 12"/>
              </a:rPr>
              <a:t>convenient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comfortable </a:t>
            </a:r>
            <a:r>
              <a:rPr dirty="0" sz="1200" spc="-30">
                <a:latin typeface="LM Roman 12"/>
                <a:cs typeface="LM Roman 12"/>
              </a:rPr>
              <a:t>way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to meet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needs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20">
                <a:latin typeface="LM Roman 12"/>
                <a:cs typeface="LM Roman 12"/>
              </a:rPr>
              <a:t>wants  </a:t>
            </a:r>
            <a:r>
              <a:rPr dirty="0" sz="1200" spc="-5">
                <a:latin typeface="LM Roman 12"/>
                <a:cs typeface="LM Roman 12"/>
              </a:rPr>
              <a:t>from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future customers. It basically consists of </a:t>
            </a:r>
            <a:r>
              <a:rPr dirty="0" sz="1200" spc="-30">
                <a:latin typeface="LM Roman 12"/>
                <a:cs typeface="LM Roman 12"/>
              </a:rPr>
              <a:t>two </a:t>
            </a:r>
            <a:r>
              <a:rPr dirty="0" sz="1200" spc="-5">
                <a:latin typeface="LM Roman 12"/>
                <a:cs typeface="LM Roman 12"/>
              </a:rPr>
              <a:t>part </a:t>
            </a:r>
            <a:r>
              <a:rPr dirty="0" sz="1200" spc="-10">
                <a:latin typeface="LM Roman 12"/>
                <a:cs typeface="LM Roman 12"/>
              </a:rPr>
              <a:t>–certification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partic-  </a:t>
            </a:r>
            <a:r>
              <a:rPr dirty="0" sz="1200" spc="-10">
                <a:latin typeface="LM Roman 12"/>
                <a:cs typeface="LM Roman 12"/>
              </a:rPr>
              <a:t>ipants’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information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make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sure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opinions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suggestions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towards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design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come  from </a:t>
            </a:r>
            <a:r>
              <a:rPr dirty="0" sz="1200" spc="-10">
                <a:latin typeface="LM Roman 12"/>
                <a:cs typeface="LM Roman 12"/>
              </a:rPr>
              <a:t>our target market; </a:t>
            </a:r>
            <a:r>
              <a:rPr dirty="0" sz="1200" spc="-5">
                <a:latin typeface="LM Roman 12"/>
                <a:cs typeface="LM Roman 12"/>
              </a:rPr>
              <a:t>specific </a:t>
            </a:r>
            <a:r>
              <a:rPr dirty="0" sz="1200" spc="-10">
                <a:latin typeface="LM Roman 12"/>
                <a:cs typeface="LM Roman 12"/>
              </a:rPr>
              <a:t>questions that </a:t>
            </a:r>
            <a:r>
              <a:rPr dirty="0" sz="1200" spc="-5">
                <a:latin typeface="LM Roman 12"/>
                <a:cs typeface="LM Roman 12"/>
              </a:rPr>
              <a:t>can help us to decide </a:t>
            </a:r>
            <a:r>
              <a:rPr dirty="0" sz="1200">
                <a:latin typeface="LM Roman 12"/>
                <a:cs typeface="LM Roman 12"/>
              </a:rPr>
              <a:t>about </a:t>
            </a:r>
            <a:r>
              <a:rPr dirty="0" sz="1200" spc="-5">
                <a:latin typeface="LM Roman 12"/>
                <a:cs typeface="LM Roman 12"/>
              </a:rPr>
              <a:t>whether </a:t>
            </a:r>
            <a:r>
              <a:rPr dirty="0" sz="1200" spc="-10">
                <a:latin typeface="LM Roman 12"/>
                <a:cs typeface="LM Roman 12"/>
              </a:rPr>
              <a:t>to  </a:t>
            </a:r>
            <a:r>
              <a:rPr dirty="0" sz="1200">
                <a:latin typeface="LM Roman 12"/>
                <a:cs typeface="LM Roman 12"/>
              </a:rPr>
              <a:t>update </a:t>
            </a:r>
            <a:r>
              <a:rPr dirty="0" sz="1200" spc="-5">
                <a:latin typeface="LM Roman 12"/>
                <a:cs typeface="LM Roman 12"/>
              </a:rPr>
              <a:t>some functions of </a:t>
            </a:r>
            <a:r>
              <a:rPr dirty="0" sz="1200" spc="-10">
                <a:latin typeface="LM Roman 12"/>
                <a:cs typeface="LM Roman 12"/>
              </a:rPr>
              <a:t>the app </a:t>
            </a:r>
            <a:r>
              <a:rPr dirty="0" sz="1200" spc="-5">
                <a:latin typeface="LM Roman 12"/>
                <a:cs typeface="LM Roman 12"/>
              </a:rPr>
              <a:t>or not.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LM Roman 12"/>
              <a:cs typeface="LM Roman 12"/>
            </a:endParaRPr>
          </a:p>
          <a:p>
            <a:pPr lvl="1" marL="479425" indent="-467359">
              <a:lnSpc>
                <a:spcPct val="100000"/>
              </a:lnSpc>
              <a:buFont typeface="LM Roman 12"/>
              <a:buAutoNum type="arabicPeriod" startAt="2"/>
              <a:tabLst>
                <a:tab pos="479425" algn="l"/>
                <a:tab pos="480059" algn="l"/>
              </a:tabLst>
            </a:pPr>
            <a:r>
              <a:rPr dirty="0" sz="1400" b="1">
                <a:latin typeface="LM Roman 12"/>
                <a:cs typeface="LM Roman 12"/>
              </a:rPr>
              <a:t>Co</a:t>
            </a:r>
            <a:r>
              <a:rPr dirty="0" sz="1400" b="1">
                <a:latin typeface="LM Roman 12"/>
                <a:cs typeface="LM Roman 12"/>
              </a:rPr>
              <a:t>ntent </a:t>
            </a:r>
            <a:r>
              <a:rPr dirty="0" sz="1400" spc="10" b="1">
                <a:latin typeface="LM Roman 12"/>
                <a:cs typeface="LM Roman 12"/>
              </a:rPr>
              <a:t>of</a:t>
            </a:r>
            <a:r>
              <a:rPr dirty="0" sz="1400" spc="15" b="1">
                <a:latin typeface="LM Roman 12"/>
                <a:cs typeface="LM Roman 12"/>
              </a:rPr>
              <a:t> </a:t>
            </a:r>
            <a:r>
              <a:rPr dirty="0" sz="1400" spc="10" b="1">
                <a:latin typeface="LM Roman 12"/>
                <a:cs typeface="LM Roman 12"/>
              </a:rPr>
              <a:t>Questionnaire</a:t>
            </a:r>
            <a:endParaRPr sz="1400">
              <a:latin typeface="LM Roman 12"/>
              <a:cs typeface="LM Roman 12"/>
            </a:endParaRPr>
          </a:p>
          <a:p>
            <a:pPr algn="just" marL="12700" marR="5080" indent="222885">
              <a:lnSpc>
                <a:spcPct val="100000"/>
              </a:lnSpc>
              <a:spcBef>
                <a:spcPts val="1090"/>
              </a:spcBef>
            </a:pPr>
            <a:r>
              <a:rPr dirty="0" sz="1200" spc="-5">
                <a:latin typeface="LM Roman 12"/>
                <a:cs typeface="LM Roman 12"/>
              </a:rPr>
              <a:t>Hello friends! Thanks a lot for </a:t>
            </a:r>
            <a:r>
              <a:rPr dirty="0" sz="1200" spc="-10">
                <a:latin typeface="LM Roman 12"/>
                <a:cs typeface="LM Roman 12"/>
              </a:rPr>
              <a:t>taking this questionnaire </a:t>
            </a:r>
            <a:r>
              <a:rPr dirty="0" sz="1200" spc="-20">
                <a:latin typeface="LM Roman 12"/>
                <a:cs typeface="LM Roman 12"/>
              </a:rPr>
              <a:t>voluntarily. </a:t>
            </a:r>
            <a:r>
              <a:rPr dirty="0" sz="1200" spc="-5">
                <a:latin typeface="LM Roman 12"/>
                <a:cs typeface="LM Roman 12"/>
              </a:rPr>
              <a:t>It will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used  for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future </a:t>
            </a:r>
            <a:r>
              <a:rPr dirty="0" sz="1200" spc="-10">
                <a:latin typeface="LM Roman 12"/>
                <a:cs typeface="LM Roman 12"/>
              </a:rPr>
              <a:t>developments and </a:t>
            </a:r>
            <a:r>
              <a:rPr dirty="0" sz="1200" spc="-15">
                <a:latin typeface="LM Roman 12"/>
                <a:cs typeface="LM Roman 12"/>
              </a:rPr>
              <a:t>improvements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5" b="1">
                <a:latin typeface="LM Roman 12"/>
                <a:cs typeface="LM Roman 12"/>
              </a:rPr>
              <a:t>HOMOVERSEAS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respond </a:t>
            </a:r>
            <a:r>
              <a:rPr dirty="0" sz="1200" spc="-10">
                <a:latin typeface="LM Roman 12"/>
                <a:cs typeface="LM Roman 12"/>
              </a:rPr>
              <a:t>to  the </a:t>
            </a:r>
            <a:r>
              <a:rPr dirty="0" sz="1200" spc="-5">
                <a:latin typeface="LM Roman 12"/>
                <a:cs typeface="LM Roman 12"/>
              </a:rPr>
              <a:t>needs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20">
                <a:latin typeface="LM Roman 12"/>
                <a:cs typeface="LM Roman 12"/>
              </a:rPr>
              <a:t>wants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users.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5">
                <a:latin typeface="LM Roman 12"/>
                <a:cs typeface="LM Roman 12"/>
              </a:rPr>
              <a:t>hope </a:t>
            </a:r>
            <a:r>
              <a:rPr dirty="0" sz="1200" spc="-10">
                <a:latin typeface="LM Roman 12"/>
                <a:cs typeface="LM Roman 12"/>
              </a:rPr>
              <a:t>that </a:t>
            </a:r>
            <a:r>
              <a:rPr dirty="0" sz="1200" spc="-20">
                <a:latin typeface="LM Roman 12"/>
                <a:cs typeface="LM Roman 12"/>
              </a:rPr>
              <a:t>you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5">
                <a:latin typeface="LM Roman 12"/>
                <a:cs typeface="LM Roman 12"/>
              </a:rPr>
              <a:t>reflect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most </a:t>
            </a:r>
            <a:r>
              <a:rPr dirty="0" sz="1200" spc="-20">
                <a:latin typeface="LM Roman 12"/>
                <a:cs typeface="LM Roman 12"/>
              </a:rPr>
              <a:t>valid </a:t>
            </a:r>
            <a:r>
              <a:rPr dirty="0" sz="1200" spc="-5">
                <a:latin typeface="LM Roman 12"/>
                <a:cs typeface="LM Roman 12"/>
              </a:rPr>
              <a:t>infor-  mation </a:t>
            </a:r>
            <a:r>
              <a:rPr dirty="0" sz="1200" spc="-10">
                <a:latin typeface="LM Roman 12"/>
                <a:cs typeface="LM Roman 12"/>
              </a:rPr>
              <a:t>and real </a:t>
            </a:r>
            <a:r>
              <a:rPr dirty="0" sz="1200" spc="-5">
                <a:latin typeface="LM Roman 12"/>
                <a:cs typeface="LM Roman 12"/>
              </a:rPr>
              <a:t>feelings to us. There </a:t>
            </a:r>
            <a:r>
              <a:rPr dirty="0" sz="1200" spc="-10">
                <a:latin typeface="LM Roman 12"/>
                <a:cs typeface="LM Roman 12"/>
              </a:rPr>
              <a:t>are </a:t>
            </a:r>
            <a:r>
              <a:rPr dirty="0" sz="1200" spc="-5">
                <a:latin typeface="LM Roman 12"/>
                <a:cs typeface="LM Roman 12"/>
              </a:rPr>
              <a:t>no more </a:t>
            </a:r>
            <a:r>
              <a:rPr dirty="0" sz="1200" spc="-10">
                <a:latin typeface="LM Roman 12"/>
                <a:cs typeface="LM Roman 12"/>
              </a:rPr>
              <a:t>than </a:t>
            </a:r>
            <a:r>
              <a:rPr dirty="0" sz="1200" spc="-5">
                <a:latin typeface="LM Roman 12"/>
                <a:cs typeface="LM Roman 12"/>
              </a:rPr>
              <a:t>10 </a:t>
            </a:r>
            <a:r>
              <a:rPr dirty="0" sz="1200" spc="-10">
                <a:latin typeface="LM Roman 12"/>
                <a:cs typeface="LM Roman 12"/>
              </a:rPr>
              <a:t>questions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20">
                <a:latin typeface="LM Roman 12"/>
                <a:cs typeface="LM Roman 12"/>
              </a:rPr>
              <a:t>you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5">
                <a:latin typeface="LM Roman 12"/>
                <a:cs typeface="LM Roman 12"/>
              </a:rPr>
              <a:t>answer 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-10">
                <a:latin typeface="LM Roman 12"/>
                <a:cs typeface="LM Roman 12"/>
              </a:rPr>
              <a:t>only </a:t>
            </a:r>
            <a:r>
              <a:rPr dirty="0" sz="1200" spc="-15">
                <a:latin typeface="LM Roman 12"/>
                <a:cs typeface="LM Roman 12"/>
              </a:rPr>
              <a:t>take </a:t>
            </a:r>
            <a:r>
              <a:rPr dirty="0" sz="1200">
                <a:latin typeface="LM Roman 12"/>
                <a:cs typeface="LM Roman 12"/>
              </a:rPr>
              <a:t>about </a:t>
            </a:r>
            <a:r>
              <a:rPr dirty="0" sz="1200" spc="-5">
                <a:latin typeface="LM Roman 12"/>
                <a:cs typeface="LM Roman 12"/>
              </a:rPr>
              <a:t>3 mins for </a:t>
            </a:r>
            <a:r>
              <a:rPr dirty="0" sz="1200" spc="-20">
                <a:latin typeface="LM Roman 12"/>
                <a:cs typeface="LM Roman 12"/>
              </a:rPr>
              <a:t>you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answer. </a:t>
            </a:r>
            <a:r>
              <a:rPr dirty="0" sz="1200" spc="-5">
                <a:latin typeface="LM Roman 12"/>
                <a:cs typeface="LM Roman 12"/>
              </a:rPr>
              <a:t>And don’t </a:t>
            </a:r>
            <a:r>
              <a:rPr dirty="0" sz="1200" spc="-30">
                <a:latin typeface="LM Roman 12"/>
                <a:cs typeface="LM Roman 12"/>
              </a:rPr>
              <a:t>worry,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promise </a:t>
            </a:r>
            <a:r>
              <a:rPr dirty="0" sz="1200" spc="-10">
                <a:latin typeface="LM Roman 12"/>
                <a:cs typeface="LM Roman 12"/>
              </a:rPr>
              <a:t>to  </a:t>
            </a:r>
            <a:r>
              <a:rPr dirty="0" sz="1200" spc="-15">
                <a:latin typeface="LM Roman 12"/>
                <a:cs typeface="LM Roman 12"/>
              </a:rPr>
              <a:t>keep </a:t>
            </a:r>
            <a:r>
              <a:rPr dirty="0" sz="1200" spc="-5">
                <a:latin typeface="LM Roman 12"/>
                <a:cs typeface="LM Roman 12"/>
              </a:rPr>
              <a:t>all </a:t>
            </a:r>
            <a:r>
              <a:rPr dirty="0" sz="1200" spc="-15">
                <a:latin typeface="LM Roman 12"/>
                <a:cs typeface="LM Roman 12"/>
              </a:rPr>
              <a:t>your </a:t>
            </a:r>
            <a:r>
              <a:rPr dirty="0" sz="1200">
                <a:latin typeface="LM Roman 12"/>
                <a:cs typeface="LM Roman 12"/>
              </a:rPr>
              <a:t>personal </a:t>
            </a:r>
            <a:r>
              <a:rPr dirty="0" sz="1200" spc="-5">
                <a:latin typeface="LM Roman 12"/>
                <a:cs typeface="LM Roman 12"/>
              </a:rPr>
              <a:t>information</a:t>
            </a:r>
            <a:r>
              <a:rPr dirty="0" sz="1200" spc="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confidential.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LM Roman 12"/>
              <a:cs typeface="LM Roman 12"/>
            </a:endParaRPr>
          </a:p>
          <a:p>
            <a:pPr lvl="2" marL="443865" indent="-208915">
              <a:lnSpc>
                <a:spcPct val="100000"/>
              </a:lnSpc>
              <a:buAutoNum type="arabicPeriod"/>
              <a:tabLst>
                <a:tab pos="444500" algn="l"/>
              </a:tabLst>
            </a:pPr>
            <a:r>
              <a:rPr dirty="0" sz="1200" spc="-25" b="1">
                <a:latin typeface="LM Roman 12"/>
                <a:cs typeface="LM Roman 12"/>
              </a:rPr>
              <a:t>Have </a:t>
            </a:r>
            <a:r>
              <a:rPr dirty="0" sz="1200" spc="-20" b="1">
                <a:latin typeface="LM Roman 12"/>
                <a:cs typeface="LM Roman 12"/>
              </a:rPr>
              <a:t>you </a:t>
            </a:r>
            <a:r>
              <a:rPr dirty="0" sz="1200" spc="-10" b="1">
                <a:latin typeface="LM Roman 12"/>
                <a:cs typeface="LM Roman 12"/>
              </a:rPr>
              <a:t>studied abroad? /Are </a:t>
            </a:r>
            <a:r>
              <a:rPr dirty="0" sz="1200" spc="-20" b="1">
                <a:latin typeface="LM Roman 12"/>
                <a:cs typeface="LM Roman 12"/>
              </a:rPr>
              <a:t>you </a:t>
            </a:r>
            <a:r>
              <a:rPr dirty="0" sz="1200" spc="-5" b="1">
                <a:latin typeface="LM Roman 12"/>
                <a:cs typeface="LM Roman 12"/>
              </a:rPr>
              <a:t>preparing to </a:t>
            </a:r>
            <a:r>
              <a:rPr dirty="0" sz="1200" spc="-10" b="1">
                <a:latin typeface="LM Roman 12"/>
                <a:cs typeface="LM Roman 12"/>
              </a:rPr>
              <a:t>study</a:t>
            </a:r>
            <a:r>
              <a:rPr dirty="0" sz="1200" spc="-21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abroad?</a:t>
            </a:r>
            <a:endParaRPr sz="1200">
              <a:latin typeface="LM Roman 12"/>
              <a:cs typeface="LM Roman 12"/>
            </a:endParaRPr>
          </a:p>
          <a:p>
            <a:pPr marL="417195" indent="-182245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17830" algn="l"/>
              </a:tabLst>
            </a:pPr>
            <a:r>
              <a:rPr dirty="0" sz="1200" spc="-40">
                <a:latin typeface="LM Roman 12"/>
                <a:cs typeface="LM Roman 12"/>
              </a:rPr>
              <a:t>Yes </a:t>
            </a:r>
            <a:r>
              <a:rPr dirty="0" sz="1200" spc="-10">
                <a:latin typeface="LM Roman 12"/>
                <a:cs typeface="LM Roman 12"/>
              </a:rPr>
              <a:t>(to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Q2)</a:t>
            </a:r>
            <a:endParaRPr sz="1200">
              <a:latin typeface="LM Roman 12"/>
              <a:cs typeface="LM Roman 12"/>
            </a:endParaRPr>
          </a:p>
          <a:p>
            <a:pPr marL="425450" indent="-19050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26084" algn="l"/>
              </a:tabLst>
            </a:pPr>
            <a:r>
              <a:rPr dirty="0" sz="1200" spc="-5">
                <a:latin typeface="LM Roman 12"/>
                <a:cs typeface="LM Roman 12"/>
              </a:rPr>
              <a:t>No </a:t>
            </a:r>
            <a:r>
              <a:rPr dirty="0" sz="1200" spc="-10">
                <a:latin typeface="LM Roman 12"/>
                <a:cs typeface="LM Roman 12"/>
              </a:rPr>
              <a:t>(to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Q3)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LM Roman 12"/>
              <a:cs typeface="LM Roman 12"/>
            </a:endParaRPr>
          </a:p>
          <a:p>
            <a:pPr algn="just" marL="210185" marR="202565">
              <a:lnSpc>
                <a:spcPct val="100000"/>
              </a:lnSpc>
            </a:pPr>
            <a:r>
              <a:rPr dirty="0" sz="1200" spc="-5" b="1">
                <a:latin typeface="LM Roman 12"/>
                <a:cs typeface="LM Roman 12"/>
              </a:rPr>
              <a:t>Purpose: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App is </a:t>
            </a:r>
            <a:r>
              <a:rPr dirty="0" sz="1200" spc="-10">
                <a:latin typeface="LM Roman 12"/>
                <a:cs typeface="LM Roman 12"/>
              </a:rPr>
              <a:t>aimed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provide </a:t>
            </a:r>
            <a:r>
              <a:rPr dirty="0" sz="1200" spc="-5">
                <a:latin typeface="LM Roman 12"/>
                <a:cs typeface="LM Roman 12"/>
              </a:rPr>
              <a:t>ideal </a:t>
            </a:r>
            <a:r>
              <a:rPr dirty="0" sz="1200" spc="-10">
                <a:latin typeface="LM Roman 12"/>
                <a:cs typeface="LM Roman 12"/>
              </a:rPr>
              <a:t>homestay </a:t>
            </a:r>
            <a:r>
              <a:rPr dirty="0" sz="1200" spc="-5">
                <a:latin typeface="LM Roman 12"/>
                <a:cs typeface="LM Roman 12"/>
              </a:rPr>
              <a:t>service for customers  studying </a:t>
            </a:r>
            <a:r>
              <a:rPr dirty="0" sz="1200" spc="-10">
                <a:latin typeface="LM Roman 12"/>
                <a:cs typeface="LM Roman 12"/>
              </a:rPr>
              <a:t>abroad. Our questionnaire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-10">
                <a:latin typeface="LM Roman 12"/>
                <a:cs typeface="LM Roman 12"/>
              </a:rPr>
              <a:t>also </a:t>
            </a:r>
            <a:r>
              <a:rPr dirty="0" sz="1200" spc="-5">
                <a:latin typeface="LM Roman 12"/>
                <a:cs typeface="LM Roman 12"/>
              </a:rPr>
              <a:t>designed to </a:t>
            </a:r>
            <a:r>
              <a:rPr dirty="0" sz="1200" spc="-15">
                <a:latin typeface="LM Roman 12"/>
                <a:cs typeface="LM Roman 12"/>
              </a:rPr>
              <a:t>know </a:t>
            </a:r>
            <a:r>
              <a:rPr dirty="0" sz="1200" spc="-5">
                <a:latin typeface="LM Roman 12"/>
                <a:cs typeface="LM Roman 12"/>
              </a:rPr>
              <a:t>more </a:t>
            </a:r>
            <a:r>
              <a:rPr dirty="0" sz="1200">
                <a:latin typeface="LM Roman 12"/>
                <a:cs typeface="LM Roman 12"/>
              </a:rPr>
              <a:t>about </a:t>
            </a:r>
            <a:r>
              <a:rPr dirty="0" sz="1200" spc="-10">
                <a:latin typeface="LM Roman 12"/>
                <a:cs typeface="LM Roman 12"/>
              </a:rPr>
              <a:t>the  requests and </a:t>
            </a:r>
            <a:r>
              <a:rPr dirty="0" sz="1200" spc="-5">
                <a:latin typeface="LM Roman 12"/>
                <a:cs typeface="LM Roman 12"/>
              </a:rPr>
              <a:t>preferences from </a:t>
            </a:r>
            <a:r>
              <a:rPr dirty="0" sz="1200" spc="-10">
                <a:latin typeface="LM Roman 12"/>
                <a:cs typeface="LM Roman 12"/>
              </a:rPr>
              <a:t>our target market. Thus, </a:t>
            </a:r>
            <a:r>
              <a:rPr dirty="0" sz="1200" spc="-5">
                <a:latin typeface="LM Roman 12"/>
                <a:cs typeface="LM Roman 12"/>
              </a:rPr>
              <a:t>this </a:t>
            </a:r>
            <a:r>
              <a:rPr dirty="0" sz="1200" spc="-10">
                <a:latin typeface="LM Roman 12"/>
                <a:cs typeface="LM Roman 12"/>
              </a:rPr>
              <a:t>first </a:t>
            </a:r>
            <a:r>
              <a:rPr dirty="0" sz="1200" spc="-5">
                <a:latin typeface="LM Roman 12"/>
                <a:cs typeface="LM Roman 12"/>
              </a:rPr>
              <a:t>question can  help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us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eliminate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needless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participance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keep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result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data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more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valid  </a:t>
            </a:r>
            <a:r>
              <a:rPr dirty="0" sz="1200" spc="-10">
                <a:latin typeface="LM Roman 12"/>
                <a:cs typeface="LM Roman 12"/>
              </a:rPr>
              <a:t>and reliable.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294" y="7925038"/>
            <a:ext cx="5641340" cy="1303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22885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latin typeface="LM Roman 12"/>
                <a:cs typeface="LM Roman 12"/>
              </a:rPr>
              <a:t>2.</a:t>
            </a:r>
            <a:r>
              <a:rPr dirty="0" sz="1200" spc="130" b="1">
                <a:latin typeface="LM Roman 12"/>
                <a:cs typeface="LM Roman 12"/>
              </a:rPr>
              <a:t> </a:t>
            </a:r>
            <a:r>
              <a:rPr dirty="0" sz="1200" spc="-25" b="1">
                <a:latin typeface="LM Roman 12"/>
                <a:cs typeface="LM Roman 12"/>
              </a:rPr>
              <a:t>At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what</a:t>
            </a:r>
            <a:r>
              <a:rPr dirty="0" sz="1200" spc="-6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age</a:t>
            </a:r>
            <a:r>
              <a:rPr dirty="0" sz="1200" spc="-65" b="1">
                <a:latin typeface="LM Roman 12"/>
                <a:cs typeface="LM Roman 12"/>
              </a:rPr>
              <a:t> </a:t>
            </a:r>
            <a:r>
              <a:rPr dirty="0" sz="1200" spc="-25" b="1">
                <a:latin typeface="LM Roman 12"/>
                <a:cs typeface="LM Roman 12"/>
              </a:rPr>
              <a:t>have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20" b="1">
                <a:latin typeface="LM Roman 12"/>
                <a:cs typeface="LM Roman 12"/>
              </a:rPr>
              <a:t>you</a:t>
            </a:r>
            <a:r>
              <a:rPr dirty="0" sz="1200" spc="-6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studied</a:t>
            </a:r>
            <a:r>
              <a:rPr dirty="0" sz="1200" spc="-6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abroad/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are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20" b="1">
                <a:latin typeface="LM Roman 12"/>
                <a:cs typeface="LM Roman 12"/>
              </a:rPr>
              <a:t>you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going</a:t>
            </a:r>
            <a:r>
              <a:rPr dirty="0" sz="1200" spc="-6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to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study</a:t>
            </a:r>
            <a:r>
              <a:rPr dirty="0" sz="1200" spc="-6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abroad?  (to Q3)</a:t>
            </a:r>
            <a:endParaRPr sz="1200">
              <a:latin typeface="LM Roman 12"/>
              <a:cs typeface="LM Roman 12"/>
            </a:endParaRPr>
          </a:p>
          <a:p>
            <a:pPr marL="417195" indent="-182245">
              <a:lnSpc>
                <a:spcPct val="100000"/>
              </a:lnSpc>
              <a:spcBef>
                <a:spcPts val="360"/>
              </a:spcBef>
              <a:buAutoNum type="alphaLcParenR"/>
              <a:tabLst>
                <a:tab pos="417830" algn="l"/>
              </a:tabLst>
            </a:pPr>
            <a:r>
              <a:rPr dirty="0" sz="1200" spc="-10">
                <a:latin typeface="LM Roman 12"/>
                <a:cs typeface="LM Roman 12"/>
              </a:rPr>
              <a:t>Elementary </a:t>
            </a:r>
            <a:r>
              <a:rPr dirty="0" sz="1200" spc="-5">
                <a:latin typeface="LM Roman 12"/>
                <a:cs typeface="LM Roman 12"/>
              </a:rPr>
              <a:t>or </a:t>
            </a:r>
            <a:r>
              <a:rPr dirty="0" sz="1200" spc="-20">
                <a:latin typeface="LM Roman 12"/>
                <a:cs typeface="LM Roman 12"/>
              </a:rPr>
              <a:t>lower</a:t>
            </a:r>
            <a:endParaRPr sz="1200">
              <a:latin typeface="LM Roman 12"/>
              <a:cs typeface="LM Roman 12"/>
            </a:endParaRPr>
          </a:p>
          <a:p>
            <a:pPr marL="425450" indent="-19050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26084" algn="l"/>
              </a:tabLst>
            </a:pPr>
            <a:r>
              <a:rPr dirty="0" sz="1200" spc="-5">
                <a:latin typeface="LM Roman 12"/>
                <a:cs typeface="LM Roman 12"/>
              </a:rPr>
              <a:t>Junior</a:t>
            </a:r>
            <a:r>
              <a:rPr dirty="0" sz="1200" spc="-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High</a:t>
            </a:r>
            <a:endParaRPr sz="1200">
              <a:latin typeface="LM Roman 12"/>
              <a:cs typeface="LM Roman 12"/>
            </a:endParaRPr>
          </a:p>
          <a:p>
            <a:pPr marL="408940" indent="-17399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09575" algn="l"/>
              </a:tabLst>
            </a:pPr>
            <a:r>
              <a:rPr dirty="0" sz="1200" spc="-5">
                <a:latin typeface="LM Roman 12"/>
                <a:cs typeface="LM Roman 12"/>
              </a:rPr>
              <a:t>Senior</a:t>
            </a:r>
            <a:r>
              <a:rPr dirty="0" sz="1200" spc="-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High</a:t>
            </a:r>
            <a:endParaRPr sz="1200">
              <a:latin typeface="LM Roman 12"/>
              <a:cs typeface="LM Roman 12"/>
            </a:endParaRPr>
          </a:p>
          <a:p>
            <a:pPr marL="425450" indent="-19050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26084" algn="l"/>
              </a:tabLst>
            </a:pPr>
            <a:r>
              <a:rPr dirty="0" sz="1200" spc="-10">
                <a:latin typeface="LM Roman 12"/>
                <a:cs typeface="LM Roman 12"/>
              </a:rPr>
              <a:t>University/ </a:t>
            </a:r>
            <a:r>
              <a:rPr dirty="0" sz="1200" spc="-5">
                <a:latin typeface="LM Roman 12"/>
                <a:cs typeface="LM Roman 12"/>
              </a:rPr>
              <a:t>college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1994" y="1440002"/>
            <a:ext cx="5616575" cy="569595"/>
            <a:chOff x="971994" y="1440002"/>
            <a:chExt cx="5616575" cy="569595"/>
          </a:xfrm>
        </p:grpSpPr>
        <p:sp>
          <p:nvSpPr>
            <p:cNvPr id="3" name="object 3"/>
            <p:cNvSpPr/>
            <p:nvPr/>
          </p:nvSpPr>
          <p:spPr>
            <a:xfrm>
              <a:off x="971994" y="1440002"/>
              <a:ext cx="5616575" cy="569595"/>
            </a:xfrm>
            <a:custGeom>
              <a:avLst/>
              <a:gdLst/>
              <a:ahLst/>
              <a:cxnLst/>
              <a:rect l="l" t="t" r="r" b="b"/>
              <a:pathLst>
                <a:path w="5616575" h="569594">
                  <a:moveTo>
                    <a:pt x="5562079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5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515582"/>
                  </a:lnTo>
                  <a:lnTo>
                    <a:pt x="4243" y="536601"/>
                  </a:lnTo>
                  <a:lnTo>
                    <a:pt x="15816" y="553766"/>
                  </a:lnTo>
                  <a:lnTo>
                    <a:pt x="32980" y="565338"/>
                  </a:lnTo>
                  <a:lnTo>
                    <a:pt x="54000" y="569582"/>
                  </a:lnTo>
                  <a:lnTo>
                    <a:pt x="5562079" y="569582"/>
                  </a:lnTo>
                  <a:lnTo>
                    <a:pt x="5583097" y="565338"/>
                  </a:lnTo>
                  <a:lnTo>
                    <a:pt x="5600261" y="553766"/>
                  </a:lnTo>
                  <a:lnTo>
                    <a:pt x="5611835" y="536601"/>
                  </a:lnTo>
                  <a:lnTo>
                    <a:pt x="5616079" y="515582"/>
                  </a:lnTo>
                  <a:lnTo>
                    <a:pt x="5616079" y="54000"/>
                  </a:lnTo>
                  <a:lnTo>
                    <a:pt x="5611835" y="32980"/>
                  </a:lnTo>
                  <a:lnTo>
                    <a:pt x="5600261" y="15815"/>
                  </a:lnTo>
                  <a:lnTo>
                    <a:pt x="5583097" y="4243"/>
                  </a:lnTo>
                  <a:lnTo>
                    <a:pt x="5562079" y="0"/>
                  </a:lnTo>
                  <a:close/>
                </a:path>
              </a:pathLst>
            </a:custGeom>
            <a:solidFill>
              <a:srgbClr val="4C4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89994" y="1458002"/>
              <a:ext cx="5580380" cy="534035"/>
            </a:xfrm>
            <a:custGeom>
              <a:avLst/>
              <a:gdLst/>
              <a:ahLst/>
              <a:cxnLst/>
              <a:rect l="l" t="t" r="r" b="b"/>
              <a:pathLst>
                <a:path w="5580380" h="534035">
                  <a:moveTo>
                    <a:pt x="5544079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97582"/>
                  </a:lnTo>
                  <a:lnTo>
                    <a:pt x="2829" y="511595"/>
                  </a:lnTo>
                  <a:lnTo>
                    <a:pt x="10544" y="523038"/>
                  </a:lnTo>
                  <a:lnTo>
                    <a:pt x="21987" y="530753"/>
                  </a:lnTo>
                  <a:lnTo>
                    <a:pt x="36000" y="533582"/>
                  </a:lnTo>
                  <a:lnTo>
                    <a:pt x="5544079" y="533582"/>
                  </a:lnTo>
                  <a:lnTo>
                    <a:pt x="5558088" y="530753"/>
                  </a:lnTo>
                  <a:lnTo>
                    <a:pt x="5569528" y="523038"/>
                  </a:lnTo>
                  <a:lnTo>
                    <a:pt x="5577242" y="511595"/>
                  </a:lnTo>
                  <a:lnTo>
                    <a:pt x="5580071" y="497582"/>
                  </a:lnTo>
                  <a:lnTo>
                    <a:pt x="5580071" y="36000"/>
                  </a:lnTo>
                  <a:lnTo>
                    <a:pt x="5577242" y="21987"/>
                  </a:lnTo>
                  <a:lnTo>
                    <a:pt x="5569528" y="10544"/>
                  </a:lnTo>
                  <a:lnTo>
                    <a:pt x="5558088" y="2829"/>
                  </a:lnTo>
                  <a:lnTo>
                    <a:pt x="5544079" y="0"/>
                  </a:lnTo>
                  <a:close/>
                </a:path>
              </a:pathLst>
            </a:custGeom>
            <a:solidFill>
              <a:srgbClr val="F7F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57300" y="1506065"/>
            <a:ext cx="524637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latin typeface="LM Roman 12"/>
                <a:cs typeface="LM Roman 12"/>
              </a:rPr>
              <a:t>Purpose:</a:t>
            </a:r>
            <a:r>
              <a:rPr dirty="0" sz="1200" spc="50" b="1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get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understanding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consumer’s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background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information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better  </a:t>
            </a:r>
            <a:r>
              <a:rPr dirty="0" sz="1200" spc="-5">
                <a:latin typeface="LM Roman 12"/>
                <a:cs typeface="LM Roman 12"/>
              </a:rPr>
              <a:t>further design of </a:t>
            </a:r>
            <a:r>
              <a:rPr dirty="0" sz="1200" spc="-10">
                <a:latin typeface="LM Roman 12"/>
                <a:cs typeface="LM Roman 12"/>
              </a:rPr>
              <a:t>the app.</a:t>
            </a:r>
            <a:endParaRPr sz="1200">
              <a:latin typeface="LM Roman 12"/>
              <a:cs typeface="LM Roman 12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1994" y="3244113"/>
            <a:ext cx="5616575" cy="936625"/>
            <a:chOff x="971994" y="3244113"/>
            <a:chExt cx="5616575" cy="936625"/>
          </a:xfrm>
        </p:grpSpPr>
        <p:sp>
          <p:nvSpPr>
            <p:cNvPr id="7" name="object 7"/>
            <p:cNvSpPr/>
            <p:nvPr/>
          </p:nvSpPr>
          <p:spPr>
            <a:xfrm>
              <a:off x="971994" y="3244113"/>
              <a:ext cx="5616575" cy="936625"/>
            </a:xfrm>
            <a:custGeom>
              <a:avLst/>
              <a:gdLst/>
              <a:ahLst/>
              <a:cxnLst/>
              <a:rect l="l" t="t" r="r" b="b"/>
              <a:pathLst>
                <a:path w="5616575" h="936625">
                  <a:moveTo>
                    <a:pt x="5562079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5"/>
                  </a:lnTo>
                  <a:lnTo>
                    <a:pt x="4243" y="32980"/>
                  </a:lnTo>
                  <a:lnTo>
                    <a:pt x="0" y="53999"/>
                  </a:lnTo>
                  <a:lnTo>
                    <a:pt x="0" y="882510"/>
                  </a:lnTo>
                  <a:lnTo>
                    <a:pt x="4243" y="903530"/>
                  </a:lnTo>
                  <a:lnTo>
                    <a:pt x="15816" y="920694"/>
                  </a:lnTo>
                  <a:lnTo>
                    <a:pt x="32980" y="932267"/>
                  </a:lnTo>
                  <a:lnTo>
                    <a:pt x="54000" y="936510"/>
                  </a:lnTo>
                  <a:lnTo>
                    <a:pt x="5562079" y="936510"/>
                  </a:lnTo>
                  <a:lnTo>
                    <a:pt x="5583097" y="932267"/>
                  </a:lnTo>
                  <a:lnTo>
                    <a:pt x="5600261" y="920694"/>
                  </a:lnTo>
                  <a:lnTo>
                    <a:pt x="5611835" y="903530"/>
                  </a:lnTo>
                  <a:lnTo>
                    <a:pt x="5616079" y="882510"/>
                  </a:lnTo>
                  <a:lnTo>
                    <a:pt x="5616079" y="53999"/>
                  </a:lnTo>
                  <a:lnTo>
                    <a:pt x="5611835" y="32980"/>
                  </a:lnTo>
                  <a:lnTo>
                    <a:pt x="5600261" y="15815"/>
                  </a:lnTo>
                  <a:lnTo>
                    <a:pt x="5583097" y="4243"/>
                  </a:lnTo>
                  <a:lnTo>
                    <a:pt x="5562079" y="0"/>
                  </a:lnTo>
                  <a:close/>
                </a:path>
              </a:pathLst>
            </a:custGeom>
            <a:solidFill>
              <a:srgbClr val="4C4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89994" y="3262113"/>
              <a:ext cx="5580380" cy="901065"/>
            </a:xfrm>
            <a:custGeom>
              <a:avLst/>
              <a:gdLst/>
              <a:ahLst/>
              <a:cxnLst/>
              <a:rect l="l" t="t" r="r" b="b"/>
              <a:pathLst>
                <a:path w="5580380" h="901064">
                  <a:moveTo>
                    <a:pt x="5544079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6"/>
                  </a:lnTo>
                  <a:lnTo>
                    <a:pt x="0" y="35999"/>
                  </a:lnTo>
                  <a:lnTo>
                    <a:pt x="0" y="864510"/>
                  </a:lnTo>
                  <a:lnTo>
                    <a:pt x="2829" y="878523"/>
                  </a:lnTo>
                  <a:lnTo>
                    <a:pt x="10544" y="889966"/>
                  </a:lnTo>
                  <a:lnTo>
                    <a:pt x="21987" y="897682"/>
                  </a:lnTo>
                  <a:lnTo>
                    <a:pt x="36000" y="900511"/>
                  </a:lnTo>
                  <a:lnTo>
                    <a:pt x="5544079" y="900511"/>
                  </a:lnTo>
                  <a:lnTo>
                    <a:pt x="5558088" y="897682"/>
                  </a:lnTo>
                  <a:lnTo>
                    <a:pt x="5569528" y="889966"/>
                  </a:lnTo>
                  <a:lnTo>
                    <a:pt x="5577242" y="878523"/>
                  </a:lnTo>
                  <a:lnTo>
                    <a:pt x="5580071" y="864510"/>
                  </a:lnTo>
                  <a:lnTo>
                    <a:pt x="5580071" y="35999"/>
                  </a:lnTo>
                  <a:lnTo>
                    <a:pt x="5577242" y="21986"/>
                  </a:lnTo>
                  <a:lnTo>
                    <a:pt x="5569528" y="10544"/>
                  </a:lnTo>
                  <a:lnTo>
                    <a:pt x="5558088" y="2829"/>
                  </a:lnTo>
                  <a:lnTo>
                    <a:pt x="5544079" y="0"/>
                  </a:lnTo>
                  <a:close/>
                </a:path>
              </a:pathLst>
            </a:custGeom>
            <a:solidFill>
              <a:srgbClr val="F7F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57300" y="2430856"/>
            <a:ext cx="5344795" cy="1637664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455"/>
              </a:spcBef>
            </a:pPr>
            <a:r>
              <a:rPr dirty="0" sz="1200" spc="-5" b="1">
                <a:latin typeface="LM Roman 12"/>
                <a:cs typeface="LM Roman 12"/>
              </a:rPr>
              <a:t>3. Do </a:t>
            </a:r>
            <a:r>
              <a:rPr dirty="0" sz="1200" spc="-20" b="1">
                <a:latin typeface="LM Roman 12"/>
                <a:cs typeface="LM Roman 12"/>
              </a:rPr>
              <a:t>you </a:t>
            </a:r>
            <a:r>
              <a:rPr dirty="0" sz="1200" spc="-25" b="1">
                <a:latin typeface="LM Roman 12"/>
                <a:cs typeface="LM Roman 12"/>
              </a:rPr>
              <a:t>want </a:t>
            </a:r>
            <a:r>
              <a:rPr dirty="0" sz="1200" spc="-5" b="1">
                <a:latin typeface="LM Roman 12"/>
                <a:cs typeface="LM Roman 12"/>
              </a:rPr>
              <a:t>to </a:t>
            </a:r>
            <a:r>
              <a:rPr dirty="0" sz="1200" spc="-15" b="1">
                <a:latin typeface="LM Roman 12"/>
                <a:cs typeface="LM Roman 12"/>
              </a:rPr>
              <a:t>find </a:t>
            </a:r>
            <a:r>
              <a:rPr dirty="0" sz="1200" spc="-5" b="1">
                <a:latin typeface="LM Roman 12"/>
                <a:cs typeface="LM Roman 12"/>
              </a:rPr>
              <a:t>a host </a:t>
            </a:r>
            <a:r>
              <a:rPr dirty="0" sz="1200" spc="-10" b="1">
                <a:latin typeface="LM Roman 12"/>
                <a:cs typeface="LM Roman 12"/>
              </a:rPr>
              <a:t>family </a:t>
            </a:r>
            <a:r>
              <a:rPr dirty="0" sz="1200" spc="-5" b="1">
                <a:latin typeface="LM Roman 12"/>
                <a:cs typeface="LM Roman 12"/>
              </a:rPr>
              <a:t>if </a:t>
            </a:r>
            <a:r>
              <a:rPr dirty="0" sz="1200" spc="-20" b="1">
                <a:latin typeface="LM Roman 12"/>
                <a:cs typeface="LM Roman 12"/>
              </a:rPr>
              <a:t>you </a:t>
            </a:r>
            <a:r>
              <a:rPr dirty="0" sz="1200" spc="-10" b="1">
                <a:latin typeface="LM Roman 12"/>
                <a:cs typeface="LM Roman 12"/>
              </a:rPr>
              <a:t>are going </a:t>
            </a:r>
            <a:r>
              <a:rPr dirty="0" sz="1200" spc="-5" b="1">
                <a:latin typeface="LM Roman 12"/>
                <a:cs typeface="LM Roman 12"/>
              </a:rPr>
              <a:t>to </a:t>
            </a:r>
            <a:r>
              <a:rPr dirty="0" sz="1200" spc="-10" b="1">
                <a:latin typeface="LM Roman 12"/>
                <a:cs typeface="LM Roman 12"/>
              </a:rPr>
              <a:t>study</a:t>
            </a:r>
            <a:r>
              <a:rPr dirty="0" sz="1200" spc="-19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abroad?</a:t>
            </a:r>
            <a:endParaRPr sz="1200">
              <a:latin typeface="LM Roman 12"/>
              <a:cs typeface="LM Roman 12"/>
            </a:endParaRPr>
          </a:p>
          <a:p>
            <a:pPr marL="219075" indent="-182245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219710" algn="l"/>
              </a:tabLst>
            </a:pPr>
            <a:r>
              <a:rPr dirty="0" sz="1200" spc="-40">
                <a:latin typeface="LM Roman 12"/>
                <a:cs typeface="LM Roman 12"/>
              </a:rPr>
              <a:t>Yes </a:t>
            </a:r>
            <a:r>
              <a:rPr dirty="0" sz="1200" spc="-10">
                <a:latin typeface="LM Roman 12"/>
                <a:cs typeface="LM Roman 12"/>
              </a:rPr>
              <a:t>(to</a:t>
            </a:r>
            <a:r>
              <a:rPr dirty="0" sz="1200" spc="2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Q4)</a:t>
            </a:r>
            <a:endParaRPr sz="1200">
              <a:latin typeface="LM Roman 12"/>
              <a:cs typeface="LM Roman 12"/>
            </a:endParaRPr>
          </a:p>
          <a:p>
            <a:pPr marL="227329" indent="-19050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227965" algn="l"/>
              </a:tabLst>
            </a:pPr>
            <a:r>
              <a:rPr dirty="0" sz="1200" spc="-5">
                <a:latin typeface="LM Roman 12"/>
                <a:cs typeface="LM Roman 12"/>
              </a:rPr>
              <a:t>No</a:t>
            </a:r>
            <a:r>
              <a:rPr dirty="0" sz="1200" spc="-10">
                <a:latin typeface="LM Roman 12"/>
                <a:cs typeface="LM Roman 12"/>
              </a:rPr>
              <a:t> (end)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LM Roman 12"/>
              <a:cs typeface="LM Roman 12"/>
            </a:endParaRPr>
          </a:p>
          <a:p>
            <a:pPr algn="just" marL="12700" marR="103505">
              <a:lnSpc>
                <a:spcPct val="100000"/>
              </a:lnSpc>
            </a:pPr>
            <a:r>
              <a:rPr dirty="0" sz="1200" spc="-5" b="1">
                <a:latin typeface="LM Roman 12"/>
                <a:cs typeface="LM Roman 12"/>
              </a:rPr>
              <a:t>Purpose: </a:t>
            </a:r>
            <a:r>
              <a:rPr dirty="0" sz="1200" spc="-10">
                <a:latin typeface="LM Roman 12"/>
                <a:cs typeface="LM Roman 12"/>
              </a:rPr>
              <a:t>this question </a:t>
            </a:r>
            <a:r>
              <a:rPr dirty="0" sz="1200" spc="-5">
                <a:latin typeface="LM Roman 12"/>
                <a:cs typeface="LM Roman 12"/>
              </a:rPr>
              <a:t>is designed to </a:t>
            </a:r>
            <a:r>
              <a:rPr dirty="0" sz="1200" spc="-10">
                <a:latin typeface="LM Roman 12"/>
                <a:cs typeface="LM Roman 12"/>
              </a:rPr>
              <a:t>test the </a:t>
            </a:r>
            <a:r>
              <a:rPr dirty="0" sz="1200" spc="-5">
                <a:latin typeface="LM Roman 12"/>
                <a:cs typeface="LM Roman 12"/>
              </a:rPr>
              <a:t>willingness of </a:t>
            </a:r>
            <a:r>
              <a:rPr dirty="0" sz="1200" spc="-10">
                <a:latin typeface="LM Roman 12"/>
                <a:cs typeface="LM Roman 12"/>
              </a:rPr>
              <a:t>finding </a:t>
            </a:r>
            <a:r>
              <a:rPr dirty="0" sz="1200" spc="-5">
                <a:latin typeface="LM Roman 12"/>
                <a:cs typeface="LM Roman 12"/>
              </a:rPr>
              <a:t>a </a:t>
            </a:r>
            <a:r>
              <a:rPr dirty="0" sz="1200" spc="-10">
                <a:latin typeface="LM Roman 12"/>
                <a:cs typeface="LM Roman 12"/>
              </a:rPr>
              <a:t>homestay  </a:t>
            </a:r>
            <a:r>
              <a:rPr dirty="0" sz="1200" spc="-5">
                <a:latin typeface="LM Roman 12"/>
                <a:cs typeface="LM Roman 12"/>
              </a:rPr>
              <a:t>from </a:t>
            </a:r>
            <a:r>
              <a:rPr dirty="0" sz="1200" spc="-10">
                <a:latin typeface="LM Roman 12"/>
                <a:cs typeface="LM Roman 12"/>
              </a:rPr>
              <a:t>our participants and the result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this question </a:t>
            </a:r>
            <a:r>
              <a:rPr dirty="0" sz="1200" spc="-15">
                <a:latin typeface="LM Roman 12"/>
                <a:cs typeface="LM Roman 12"/>
              </a:rPr>
              <a:t>may </a:t>
            </a:r>
            <a:r>
              <a:rPr dirty="0" sz="1200" spc="-10">
                <a:latin typeface="LM Roman 12"/>
                <a:cs typeface="LM Roman 12"/>
              </a:rPr>
              <a:t>affect our advertising  </a:t>
            </a:r>
            <a:r>
              <a:rPr dirty="0" sz="1200" spc="-5">
                <a:latin typeface="LM Roman 12"/>
                <a:cs typeface="LM Roman 12"/>
              </a:rPr>
              <a:t>strategy used to </a:t>
            </a:r>
            <a:r>
              <a:rPr dirty="0" sz="1200" spc="-10">
                <a:latin typeface="LM Roman 12"/>
                <a:cs typeface="LM Roman 12"/>
              </a:rPr>
              <a:t>our target market.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addition, </a:t>
            </a:r>
            <a:r>
              <a:rPr dirty="0" sz="1200" spc="-5">
                <a:latin typeface="LM Roman 12"/>
                <a:cs typeface="LM Roman 12"/>
              </a:rPr>
              <a:t>it can eliminate </a:t>
            </a:r>
            <a:r>
              <a:rPr dirty="0" sz="1200" spc="-10">
                <a:latin typeface="LM Roman 12"/>
                <a:cs typeface="LM Roman 12"/>
              </a:rPr>
              <a:t>unauthentic  results </a:t>
            </a:r>
            <a:r>
              <a:rPr dirty="0" sz="1200" spc="-5">
                <a:latin typeface="LM Roman 12"/>
                <a:cs typeface="LM Roman 12"/>
              </a:rPr>
              <a:t>in later </a:t>
            </a:r>
            <a:r>
              <a:rPr dirty="0" sz="1200" spc="-10">
                <a:latin typeface="LM Roman 12"/>
                <a:cs typeface="LM Roman 12"/>
              </a:rPr>
              <a:t>questions.</a:t>
            </a:r>
            <a:endParaRPr sz="1200">
              <a:latin typeface="LM Roman 12"/>
              <a:cs typeface="LM Roman 12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71994" y="6510818"/>
            <a:ext cx="5616575" cy="1120140"/>
            <a:chOff x="971994" y="6510818"/>
            <a:chExt cx="5616575" cy="1120140"/>
          </a:xfrm>
        </p:grpSpPr>
        <p:sp>
          <p:nvSpPr>
            <p:cNvPr id="11" name="object 11"/>
            <p:cNvSpPr/>
            <p:nvPr/>
          </p:nvSpPr>
          <p:spPr>
            <a:xfrm>
              <a:off x="971994" y="6510818"/>
              <a:ext cx="5616575" cy="1120140"/>
            </a:xfrm>
            <a:custGeom>
              <a:avLst/>
              <a:gdLst/>
              <a:ahLst/>
              <a:cxnLst/>
              <a:rect l="l" t="t" r="r" b="b"/>
              <a:pathLst>
                <a:path w="5616575" h="1120140">
                  <a:moveTo>
                    <a:pt x="5562079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1"/>
                  </a:lnTo>
                  <a:lnTo>
                    <a:pt x="0" y="54000"/>
                  </a:lnTo>
                  <a:lnTo>
                    <a:pt x="0" y="1065976"/>
                  </a:lnTo>
                  <a:lnTo>
                    <a:pt x="4243" y="1086995"/>
                  </a:lnTo>
                  <a:lnTo>
                    <a:pt x="15816" y="1104160"/>
                  </a:lnTo>
                  <a:lnTo>
                    <a:pt x="32980" y="1115732"/>
                  </a:lnTo>
                  <a:lnTo>
                    <a:pt x="54000" y="1119976"/>
                  </a:lnTo>
                  <a:lnTo>
                    <a:pt x="5562079" y="1119976"/>
                  </a:lnTo>
                  <a:lnTo>
                    <a:pt x="5583097" y="1115732"/>
                  </a:lnTo>
                  <a:lnTo>
                    <a:pt x="5600261" y="1104160"/>
                  </a:lnTo>
                  <a:lnTo>
                    <a:pt x="5611835" y="1086995"/>
                  </a:lnTo>
                  <a:lnTo>
                    <a:pt x="5616079" y="1065976"/>
                  </a:lnTo>
                  <a:lnTo>
                    <a:pt x="5616079" y="54000"/>
                  </a:lnTo>
                  <a:lnTo>
                    <a:pt x="5611835" y="32981"/>
                  </a:lnTo>
                  <a:lnTo>
                    <a:pt x="5600261" y="15816"/>
                  </a:lnTo>
                  <a:lnTo>
                    <a:pt x="5583097" y="4243"/>
                  </a:lnTo>
                  <a:lnTo>
                    <a:pt x="5562079" y="0"/>
                  </a:lnTo>
                  <a:close/>
                </a:path>
              </a:pathLst>
            </a:custGeom>
            <a:solidFill>
              <a:srgbClr val="4C4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9994" y="6528819"/>
              <a:ext cx="5580380" cy="1084580"/>
            </a:xfrm>
            <a:custGeom>
              <a:avLst/>
              <a:gdLst/>
              <a:ahLst/>
              <a:cxnLst/>
              <a:rect l="l" t="t" r="r" b="b"/>
              <a:pathLst>
                <a:path w="5580380" h="1084579">
                  <a:moveTo>
                    <a:pt x="5544079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6"/>
                  </a:lnTo>
                  <a:lnTo>
                    <a:pt x="0" y="35999"/>
                  </a:lnTo>
                  <a:lnTo>
                    <a:pt x="0" y="1047975"/>
                  </a:lnTo>
                  <a:lnTo>
                    <a:pt x="2829" y="1061988"/>
                  </a:lnTo>
                  <a:lnTo>
                    <a:pt x="10544" y="1073431"/>
                  </a:lnTo>
                  <a:lnTo>
                    <a:pt x="21987" y="1081146"/>
                  </a:lnTo>
                  <a:lnTo>
                    <a:pt x="36000" y="1083975"/>
                  </a:lnTo>
                  <a:lnTo>
                    <a:pt x="5544079" y="1083975"/>
                  </a:lnTo>
                  <a:lnTo>
                    <a:pt x="5558088" y="1081146"/>
                  </a:lnTo>
                  <a:lnTo>
                    <a:pt x="5569528" y="1073431"/>
                  </a:lnTo>
                  <a:lnTo>
                    <a:pt x="5577242" y="1061988"/>
                  </a:lnTo>
                  <a:lnTo>
                    <a:pt x="5580071" y="1047975"/>
                  </a:lnTo>
                  <a:lnTo>
                    <a:pt x="5580071" y="35999"/>
                  </a:lnTo>
                  <a:lnTo>
                    <a:pt x="5577242" y="21986"/>
                  </a:lnTo>
                  <a:lnTo>
                    <a:pt x="5569528" y="10544"/>
                  </a:lnTo>
                  <a:lnTo>
                    <a:pt x="5558088" y="2829"/>
                  </a:lnTo>
                  <a:lnTo>
                    <a:pt x="5544079" y="0"/>
                  </a:lnTo>
                  <a:close/>
                </a:path>
              </a:pathLst>
            </a:custGeom>
            <a:solidFill>
              <a:srgbClr val="F7F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59294" y="4647753"/>
            <a:ext cx="5640705" cy="2870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22885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latin typeface="LM Roman 12"/>
                <a:cs typeface="LM Roman 12"/>
              </a:rPr>
              <a:t>4. </a:t>
            </a:r>
            <a:r>
              <a:rPr dirty="0" sz="1200" spc="-15" b="1">
                <a:latin typeface="LM Roman 12"/>
                <a:cs typeface="LM Roman 12"/>
              </a:rPr>
              <a:t>Which </a:t>
            </a:r>
            <a:r>
              <a:rPr dirty="0" sz="1200" spc="-10" b="1">
                <a:latin typeface="LM Roman 12"/>
                <a:cs typeface="LM Roman 12"/>
              </a:rPr>
              <a:t>resource </a:t>
            </a:r>
            <a:r>
              <a:rPr dirty="0" sz="1200" spc="-25" b="1">
                <a:latin typeface="LM Roman 12"/>
                <a:cs typeface="LM Roman 12"/>
              </a:rPr>
              <a:t>have </a:t>
            </a:r>
            <a:r>
              <a:rPr dirty="0" sz="1200" spc="-20" b="1">
                <a:latin typeface="LM Roman 12"/>
                <a:cs typeface="LM Roman 12"/>
              </a:rPr>
              <a:t>you </a:t>
            </a:r>
            <a:r>
              <a:rPr dirty="0" sz="1200" spc="-10" b="1">
                <a:latin typeface="LM Roman 12"/>
                <a:cs typeface="LM Roman 12"/>
              </a:rPr>
              <a:t>tried </a:t>
            </a:r>
            <a:r>
              <a:rPr dirty="0" sz="1200" spc="-5" b="1">
                <a:latin typeface="LM Roman 12"/>
                <a:cs typeface="LM Roman 12"/>
              </a:rPr>
              <a:t>to </a:t>
            </a:r>
            <a:r>
              <a:rPr dirty="0" sz="1200" spc="-15" b="1">
                <a:latin typeface="LM Roman 12"/>
                <a:cs typeface="LM Roman 12"/>
              </a:rPr>
              <a:t>find </a:t>
            </a:r>
            <a:r>
              <a:rPr dirty="0" sz="1200" spc="-10" b="1">
                <a:latin typeface="LM Roman 12"/>
                <a:cs typeface="LM Roman 12"/>
              </a:rPr>
              <a:t>an ideal homestay? (Multiple  choices are </a:t>
            </a:r>
            <a:r>
              <a:rPr dirty="0" sz="1200" spc="-20" b="1">
                <a:latin typeface="LM Roman 12"/>
                <a:cs typeface="LM Roman 12"/>
              </a:rPr>
              <a:t>available) </a:t>
            </a:r>
            <a:r>
              <a:rPr dirty="0" sz="1200" spc="-10" b="1">
                <a:latin typeface="LM Roman 12"/>
                <a:cs typeface="LM Roman 12"/>
              </a:rPr>
              <a:t>(to</a:t>
            </a:r>
            <a:r>
              <a:rPr dirty="0" sz="1200" spc="1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Q5)</a:t>
            </a:r>
            <a:endParaRPr sz="1200">
              <a:latin typeface="LM Roman 12"/>
              <a:cs typeface="LM Roman 12"/>
            </a:endParaRPr>
          </a:p>
          <a:p>
            <a:pPr marL="417195" indent="-182245">
              <a:lnSpc>
                <a:spcPct val="100000"/>
              </a:lnSpc>
              <a:spcBef>
                <a:spcPts val="360"/>
              </a:spcBef>
              <a:buAutoNum type="alphaLcParenR"/>
              <a:tabLst>
                <a:tab pos="417830" algn="l"/>
              </a:tabLst>
            </a:pPr>
            <a:r>
              <a:rPr dirty="0" sz="1200" spc="-20">
                <a:latin typeface="LM Roman 12"/>
                <a:cs typeface="LM Roman 12"/>
              </a:rPr>
              <a:t>Friend’s/Family’s</a:t>
            </a:r>
            <a:r>
              <a:rPr dirty="0" sz="1200" spc="-10">
                <a:latin typeface="LM Roman 12"/>
                <a:cs typeface="LM Roman 12"/>
              </a:rPr>
              <a:t> recommendation</a:t>
            </a:r>
            <a:endParaRPr sz="1200">
              <a:latin typeface="LM Roman 12"/>
              <a:cs typeface="LM Roman 12"/>
            </a:endParaRPr>
          </a:p>
          <a:p>
            <a:pPr marL="425450" indent="-19050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26084" algn="l"/>
              </a:tabLst>
            </a:pPr>
            <a:r>
              <a:rPr dirty="0" sz="1200" spc="-5">
                <a:latin typeface="LM Roman 12"/>
                <a:cs typeface="LM Roman 12"/>
              </a:rPr>
              <a:t>Assistance from </a:t>
            </a:r>
            <a:r>
              <a:rPr dirty="0" sz="1200" spc="-15">
                <a:latin typeface="LM Roman 12"/>
                <a:cs typeface="LM Roman 12"/>
              </a:rPr>
              <a:t>oversea </a:t>
            </a:r>
            <a:r>
              <a:rPr dirty="0" sz="1200" spc="-5">
                <a:latin typeface="LM Roman 12"/>
                <a:cs typeface="LM Roman 12"/>
              </a:rPr>
              <a:t>educational</a:t>
            </a:r>
            <a:r>
              <a:rPr dirty="0" sz="1200" spc="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institution</a:t>
            </a:r>
            <a:endParaRPr sz="1200">
              <a:latin typeface="LM Roman 12"/>
              <a:cs typeface="LM Roman 12"/>
            </a:endParaRPr>
          </a:p>
          <a:p>
            <a:pPr marL="408940" indent="-17399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09575" algn="l"/>
              </a:tabLst>
            </a:pPr>
            <a:r>
              <a:rPr dirty="0" sz="1200">
                <a:latin typeface="LM Roman 12"/>
                <a:cs typeface="LM Roman 12"/>
              </a:rPr>
              <a:t>Local </a:t>
            </a:r>
            <a:r>
              <a:rPr dirty="0" sz="1200" spc="-10">
                <a:latin typeface="LM Roman 12"/>
                <a:cs typeface="LM Roman 12"/>
              </a:rPr>
              <a:t>intermediary </a:t>
            </a:r>
            <a:r>
              <a:rPr dirty="0" sz="1200" spc="-15">
                <a:latin typeface="LM Roman 12"/>
                <a:cs typeface="LM Roman 12"/>
              </a:rPr>
              <a:t>agent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5">
                <a:latin typeface="LM Roman 12"/>
                <a:cs typeface="LM Roman 12"/>
              </a:rPr>
              <a:t>oversea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country</a:t>
            </a:r>
            <a:endParaRPr sz="1200">
              <a:latin typeface="LM Roman 12"/>
              <a:cs typeface="LM Roman 12"/>
            </a:endParaRPr>
          </a:p>
          <a:p>
            <a:pPr marL="425450" indent="-19050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26084" algn="l"/>
                <a:tab pos="3237230" algn="l"/>
              </a:tabLst>
            </a:pPr>
            <a:r>
              <a:rPr dirty="0" sz="1200" spc="-10">
                <a:latin typeface="LM Roman 12"/>
                <a:cs typeface="LM Roman 12"/>
              </a:rPr>
              <a:t>Overseas homestay</a:t>
            </a:r>
            <a:r>
              <a:rPr dirty="0" sz="1200" spc="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website/App</a:t>
            </a:r>
            <a:r>
              <a:rPr dirty="0" sz="1200" spc="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(	)</a:t>
            </a:r>
            <a:endParaRPr sz="1200">
              <a:latin typeface="LM Roman 12"/>
              <a:cs typeface="LM Roman 12"/>
            </a:endParaRPr>
          </a:p>
          <a:p>
            <a:pPr marL="408940" indent="-17399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09575" algn="l"/>
                <a:tab pos="1490345" algn="l"/>
              </a:tabLst>
            </a:pPr>
            <a:r>
              <a:rPr dirty="0" sz="1200" spc="-10">
                <a:latin typeface="LM Roman 12"/>
                <a:cs typeface="LM Roman 12"/>
              </a:rPr>
              <a:t>Other</a:t>
            </a:r>
            <a:r>
              <a:rPr dirty="0" sz="1200" spc="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(	)</a:t>
            </a:r>
            <a:endParaRPr sz="1200">
              <a:latin typeface="LM Roman 12"/>
              <a:cs typeface="LM Roman 12"/>
            </a:endParaRPr>
          </a:p>
          <a:p>
            <a:pPr marL="392430" indent="-157480">
              <a:lnSpc>
                <a:spcPct val="100000"/>
              </a:lnSpc>
              <a:spcBef>
                <a:spcPts val="359"/>
              </a:spcBef>
              <a:buAutoNum type="alphaLcParenR"/>
              <a:tabLst>
                <a:tab pos="393065" algn="l"/>
              </a:tabLst>
            </a:pPr>
            <a:r>
              <a:rPr dirty="0" sz="1200" spc="-10">
                <a:latin typeface="LM Roman 12"/>
                <a:cs typeface="LM Roman 12"/>
              </a:rPr>
              <a:t>Never find </a:t>
            </a:r>
            <a:r>
              <a:rPr dirty="0" sz="1200" spc="-5">
                <a:latin typeface="LM Roman 12"/>
                <a:cs typeface="LM Roman 12"/>
              </a:rPr>
              <a:t>it</a:t>
            </a:r>
            <a:r>
              <a:rPr dirty="0" sz="1200" spc="5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before.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LM Roman 12"/>
              <a:cs typeface="LM Roman 12"/>
            </a:endParaRPr>
          </a:p>
          <a:p>
            <a:pPr algn="just" marL="210185" marR="200660">
              <a:lnSpc>
                <a:spcPct val="100000"/>
              </a:lnSpc>
            </a:pPr>
            <a:r>
              <a:rPr dirty="0" sz="1200" spc="-5" b="1">
                <a:latin typeface="LM Roman 12"/>
                <a:cs typeface="LM Roman 12"/>
              </a:rPr>
              <a:t>Purpose: </a:t>
            </a:r>
            <a:r>
              <a:rPr dirty="0" sz="1200" spc="-10">
                <a:latin typeface="LM Roman 12"/>
                <a:cs typeface="LM Roman 12"/>
              </a:rPr>
              <a:t>this question </a:t>
            </a:r>
            <a:r>
              <a:rPr dirty="0" sz="1200" spc="-5">
                <a:latin typeface="LM Roman 12"/>
                <a:cs typeface="LM Roman 12"/>
              </a:rPr>
              <a:t>can help us to </a:t>
            </a:r>
            <a:r>
              <a:rPr dirty="0" sz="1200" spc="-10">
                <a:latin typeface="LM Roman 12"/>
                <a:cs typeface="LM Roman 12"/>
              </a:rPr>
              <a:t>find the </a:t>
            </a:r>
            <a:r>
              <a:rPr dirty="0" sz="1200" spc="-20">
                <a:latin typeface="LM Roman 12"/>
                <a:cs typeface="LM Roman 12"/>
              </a:rPr>
              <a:t>available </a:t>
            </a:r>
            <a:r>
              <a:rPr dirty="0" sz="1200">
                <a:latin typeface="LM Roman 12"/>
                <a:cs typeface="LM Roman 12"/>
              </a:rPr>
              <a:t>methods </a:t>
            </a:r>
            <a:r>
              <a:rPr dirty="0" sz="1200" spc="-10">
                <a:latin typeface="LM Roman 12"/>
                <a:cs typeface="LM Roman 12"/>
              </a:rPr>
              <a:t>that </a:t>
            </a:r>
            <a:r>
              <a:rPr dirty="0" sz="1200" spc="-20">
                <a:latin typeface="LM Roman 12"/>
                <a:cs typeface="LM Roman 12"/>
              </a:rPr>
              <a:t>was </a:t>
            </a:r>
            <a:r>
              <a:rPr dirty="0" sz="1200" spc="-5">
                <a:latin typeface="LM Roman 12"/>
                <a:cs typeface="LM Roman 12"/>
              </a:rPr>
              <a:t>used  </a:t>
            </a:r>
            <a:r>
              <a:rPr dirty="0" sz="1200" spc="-20">
                <a:latin typeface="LM Roman 12"/>
                <a:cs typeface="LM Roman 12"/>
              </a:rPr>
              <a:t>by </a:t>
            </a:r>
            <a:r>
              <a:rPr dirty="0" sz="1200" spc="-10">
                <a:latin typeface="LM Roman 12"/>
                <a:cs typeface="LM Roman 12"/>
              </a:rPr>
              <a:t>our target </a:t>
            </a:r>
            <a:r>
              <a:rPr dirty="0" sz="1200" spc="-5">
                <a:latin typeface="LM Roman 12"/>
                <a:cs typeface="LM Roman 12"/>
              </a:rPr>
              <a:t>customers to </a:t>
            </a:r>
            <a:r>
              <a:rPr dirty="0" sz="1200" spc="-10">
                <a:latin typeface="LM Roman 12"/>
                <a:cs typeface="LM Roman 12"/>
              </a:rPr>
              <a:t>find their </a:t>
            </a:r>
            <a:r>
              <a:rPr dirty="0" sz="1200" spc="-5">
                <a:latin typeface="LM Roman 12"/>
                <a:cs typeface="LM Roman 12"/>
              </a:rPr>
              <a:t>ideal </a:t>
            </a:r>
            <a:r>
              <a:rPr dirty="0" sz="1200" spc="-20">
                <a:latin typeface="LM Roman 12"/>
                <a:cs typeface="LM Roman 12"/>
              </a:rPr>
              <a:t>homestay.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20">
                <a:latin typeface="LM Roman 12"/>
                <a:cs typeface="LM Roman 12"/>
              </a:rPr>
              <a:t>leave </a:t>
            </a:r>
            <a:r>
              <a:rPr dirty="0" sz="1200" spc="-5">
                <a:latin typeface="LM Roman 12"/>
                <a:cs typeface="LM Roman 12"/>
              </a:rPr>
              <a:t>a space </a:t>
            </a:r>
            <a:r>
              <a:rPr dirty="0" sz="1200" spc="-10">
                <a:latin typeface="LM Roman 12"/>
                <a:cs typeface="LM Roman 12"/>
              </a:rPr>
              <a:t>after </a:t>
            </a:r>
            <a:r>
              <a:rPr dirty="0" sz="1200" spc="-5">
                <a:latin typeface="LM Roman 12"/>
                <a:cs typeface="LM Roman 12"/>
              </a:rPr>
              <a:t>par-  </a:t>
            </a:r>
            <a:r>
              <a:rPr dirty="0" sz="1200" spc="-10">
                <a:latin typeface="LM Roman 12"/>
                <a:cs typeface="LM Roman 12"/>
              </a:rPr>
              <a:t>ticipants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clicking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on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the</a:t>
            </a:r>
            <a:r>
              <a:rPr dirty="0" sz="1200" spc="-12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“d”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choice</a:t>
            </a:r>
            <a:r>
              <a:rPr dirty="0" sz="1200" spc="-12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</a:t>
            </a:r>
            <a:r>
              <a:rPr dirty="0" sz="1200" spc="-12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them</a:t>
            </a:r>
            <a:r>
              <a:rPr dirty="0" sz="1200" spc="-12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fill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12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specific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websites/App.</a:t>
            </a:r>
            <a:r>
              <a:rPr dirty="0" sz="1200" spc="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So  </a:t>
            </a:r>
            <a:r>
              <a:rPr dirty="0" sz="1200" spc="-10">
                <a:latin typeface="LM Roman 12"/>
                <a:cs typeface="LM Roman 12"/>
              </a:rPr>
              <a:t>that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can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find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shortage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target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market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competitors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strengthen 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APP’s </a:t>
            </a:r>
            <a:r>
              <a:rPr dirty="0" sz="1200" spc="-20">
                <a:latin typeface="LM Roman 12"/>
                <a:cs typeface="LM Roman 12"/>
              </a:rPr>
              <a:t>advantages.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9294" y="8097924"/>
            <a:ext cx="5641340" cy="1075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22885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latin typeface="LM Roman 12"/>
                <a:cs typeface="LM Roman 12"/>
              </a:rPr>
              <a:t>5.</a:t>
            </a:r>
            <a:r>
              <a:rPr dirty="0" sz="1200" spc="12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What’s</a:t>
            </a:r>
            <a:r>
              <a:rPr dirty="0" sz="1200" spc="-8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the</a:t>
            </a:r>
            <a:r>
              <a:rPr dirty="0" sz="1200" spc="-85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problem</a:t>
            </a:r>
            <a:r>
              <a:rPr dirty="0" sz="1200" spc="-80" b="1">
                <a:latin typeface="LM Roman 12"/>
                <a:cs typeface="LM Roman 12"/>
              </a:rPr>
              <a:t> </a:t>
            </a:r>
            <a:r>
              <a:rPr dirty="0" sz="1200" spc="-20" b="1">
                <a:latin typeface="LM Roman 12"/>
                <a:cs typeface="LM Roman 12"/>
              </a:rPr>
              <a:t>you’ve</a:t>
            </a:r>
            <a:r>
              <a:rPr dirty="0" sz="1200" spc="-8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met/</a:t>
            </a:r>
            <a:r>
              <a:rPr dirty="0" sz="1200" spc="-8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do</a:t>
            </a:r>
            <a:r>
              <a:rPr dirty="0" sz="1200" spc="-80" b="1">
                <a:latin typeface="LM Roman 12"/>
                <a:cs typeface="LM Roman 12"/>
              </a:rPr>
              <a:t> </a:t>
            </a:r>
            <a:r>
              <a:rPr dirty="0" sz="1200" spc="-20" b="1">
                <a:latin typeface="LM Roman 12"/>
                <a:cs typeface="LM Roman 12"/>
              </a:rPr>
              <a:t>you</a:t>
            </a:r>
            <a:r>
              <a:rPr dirty="0" sz="1200" spc="-8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think</a:t>
            </a:r>
            <a:r>
              <a:rPr dirty="0" sz="1200" spc="-80" b="1">
                <a:latin typeface="LM Roman 12"/>
                <a:cs typeface="LM Roman 12"/>
              </a:rPr>
              <a:t> </a:t>
            </a:r>
            <a:r>
              <a:rPr dirty="0" sz="1200" spc="-20" b="1">
                <a:latin typeface="LM Roman 12"/>
                <a:cs typeface="LM Roman 12"/>
              </a:rPr>
              <a:t>you</a:t>
            </a:r>
            <a:r>
              <a:rPr dirty="0" sz="1200" spc="-8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will</a:t>
            </a:r>
            <a:r>
              <a:rPr dirty="0" sz="1200" spc="-8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meet</a:t>
            </a:r>
            <a:r>
              <a:rPr dirty="0" sz="1200" spc="-80" b="1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in</a:t>
            </a:r>
            <a:r>
              <a:rPr dirty="0" sz="1200" spc="-8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finding  </a:t>
            </a:r>
            <a:r>
              <a:rPr dirty="0" sz="1200" spc="-5" b="1">
                <a:latin typeface="LM Roman 12"/>
                <a:cs typeface="LM Roman 12"/>
              </a:rPr>
              <a:t>a host </a:t>
            </a:r>
            <a:r>
              <a:rPr dirty="0" sz="1200" spc="-10" b="1">
                <a:latin typeface="LM Roman 12"/>
                <a:cs typeface="LM Roman 12"/>
              </a:rPr>
              <a:t>family? (Multiple choices are </a:t>
            </a:r>
            <a:r>
              <a:rPr dirty="0" sz="1200" spc="-20" b="1">
                <a:latin typeface="LM Roman 12"/>
                <a:cs typeface="LM Roman 12"/>
              </a:rPr>
              <a:t>available) </a:t>
            </a:r>
            <a:r>
              <a:rPr dirty="0" sz="1200" spc="-10" b="1">
                <a:latin typeface="LM Roman 12"/>
                <a:cs typeface="LM Roman 12"/>
              </a:rPr>
              <a:t>(to</a:t>
            </a:r>
            <a:r>
              <a:rPr dirty="0" sz="1200" spc="-254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Q6)</a:t>
            </a:r>
            <a:endParaRPr sz="1200">
              <a:latin typeface="LM Roman 12"/>
              <a:cs typeface="LM Roman 12"/>
            </a:endParaRPr>
          </a:p>
          <a:p>
            <a:pPr marL="417195" indent="-182245">
              <a:lnSpc>
                <a:spcPct val="100000"/>
              </a:lnSpc>
              <a:spcBef>
                <a:spcPts val="360"/>
              </a:spcBef>
              <a:buAutoNum type="alphaLcParenR"/>
              <a:tabLst>
                <a:tab pos="417830" algn="l"/>
              </a:tabLst>
            </a:pPr>
            <a:r>
              <a:rPr dirty="0" sz="1200" spc="-5">
                <a:latin typeface="LM Roman 12"/>
                <a:cs typeface="LM Roman 12"/>
              </a:rPr>
              <a:t>Cannot </a:t>
            </a:r>
            <a:r>
              <a:rPr dirty="0" sz="1200" spc="-10">
                <a:latin typeface="LM Roman 12"/>
                <a:cs typeface="LM Roman 12"/>
              </a:rPr>
              <a:t>find </a:t>
            </a:r>
            <a:r>
              <a:rPr dirty="0" sz="1200" spc="-20">
                <a:latin typeface="LM Roman 12"/>
                <a:cs typeface="LM Roman 12"/>
              </a:rPr>
              <a:t>available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ideal </a:t>
            </a:r>
            <a:r>
              <a:rPr dirty="0" sz="1200" spc="-15">
                <a:latin typeface="LM Roman 12"/>
                <a:cs typeface="LM Roman 12"/>
              </a:rPr>
              <a:t>oversea </a:t>
            </a:r>
            <a:r>
              <a:rPr dirty="0" sz="1200" spc="-10">
                <a:latin typeface="LM Roman 12"/>
                <a:cs typeface="LM Roman 12"/>
              </a:rPr>
              <a:t>homestay</a:t>
            </a:r>
            <a:r>
              <a:rPr dirty="0" sz="1200" spc="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resources</a:t>
            </a:r>
            <a:endParaRPr sz="1200">
              <a:latin typeface="LM Roman 12"/>
              <a:cs typeface="LM Roman 12"/>
            </a:endParaRPr>
          </a:p>
          <a:p>
            <a:pPr marL="425450" indent="-19050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26084" algn="l"/>
              </a:tabLst>
            </a:pPr>
            <a:r>
              <a:rPr dirty="0" sz="1200" spc="-5">
                <a:latin typeface="LM Roman 12"/>
                <a:cs typeface="LM Roman 12"/>
              </a:rPr>
              <a:t>Not enough information </a:t>
            </a:r>
            <a:r>
              <a:rPr dirty="0" sz="1200">
                <a:latin typeface="LM Roman 12"/>
                <a:cs typeface="LM Roman 12"/>
              </a:rPr>
              <a:t>about </a:t>
            </a:r>
            <a:r>
              <a:rPr dirty="0" sz="1200" spc="-10">
                <a:latin typeface="LM Roman 12"/>
                <a:cs typeface="LM Roman 12"/>
              </a:rPr>
              <a:t>the homestay</a:t>
            </a:r>
            <a:r>
              <a:rPr dirty="0" sz="1200" spc="-5">
                <a:latin typeface="LM Roman 12"/>
                <a:cs typeface="LM Roman 12"/>
              </a:rPr>
              <a:t> family</a:t>
            </a:r>
            <a:endParaRPr sz="1200">
              <a:latin typeface="LM Roman 12"/>
              <a:cs typeface="LM Roman 12"/>
            </a:endParaRPr>
          </a:p>
          <a:p>
            <a:pPr marL="408940" indent="-17399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09575" algn="l"/>
              </a:tabLst>
            </a:pPr>
            <a:r>
              <a:rPr dirty="0" sz="1200" spc="-5">
                <a:latin typeface="LM Roman 12"/>
                <a:cs typeface="LM Roman 12"/>
              </a:rPr>
              <a:t>No </a:t>
            </a:r>
            <a:r>
              <a:rPr dirty="0" sz="1200" spc="-10">
                <a:latin typeface="LM Roman 12"/>
                <a:cs typeface="LM Roman 12"/>
              </a:rPr>
              <a:t>channel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contact </a:t>
            </a:r>
            <a:r>
              <a:rPr dirty="0" sz="1200" spc="-5">
                <a:latin typeface="LM Roman 12"/>
                <a:cs typeface="LM Roman 12"/>
              </a:rPr>
              <a:t>with </a:t>
            </a:r>
            <a:r>
              <a:rPr dirty="0" sz="1200" spc="-10">
                <a:latin typeface="LM Roman 12"/>
                <a:cs typeface="LM Roman 12"/>
              </a:rPr>
              <a:t>the homestay </a:t>
            </a:r>
            <a:r>
              <a:rPr dirty="0" sz="1200" spc="-5">
                <a:latin typeface="LM Roman 12"/>
                <a:cs typeface="LM Roman 12"/>
              </a:rPr>
              <a:t>family </a:t>
            </a:r>
            <a:r>
              <a:rPr dirty="0" sz="1200">
                <a:latin typeface="LM Roman 12"/>
                <a:cs typeface="LM Roman 12"/>
              </a:rPr>
              <a:t>before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deal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1994" y="1738587"/>
            <a:ext cx="5616575" cy="1090930"/>
            <a:chOff x="971994" y="1738587"/>
            <a:chExt cx="5616575" cy="1090930"/>
          </a:xfrm>
        </p:grpSpPr>
        <p:sp>
          <p:nvSpPr>
            <p:cNvPr id="3" name="object 3"/>
            <p:cNvSpPr/>
            <p:nvPr/>
          </p:nvSpPr>
          <p:spPr>
            <a:xfrm>
              <a:off x="971994" y="1738587"/>
              <a:ext cx="5616575" cy="1090930"/>
            </a:xfrm>
            <a:custGeom>
              <a:avLst/>
              <a:gdLst/>
              <a:ahLst/>
              <a:cxnLst/>
              <a:rect l="l" t="t" r="r" b="b"/>
              <a:pathLst>
                <a:path w="5616575" h="1090930">
                  <a:moveTo>
                    <a:pt x="5562079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5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036452"/>
                  </a:lnTo>
                  <a:lnTo>
                    <a:pt x="4243" y="1057471"/>
                  </a:lnTo>
                  <a:lnTo>
                    <a:pt x="15816" y="1074636"/>
                  </a:lnTo>
                  <a:lnTo>
                    <a:pt x="32980" y="1086208"/>
                  </a:lnTo>
                  <a:lnTo>
                    <a:pt x="54000" y="1090452"/>
                  </a:lnTo>
                  <a:lnTo>
                    <a:pt x="5562079" y="1090452"/>
                  </a:lnTo>
                  <a:lnTo>
                    <a:pt x="5583097" y="1086208"/>
                  </a:lnTo>
                  <a:lnTo>
                    <a:pt x="5600261" y="1074636"/>
                  </a:lnTo>
                  <a:lnTo>
                    <a:pt x="5611835" y="1057471"/>
                  </a:lnTo>
                  <a:lnTo>
                    <a:pt x="5616079" y="1036452"/>
                  </a:lnTo>
                  <a:lnTo>
                    <a:pt x="5616079" y="54000"/>
                  </a:lnTo>
                  <a:lnTo>
                    <a:pt x="5611835" y="32980"/>
                  </a:lnTo>
                  <a:lnTo>
                    <a:pt x="5600261" y="15815"/>
                  </a:lnTo>
                  <a:lnTo>
                    <a:pt x="5583097" y="4243"/>
                  </a:lnTo>
                  <a:lnTo>
                    <a:pt x="5562079" y="0"/>
                  </a:lnTo>
                  <a:close/>
                </a:path>
              </a:pathLst>
            </a:custGeom>
            <a:solidFill>
              <a:srgbClr val="4C4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89994" y="1756586"/>
              <a:ext cx="5580380" cy="1054735"/>
            </a:xfrm>
            <a:custGeom>
              <a:avLst/>
              <a:gdLst/>
              <a:ahLst/>
              <a:cxnLst/>
              <a:rect l="l" t="t" r="r" b="b"/>
              <a:pathLst>
                <a:path w="5580380" h="1054735">
                  <a:moveTo>
                    <a:pt x="5544079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1018452"/>
                  </a:lnTo>
                  <a:lnTo>
                    <a:pt x="2829" y="1032465"/>
                  </a:lnTo>
                  <a:lnTo>
                    <a:pt x="10544" y="1043908"/>
                  </a:lnTo>
                  <a:lnTo>
                    <a:pt x="21987" y="1051623"/>
                  </a:lnTo>
                  <a:lnTo>
                    <a:pt x="36000" y="1054452"/>
                  </a:lnTo>
                  <a:lnTo>
                    <a:pt x="5544079" y="1054452"/>
                  </a:lnTo>
                  <a:lnTo>
                    <a:pt x="5558088" y="1051623"/>
                  </a:lnTo>
                  <a:lnTo>
                    <a:pt x="5569528" y="1043908"/>
                  </a:lnTo>
                  <a:lnTo>
                    <a:pt x="5577242" y="1032465"/>
                  </a:lnTo>
                  <a:lnTo>
                    <a:pt x="5580071" y="1018452"/>
                  </a:lnTo>
                  <a:lnTo>
                    <a:pt x="5580071" y="36000"/>
                  </a:lnTo>
                  <a:lnTo>
                    <a:pt x="5577242" y="21987"/>
                  </a:lnTo>
                  <a:lnTo>
                    <a:pt x="5569528" y="10544"/>
                  </a:lnTo>
                  <a:lnTo>
                    <a:pt x="5558088" y="2829"/>
                  </a:lnTo>
                  <a:lnTo>
                    <a:pt x="5544079" y="0"/>
                  </a:lnTo>
                  <a:close/>
                </a:path>
              </a:pathLst>
            </a:custGeom>
            <a:solidFill>
              <a:srgbClr val="F7F7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971994" y="5159235"/>
            <a:ext cx="5616575" cy="936625"/>
            <a:chOff x="971994" y="5159235"/>
            <a:chExt cx="5616575" cy="936625"/>
          </a:xfrm>
        </p:grpSpPr>
        <p:sp>
          <p:nvSpPr>
            <p:cNvPr id="6" name="object 6"/>
            <p:cNvSpPr/>
            <p:nvPr/>
          </p:nvSpPr>
          <p:spPr>
            <a:xfrm>
              <a:off x="971994" y="5159235"/>
              <a:ext cx="5616575" cy="936625"/>
            </a:xfrm>
            <a:custGeom>
              <a:avLst/>
              <a:gdLst/>
              <a:ahLst/>
              <a:cxnLst/>
              <a:rect l="l" t="t" r="r" b="b"/>
              <a:pathLst>
                <a:path w="5616575" h="936625">
                  <a:moveTo>
                    <a:pt x="5562079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5"/>
                  </a:lnTo>
                  <a:lnTo>
                    <a:pt x="4243" y="32980"/>
                  </a:lnTo>
                  <a:lnTo>
                    <a:pt x="0" y="53999"/>
                  </a:lnTo>
                  <a:lnTo>
                    <a:pt x="0" y="882510"/>
                  </a:lnTo>
                  <a:lnTo>
                    <a:pt x="4243" y="903530"/>
                  </a:lnTo>
                  <a:lnTo>
                    <a:pt x="15816" y="920694"/>
                  </a:lnTo>
                  <a:lnTo>
                    <a:pt x="32980" y="932267"/>
                  </a:lnTo>
                  <a:lnTo>
                    <a:pt x="54000" y="936510"/>
                  </a:lnTo>
                  <a:lnTo>
                    <a:pt x="5562079" y="936510"/>
                  </a:lnTo>
                  <a:lnTo>
                    <a:pt x="5583097" y="932267"/>
                  </a:lnTo>
                  <a:lnTo>
                    <a:pt x="5600261" y="920694"/>
                  </a:lnTo>
                  <a:lnTo>
                    <a:pt x="5611835" y="903530"/>
                  </a:lnTo>
                  <a:lnTo>
                    <a:pt x="5616079" y="882510"/>
                  </a:lnTo>
                  <a:lnTo>
                    <a:pt x="5616079" y="53999"/>
                  </a:lnTo>
                  <a:lnTo>
                    <a:pt x="5611835" y="32980"/>
                  </a:lnTo>
                  <a:lnTo>
                    <a:pt x="5600261" y="15815"/>
                  </a:lnTo>
                  <a:lnTo>
                    <a:pt x="5583097" y="4243"/>
                  </a:lnTo>
                  <a:lnTo>
                    <a:pt x="5562079" y="0"/>
                  </a:lnTo>
                  <a:close/>
                </a:path>
              </a:pathLst>
            </a:custGeom>
            <a:solidFill>
              <a:srgbClr val="4C4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89994" y="5177235"/>
              <a:ext cx="5580380" cy="901065"/>
            </a:xfrm>
            <a:custGeom>
              <a:avLst/>
              <a:gdLst/>
              <a:ahLst/>
              <a:cxnLst/>
              <a:rect l="l" t="t" r="r" b="b"/>
              <a:pathLst>
                <a:path w="5580380" h="901064">
                  <a:moveTo>
                    <a:pt x="5544079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6"/>
                  </a:lnTo>
                  <a:lnTo>
                    <a:pt x="0" y="35999"/>
                  </a:lnTo>
                  <a:lnTo>
                    <a:pt x="0" y="864510"/>
                  </a:lnTo>
                  <a:lnTo>
                    <a:pt x="2829" y="878523"/>
                  </a:lnTo>
                  <a:lnTo>
                    <a:pt x="10544" y="889966"/>
                  </a:lnTo>
                  <a:lnTo>
                    <a:pt x="21987" y="897682"/>
                  </a:lnTo>
                  <a:lnTo>
                    <a:pt x="36000" y="900511"/>
                  </a:lnTo>
                  <a:lnTo>
                    <a:pt x="5544079" y="900511"/>
                  </a:lnTo>
                  <a:lnTo>
                    <a:pt x="5558088" y="897682"/>
                  </a:lnTo>
                  <a:lnTo>
                    <a:pt x="5569528" y="889966"/>
                  </a:lnTo>
                  <a:lnTo>
                    <a:pt x="5577242" y="878523"/>
                  </a:lnTo>
                  <a:lnTo>
                    <a:pt x="5580071" y="864510"/>
                  </a:lnTo>
                  <a:lnTo>
                    <a:pt x="5580071" y="35999"/>
                  </a:lnTo>
                  <a:lnTo>
                    <a:pt x="5577242" y="21986"/>
                  </a:lnTo>
                  <a:lnTo>
                    <a:pt x="5569528" y="10544"/>
                  </a:lnTo>
                  <a:lnTo>
                    <a:pt x="5558088" y="2829"/>
                  </a:lnTo>
                  <a:lnTo>
                    <a:pt x="5544079" y="0"/>
                  </a:lnTo>
                  <a:close/>
                </a:path>
              </a:pathLst>
            </a:custGeom>
            <a:solidFill>
              <a:srgbClr val="F7F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59294" y="1427299"/>
            <a:ext cx="5641975" cy="7123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5585">
              <a:lnSpc>
                <a:spcPct val="100000"/>
              </a:lnSpc>
              <a:spcBef>
                <a:spcPts val="95"/>
              </a:spcBef>
              <a:tabLst>
                <a:tab pos="1506855" algn="l"/>
              </a:tabLst>
            </a:pPr>
            <a:r>
              <a:rPr dirty="0" sz="1200" spc="-5">
                <a:latin typeface="LM Roman 12"/>
                <a:cs typeface="LM Roman 12"/>
              </a:rPr>
              <a:t>d)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Other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(	)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LM Roman 12"/>
              <a:cs typeface="LM Roman 12"/>
            </a:endParaRPr>
          </a:p>
          <a:p>
            <a:pPr algn="just" marL="210185" marR="202565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LM Roman 12"/>
                <a:cs typeface="LM Roman 12"/>
              </a:rPr>
              <a:t>Purpose: </a:t>
            </a:r>
            <a:r>
              <a:rPr dirty="0" sz="1200" spc="-10">
                <a:latin typeface="LM Roman 12"/>
                <a:cs typeface="LM Roman 12"/>
              </a:rPr>
              <a:t>this question </a:t>
            </a:r>
            <a:r>
              <a:rPr dirty="0" sz="1200" spc="-5">
                <a:latin typeface="LM Roman 12"/>
                <a:cs typeface="LM Roman 12"/>
              </a:rPr>
              <a:t>can help us to </a:t>
            </a:r>
            <a:r>
              <a:rPr dirty="0" sz="1200" spc="-10">
                <a:latin typeface="LM Roman 12"/>
                <a:cs typeface="LM Roman 12"/>
              </a:rPr>
              <a:t>find </a:t>
            </a:r>
            <a:r>
              <a:rPr dirty="0" sz="1200" spc="-5">
                <a:latin typeface="LM Roman 12"/>
                <a:cs typeface="LM Roman 12"/>
              </a:rPr>
              <a:t>more problems </a:t>
            </a:r>
            <a:r>
              <a:rPr dirty="0" sz="1200" spc="-10">
                <a:latin typeface="LM Roman 12"/>
                <a:cs typeface="LM Roman 12"/>
              </a:rPr>
              <a:t>that our </a:t>
            </a:r>
            <a:r>
              <a:rPr dirty="0" sz="1200" spc="-5">
                <a:latin typeface="LM Roman 12"/>
                <a:cs typeface="LM Roman 12"/>
              </a:rPr>
              <a:t>customers  </a:t>
            </a:r>
            <a:r>
              <a:rPr dirty="0" sz="1200" spc="-10">
                <a:latin typeface="LM Roman 12"/>
                <a:cs typeface="LM Roman 12"/>
              </a:rPr>
              <a:t>might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face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during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finding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an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ideal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homestay.</a:t>
            </a:r>
            <a:r>
              <a:rPr dirty="0" sz="1200" spc="120">
                <a:latin typeface="LM Roman 12"/>
                <a:cs typeface="LM Roman 12"/>
              </a:rPr>
              <a:t> </a:t>
            </a:r>
            <a:r>
              <a:rPr dirty="0" sz="1200" spc="-55">
                <a:latin typeface="LM Roman 12"/>
                <a:cs typeface="LM Roman 12"/>
              </a:rPr>
              <a:t>We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can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get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rid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these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obstacles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by  </a:t>
            </a:r>
            <a:r>
              <a:rPr dirty="0" sz="1200">
                <a:latin typeface="LM Roman 12"/>
                <a:cs typeface="LM Roman 12"/>
              </a:rPr>
              <a:t>updating </a:t>
            </a:r>
            <a:r>
              <a:rPr dirty="0" sz="1200" spc="-5">
                <a:latin typeface="LM Roman 12"/>
                <a:cs typeface="LM Roman 12"/>
              </a:rPr>
              <a:t>new functions in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App </a:t>
            </a:r>
            <a:r>
              <a:rPr dirty="0" sz="1200" spc="-10">
                <a:latin typeface="LM Roman 12"/>
                <a:cs typeface="LM Roman 12"/>
              </a:rPr>
              <a:t>which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0">
                <a:latin typeface="LM Roman 12"/>
                <a:cs typeface="LM Roman 12"/>
              </a:rPr>
              <a:t>also fulfill the requests </a:t>
            </a:r>
            <a:r>
              <a:rPr dirty="0" sz="1200" spc="-5">
                <a:latin typeface="LM Roman 12"/>
                <a:cs typeface="LM Roman 12"/>
              </a:rPr>
              <a:t>from </a:t>
            </a:r>
            <a:r>
              <a:rPr dirty="0" sz="1200" spc="-10">
                <a:latin typeface="LM Roman 12"/>
                <a:cs typeface="LM Roman 12"/>
              </a:rPr>
              <a:t>our  target market. </a:t>
            </a:r>
            <a:r>
              <a:rPr dirty="0" sz="1200" spc="-5">
                <a:latin typeface="LM Roman 12"/>
                <a:cs typeface="LM Roman 12"/>
              </a:rPr>
              <a:t>These functions can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uniqueness </a:t>
            </a:r>
            <a:r>
              <a:rPr dirty="0" sz="1200">
                <a:latin typeface="LM Roman 12"/>
                <a:cs typeface="LM Roman 12"/>
              </a:rPr>
              <a:t>about </a:t>
            </a:r>
            <a:r>
              <a:rPr dirty="0" sz="1200" spc="-15">
                <a:latin typeface="LM Roman 12"/>
                <a:cs typeface="LM Roman 12"/>
              </a:rPr>
              <a:t>why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App </a:t>
            </a:r>
            <a:r>
              <a:rPr dirty="0" sz="1200" spc="-10">
                <a:latin typeface="LM Roman 12"/>
                <a:cs typeface="LM Roman 12"/>
              </a:rPr>
              <a:t>are  </a:t>
            </a:r>
            <a:r>
              <a:rPr dirty="0" sz="1200">
                <a:latin typeface="LM Roman 12"/>
                <a:cs typeface="LM Roman 12"/>
              </a:rPr>
              <a:t>better </a:t>
            </a:r>
            <a:r>
              <a:rPr dirty="0" sz="1200" spc="-10">
                <a:latin typeface="LM Roman 12"/>
                <a:cs typeface="LM Roman 12"/>
              </a:rPr>
              <a:t>than</a:t>
            </a:r>
            <a:r>
              <a:rPr dirty="0" sz="1200" spc="-1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others.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</a:pPr>
            <a:endParaRPr sz="1950">
              <a:latin typeface="LM Roman 12"/>
              <a:cs typeface="LM Roman 12"/>
            </a:endParaRPr>
          </a:p>
          <a:p>
            <a:pPr marL="12700" marR="5715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297180" algn="l"/>
                <a:tab pos="298450" algn="l"/>
              </a:tabLst>
            </a:pPr>
            <a:r>
              <a:rPr dirty="0" sz="1200" spc="-15" b="1">
                <a:latin typeface="LM Roman 12"/>
                <a:cs typeface="LM Roman 12"/>
              </a:rPr>
              <a:t>Which </a:t>
            </a:r>
            <a:r>
              <a:rPr dirty="0" sz="1200" spc="-10" b="1">
                <a:latin typeface="LM Roman 12"/>
                <a:cs typeface="LM Roman 12"/>
              </a:rPr>
              <a:t>information </a:t>
            </a:r>
            <a:r>
              <a:rPr dirty="0" sz="1200" b="1">
                <a:latin typeface="LM Roman 12"/>
                <a:cs typeface="LM Roman 12"/>
              </a:rPr>
              <a:t>about </a:t>
            </a:r>
            <a:r>
              <a:rPr dirty="0" sz="1200" spc="-10" b="1">
                <a:latin typeface="LM Roman 12"/>
                <a:cs typeface="LM Roman 12"/>
              </a:rPr>
              <a:t>the </a:t>
            </a:r>
            <a:r>
              <a:rPr dirty="0" sz="1200" spc="-5" b="1">
                <a:latin typeface="LM Roman 12"/>
                <a:cs typeface="LM Roman 12"/>
              </a:rPr>
              <a:t>host </a:t>
            </a:r>
            <a:r>
              <a:rPr dirty="0" sz="1200" spc="-10" b="1">
                <a:latin typeface="LM Roman 12"/>
                <a:cs typeface="LM Roman 12"/>
              </a:rPr>
              <a:t>family </a:t>
            </a:r>
            <a:r>
              <a:rPr dirty="0" sz="1200" spc="-5" b="1">
                <a:latin typeface="LM Roman 12"/>
                <a:cs typeface="LM Roman 12"/>
              </a:rPr>
              <a:t>do </a:t>
            </a:r>
            <a:r>
              <a:rPr dirty="0" sz="1200" spc="-20" b="1">
                <a:latin typeface="LM Roman 12"/>
                <a:cs typeface="LM Roman 12"/>
              </a:rPr>
              <a:t>you </a:t>
            </a:r>
            <a:r>
              <a:rPr dirty="0" sz="1200" spc="-10" b="1">
                <a:latin typeface="LM Roman 12"/>
                <a:cs typeface="LM Roman 12"/>
              </a:rPr>
              <a:t>think </a:t>
            </a:r>
            <a:r>
              <a:rPr dirty="0" sz="1200" spc="-5" b="1">
                <a:latin typeface="LM Roman 12"/>
                <a:cs typeface="LM Roman 12"/>
              </a:rPr>
              <a:t>is needed </a:t>
            </a:r>
            <a:r>
              <a:rPr dirty="0" sz="1200" spc="-10" b="1">
                <a:latin typeface="LM Roman 12"/>
                <a:cs typeface="LM Roman 12"/>
              </a:rPr>
              <a:t>to  </a:t>
            </a:r>
            <a:r>
              <a:rPr dirty="0" sz="1200" spc="-15" b="1">
                <a:latin typeface="LM Roman 12"/>
                <a:cs typeface="LM Roman 12"/>
              </a:rPr>
              <a:t>provide </a:t>
            </a:r>
            <a:r>
              <a:rPr dirty="0" sz="1200" spc="-5" b="1">
                <a:latin typeface="LM Roman 12"/>
                <a:cs typeface="LM Roman 12"/>
              </a:rPr>
              <a:t>in </a:t>
            </a:r>
            <a:r>
              <a:rPr dirty="0" sz="1200" spc="-10" b="1">
                <a:latin typeface="LM Roman 12"/>
                <a:cs typeface="LM Roman 12"/>
              </a:rPr>
              <a:t>an ideal homestay APP? (Multiple choices are </a:t>
            </a:r>
            <a:r>
              <a:rPr dirty="0" sz="1200" spc="-20" b="1">
                <a:latin typeface="LM Roman 12"/>
                <a:cs typeface="LM Roman 12"/>
              </a:rPr>
              <a:t>available) </a:t>
            </a:r>
            <a:r>
              <a:rPr dirty="0" sz="1200" spc="-10" b="1">
                <a:latin typeface="LM Roman 12"/>
                <a:cs typeface="LM Roman 12"/>
              </a:rPr>
              <a:t>(to</a:t>
            </a:r>
            <a:r>
              <a:rPr dirty="0" sz="1200" spc="13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7)</a:t>
            </a:r>
            <a:endParaRPr sz="1200">
              <a:latin typeface="LM Roman 12"/>
              <a:cs typeface="LM Roman 12"/>
            </a:endParaRPr>
          </a:p>
          <a:p>
            <a:pPr lvl="1" marL="417195" indent="-182245">
              <a:lnSpc>
                <a:spcPct val="100000"/>
              </a:lnSpc>
              <a:spcBef>
                <a:spcPts val="359"/>
              </a:spcBef>
              <a:buAutoNum type="alphaLcParenR"/>
              <a:tabLst>
                <a:tab pos="417830" algn="l"/>
              </a:tabLst>
            </a:pPr>
            <a:r>
              <a:rPr dirty="0" sz="1200" spc="-5">
                <a:latin typeface="LM Roman 12"/>
                <a:cs typeface="LM Roman 12"/>
              </a:rPr>
              <a:t>The </a:t>
            </a:r>
            <a:r>
              <a:rPr dirty="0" sz="1200">
                <a:latin typeface="LM Roman 12"/>
                <a:cs typeface="LM Roman 12"/>
              </a:rPr>
              <a:t>personal </a:t>
            </a:r>
            <a:r>
              <a:rPr dirty="0" sz="1200" spc="-5">
                <a:latin typeface="LM Roman 12"/>
                <a:cs typeface="LM Roman 12"/>
              </a:rPr>
              <a:t>information </a:t>
            </a:r>
            <a:r>
              <a:rPr dirty="0" sz="1200" spc="-10">
                <a:latin typeface="LM Roman 12"/>
                <a:cs typeface="LM Roman 12"/>
              </a:rPr>
              <a:t>(age, gender, </a:t>
            </a:r>
            <a:r>
              <a:rPr dirty="0" sz="1200" spc="-15">
                <a:latin typeface="LM Roman 12"/>
                <a:cs typeface="LM Roman 12"/>
              </a:rPr>
              <a:t>nationality, </a:t>
            </a:r>
            <a:r>
              <a:rPr dirty="0" sz="1200" spc="-5">
                <a:latin typeface="LM Roman 12"/>
                <a:cs typeface="LM Roman 12"/>
              </a:rPr>
              <a:t>etc.) of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host</a:t>
            </a:r>
            <a:endParaRPr sz="1200">
              <a:latin typeface="LM Roman 12"/>
              <a:cs typeface="LM Roman 12"/>
            </a:endParaRPr>
          </a:p>
          <a:p>
            <a:pPr lvl="1" marL="425450" indent="-19050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26084" algn="l"/>
              </a:tabLst>
            </a:pPr>
            <a:r>
              <a:rPr dirty="0" sz="1200" spc="-5">
                <a:latin typeface="LM Roman 12"/>
                <a:cs typeface="LM Roman 12"/>
              </a:rPr>
              <a:t>The photos of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host family </a:t>
            </a:r>
            <a:r>
              <a:rPr dirty="0" sz="1200" spc="-10">
                <a:latin typeface="LM Roman 12"/>
                <a:cs typeface="LM Roman 12"/>
              </a:rPr>
              <a:t>and their</a:t>
            </a:r>
            <a:r>
              <a:rPr dirty="0" sz="1200" spc="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rooms</a:t>
            </a:r>
            <a:endParaRPr sz="1200">
              <a:latin typeface="LM Roman 12"/>
              <a:cs typeface="LM Roman 12"/>
            </a:endParaRPr>
          </a:p>
          <a:p>
            <a:pPr lvl="1" marL="408940" indent="-17399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09575" algn="l"/>
              </a:tabLst>
            </a:pPr>
            <a:r>
              <a:rPr dirty="0" sz="1200" spc="-5">
                <a:latin typeface="LM Roman 12"/>
                <a:cs typeface="LM Roman 12"/>
              </a:rPr>
              <a:t>The price of living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what is </a:t>
            </a:r>
            <a:r>
              <a:rPr dirty="0" sz="1200" spc="-10">
                <a:latin typeface="LM Roman 12"/>
                <a:cs typeface="LM Roman 12"/>
              </a:rPr>
              <a:t>contained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price </a:t>
            </a:r>
            <a:r>
              <a:rPr dirty="0" sz="1200" spc="-10">
                <a:latin typeface="LM Roman 12"/>
                <a:cs typeface="LM Roman 12"/>
              </a:rPr>
              <a:t>(meals, </a:t>
            </a:r>
            <a:r>
              <a:rPr dirty="0" sz="1200" spc="-15">
                <a:latin typeface="LM Roman 12"/>
                <a:cs typeface="LM Roman 12"/>
              </a:rPr>
              <a:t>electricity,</a:t>
            </a:r>
            <a:r>
              <a:rPr dirty="0" sz="1200" spc="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etc.)</a:t>
            </a:r>
            <a:endParaRPr sz="1200">
              <a:latin typeface="LM Roman 12"/>
              <a:cs typeface="LM Roman 12"/>
            </a:endParaRPr>
          </a:p>
          <a:p>
            <a:pPr lvl="1" marL="425450" indent="-19050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26084" algn="l"/>
              </a:tabLst>
            </a:pPr>
            <a:r>
              <a:rPr dirty="0" sz="1200" spc="-5">
                <a:latin typeface="LM Roman 12"/>
                <a:cs typeface="LM Roman 12"/>
              </a:rPr>
              <a:t>The </a:t>
            </a:r>
            <a:r>
              <a:rPr dirty="0" sz="1200" spc="-10">
                <a:latin typeface="LM Roman 12"/>
                <a:cs typeface="LM Roman 12"/>
              </a:rPr>
              <a:t>restrictions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host family </a:t>
            </a:r>
            <a:r>
              <a:rPr dirty="0" sz="1200" spc="-10">
                <a:latin typeface="LM Roman 12"/>
                <a:cs typeface="LM Roman 12"/>
              </a:rPr>
              <a:t>(no </a:t>
            </a:r>
            <a:r>
              <a:rPr dirty="0" sz="1200" spc="-15">
                <a:latin typeface="LM Roman 12"/>
                <a:cs typeface="LM Roman 12"/>
              </a:rPr>
              <a:t>allow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smoke,</a:t>
            </a:r>
            <a:r>
              <a:rPr dirty="0" sz="1200" spc="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etc.)</a:t>
            </a:r>
            <a:endParaRPr sz="1200">
              <a:latin typeface="LM Roman 12"/>
              <a:cs typeface="LM Roman 12"/>
            </a:endParaRPr>
          </a:p>
          <a:p>
            <a:pPr lvl="1" marL="408940" indent="-17399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09575" algn="l"/>
              </a:tabLst>
            </a:pPr>
            <a:r>
              <a:rPr dirty="0" sz="1200" spc="-10">
                <a:latin typeface="LM Roman 12"/>
                <a:cs typeface="LM Roman 12"/>
              </a:rPr>
              <a:t>Nearby </a:t>
            </a:r>
            <a:r>
              <a:rPr dirty="0" sz="1200" spc="-5">
                <a:latin typeface="LM Roman 12"/>
                <a:cs typeface="LM Roman 12"/>
              </a:rPr>
              <a:t>transportations, shopping malls, </a:t>
            </a:r>
            <a:r>
              <a:rPr dirty="0" sz="1200" spc="-15">
                <a:latin typeface="LM Roman 12"/>
                <a:cs typeface="LM Roman 12"/>
              </a:rPr>
              <a:t>entertainments </a:t>
            </a:r>
            <a:r>
              <a:rPr dirty="0" sz="1200" spc="-10">
                <a:latin typeface="LM Roman 12"/>
                <a:cs typeface="LM Roman 12"/>
              </a:rPr>
              <a:t>(gym, theatre,</a:t>
            </a:r>
            <a:r>
              <a:rPr dirty="0" sz="1200" spc="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etc.)</a:t>
            </a:r>
            <a:endParaRPr sz="1200">
              <a:latin typeface="LM Roman 12"/>
              <a:cs typeface="LM Roman 12"/>
            </a:endParaRPr>
          </a:p>
          <a:p>
            <a:pPr lvl="1" marL="392430" indent="-15748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393065" algn="l"/>
              </a:tabLst>
            </a:pPr>
            <a:r>
              <a:rPr dirty="0" sz="1200" spc="-10">
                <a:latin typeface="LM Roman 12"/>
                <a:cs typeface="LM Roman 12"/>
              </a:rPr>
              <a:t>Remarks and </a:t>
            </a:r>
            <a:r>
              <a:rPr dirty="0" sz="1200" spc="-5">
                <a:latin typeface="LM Roman 12"/>
                <a:cs typeface="LM Roman 12"/>
              </a:rPr>
              <a:t>star-ranking of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host family from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past</a:t>
            </a:r>
            <a:r>
              <a:rPr dirty="0" sz="1200" spc="3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tenants</a:t>
            </a:r>
            <a:endParaRPr sz="1200">
              <a:latin typeface="LM Roman 12"/>
              <a:cs typeface="LM Roman 12"/>
            </a:endParaRPr>
          </a:p>
          <a:p>
            <a:pPr lvl="1" marL="417195" indent="-182245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17830" algn="l"/>
                <a:tab pos="1498600" algn="l"/>
              </a:tabLst>
            </a:pPr>
            <a:r>
              <a:rPr dirty="0" sz="1200" spc="-10">
                <a:latin typeface="LM Roman 12"/>
                <a:cs typeface="LM Roman 12"/>
              </a:rPr>
              <a:t>Other</a:t>
            </a:r>
            <a:r>
              <a:rPr dirty="0" sz="1200" spc="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(	)</a:t>
            </a:r>
            <a:endParaRPr sz="1200">
              <a:latin typeface="LM Roman 12"/>
              <a:cs typeface="LM Roman 12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LM Roman 12"/>
              <a:buAutoNum type="alphaLcParenR"/>
            </a:pPr>
            <a:endParaRPr sz="1050">
              <a:latin typeface="LM Roman 12"/>
              <a:cs typeface="LM Roman 12"/>
            </a:endParaRPr>
          </a:p>
          <a:p>
            <a:pPr algn="just" marL="210185" marR="202565">
              <a:lnSpc>
                <a:spcPct val="100000"/>
              </a:lnSpc>
            </a:pPr>
            <a:r>
              <a:rPr dirty="0" sz="1200" spc="-5" b="1">
                <a:latin typeface="LM Roman 12"/>
                <a:cs typeface="LM Roman 12"/>
              </a:rPr>
              <a:t>Purpose: </a:t>
            </a:r>
            <a:r>
              <a:rPr dirty="0" sz="1200" spc="-10">
                <a:latin typeface="LM Roman 12"/>
                <a:cs typeface="LM Roman 12"/>
              </a:rPr>
              <a:t>this question </a:t>
            </a:r>
            <a:r>
              <a:rPr dirty="0" sz="1200" spc="-5">
                <a:latin typeface="LM Roman 12"/>
                <a:cs typeface="LM Roman 12"/>
              </a:rPr>
              <a:t>is designed to </a:t>
            </a:r>
            <a:r>
              <a:rPr dirty="0" sz="1200" spc="-15">
                <a:latin typeface="LM Roman 12"/>
                <a:cs typeface="LM Roman 12"/>
              </a:rPr>
              <a:t>make </a:t>
            </a:r>
            <a:r>
              <a:rPr dirty="0" sz="1200" spc="-5">
                <a:latin typeface="LM Roman 12"/>
                <a:cs typeface="LM Roman 12"/>
              </a:rPr>
              <a:t>sure </a:t>
            </a:r>
            <a:r>
              <a:rPr dirty="0" sz="1200" spc="-10">
                <a:latin typeface="LM Roman 12"/>
                <a:cs typeface="LM Roman 12"/>
              </a:rPr>
              <a:t>which </a:t>
            </a:r>
            <a:r>
              <a:rPr dirty="0" sz="1200" spc="-5">
                <a:latin typeface="LM Roman 12"/>
                <a:cs typeface="LM Roman 12"/>
              </a:rPr>
              <a:t>information do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cus-  </a:t>
            </a:r>
            <a:r>
              <a:rPr dirty="0" sz="1200" spc="-10">
                <a:latin typeface="LM Roman 12"/>
                <a:cs typeface="LM Roman 12"/>
              </a:rPr>
              <a:t>tomers </a:t>
            </a:r>
            <a:r>
              <a:rPr dirty="0" sz="1200" spc="-15">
                <a:latin typeface="LM Roman 12"/>
                <a:cs typeface="LM Roman 12"/>
              </a:rPr>
              <a:t>would like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5">
                <a:latin typeface="LM Roman 12"/>
                <a:cs typeface="LM Roman 12"/>
              </a:rPr>
              <a:t>know </a:t>
            </a:r>
            <a:r>
              <a:rPr dirty="0" sz="1200">
                <a:latin typeface="LM Roman 12"/>
                <a:cs typeface="LM Roman 12"/>
              </a:rPr>
              <a:t>about </a:t>
            </a:r>
            <a:r>
              <a:rPr dirty="0" sz="1200" spc="-10">
                <a:latin typeface="LM Roman 12"/>
                <a:cs typeface="LM Roman 12"/>
              </a:rPr>
              <a:t>their </a:t>
            </a:r>
            <a:r>
              <a:rPr dirty="0" sz="1200" spc="-5">
                <a:latin typeface="LM Roman 12"/>
                <a:cs typeface="LM Roman 12"/>
              </a:rPr>
              <a:t>host families in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App. And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 </a:t>
            </a:r>
            <a:r>
              <a:rPr dirty="0" sz="1200" spc="-10">
                <a:latin typeface="LM Roman 12"/>
                <a:cs typeface="LM Roman 12"/>
              </a:rPr>
              <a:t>also find which </a:t>
            </a:r>
            <a:r>
              <a:rPr dirty="0" sz="1200" spc="-5">
                <a:latin typeface="LM Roman 12"/>
                <a:cs typeface="LM Roman 12"/>
              </a:rPr>
              <a:t>one is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most </a:t>
            </a:r>
            <a:r>
              <a:rPr dirty="0" sz="1200" spc="-10">
                <a:latin typeface="LM Roman 12"/>
                <a:cs typeface="LM Roman 12"/>
              </a:rPr>
              <a:t>requirable </a:t>
            </a:r>
            <a:r>
              <a:rPr dirty="0" sz="1200" spc="-5">
                <a:latin typeface="LM Roman 12"/>
                <a:cs typeface="LM Roman 12"/>
              </a:rPr>
              <a:t>so </a:t>
            </a:r>
            <a:r>
              <a:rPr dirty="0" sz="1200" spc="-10">
                <a:latin typeface="LM Roman 12"/>
                <a:cs typeface="LM Roman 12"/>
              </a:rPr>
              <a:t>that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5">
                <a:latin typeface="LM Roman 12"/>
                <a:cs typeface="LM Roman 12"/>
              </a:rPr>
              <a:t>may </a:t>
            </a:r>
            <a:r>
              <a:rPr dirty="0" sz="1200" spc="-5">
                <a:latin typeface="LM Roman 12"/>
                <a:cs typeface="LM Roman 12"/>
              </a:rPr>
              <a:t>consider putting it in  a more conspicuous</a:t>
            </a:r>
            <a:r>
              <a:rPr dirty="0" sz="1200" spc="-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place.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LM Roman 12"/>
              <a:cs typeface="LM Roman 12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220979" algn="l"/>
              </a:tabLst>
            </a:pPr>
            <a:r>
              <a:rPr dirty="0" sz="1200" spc="-5" b="1">
                <a:latin typeface="LM Roman 12"/>
                <a:cs typeface="LM Roman 12"/>
              </a:rPr>
              <a:t>What </a:t>
            </a:r>
            <a:r>
              <a:rPr dirty="0" sz="1200" b="1">
                <a:latin typeface="LM Roman 12"/>
                <a:cs typeface="LM Roman 12"/>
              </a:rPr>
              <a:t>aspects </a:t>
            </a:r>
            <a:r>
              <a:rPr dirty="0" sz="1200" spc="-20" b="1">
                <a:latin typeface="LM Roman 12"/>
                <a:cs typeface="LM Roman 12"/>
              </a:rPr>
              <a:t>may </a:t>
            </a:r>
            <a:r>
              <a:rPr dirty="0" sz="1200" spc="-5" b="1">
                <a:latin typeface="LM Roman 12"/>
                <a:cs typeface="LM Roman 12"/>
              </a:rPr>
              <a:t>decide </a:t>
            </a:r>
            <a:r>
              <a:rPr dirty="0" sz="1200" spc="-15" b="1">
                <a:latin typeface="LM Roman 12"/>
                <a:cs typeface="LM Roman 12"/>
              </a:rPr>
              <a:t>your </a:t>
            </a:r>
            <a:r>
              <a:rPr dirty="0" sz="1200" spc="-5" b="1">
                <a:latin typeface="LM Roman 12"/>
                <a:cs typeface="LM Roman 12"/>
              </a:rPr>
              <a:t>preference of a </a:t>
            </a:r>
            <a:r>
              <a:rPr dirty="0" sz="1200" spc="-10" b="1">
                <a:latin typeface="LM Roman 12"/>
                <a:cs typeface="LM Roman 12"/>
              </a:rPr>
              <a:t>homestay family? (Multi-  </a:t>
            </a:r>
            <a:r>
              <a:rPr dirty="0" sz="1200" spc="-5" b="1">
                <a:latin typeface="LM Roman 12"/>
                <a:cs typeface="LM Roman 12"/>
              </a:rPr>
              <a:t>ple </a:t>
            </a:r>
            <a:r>
              <a:rPr dirty="0" sz="1200" spc="-10" b="1">
                <a:latin typeface="LM Roman 12"/>
                <a:cs typeface="LM Roman 12"/>
              </a:rPr>
              <a:t>choices are </a:t>
            </a:r>
            <a:r>
              <a:rPr dirty="0" sz="1200" spc="-20" b="1">
                <a:latin typeface="LM Roman 12"/>
                <a:cs typeface="LM Roman 12"/>
              </a:rPr>
              <a:t>available) </a:t>
            </a:r>
            <a:r>
              <a:rPr dirty="0" sz="1200" spc="-10" b="1">
                <a:latin typeface="LM Roman 12"/>
                <a:cs typeface="LM Roman 12"/>
              </a:rPr>
              <a:t>(to</a:t>
            </a:r>
            <a:r>
              <a:rPr dirty="0" sz="1200" spc="1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Q8)</a:t>
            </a:r>
            <a:endParaRPr sz="1200">
              <a:latin typeface="LM Roman 12"/>
              <a:cs typeface="LM Roman 12"/>
            </a:endParaRPr>
          </a:p>
          <a:p>
            <a:pPr lvl="1" marL="417195" indent="-182245">
              <a:lnSpc>
                <a:spcPct val="100000"/>
              </a:lnSpc>
              <a:spcBef>
                <a:spcPts val="359"/>
              </a:spcBef>
              <a:buAutoNum type="alphaLcParenR"/>
              <a:tabLst>
                <a:tab pos="417830" algn="l"/>
              </a:tabLst>
            </a:pPr>
            <a:r>
              <a:rPr dirty="0" sz="1200" spc="-5">
                <a:latin typeface="LM Roman 12"/>
                <a:cs typeface="LM Roman 12"/>
              </a:rPr>
              <a:t>The </a:t>
            </a:r>
            <a:r>
              <a:rPr dirty="0" sz="1200" spc="-10">
                <a:latin typeface="LM Roman 12"/>
                <a:cs typeface="LM Roman 12"/>
              </a:rPr>
              <a:t>age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host</a:t>
            </a:r>
            <a:endParaRPr sz="1200">
              <a:latin typeface="LM Roman 12"/>
              <a:cs typeface="LM Roman 12"/>
            </a:endParaRPr>
          </a:p>
          <a:p>
            <a:pPr lvl="1" marL="425450" indent="-19050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26084" algn="l"/>
              </a:tabLst>
            </a:pPr>
            <a:r>
              <a:rPr dirty="0" sz="1200" spc="-5">
                <a:latin typeface="LM Roman 12"/>
                <a:cs typeface="LM Roman 12"/>
              </a:rPr>
              <a:t>The </a:t>
            </a:r>
            <a:r>
              <a:rPr dirty="0" sz="1200" spc="-10">
                <a:latin typeface="LM Roman 12"/>
                <a:cs typeface="LM Roman 12"/>
              </a:rPr>
              <a:t>gender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host</a:t>
            </a:r>
            <a:endParaRPr sz="1200">
              <a:latin typeface="LM Roman 12"/>
              <a:cs typeface="LM Roman 12"/>
            </a:endParaRPr>
          </a:p>
          <a:p>
            <a:pPr lvl="1" marL="408940" indent="-17399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09575" algn="l"/>
              </a:tabLst>
            </a:pPr>
            <a:r>
              <a:rPr dirty="0" sz="1200" spc="-5">
                <a:latin typeface="LM Roman 12"/>
                <a:cs typeface="LM Roman 12"/>
              </a:rPr>
              <a:t>The </a:t>
            </a:r>
            <a:r>
              <a:rPr dirty="0" sz="1200" spc="-10">
                <a:latin typeface="LM Roman 12"/>
                <a:cs typeface="LM Roman 12"/>
              </a:rPr>
              <a:t>nationality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host</a:t>
            </a:r>
            <a:r>
              <a:rPr dirty="0" sz="1200" spc="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family</a:t>
            </a:r>
            <a:endParaRPr sz="1200">
              <a:latin typeface="LM Roman 12"/>
              <a:cs typeface="LM Roman 12"/>
            </a:endParaRPr>
          </a:p>
          <a:p>
            <a:pPr lvl="1" marL="425450" indent="-19050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26084" algn="l"/>
              </a:tabLst>
            </a:pPr>
            <a:r>
              <a:rPr dirty="0" sz="1200" spc="-5">
                <a:latin typeface="LM Roman 12"/>
                <a:cs typeface="LM Roman 12"/>
              </a:rPr>
              <a:t>Whether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host </a:t>
            </a:r>
            <a:r>
              <a:rPr dirty="0" sz="1200" spc="-20">
                <a:latin typeface="LM Roman 12"/>
                <a:cs typeface="LM Roman 12"/>
              </a:rPr>
              <a:t>have </a:t>
            </a:r>
            <a:r>
              <a:rPr dirty="0" sz="1200" spc="-5">
                <a:latin typeface="LM Roman 12"/>
                <a:cs typeface="LM Roman 12"/>
              </a:rPr>
              <a:t>a</a:t>
            </a:r>
            <a:r>
              <a:rPr dirty="0" sz="1200" spc="1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child</a:t>
            </a:r>
            <a:endParaRPr sz="1200">
              <a:latin typeface="LM Roman 12"/>
              <a:cs typeface="LM Roman 12"/>
            </a:endParaRPr>
          </a:p>
          <a:p>
            <a:pPr lvl="1" marL="408940" indent="-17399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09575" algn="l"/>
              </a:tabLst>
            </a:pPr>
            <a:r>
              <a:rPr dirty="0" sz="1200" spc="-5">
                <a:latin typeface="LM Roman 12"/>
                <a:cs typeface="LM Roman 12"/>
              </a:rPr>
              <a:t>Whether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host </a:t>
            </a:r>
            <a:r>
              <a:rPr dirty="0" sz="1200" spc="-20">
                <a:latin typeface="LM Roman 12"/>
                <a:cs typeface="LM Roman 12"/>
              </a:rPr>
              <a:t>have </a:t>
            </a:r>
            <a:r>
              <a:rPr dirty="0" sz="1200" spc="-5">
                <a:latin typeface="LM Roman 12"/>
                <a:cs typeface="LM Roman 12"/>
              </a:rPr>
              <a:t>a</a:t>
            </a:r>
            <a:r>
              <a:rPr dirty="0" sz="1200" spc="10">
                <a:latin typeface="LM Roman 12"/>
                <a:cs typeface="LM Roman 12"/>
              </a:rPr>
              <a:t> </a:t>
            </a:r>
            <a:r>
              <a:rPr dirty="0" sz="1200" spc="5">
                <a:latin typeface="LM Roman 12"/>
                <a:cs typeface="LM Roman 12"/>
              </a:rPr>
              <a:t>pet</a:t>
            </a:r>
            <a:endParaRPr sz="1200">
              <a:latin typeface="LM Roman 12"/>
              <a:cs typeface="LM Roman 12"/>
            </a:endParaRPr>
          </a:p>
          <a:p>
            <a:pPr lvl="1" marL="392430" indent="-157480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393065" algn="l"/>
              </a:tabLst>
            </a:pPr>
            <a:r>
              <a:rPr dirty="0" sz="1200" spc="-5">
                <a:latin typeface="LM Roman 12"/>
                <a:cs typeface="LM Roman 12"/>
              </a:rPr>
              <a:t>Whether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host </a:t>
            </a:r>
            <a:r>
              <a:rPr dirty="0" sz="1200" spc="-20">
                <a:latin typeface="LM Roman 12"/>
                <a:cs typeface="LM Roman 12"/>
              </a:rPr>
              <a:t>have </a:t>
            </a:r>
            <a:r>
              <a:rPr dirty="0" sz="1200" spc="-5">
                <a:latin typeface="LM Roman 12"/>
                <a:cs typeface="LM Roman 12"/>
              </a:rPr>
              <a:t>a </a:t>
            </a:r>
            <a:r>
              <a:rPr dirty="0" sz="1200" spc="-10">
                <a:latin typeface="LM Roman 12"/>
                <a:cs typeface="LM Roman 12"/>
              </a:rPr>
              <a:t>religion</a:t>
            </a:r>
            <a:r>
              <a:rPr dirty="0" sz="1200" spc="1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belief</a:t>
            </a:r>
            <a:endParaRPr sz="1200">
              <a:latin typeface="LM Roman 12"/>
              <a:cs typeface="LM Roman 12"/>
            </a:endParaRPr>
          </a:p>
          <a:p>
            <a:pPr lvl="1" marL="417195" indent="-182245">
              <a:lnSpc>
                <a:spcPct val="100000"/>
              </a:lnSpc>
              <a:spcBef>
                <a:spcPts val="355"/>
              </a:spcBef>
              <a:buAutoNum type="alphaLcParenR"/>
              <a:tabLst>
                <a:tab pos="417830" algn="l"/>
              </a:tabLst>
            </a:pPr>
            <a:r>
              <a:rPr dirty="0" sz="1200" spc="-5">
                <a:latin typeface="LM Roman 12"/>
                <a:cs typeface="LM Roman 12"/>
              </a:rPr>
              <a:t>Whether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host </a:t>
            </a:r>
            <a:r>
              <a:rPr dirty="0" sz="1200" spc="-20">
                <a:latin typeface="LM Roman 12"/>
                <a:cs typeface="LM Roman 12"/>
              </a:rPr>
              <a:t>have </a:t>
            </a:r>
            <a:r>
              <a:rPr dirty="0" sz="1200" spc="-5">
                <a:latin typeface="LM Roman 12"/>
                <a:cs typeface="LM Roman 12"/>
              </a:rPr>
              <a:t>some</a:t>
            </a:r>
            <a:r>
              <a:rPr dirty="0" sz="1200" spc="1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restrictions</a:t>
            </a:r>
            <a:endParaRPr sz="1200">
              <a:latin typeface="LM Roman 12"/>
              <a:cs typeface="LM Roman 12"/>
            </a:endParaRPr>
          </a:p>
          <a:p>
            <a:pPr lvl="1" marL="425450" indent="-190500">
              <a:lnSpc>
                <a:spcPct val="100000"/>
              </a:lnSpc>
              <a:spcBef>
                <a:spcPts val="359"/>
              </a:spcBef>
              <a:buAutoNum type="alphaLcParenR"/>
              <a:tabLst>
                <a:tab pos="426084" algn="l"/>
                <a:tab pos="1506855" algn="l"/>
              </a:tabLst>
            </a:pPr>
            <a:r>
              <a:rPr dirty="0" sz="1200" spc="-10">
                <a:latin typeface="LM Roman 12"/>
                <a:cs typeface="LM Roman 12"/>
              </a:rPr>
              <a:t>Other</a:t>
            </a:r>
            <a:r>
              <a:rPr dirty="0" sz="1200" spc="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(	)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1994" y="1439989"/>
            <a:ext cx="5616575" cy="936625"/>
            <a:chOff x="971994" y="1439989"/>
            <a:chExt cx="5616575" cy="936625"/>
          </a:xfrm>
        </p:grpSpPr>
        <p:sp>
          <p:nvSpPr>
            <p:cNvPr id="3" name="object 3"/>
            <p:cNvSpPr/>
            <p:nvPr/>
          </p:nvSpPr>
          <p:spPr>
            <a:xfrm>
              <a:off x="971994" y="1439989"/>
              <a:ext cx="5616575" cy="936625"/>
            </a:xfrm>
            <a:custGeom>
              <a:avLst/>
              <a:gdLst/>
              <a:ahLst/>
              <a:cxnLst/>
              <a:rect l="l" t="t" r="r" b="b"/>
              <a:pathLst>
                <a:path w="5616575" h="936625">
                  <a:moveTo>
                    <a:pt x="5562079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5"/>
                  </a:lnTo>
                  <a:lnTo>
                    <a:pt x="4243" y="32980"/>
                  </a:lnTo>
                  <a:lnTo>
                    <a:pt x="0" y="53999"/>
                  </a:lnTo>
                  <a:lnTo>
                    <a:pt x="0" y="882510"/>
                  </a:lnTo>
                  <a:lnTo>
                    <a:pt x="4243" y="903530"/>
                  </a:lnTo>
                  <a:lnTo>
                    <a:pt x="15816" y="920694"/>
                  </a:lnTo>
                  <a:lnTo>
                    <a:pt x="32980" y="932267"/>
                  </a:lnTo>
                  <a:lnTo>
                    <a:pt x="54000" y="936510"/>
                  </a:lnTo>
                  <a:lnTo>
                    <a:pt x="5562079" y="936510"/>
                  </a:lnTo>
                  <a:lnTo>
                    <a:pt x="5583097" y="932267"/>
                  </a:lnTo>
                  <a:lnTo>
                    <a:pt x="5600261" y="920694"/>
                  </a:lnTo>
                  <a:lnTo>
                    <a:pt x="5611835" y="903530"/>
                  </a:lnTo>
                  <a:lnTo>
                    <a:pt x="5616079" y="882510"/>
                  </a:lnTo>
                  <a:lnTo>
                    <a:pt x="5616079" y="53999"/>
                  </a:lnTo>
                  <a:lnTo>
                    <a:pt x="5611835" y="32980"/>
                  </a:lnTo>
                  <a:lnTo>
                    <a:pt x="5600261" y="15815"/>
                  </a:lnTo>
                  <a:lnTo>
                    <a:pt x="5583097" y="4243"/>
                  </a:lnTo>
                  <a:lnTo>
                    <a:pt x="5562079" y="0"/>
                  </a:lnTo>
                  <a:close/>
                </a:path>
              </a:pathLst>
            </a:custGeom>
            <a:solidFill>
              <a:srgbClr val="4C4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89994" y="1457989"/>
              <a:ext cx="5580380" cy="901065"/>
            </a:xfrm>
            <a:custGeom>
              <a:avLst/>
              <a:gdLst/>
              <a:ahLst/>
              <a:cxnLst/>
              <a:rect l="l" t="t" r="r" b="b"/>
              <a:pathLst>
                <a:path w="5580380" h="901064">
                  <a:moveTo>
                    <a:pt x="5544079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6"/>
                  </a:lnTo>
                  <a:lnTo>
                    <a:pt x="0" y="35999"/>
                  </a:lnTo>
                  <a:lnTo>
                    <a:pt x="0" y="864510"/>
                  </a:lnTo>
                  <a:lnTo>
                    <a:pt x="2829" y="878523"/>
                  </a:lnTo>
                  <a:lnTo>
                    <a:pt x="10544" y="889966"/>
                  </a:lnTo>
                  <a:lnTo>
                    <a:pt x="21987" y="897682"/>
                  </a:lnTo>
                  <a:lnTo>
                    <a:pt x="36000" y="900511"/>
                  </a:lnTo>
                  <a:lnTo>
                    <a:pt x="5544079" y="900511"/>
                  </a:lnTo>
                  <a:lnTo>
                    <a:pt x="5558088" y="897682"/>
                  </a:lnTo>
                  <a:lnTo>
                    <a:pt x="5569528" y="889966"/>
                  </a:lnTo>
                  <a:lnTo>
                    <a:pt x="5577242" y="878523"/>
                  </a:lnTo>
                  <a:lnTo>
                    <a:pt x="5580071" y="864510"/>
                  </a:lnTo>
                  <a:lnTo>
                    <a:pt x="5580071" y="35999"/>
                  </a:lnTo>
                  <a:lnTo>
                    <a:pt x="5577242" y="21986"/>
                  </a:lnTo>
                  <a:lnTo>
                    <a:pt x="5569528" y="10544"/>
                  </a:lnTo>
                  <a:lnTo>
                    <a:pt x="5558088" y="2829"/>
                  </a:lnTo>
                  <a:lnTo>
                    <a:pt x="5544079" y="0"/>
                  </a:lnTo>
                  <a:close/>
                </a:path>
              </a:pathLst>
            </a:custGeom>
            <a:solidFill>
              <a:srgbClr val="F7F7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971994" y="3338385"/>
            <a:ext cx="5616575" cy="936625"/>
            <a:chOff x="971994" y="3338385"/>
            <a:chExt cx="5616575" cy="936625"/>
          </a:xfrm>
        </p:grpSpPr>
        <p:sp>
          <p:nvSpPr>
            <p:cNvPr id="6" name="object 6"/>
            <p:cNvSpPr/>
            <p:nvPr/>
          </p:nvSpPr>
          <p:spPr>
            <a:xfrm>
              <a:off x="971994" y="3338385"/>
              <a:ext cx="5616575" cy="936625"/>
            </a:xfrm>
            <a:custGeom>
              <a:avLst/>
              <a:gdLst/>
              <a:ahLst/>
              <a:cxnLst/>
              <a:rect l="l" t="t" r="r" b="b"/>
              <a:pathLst>
                <a:path w="5616575" h="936625">
                  <a:moveTo>
                    <a:pt x="5562079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5"/>
                  </a:lnTo>
                  <a:lnTo>
                    <a:pt x="4243" y="32980"/>
                  </a:lnTo>
                  <a:lnTo>
                    <a:pt x="0" y="53999"/>
                  </a:lnTo>
                  <a:lnTo>
                    <a:pt x="0" y="882510"/>
                  </a:lnTo>
                  <a:lnTo>
                    <a:pt x="4243" y="903530"/>
                  </a:lnTo>
                  <a:lnTo>
                    <a:pt x="15816" y="920694"/>
                  </a:lnTo>
                  <a:lnTo>
                    <a:pt x="32980" y="932267"/>
                  </a:lnTo>
                  <a:lnTo>
                    <a:pt x="54000" y="936510"/>
                  </a:lnTo>
                  <a:lnTo>
                    <a:pt x="5562079" y="936510"/>
                  </a:lnTo>
                  <a:lnTo>
                    <a:pt x="5583097" y="932267"/>
                  </a:lnTo>
                  <a:lnTo>
                    <a:pt x="5600261" y="920694"/>
                  </a:lnTo>
                  <a:lnTo>
                    <a:pt x="5611835" y="903530"/>
                  </a:lnTo>
                  <a:lnTo>
                    <a:pt x="5616079" y="882510"/>
                  </a:lnTo>
                  <a:lnTo>
                    <a:pt x="5616079" y="53999"/>
                  </a:lnTo>
                  <a:lnTo>
                    <a:pt x="5611835" y="32980"/>
                  </a:lnTo>
                  <a:lnTo>
                    <a:pt x="5600261" y="15815"/>
                  </a:lnTo>
                  <a:lnTo>
                    <a:pt x="5583097" y="4243"/>
                  </a:lnTo>
                  <a:lnTo>
                    <a:pt x="5562079" y="0"/>
                  </a:lnTo>
                  <a:close/>
                </a:path>
              </a:pathLst>
            </a:custGeom>
            <a:solidFill>
              <a:srgbClr val="4C4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89994" y="3356385"/>
              <a:ext cx="5580380" cy="901065"/>
            </a:xfrm>
            <a:custGeom>
              <a:avLst/>
              <a:gdLst/>
              <a:ahLst/>
              <a:cxnLst/>
              <a:rect l="l" t="t" r="r" b="b"/>
              <a:pathLst>
                <a:path w="5580380" h="901064">
                  <a:moveTo>
                    <a:pt x="5544079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6"/>
                  </a:lnTo>
                  <a:lnTo>
                    <a:pt x="0" y="35999"/>
                  </a:lnTo>
                  <a:lnTo>
                    <a:pt x="0" y="864510"/>
                  </a:lnTo>
                  <a:lnTo>
                    <a:pt x="2829" y="878523"/>
                  </a:lnTo>
                  <a:lnTo>
                    <a:pt x="10544" y="889966"/>
                  </a:lnTo>
                  <a:lnTo>
                    <a:pt x="21987" y="897682"/>
                  </a:lnTo>
                  <a:lnTo>
                    <a:pt x="36000" y="900511"/>
                  </a:lnTo>
                  <a:lnTo>
                    <a:pt x="5544079" y="900511"/>
                  </a:lnTo>
                  <a:lnTo>
                    <a:pt x="5558088" y="897682"/>
                  </a:lnTo>
                  <a:lnTo>
                    <a:pt x="5569528" y="889966"/>
                  </a:lnTo>
                  <a:lnTo>
                    <a:pt x="5577242" y="878523"/>
                  </a:lnTo>
                  <a:lnTo>
                    <a:pt x="5580071" y="864510"/>
                  </a:lnTo>
                  <a:lnTo>
                    <a:pt x="5580071" y="35999"/>
                  </a:lnTo>
                  <a:lnTo>
                    <a:pt x="5577242" y="21986"/>
                  </a:lnTo>
                  <a:lnTo>
                    <a:pt x="5569528" y="10544"/>
                  </a:lnTo>
                  <a:lnTo>
                    <a:pt x="5558088" y="2829"/>
                  </a:lnTo>
                  <a:lnTo>
                    <a:pt x="5544079" y="0"/>
                  </a:lnTo>
                  <a:close/>
                </a:path>
              </a:pathLst>
            </a:custGeom>
            <a:solidFill>
              <a:srgbClr val="F7F7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971994" y="5053330"/>
            <a:ext cx="5616575" cy="753110"/>
            <a:chOff x="971994" y="5053330"/>
            <a:chExt cx="5616575" cy="753110"/>
          </a:xfrm>
        </p:grpSpPr>
        <p:sp>
          <p:nvSpPr>
            <p:cNvPr id="9" name="object 9"/>
            <p:cNvSpPr/>
            <p:nvPr/>
          </p:nvSpPr>
          <p:spPr>
            <a:xfrm>
              <a:off x="971994" y="5053330"/>
              <a:ext cx="5616575" cy="753110"/>
            </a:xfrm>
            <a:custGeom>
              <a:avLst/>
              <a:gdLst/>
              <a:ahLst/>
              <a:cxnLst/>
              <a:rect l="l" t="t" r="r" b="b"/>
              <a:pathLst>
                <a:path w="5616575" h="753110">
                  <a:moveTo>
                    <a:pt x="5562079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5"/>
                  </a:lnTo>
                  <a:lnTo>
                    <a:pt x="4243" y="32980"/>
                  </a:lnTo>
                  <a:lnTo>
                    <a:pt x="0" y="53999"/>
                  </a:lnTo>
                  <a:lnTo>
                    <a:pt x="0" y="699046"/>
                  </a:lnTo>
                  <a:lnTo>
                    <a:pt x="4243" y="720065"/>
                  </a:lnTo>
                  <a:lnTo>
                    <a:pt x="15816" y="737230"/>
                  </a:lnTo>
                  <a:lnTo>
                    <a:pt x="32980" y="748802"/>
                  </a:lnTo>
                  <a:lnTo>
                    <a:pt x="54000" y="753046"/>
                  </a:lnTo>
                  <a:lnTo>
                    <a:pt x="5562079" y="753046"/>
                  </a:lnTo>
                  <a:lnTo>
                    <a:pt x="5583097" y="748802"/>
                  </a:lnTo>
                  <a:lnTo>
                    <a:pt x="5600261" y="737230"/>
                  </a:lnTo>
                  <a:lnTo>
                    <a:pt x="5611835" y="720065"/>
                  </a:lnTo>
                  <a:lnTo>
                    <a:pt x="5616079" y="699046"/>
                  </a:lnTo>
                  <a:lnTo>
                    <a:pt x="5616079" y="53999"/>
                  </a:lnTo>
                  <a:lnTo>
                    <a:pt x="5611835" y="32980"/>
                  </a:lnTo>
                  <a:lnTo>
                    <a:pt x="5600261" y="15815"/>
                  </a:lnTo>
                  <a:lnTo>
                    <a:pt x="5583097" y="4243"/>
                  </a:lnTo>
                  <a:lnTo>
                    <a:pt x="5562079" y="0"/>
                  </a:lnTo>
                  <a:close/>
                </a:path>
              </a:pathLst>
            </a:custGeom>
            <a:solidFill>
              <a:srgbClr val="4C4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89994" y="5071330"/>
              <a:ext cx="5580380" cy="717550"/>
            </a:xfrm>
            <a:custGeom>
              <a:avLst/>
              <a:gdLst/>
              <a:ahLst/>
              <a:cxnLst/>
              <a:rect l="l" t="t" r="r" b="b"/>
              <a:pathLst>
                <a:path w="5580380" h="717550">
                  <a:moveTo>
                    <a:pt x="5544079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6"/>
                  </a:lnTo>
                  <a:lnTo>
                    <a:pt x="0" y="35999"/>
                  </a:lnTo>
                  <a:lnTo>
                    <a:pt x="0" y="681046"/>
                  </a:lnTo>
                  <a:lnTo>
                    <a:pt x="2829" y="695059"/>
                  </a:lnTo>
                  <a:lnTo>
                    <a:pt x="10544" y="706502"/>
                  </a:lnTo>
                  <a:lnTo>
                    <a:pt x="21987" y="714217"/>
                  </a:lnTo>
                  <a:lnTo>
                    <a:pt x="36000" y="717046"/>
                  </a:lnTo>
                  <a:lnTo>
                    <a:pt x="5544079" y="717046"/>
                  </a:lnTo>
                  <a:lnTo>
                    <a:pt x="5558088" y="714217"/>
                  </a:lnTo>
                  <a:lnTo>
                    <a:pt x="5569528" y="706502"/>
                  </a:lnTo>
                  <a:lnTo>
                    <a:pt x="5577242" y="695059"/>
                  </a:lnTo>
                  <a:lnTo>
                    <a:pt x="5580071" y="681046"/>
                  </a:lnTo>
                  <a:lnTo>
                    <a:pt x="5580071" y="35999"/>
                  </a:lnTo>
                  <a:lnTo>
                    <a:pt x="5577242" y="21986"/>
                  </a:lnTo>
                  <a:lnTo>
                    <a:pt x="5569528" y="10544"/>
                  </a:lnTo>
                  <a:lnTo>
                    <a:pt x="5558088" y="2829"/>
                  </a:lnTo>
                  <a:lnTo>
                    <a:pt x="5544079" y="0"/>
                  </a:lnTo>
                  <a:close/>
                </a:path>
              </a:pathLst>
            </a:custGeom>
            <a:solidFill>
              <a:srgbClr val="F7F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59294" y="1506065"/>
            <a:ext cx="5641340" cy="4188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10185" marR="20193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latin typeface="LM Roman 12"/>
                <a:cs typeface="LM Roman 12"/>
              </a:rPr>
              <a:t>Purpose: </a:t>
            </a:r>
            <a:r>
              <a:rPr dirty="0" sz="1200" spc="-10">
                <a:latin typeface="LM Roman 12"/>
                <a:cs typeface="LM Roman 12"/>
              </a:rPr>
              <a:t>this question </a:t>
            </a:r>
            <a:r>
              <a:rPr dirty="0" sz="1200" spc="-5">
                <a:latin typeface="LM Roman 12"/>
                <a:cs typeface="LM Roman 12"/>
              </a:rPr>
              <a:t>is designed to </a:t>
            </a:r>
            <a:r>
              <a:rPr dirty="0" sz="1200" spc="-15">
                <a:latin typeface="LM Roman 12"/>
                <a:cs typeface="LM Roman 12"/>
              </a:rPr>
              <a:t>know </a:t>
            </a:r>
            <a:r>
              <a:rPr dirty="0" sz="1200" spc="-5">
                <a:latin typeface="LM Roman 12"/>
                <a:cs typeface="LM Roman 12"/>
              </a:rPr>
              <a:t>more </a:t>
            </a:r>
            <a:r>
              <a:rPr dirty="0" sz="1200">
                <a:latin typeface="LM Roman 12"/>
                <a:cs typeface="LM Roman 12"/>
              </a:rPr>
              <a:t>about </a:t>
            </a:r>
            <a:r>
              <a:rPr dirty="0" sz="1200" spc="-10">
                <a:latin typeface="LM Roman 12"/>
                <a:cs typeface="LM Roman 12"/>
              </a:rPr>
              <a:t>which </a:t>
            </a:r>
            <a:r>
              <a:rPr dirty="0" sz="1200" spc="-5">
                <a:latin typeface="LM Roman 12"/>
                <a:cs typeface="LM Roman 12"/>
              </a:rPr>
              <a:t>factor </a:t>
            </a:r>
            <a:r>
              <a:rPr dirty="0" sz="1200" spc="-15">
                <a:latin typeface="LM Roman 12"/>
                <a:cs typeface="LM Roman 12"/>
              </a:rPr>
              <a:t>may </a:t>
            </a:r>
            <a:r>
              <a:rPr dirty="0" sz="1200" spc="10">
                <a:latin typeface="LM Roman 12"/>
                <a:cs typeface="LM Roman 12"/>
              </a:rPr>
              <a:t>be  </a:t>
            </a:r>
            <a:r>
              <a:rPr dirty="0" sz="1200" spc="-5">
                <a:latin typeface="LM Roman 12"/>
                <a:cs typeface="LM Roman 12"/>
              </a:rPr>
              <a:t>important to </a:t>
            </a:r>
            <a:r>
              <a:rPr dirty="0" sz="1200" spc="-15">
                <a:latin typeface="LM Roman 12"/>
                <a:cs typeface="LM Roman 12"/>
              </a:rPr>
              <a:t>affect </a:t>
            </a:r>
            <a:r>
              <a:rPr dirty="0" sz="1200" spc="-10">
                <a:latin typeface="LM Roman 12"/>
                <a:cs typeface="LM Roman 12"/>
              </a:rPr>
              <a:t>their </a:t>
            </a:r>
            <a:r>
              <a:rPr dirty="0" sz="1200" spc="-5">
                <a:latin typeface="LM Roman 12"/>
                <a:cs typeface="LM Roman 12"/>
              </a:rPr>
              <a:t>preferences </a:t>
            </a:r>
            <a:r>
              <a:rPr dirty="0" sz="1200" spc="-20">
                <a:latin typeface="LM Roman 12"/>
                <a:cs typeface="LM Roman 12"/>
              </a:rPr>
              <a:t>toward </a:t>
            </a:r>
            <a:r>
              <a:rPr dirty="0" sz="1200" spc="-5">
                <a:latin typeface="LM Roman 12"/>
                <a:cs typeface="LM Roman 12"/>
              </a:rPr>
              <a:t>a host.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put more classifica-  </a:t>
            </a:r>
            <a:r>
              <a:rPr dirty="0" sz="1200" spc="-10">
                <a:latin typeface="LM Roman 12"/>
                <a:cs typeface="LM Roman 12"/>
              </a:rPr>
              <a:t>tion(tags)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on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App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help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customers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search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ideal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host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family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more  </a:t>
            </a:r>
            <a:r>
              <a:rPr dirty="0" sz="1200" spc="-20">
                <a:latin typeface="LM Roman 12"/>
                <a:cs typeface="LM Roman 12"/>
              </a:rPr>
              <a:t>conveniently.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LM Roman 12"/>
              <a:cs typeface="LM Roman 12"/>
            </a:endParaRPr>
          </a:p>
          <a:p>
            <a:pPr marL="12700" marR="5080">
              <a:lnSpc>
                <a:spcPct val="100000"/>
              </a:lnSpc>
              <a:buAutoNum type="arabicPeriod" startAt="8"/>
              <a:tabLst>
                <a:tab pos="229235" algn="l"/>
              </a:tabLst>
            </a:pPr>
            <a:r>
              <a:rPr dirty="0" sz="1200" spc="-20" b="1">
                <a:latin typeface="LM Roman 12"/>
                <a:cs typeface="LM Roman 12"/>
              </a:rPr>
              <a:t>How </a:t>
            </a:r>
            <a:r>
              <a:rPr dirty="0" sz="1200" spc="-25" b="1">
                <a:latin typeface="LM Roman 12"/>
                <a:cs typeface="LM Roman 12"/>
              </a:rPr>
              <a:t>much </a:t>
            </a:r>
            <a:r>
              <a:rPr dirty="0" sz="1200" spc="-5" b="1">
                <a:latin typeface="LM Roman 12"/>
                <a:cs typeface="LM Roman 12"/>
              </a:rPr>
              <a:t>do </a:t>
            </a:r>
            <a:r>
              <a:rPr dirty="0" sz="1200" spc="-20" b="1">
                <a:latin typeface="LM Roman 12"/>
                <a:cs typeface="LM Roman 12"/>
              </a:rPr>
              <a:t>you </a:t>
            </a:r>
            <a:r>
              <a:rPr dirty="0" sz="1200" spc="-10" b="1">
                <a:latin typeface="LM Roman 12"/>
                <a:cs typeface="LM Roman 12"/>
              </a:rPr>
              <a:t>think </a:t>
            </a:r>
            <a:r>
              <a:rPr dirty="0" sz="1200" spc="-5" b="1">
                <a:latin typeface="LM Roman 12"/>
                <a:cs typeface="LM Roman 12"/>
              </a:rPr>
              <a:t>is </a:t>
            </a:r>
            <a:r>
              <a:rPr dirty="0" sz="1200" spc="-20" b="1">
                <a:latin typeface="LM Roman 12"/>
                <a:cs typeface="LM Roman 12"/>
              </a:rPr>
              <a:t>available </a:t>
            </a:r>
            <a:r>
              <a:rPr dirty="0" sz="1200" spc="-5" b="1">
                <a:latin typeface="LM Roman 12"/>
                <a:cs typeface="LM Roman 12"/>
              </a:rPr>
              <a:t>to </a:t>
            </a:r>
            <a:r>
              <a:rPr dirty="0" sz="1200" spc="-20" b="1">
                <a:latin typeface="LM Roman 12"/>
                <a:cs typeface="LM Roman 12"/>
              </a:rPr>
              <a:t>pay </a:t>
            </a:r>
            <a:r>
              <a:rPr dirty="0" sz="1200" spc="-10" b="1">
                <a:latin typeface="LM Roman 12"/>
                <a:cs typeface="LM Roman 12"/>
              </a:rPr>
              <a:t>for the </a:t>
            </a:r>
            <a:r>
              <a:rPr dirty="0" sz="1200" spc="-20" b="1">
                <a:latin typeface="LM Roman 12"/>
                <a:cs typeface="LM Roman 12"/>
              </a:rPr>
              <a:t>advanced </a:t>
            </a:r>
            <a:r>
              <a:rPr dirty="0" sz="1200" spc="-10" b="1">
                <a:latin typeface="LM Roman 12"/>
                <a:cs typeface="LM Roman 12"/>
              </a:rPr>
              <a:t>function of  our app? (to</a:t>
            </a:r>
            <a:r>
              <a:rPr dirty="0" sz="1200" spc="-29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Q9)</a:t>
            </a:r>
            <a:endParaRPr sz="1200">
              <a:latin typeface="LM Roman 12"/>
              <a:cs typeface="LM Roman 12"/>
            </a:endParaRPr>
          </a:p>
          <a:p>
            <a:pPr algn="just" marL="235585">
              <a:lnSpc>
                <a:spcPct val="100000"/>
              </a:lnSpc>
              <a:spcBef>
                <a:spcPts val="360"/>
              </a:spcBef>
            </a:pPr>
            <a:r>
              <a:rPr dirty="0" sz="1200" spc="-5">
                <a:latin typeface="LM Roman 12"/>
                <a:cs typeface="LM Roman 12"/>
              </a:rPr>
              <a:t>( ) </a:t>
            </a:r>
            <a:r>
              <a:rPr dirty="0" sz="1200" spc="-10">
                <a:latin typeface="LM Roman 12"/>
                <a:cs typeface="LM Roman 12"/>
              </a:rPr>
              <a:t>RMB </a:t>
            </a:r>
            <a:r>
              <a:rPr dirty="0" sz="1200" spc="-5">
                <a:latin typeface="LM Roman 12"/>
                <a:cs typeface="LM Roman 12"/>
              </a:rPr>
              <a:t>to ( )</a:t>
            </a:r>
            <a:r>
              <a:rPr dirty="0" sz="1200" spc="2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LM Roman 12"/>
              <a:cs typeface="LM Roman 12"/>
            </a:endParaRPr>
          </a:p>
          <a:p>
            <a:pPr algn="just" marL="210185" marR="201930">
              <a:lnSpc>
                <a:spcPct val="100000"/>
              </a:lnSpc>
            </a:pPr>
            <a:r>
              <a:rPr dirty="0" sz="1200" spc="-5" b="1">
                <a:latin typeface="LM Roman 12"/>
                <a:cs typeface="LM Roman 12"/>
              </a:rPr>
              <a:t>Purpose:</a:t>
            </a:r>
            <a:r>
              <a:rPr dirty="0" sz="1200" spc="55" b="1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this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question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is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designed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make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sure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how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much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customers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would  like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pay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membership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(advanced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function)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App.</a:t>
            </a:r>
            <a:r>
              <a:rPr dirty="0" sz="1200" spc="12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This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can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help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us  to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calculate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approximate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finance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income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from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membership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service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5">
                <a:latin typeface="LM Roman 12"/>
                <a:cs typeface="LM Roman 12"/>
              </a:rPr>
              <a:t>per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month  </a:t>
            </a:r>
            <a:r>
              <a:rPr dirty="0" sz="1200" spc="-20">
                <a:latin typeface="LM Roman 12"/>
                <a:cs typeface="LM Roman 12"/>
              </a:rPr>
              <a:t>by </a:t>
            </a:r>
            <a:r>
              <a:rPr dirty="0" sz="1200" spc="-10">
                <a:latin typeface="LM Roman 12"/>
                <a:cs typeface="LM Roman 12"/>
              </a:rPr>
              <a:t>analyzing the </a:t>
            </a:r>
            <a:r>
              <a:rPr dirty="0" sz="1200" spc="-5">
                <a:latin typeface="LM Roman 12"/>
                <a:cs typeface="LM Roman 12"/>
              </a:rPr>
              <a:t>data from </a:t>
            </a:r>
            <a:r>
              <a:rPr dirty="0" sz="1200" spc="-10">
                <a:latin typeface="LM Roman 12"/>
                <a:cs typeface="LM Roman 12"/>
              </a:rPr>
              <a:t>this</a:t>
            </a:r>
            <a:r>
              <a:rPr dirty="0" sz="1200" spc="2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question.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LM Roman 12"/>
              <a:cs typeface="LM Roman 12"/>
            </a:endParaRPr>
          </a:p>
          <a:p>
            <a:pPr marL="220979" indent="-208915">
              <a:lnSpc>
                <a:spcPct val="100000"/>
              </a:lnSpc>
              <a:buAutoNum type="arabicPeriod" startAt="9"/>
              <a:tabLst>
                <a:tab pos="221615" algn="l"/>
              </a:tabLst>
            </a:pPr>
            <a:r>
              <a:rPr dirty="0" sz="1200" spc="-5" b="1">
                <a:latin typeface="LM Roman 12"/>
                <a:cs typeface="LM Roman 12"/>
              </a:rPr>
              <a:t>Do </a:t>
            </a:r>
            <a:r>
              <a:rPr dirty="0" sz="1200" spc="-20" b="1">
                <a:latin typeface="LM Roman 12"/>
                <a:cs typeface="LM Roman 12"/>
              </a:rPr>
              <a:t>you </a:t>
            </a:r>
            <a:r>
              <a:rPr dirty="0" sz="1200" spc="-25" b="1">
                <a:latin typeface="LM Roman 12"/>
                <a:cs typeface="LM Roman 12"/>
              </a:rPr>
              <a:t>have </a:t>
            </a:r>
            <a:r>
              <a:rPr dirty="0" sz="1200" spc="-20" b="1">
                <a:latin typeface="LM Roman 12"/>
                <a:cs typeface="LM Roman 12"/>
              </a:rPr>
              <a:t>any </a:t>
            </a:r>
            <a:r>
              <a:rPr dirty="0" sz="1200" spc="-10" b="1">
                <a:latin typeface="LM Roman 12"/>
                <a:cs typeface="LM Roman 12"/>
              </a:rPr>
              <a:t>other suggestions </a:t>
            </a:r>
            <a:r>
              <a:rPr dirty="0" sz="1200" b="1">
                <a:latin typeface="LM Roman 12"/>
                <a:cs typeface="LM Roman 12"/>
              </a:rPr>
              <a:t>about </a:t>
            </a:r>
            <a:r>
              <a:rPr dirty="0" sz="1200" spc="-10" b="1">
                <a:latin typeface="LM Roman 12"/>
                <a:cs typeface="LM Roman 12"/>
              </a:rPr>
              <a:t>our</a:t>
            </a:r>
            <a:r>
              <a:rPr dirty="0" sz="1200" spc="5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app?</a:t>
            </a:r>
            <a:endParaRPr sz="1200">
              <a:latin typeface="LM Roman 12"/>
              <a:cs typeface="LM Roman 12"/>
            </a:endParaRPr>
          </a:p>
          <a:p>
            <a:pPr algn="just" marL="235585">
              <a:lnSpc>
                <a:spcPct val="100000"/>
              </a:lnSpc>
              <a:spcBef>
                <a:spcPts val="355"/>
              </a:spcBef>
              <a:tabLst>
                <a:tab pos="2374265" algn="l"/>
              </a:tabLst>
            </a:pPr>
            <a:r>
              <a:rPr dirty="0" sz="1200" spc="-5">
                <a:latin typeface="LM Roman 12"/>
                <a:cs typeface="LM Roman 12"/>
              </a:rPr>
              <a:t>(	)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LM Roman 12"/>
              <a:cs typeface="LM Roman 12"/>
            </a:endParaRPr>
          </a:p>
          <a:p>
            <a:pPr algn="just" marL="210185" marR="201930">
              <a:lnSpc>
                <a:spcPct val="100000"/>
              </a:lnSpc>
            </a:pPr>
            <a:r>
              <a:rPr dirty="0" sz="1200" spc="-5" b="1">
                <a:latin typeface="LM Roman 12"/>
                <a:cs typeface="LM Roman 12"/>
              </a:rPr>
              <a:t>Purpose: </a:t>
            </a:r>
            <a:r>
              <a:rPr dirty="0" sz="1200" spc="-10">
                <a:latin typeface="LM Roman 12"/>
                <a:cs typeface="LM Roman 12"/>
              </a:rPr>
              <a:t>this </a:t>
            </a:r>
            <a:r>
              <a:rPr dirty="0" sz="1200" spc="-5">
                <a:latin typeface="LM Roman 12"/>
                <a:cs typeface="LM Roman 12"/>
              </a:rPr>
              <a:t>last </a:t>
            </a:r>
            <a:r>
              <a:rPr dirty="0" sz="1200" spc="-10">
                <a:latin typeface="LM Roman 12"/>
                <a:cs typeface="LM Roman 12"/>
              </a:rPr>
              <a:t>question </a:t>
            </a:r>
            <a:r>
              <a:rPr dirty="0" sz="1200" spc="-5">
                <a:latin typeface="LM Roman 12"/>
                <a:cs typeface="LM Roman 12"/>
              </a:rPr>
              <a:t>is to </a:t>
            </a:r>
            <a:r>
              <a:rPr dirty="0" sz="1200" spc="-15">
                <a:latin typeface="LM Roman 12"/>
                <a:cs typeface="LM Roman 12"/>
              </a:rPr>
              <a:t>make </a:t>
            </a:r>
            <a:r>
              <a:rPr dirty="0" sz="1200" spc="-5">
                <a:latin typeface="LM Roman 12"/>
                <a:cs typeface="LM Roman 12"/>
              </a:rPr>
              <a:t>sure </a:t>
            </a:r>
            <a:r>
              <a:rPr dirty="0" sz="1200" spc="-10">
                <a:latin typeface="LM Roman 12"/>
                <a:cs typeface="LM Roman 12"/>
              </a:rPr>
              <a:t>that </a:t>
            </a:r>
            <a:r>
              <a:rPr dirty="0" sz="1200" spc="-20">
                <a:latin typeface="LM Roman 12"/>
                <a:cs typeface="LM Roman 12"/>
              </a:rPr>
              <a:t>any </a:t>
            </a:r>
            <a:r>
              <a:rPr dirty="0" sz="1200" spc="-10">
                <a:latin typeface="LM Roman 12"/>
                <a:cs typeface="LM Roman 12"/>
              </a:rPr>
              <a:t>requests, opinions, and  </a:t>
            </a:r>
            <a:r>
              <a:rPr dirty="0" sz="1200" spc="-5">
                <a:latin typeface="LM Roman 12"/>
                <a:cs typeface="LM Roman 12"/>
              </a:rPr>
              <a:t>suggestions from </a:t>
            </a:r>
            <a:r>
              <a:rPr dirty="0" sz="1200" spc="-10">
                <a:latin typeface="LM Roman 12"/>
                <a:cs typeface="LM Roman 12"/>
              </a:rPr>
              <a:t>our participants </a:t>
            </a:r>
            <a:r>
              <a:rPr dirty="0" sz="1200" spc="-15">
                <a:latin typeface="LM Roman 12"/>
                <a:cs typeface="LM Roman 12"/>
              </a:rPr>
              <a:t>won’t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missed </a:t>
            </a:r>
            <a:r>
              <a:rPr dirty="0" sz="1200">
                <a:latin typeface="LM Roman 12"/>
                <a:cs typeface="LM Roman 12"/>
              </a:rPr>
              <a:t>because </a:t>
            </a:r>
            <a:r>
              <a:rPr dirty="0" sz="1200" spc="-5">
                <a:latin typeface="LM Roman 12"/>
                <a:cs typeface="LM Roman 12"/>
              </a:rPr>
              <a:t>of limited </a:t>
            </a:r>
            <a:r>
              <a:rPr dirty="0" sz="1200" spc="-10">
                <a:latin typeface="LM Roman 12"/>
                <a:cs typeface="LM Roman 12"/>
              </a:rPr>
              <a:t>questions.  Thus,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5">
                <a:latin typeface="LM Roman 12"/>
                <a:cs typeface="LM Roman 12"/>
              </a:rPr>
              <a:t>improve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App more</a:t>
            </a:r>
            <a:r>
              <a:rPr dirty="0" sz="1200" spc="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perfectly.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9294" y="6499883"/>
            <a:ext cx="5642610" cy="2582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79425" algn="l"/>
              </a:tabLst>
            </a:pPr>
            <a:r>
              <a:rPr dirty="0" sz="1400" spc="10" b="1">
                <a:latin typeface="LM Roman 12"/>
                <a:cs typeface="LM Roman 12"/>
              </a:rPr>
              <a:t>6.3	Questionnaire releasing</a:t>
            </a:r>
            <a:r>
              <a:rPr dirty="0" sz="1400" spc="5" b="1">
                <a:latin typeface="LM Roman 12"/>
                <a:cs typeface="LM Roman 12"/>
              </a:rPr>
              <a:t> </a:t>
            </a:r>
            <a:r>
              <a:rPr dirty="0" sz="1400" spc="15" b="1">
                <a:latin typeface="LM Roman 12"/>
                <a:cs typeface="LM Roman 12"/>
              </a:rPr>
              <a:t>plan</a:t>
            </a:r>
            <a:endParaRPr sz="1400">
              <a:latin typeface="LM Roman 12"/>
              <a:cs typeface="LM Roman 12"/>
            </a:endParaRPr>
          </a:p>
          <a:p>
            <a:pPr algn="just" marL="12700" marR="5715" indent="222885">
              <a:lnSpc>
                <a:spcPct val="100000"/>
              </a:lnSpc>
              <a:spcBef>
                <a:spcPts val="1085"/>
              </a:spcBef>
            </a:pP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 use </a:t>
            </a:r>
            <a:r>
              <a:rPr dirty="0" sz="1200" spc="-20">
                <a:latin typeface="LM Roman 12"/>
                <a:cs typeface="LM Roman 12"/>
              </a:rPr>
              <a:t>WeChat </a:t>
            </a:r>
            <a:r>
              <a:rPr dirty="0" sz="1200" spc="-5">
                <a:latin typeface="LM Roman 12"/>
                <a:cs typeface="LM Roman 12"/>
              </a:rPr>
              <a:t>mini program or </a:t>
            </a:r>
            <a:r>
              <a:rPr dirty="0" sz="1200" spc="-10">
                <a:latin typeface="LM Roman 12"/>
                <a:cs typeface="LM Roman 12"/>
              </a:rPr>
              <a:t>app </a:t>
            </a:r>
            <a:r>
              <a:rPr dirty="0" sz="1200" spc="-5">
                <a:latin typeface="LM Roman 12"/>
                <a:cs typeface="LM Roman 12"/>
              </a:rPr>
              <a:t>to design </a:t>
            </a:r>
            <a:r>
              <a:rPr dirty="0" sz="1200" spc="-10">
                <a:latin typeface="LM Roman 12"/>
                <a:cs typeface="LM Roman 12"/>
              </a:rPr>
              <a:t>our questionnaire </a:t>
            </a:r>
            <a:r>
              <a:rPr dirty="0" sz="1200">
                <a:latin typeface="LM Roman 12"/>
                <a:cs typeface="LM Roman 12"/>
              </a:rPr>
              <a:t>because </a:t>
            </a:r>
            <a:r>
              <a:rPr dirty="0" sz="1200" spc="-20">
                <a:latin typeface="LM Roman 12"/>
                <a:cs typeface="LM Roman 12"/>
              </a:rPr>
              <a:t>by  </a:t>
            </a:r>
            <a:r>
              <a:rPr dirty="0" sz="1200" spc="-10">
                <a:latin typeface="LM Roman 12"/>
                <a:cs typeface="LM Roman 12"/>
              </a:rPr>
              <a:t>this the questions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skip </a:t>
            </a:r>
            <a:r>
              <a:rPr dirty="0" sz="1200" spc="-10">
                <a:latin typeface="LM Roman 12"/>
                <a:cs typeface="LM Roman 12"/>
              </a:rPr>
              <a:t>automatically according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the brackets. </a:t>
            </a:r>
            <a:r>
              <a:rPr dirty="0" sz="1200" spc="-5">
                <a:latin typeface="LM Roman 12"/>
                <a:cs typeface="LM Roman 12"/>
              </a:rPr>
              <a:t>What’s more, 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do not need to </a:t>
            </a:r>
            <a:r>
              <a:rPr dirty="0" sz="1200" spc="-15">
                <a:latin typeface="LM Roman 12"/>
                <a:cs typeface="LM Roman 12"/>
              </a:rPr>
              <a:t>pay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15">
                <a:latin typeface="LM Roman 12"/>
                <a:cs typeface="LM Roman 12"/>
              </a:rPr>
              <a:t>research</a:t>
            </a:r>
            <a:r>
              <a:rPr dirty="0" sz="1200" spc="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progress.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60"/>
              </a:spcBef>
            </a:pPr>
            <a:r>
              <a:rPr dirty="0" sz="1200" spc="-5">
                <a:latin typeface="LM Roman 12"/>
                <a:cs typeface="LM Roman 12"/>
              </a:rPr>
              <a:t>Through </a:t>
            </a:r>
            <a:r>
              <a:rPr dirty="0" sz="1200" spc="-10">
                <a:latin typeface="LM Roman 12"/>
                <a:cs typeface="LM Roman 12"/>
              </a:rPr>
              <a:t>international students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5">
                <a:latin typeface="LM Roman 12"/>
                <a:cs typeface="LM Roman 12"/>
              </a:rPr>
              <a:t>know,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send </a:t>
            </a:r>
            <a:r>
              <a:rPr dirty="0" sz="1200" spc="-10">
                <a:latin typeface="LM Roman 12"/>
                <a:cs typeface="LM Roman 12"/>
              </a:rPr>
              <a:t>the questionnaire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them first.  </a:t>
            </a:r>
            <a:r>
              <a:rPr dirty="0" sz="1200" spc="-5">
                <a:latin typeface="LM Roman 12"/>
                <a:cs typeface="LM Roman 12"/>
              </a:rPr>
              <a:t>Then, </a:t>
            </a:r>
            <a:r>
              <a:rPr dirty="0" sz="1200" spc="-10">
                <a:latin typeface="LM Roman 12"/>
                <a:cs typeface="LM Roman 12"/>
              </a:rPr>
              <a:t>they </a:t>
            </a:r>
            <a:r>
              <a:rPr dirty="0" sz="1200" spc="-5">
                <a:latin typeface="LM Roman 12"/>
                <a:cs typeface="LM Roman 12"/>
              </a:rPr>
              <a:t>can share </a:t>
            </a:r>
            <a:r>
              <a:rPr dirty="0" sz="1200" spc="-10">
                <a:latin typeface="LM Roman 12"/>
                <a:cs typeface="LM Roman 12"/>
              </a:rPr>
              <a:t>the questionnaire </a:t>
            </a:r>
            <a:r>
              <a:rPr dirty="0" sz="1200" spc="-5">
                <a:latin typeface="LM Roman 12"/>
                <a:cs typeface="LM Roman 12"/>
              </a:rPr>
              <a:t>to more </a:t>
            </a:r>
            <a:r>
              <a:rPr dirty="0" sz="1200" spc="-10">
                <a:latin typeface="LM Roman 12"/>
                <a:cs typeface="LM Roman 12"/>
              </a:rPr>
              <a:t>students </a:t>
            </a:r>
            <a:r>
              <a:rPr dirty="0" sz="1200" spc="-5">
                <a:latin typeface="LM Roman 12"/>
                <a:cs typeface="LM Roman 12"/>
              </a:rPr>
              <a:t>who studying </a:t>
            </a:r>
            <a:r>
              <a:rPr dirty="0" sz="1200" spc="-10">
                <a:latin typeface="LM Roman 12"/>
                <a:cs typeface="LM Roman 12"/>
              </a:rPr>
              <a:t>abroad </a:t>
            </a:r>
            <a:r>
              <a:rPr dirty="0" sz="1200" spc="-5">
                <a:latin typeface="LM Roman 12"/>
                <a:cs typeface="LM Roman 12"/>
              </a:rPr>
              <a:t>or</a:t>
            </a:r>
            <a:r>
              <a:rPr dirty="0" sz="1200" spc="-2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plan-  ning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to,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questionnaire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can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10">
                <a:latin typeface="LM Roman 12"/>
                <a:cs typeface="LM Roman 12"/>
              </a:rPr>
              <a:t>be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spread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international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student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circle,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total  number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questionnaires </a:t>
            </a:r>
            <a:r>
              <a:rPr dirty="0" sz="1200" spc="-20">
                <a:latin typeface="LM Roman 12"/>
                <a:cs typeface="LM Roman 12"/>
              </a:rPr>
              <a:t>was </a:t>
            </a:r>
            <a:r>
              <a:rPr dirty="0" sz="1200" spc="-10">
                <a:latin typeface="LM Roman 12"/>
                <a:cs typeface="LM Roman 12"/>
              </a:rPr>
              <a:t>500. </a:t>
            </a:r>
            <a:r>
              <a:rPr dirty="0" sz="1200" spc="-5">
                <a:latin typeface="LM Roman 12"/>
                <a:cs typeface="LM Roman 12"/>
              </a:rPr>
              <a:t>The </a:t>
            </a:r>
            <a:r>
              <a:rPr dirty="0" sz="1200" spc="-10">
                <a:latin typeface="LM Roman 12"/>
                <a:cs typeface="LM Roman 12"/>
              </a:rPr>
              <a:t>questionnaire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-15">
                <a:latin typeface="LM Roman 12"/>
                <a:cs typeface="LM Roman 12"/>
              </a:rPr>
              <a:t>sent </a:t>
            </a:r>
            <a:r>
              <a:rPr dirty="0" sz="1200" spc="-20">
                <a:latin typeface="LM Roman 12"/>
                <a:cs typeface="LM Roman 12"/>
              </a:rPr>
              <a:t>by </a:t>
            </a:r>
            <a:r>
              <a:rPr dirty="0" sz="1200">
                <a:latin typeface="LM Roman 12"/>
                <a:cs typeface="LM Roman 12"/>
              </a:rPr>
              <a:t>social </a:t>
            </a:r>
            <a:r>
              <a:rPr dirty="0" sz="1200" spc="-5">
                <a:latin typeface="LM Roman 12"/>
                <a:cs typeface="LM Roman 12"/>
              </a:rPr>
              <a:t>media </a:t>
            </a:r>
            <a:r>
              <a:rPr dirty="0" sz="1200">
                <a:latin typeface="LM Roman 12"/>
                <a:cs typeface="LM Roman 12"/>
              </a:rPr>
              <a:t>because  </a:t>
            </a:r>
            <a:r>
              <a:rPr dirty="0" sz="1200" spc="-5">
                <a:latin typeface="LM Roman 12"/>
                <a:cs typeface="LM Roman 12"/>
              </a:rPr>
              <a:t>it is </a:t>
            </a:r>
            <a:r>
              <a:rPr dirty="0" sz="1200" spc="-15">
                <a:latin typeface="LM Roman 12"/>
                <a:cs typeface="LM Roman 12"/>
              </a:rPr>
              <a:t>convenient </a:t>
            </a:r>
            <a:r>
              <a:rPr dirty="0" sz="1200" spc="-5">
                <a:latin typeface="LM Roman 12"/>
                <a:cs typeface="LM Roman 12"/>
              </a:rPr>
              <a:t>to spread </a:t>
            </a:r>
            <a:r>
              <a:rPr dirty="0" sz="1200" spc="-20">
                <a:latin typeface="LM Roman 12"/>
                <a:cs typeface="LM Roman 12"/>
              </a:rPr>
              <a:t>widely, </a:t>
            </a:r>
            <a:r>
              <a:rPr dirty="0" sz="1200" spc="-10">
                <a:latin typeface="LM Roman 12"/>
                <a:cs typeface="LM Roman 12"/>
              </a:rPr>
              <a:t>and the </a:t>
            </a:r>
            <a:r>
              <a:rPr dirty="0" sz="1200" spc="-5">
                <a:latin typeface="LM Roman 12"/>
                <a:cs typeface="LM Roman 12"/>
              </a:rPr>
              <a:t>logical selection can </a:t>
            </a:r>
            <a:r>
              <a:rPr dirty="0" sz="1200" spc="-15">
                <a:latin typeface="LM Roman 12"/>
                <a:cs typeface="LM Roman 12"/>
              </a:rPr>
              <a:t>work </a:t>
            </a:r>
            <a:r>
              <a:rPr dirty="0" sz="1200">
                <a:latin typeface="LM Roman 12"/>
                <a:cs typeface="LM Roman 12"/>
              </a:rPr>
              <a:t>better. </a:t>
            </a:r>
            <a:r>
              <a:rPr dirty="0" sz="1200" spc="-5">
                <a:latin typeface="LM Roman 12"/>
                <a:cs typeface="LM Roman 12"/>
              </a:rPr>
              <a:t>The </a:t>
            </a:r>
            <a:r>
              <a:rPr dirty="0" sz="1200" spc="-10">
                <a:latin typeface="LM Roman 12"/>
                <a:cs typeface="LM Roman 12"/>
              </a:rPr>
              <a:t>ques-  tionnaire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5">
                <a:latin typeface="LM Roman 12"/>
                <a:cs typeface="LM Roman 12"/>
              </a:rPr>
              <a:t>sent </a:t>
            </a:r>
            <a:r>
              <a:rPr dirty="0" sz="1200" spc="-5">
                <a:latin typeface="LM Roman 12"/>
                <a:cs typeface="LM Roman 12"/>
              </a:rPr>
              <a:t>in June </a:t>
            </a:r>
            <a:r>
              <a:rPr dirty="0" sz="1200">
                <a:latin typeface="LM Roman 12"/>
                <a:cs typeface="LM Roman 12"/>
              </a:rPr>
              <a:t>because </a:t>
            </a:r>
            <a:r>
              <a:rPr dirty="0" sz="1200" spc="-10">
                <a:latin typeface="LM Roman 12"/>
                <a:cs typeface="LM Roman 12"/>
              </a:rPr>
              <a:t>students </a:t>
            </a:r>
            <a:r>
              <a:rPr dirty="0" sz="1200" spc="-5">
                <a:latin typeface="LM Roman 12"/>
                <a:cs typeface="LM Roman 12"/>
              </a:rPr>
              <a:t>at </a:t>
            </a:r>
            <a:r>
              <a:rPr dirty="0" sz="1200" spc="-10">
                <a:latin typeface="LM Roman 12"/>
                <a:cs typeface="LM Roman 12"/>
              </a:rPr>
              <a:t>that time </a:t>
            </a:r>
            <a:r>
              <a:rPr dirty="0" sz="1200" spc="-5">
                <a:latin typeface="LM Roman 12"/>
                <a:cs typeface="LM Roman 12"/>
              </a:rPr>
              <a:t>end a school </a:t>
            </a:r>
            <a:r>
              <a:rPr dirty="0" sz="1200" spc="-10">
                <a:latin typeface="LM Roman 12"/>
                <a:cs typeface="LM Roman 12"/>
              </a:rPr>
              <a:t>year, </a:t>
            </a:r>
            <a:r>
              <a:rPr dirty="0" sz="1200" spc="-15">
                <a:latin typeface="LM Roman 12"/>
                <a:cs typeface="LM Roman 12"/>
              </a:rPr>
              <a:t>receive  </a:t>
            </a:r>
            <a:r>
              <a:rPr dirty="0" sz="1200" spc="-10">
                <a:latin typeface="LM Roman 12"/>
                <a:cs typeface="LM Roman 12"/>
              </a:rPr>
              <a:t>their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offers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care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about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studying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abroad,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which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is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easier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have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enough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participants  filling out the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questionnaire.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294" y="1360495"/>
            <a:ext cx="5642610" cy="18999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635" indent="-369570">
              <a:lnSpc>
                <a:spcPct val="100000"/>
              </a:lnSpc>
              <a:spcBef>
                <a:spcPts val="120"/>
              </a:spcBef>
              <a:buFont typeface="LM Roman 12"/>
              <a:buAutoNum type="arabicPlain" startAt="7"/>
              <a:tabLst>
                <a:tab pos="381000" algn="l"/>
                <a:tab pos="382270" algn="l"/>
              </a:tabLst>
            </a:pPr>
            <a:r>
              <a:rPr dirty="0" sz="1700" spc="5" b="1">
                <a:latin typeface="LM Roman 12"/>
                <a:cs typeface="LM Roman 12"/>
              </a:rPr>
              <a:t>Mar</a:t>
            </a:r>
            <a:r>
              <a:rPr dirty="0" sz="1700" spc="5" b="1">
                <a:latin typeface="LM Roman 12"/>
                <a:cs typeface="LM Roman 12"/>
              </a:rPr>
              <a:t>keting</a:t>
            </a:r>
            <a:r>
              <a:rPr dirty="0" sz="1700" b="1">
                <a:latin typeface="LM Roman 12"/>
                <a:cs typeface="LM Roman 12"/>
              </a:rPr>
              <a:t> </a:t>
            </a:r>
            <a:r>
              <a:rPr dirty="0" sz="1700" spc="5" b="1">
                <a:latin typeface="LM Roman 12"/>
                <a:cs typeface="LM Roman 12"/>
              </a:rPr>
              <a:t>mix</a:t>
            </a:r>
            <a:endParaRPr sz="1700">
              <a:latin typeface="LM Roman 12"/>
              <a:cs typeface="LM Roman 12"/>
            </a:endParaRPr>
          </a:p>
          <a:p>
            <a:pPr lvl="1" marL="479425" indent="-467359">
              <a:lnSpc>
                <a:spcPct val="100000"/>
              </a:lnSpc>
              <a:spcBef>
                <a:spcPts val="1590"/>
              </a:spcBef>
              <a:buFont typeface="LM Roman 12"/>
              <a:buAutoNum type="arabicPeriod"/>
              <a:tabLst>
                <a:tab pos="479425" algn="l"/>
                <a:tab pos="480059" algn="l"/>
              </a:tabLst>
            </a:pPr>
            <a:r>
              <a:rPr dirty="0" sz="1400" spc="20" b="1">
                <a:latin typeface="LM Roman 12"/>
                <a:cs typeface="LM Roman 12"/>
              </a:rPr>
              <a:t>Pr</a:t>
            </a:r>
            <a:r>
              <a:rPr dirty="0" sz="1400" spc="20" b="1">
                <a:latin typeface="LM Roman 12"/>
                <a:cs typeface="LM Roman 12"/>
              </a:rPr>
              <a:t>oduct</a:t>
            </a:r>
            <a:endParaRPr sz="1400">
              <a:latin typeface="LM Roman 12"/>
              <a:cs typeface="LM Roman 12"/>
            </a:endParaRPr>
          </a:p>
          <a:p>
            <a:pPr lvl="2" marL="534035" indent="-521970">
              <a:lnSpc>
                <a:spcPct val="100000"/>
              </a:lnSpc>
              <a:spcBef>
                <a:spcPts val="1085"/>
              </a:spcBef>
              <a:buFont typeface="LM Roman 12"/>
              <a:buAutoNum type="arabicPeriod"/>
              <a:tabLst>
                <a:tab pos="534035" algn="l"/>
                <a:tab pos="534670" algn="l"/>
              </a:tabLst>
            </a:pPr>
            <a:r>
              <a:rPr dirty="0" sz="1200" spc="-10" b="1">
                <a:latin typeface="LM Roman 12"/>
                <a:cs typeface="LM Roman 12"/>
              </a:rPr>
              <a:t>Ou</a:t>
            </a:r>
            <a:r>
              <a:rPr dirty="0" sz="1200" spc="-10" b="1">
                <a:latin typeface="LM Roman 12"/>
                <a:cs typeface="LM Roman 12"/>
              </a:rPr>
              <a:t>r </a:t>
            </a:r>
            <a:r>
              <a:rPr dirty="0" sz="1200" b="1">
                <a:latin typeface="LM Roman 12"/>
                <a:cs typeface="LM Roman 12"/>
              </a:rPr>
              <a:t>product</a:t>
            </a:r>
            <a:r>
              <a:rPr dirty="0" sz="1200" spc="-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image</a:t>
            </a:r>
            <a:endParaRPr sz="1200">
              <a:latin typeface="LM Roman 12"/>
              <a:cs typeface="LM Roman 12"/>
            </a:endParaRPr>
          </a:p>
          <a:p>
            <a:pPr algn="just" marL="12700" marR="5080" indent="222885">
              <a:lnSpc>
                <a:spcPct val="100000"/>
              </a:lnSpc>
              <a:spcBef>
                <a:spcPts val="1130"/>
              </a:spcBef>
            </a:pPr>
            <a:r>
              <a:rPr dirty="0" sz="1200" spc="-5">
                <a:latin typeface="LM Roman 12"/>
                <a:cs typeface="LM Roman 12"/>
              </a:rPr>
              <a:t>Because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provide homestay </a:t>
            </a:r>
            <a:r>
              <a:rPr dirty="0" sz="1200" spc="-5">
                <a:latin typeface="LM Roman 12"/>
                <a:cs typeface="LM Roman 12"/>
              </a:rPr>
              <a:t>service for </a:t>
            </a:r>
            <a:r>
              <a:rPr dirty="0" sz="1200" spc="-10">
                <a:latin typeface="LM Roman 12"/>
                <a:cs typeface="LM Roman 12"/>
              </a:rPr>
              <a:t>students </a:t>
            </a:r>
            <a:r>
              <a:rPr dirty="0" sz="1200" spc="-5">
                <a:latin typeface="LM Roman 12"/>
                <a:cs typeface="LM Roman 12"/>
              </a:rPr>
              <a:t>who study </a:t>
            </a:r>
            <a:r>
              <a:rPr dirty="0" sz="1200" spc="-10">
                <a:latin typeface="LM Roman 12"/>
                <a:cs typeface="LM Roman 12"/>
              </a:rPr>
              <a:t>abroad, our </a:t>
            </a:r>
            <a:r>
              <a:rPr dirty="0" sz="1200" spc="-5">
                <a:latin typeface="LM Roman 12"/>
                <a:cs typeface="LM Roman 12"/>
              </a:rPr>
              <a:t>logo has  a </a:t>
            </a:r>
            <a:r>
              <a:rPr dirty="0" sz="1200">
                <a:latin typeface="LM Roman 12"/>
                <a:cs typeface="LM Roman 12"/>
              </a:rPr>
              <a:t>shape </a:t>
            </a:r>
            <a:r>
              <a:rPr dirty="0" sz="1200" spc="-5">
                <a:latin typeface="LM Roman 12"/>
                <a:cs typeface="LM Roman 12"/>
              </a:rPr>
              <a:t>of a shelter </a:t>
            </a:r>
            <a:r>
              <a:rPr dirty="0" sz="1200" spc="-10">
                <a:latin typeface="LM Roman 12"/>
                <a:cs typeface="LM Roman 12"/>
              </a:rPr>
              <a:t>and the </a:t>
            </a:r>
            <a:r>
              <a:rPr dirty="0" sz="1200">
                <a:latin typeface="LM Roman 12"/>
                <a:cs typeface="LM Roman 12"/>
              </a:rPr>
              <a:t>roof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shelter is </a:t>
            </a:r>
            <a:r>
              <a:rPr dirty="0" sz="1200" spc="-15">
                <a:latin typeface="LM Roman 12"/>
                <a:cs typeface="LM Roman 12"/>
              </a:rPr>
              <a:t>like </a:t>
            </a:r>
            <a:r>
              <a:rPr dirty="0" sz="1200" spc="-5">
                <a:latin typeface="LM Roman 12"/>
                <a:cs typeface="LM Roman 12"/>
              </a:rPr>
              <a:t>a </a:t>
            </a:r>
            <a:r>
              <a:rPr dirty="0" sz="1200" spc="5">
                <a:latin typeface="LM Roman 12"/>
                <a:cs typeface="LM Roman 12"/>
              </a:rPr>
              <a:t>book, </a:t>
            </a:r>
            <a:r>
              <a:rPr dirty="0" sz="1200" spc="-10">
                <a:latin typeface="LM Roman 12"/>
                <a:cs typeface="LM Roman 12"/>
              </a:rPr>
              <a:t>showing </a:t>
            </a:r>
            <a:r>
              <a:rPr dirty="0" sz="1200" spc="-5">
                <a:latin typeface="LM Roman 12"/>
                <a:cs typeface="LM Roman 12"/>
              </a:rPr>
              <a:t>status of </a:t>
            </a:r>
            <a:r>
              <a:rPr dirty="0" sz="1200" spc="-10">
                <a:latin typeface="LM Roman 12"/>
                <a:cs typeface="LM Roman 12"/>
              </a:rPr>
              <a:t>our  </a:t>
            </a:r>
            <a:r>
              <a:rPr dirty="0" sz="1200" spc="-5">
                <a:latin typeface="LM Roman 12"/>
                <a:cs typeface="LM Roman 12"/>
              </a:rPr>
              <a:t>customer. The color of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logo </a:t>
            </a:r>
            <a:r>
              <a:rPr dirty="0" sz="1200" spc="-10">
                <a:latin typeface="LM Roman 12"/>
                <a:cs typeface="LM Roman 12"/>
              </a:rPr>
              <a:t>and our app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-10">
                <a:latin typeface="LM Roman 12"/>
                <a:cs typeface="LM Roman 12"/>
              </a:rPr>
              <a:t>bright </a:t>
            </a:r>
            <a:r>
              <a:rPr dirty="0" sz="1200" spc="-5">
                <a:latin typeface="LM Roman 12"/>
                <a:cs typeface="LM Roman 12"/>
              </a:rPr>
              <a:t>blue, </a:t>
            </a:r>
            <a:r>
              <a:rPr dirty="0" sz="1200" spc="-10">
                <a:latin typeface="LM Roman 12"/>
                <a:cs typeface="LM Roman 12"/>
              </a:rPr>
              <a:t>giving </a:t>
            </a:r>
            <a:r>
              <a:rPr dirty="0" sz="1200">
                <a:latin typeface="LM Roman 12"/>
                <a:cs typeface="LM Roman 12"/>
              </a:rPr>
              <a:t>people </a:t>
            </a:r>
            <a:r>
              <a:rPr dirty="0" sz="1200" spc="-5">
                <a:latin typeface="LM Roman 12"/>
                <a:cs typeface="LM Roman 12"/>
              </a:rPr>
              <a:t>a feeling </a:t>
            </a:r>
            <a:r>
              <a:rPr dirty="0" sz="1200" spc="-10">
                <a:latin typeface="LM Roman 12"/>
                <a:cs typeface="LM Roman 12"/>
              </a:rPr>
              <a:t>of  bright, </a:t>
            </a:r>
            <a:r>
              <a:rPr dirty="0" sz="1200" spc="-5">
                <a:latin typeface="LM Roman 12"/>
                <a:cs typeface="LM Roman 12"/>
              </a:rPr>
              <a:t>fresh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>
                <a:latin typeface="LM Roman 12"/>
                <a:cs typeface="LM Roman 12"/>
              </a:rPr>
              <a:t>smooth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meaning </a:t>
            </a:r>
            <a:r>
              <a:rPr dirty="0" sz="1200" spc="-15">
                <a:latin typeface="LM Roman 12"/>
                <a:cs typeface="LM Roman 12"/>
              </a:rPr>
              <a:t>trustworthy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2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comfortable.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0001" y="3423766"/>
            <a:ext cx="1440035" cy="1386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9294" y="4900876"/>
            <a:ext cx="5642610" cy="4295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2: </a:t>
            </a:r>
            <a:r>
              <a:rPr dirty="0" sz="1200" spc="-10">
                <a:latin typeface="LM Roman 12"/>
                <a:cs typeface="LM Roman 12"/>
              </a:rPr>
              <a:t>Our company’s </a:t>
            </a:r>
            <a:r>
              <a:rPr dirty="0" sz="1200" spc="-5">
                <a:latin typeface="LM Roman 12"/>
                <a:cs typeface="LM Roman 12"/>
              </a:rPr>
              <a:t>logo with name </a:t>
            </a:r>
            <a:r>
              <a:rPr dirty="0" sz="1200" spc="-10">
                <a:latin typeface="LM Roman 12"/>
                <a:cs typeface="LM Roman 12"/>
              </a:rPr>
              <a:t>"Homoverseas" on, which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-10">
                <a:latin typeface="LM Roman 12"/>
                <a:cs typeface="LM Roman 12"/>
              </a:rPr>
              <a:t>also the </a:t>
            </a:r>
            <a:r>
              <a:rPr dirty="0" sz="1200" spc="-5">
                <a:latin typeface="LM Roman 12"/>
                <a:cs typeface="LM Roman 12"/>
              </a:rPr>
              <a:t>icon </a:t>
            </a:r>
            <a:r>
              <a:rPr dirty="0" sz="1200" spc="-10">
                <a:latin typeface="LM Roman 12"/>
                <a:cs typeface="LM Roman 12"/>
              </a:rPr>
              <a:t>of  our application.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LM Roman 12"/>
              <a:cs typeface="LM Roman 12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5">
                <a:latin typeface="LM Roman 12"/>
                <a:cs typeface="LM Roman 12"/>
              </a:rPr>
              <a:t>The name of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>
                <a:latin typeface="LM Roman 12"/>
                <a:cs typeface="LM Roman 12"/>
              </a:rPr>
              <a:t>product </a:t>
            </a:r>
            <a:r>
              <a:rPr dirty="0" sz="1200" spc="-10">
                <a:latin typeface="LM Roman 12"/>
                <a:cs typeface="LM Roman 12"/>
              </a:rPr>
              <a:t>"Homoverseas", </a:t>
            </a:r>
            <a:r>
              <a:rPr dirty="0" sz="1200" spc="-5">
                <a:latin typeface="LM Roman 12"/>
                <a:cs typeface="LM Roman 12"/>
              </a:rPr>
              <a:t>is made up </a:t>
            </a:r>
            <a:r>
              <a:rPr dirty="0" sz="1200" spc="-20">
                <a:latin typeface="LM Roman 12"/>
                <a:cs typeface="LM Roman 12"/>
              </a:rPr>
              <a:t>by </a:t>
            </a:r>
            <a:r>
              <a:rPr dirty="0" sz="1200" spc="-30">
                <a:latin typeface="LM Roman 12"/>
                <a:cs typeface="LM Roman 12"/>
              </a:rPr>
              <a:t>two </a:t>
            </a:r>
            <a:r>
              <a:rPr dirty="0" sz="1200">
                <a:latin typeface="LM Roman 12"/>
                <a:cs typeface="LM Roman 12"/>
              </a:rPr>
              <a:t>seperated </a:t>
            </a:r>
            <a:r>
              <a:rPr dirty="0" sz="1200" spc="-15">
                <a:latin typeface="LM Roman 12"/>
                <a:cs typeface="LM Roman 12"/>
              </a:rPr>
              <a:t>words </a:t>
            </a:r>
            <a:r>
              <a:rPr dirty="0" sz="1200" spc="-5">
                <a:latin typeface="LM Roman 12"/>
                <a:cs typeface="LM Roman 12"/>
              </a:rPr>
              <a:t>"Home"  </a:t>
            </a:r>
            <a:r>
              <a:rPr dirty="0" sz="1200" spc="-10">
                <a:latin typeface="LM Roman 12"/>
                <a:cs typeface="LM Roman 12"/>
              </a:rPr>
              <a:t>and "overseas", also providing </a:t>
            </a:r>
            <a:r>
              <a:rPr dirty="0" sz="1200" spc="-5">
                <a:latin typeface="LM Roman 12"/>
                <a:cs typeface="LM Roman 12"/>
              </a:rPr>
              <a:t>information </a:t>
            </a:r>
            <a:r>
              <a:rPr dirty="0" sz="1200" spc="-10">
                <a:latin typeface="LM Roman 12"/>
                <a:cs typeface="LM Roman 12"/>
              </a:rPr>
              <a:t>that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serve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5">
                <a:latin typeface="LM Roman 12"/>
                <a:cs typeface="LM Roman 12"/>
              </a:rPr>
              <a:t>overseas</a:t>
            </a:r>
            <a:r>
              <a:rPr dirty="0" sz="1200" spc="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students.</a:t>
            </a:r>
            <a:endParaRPr sz="1200">
              <a:latin typeface="LM Roman 12"/>
              <a:cs typeface="LM Roman 12"/>
            </a:endParaRPr>
          </a:p>
          <a:p>
            <a:pPr marL="12700" marR="5080">
              <a:lnSpc>
                <a:spcPct val="100000"/>
              </a:lnSpc>
              <a:spcBef>
                <a:spcPts val="1450"/>
              </a:spcBef>
            </a:pP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slogan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is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40">
                <a:latin typeface="LM Roman 12"/>
                <a:cs typeface="LM Roman 12"/>
              </a:rPr>
              <a:t>“We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provide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home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wherever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you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are”,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give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overseas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students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place  as cozy as home.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tabLst>
                <a:tab pos="534035" algn="l"/>
              </a:tabLst>
            </a:pPr>
            <a:r>
              <a:rPr dirty="0" sz="1200" spc="-10" b="1">
                <a:latin typeface="LM Roman 12"/>
                <a:cs typeface="LM Roman 12"/>
              </a:rPr>
              <a:t>7.1.2	</a:t>
            </a:r>
            <a:r>
              <a:rPr dirty="0" sz="1200" spc="-5" b="1">
                <a:latin typeface="LM Roman 12"/>
                <a:cs typeface="LM Roman 12"/>
              </a:rPr>
              <a:t>3 easy </a:t>
            </a:r>
            <a:r>
              <a:rPr dirty="0" sz="1200" spc="-10" b="1">
                <a:latin typeface="LM Roman 12"/>
                <a:cs typeface="LM Roman 12"/>
              </a:rPr>
              <a:t>steps </a:t>
            </a:r>
            <a:r>
              <a:rPr dirty="0" sz="1200" spc="-5" b="1">
                <a:latin typeface="LM Roman 12"/>
                <a:cs typeface="LM Roman 12"/>
              </a:rPr>
              <a:t>to </a:t>
            </a:r>
            <a:r>
              <a:rPr dirty="0" sz="1200" spc="10" b="1">
                <a:latin typeface="LM Roman 12"/>
                <a:cs typeface="LM Roman 12"/>
              </a:rPr>
              <a:t>book </a:t>
            </a:r>
            <a:r>
              <a:rPr dirty="0" sz="1200" spc="-5" b="1">
                <a:latin typeface="LM Roman 12"/>
                <a:cs typeface="LM Roman 12"/>
              </a:rPr>
              <a:t>a host</a:t>
            </a:r>
            <a:r>
              <a:rPr dirty="0" sz="1200" spc="-4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family</a:t>
            </a:r>
            <a:endParaRPr sz="1200">
              <a:latin typeface="LM Roman 12"/>
              <a:cs typeface="LM Roman 12"/>
            </a:endParaRPr>
          </a:p>
          <a:p>
            <a:pPr marL="235585">
              <a:lnSpc>
                <a:spcPct val="100000"/>
              </a:lnSpc>
              <a:spcBef>
                <a:spcPts val="1130"/>
              </a:spcBef>
            </a:pPr>
            <a:r>
              <a:rPr dirty="0" sz="1200" spc="-5">
                <a:latin typeface="LM Roman 12"/>
                <a:cs typeface="LM Roman 12"/>
              </a:rPr>
              <a:t>There </a:t>
            </a:r>
            <a:r>
              <a:rPr dirty="0" sz="1200" spc="-10">
                <a:latin typeface="LM Roman 12"/>
                <a:cs typeface="LM Roman 12"/>
              </a:rPr>
              <a:t>are </a:t>
            </a:r>
            <a:r>
              <a:rPr dirty="0" sz="1200" spc="-5">
                <a:latin typeface="LM Roman 12"/>
                <a:cs typeface="LM Roman 12"/>
              </a:rPr>
              <a:t>3 steps for </a:t>
            </a:r>
            <a:r>
              <a:rPr dirty="0" sz="1200">
                <a:latin typeface="LM Roman 12"/>
                <a:cs typeface="LM Roman 12"/>
              </a:rPr>
              <a:t>booking </a:t>
            </a:r>
            <a:r>
              <a:rPr dirty="0" sz="1200" spc="-5">
                <a:latin typeface="LM Roman 12"/>
                <a:cs typeface="LM Roman 12"/>
              </a:rPr>
              <a:t>a host</a:t>
            </a:r>
            <a:r>
              <a:rPr dirty="0" sz="1200" spc="20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family.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1200" spc="-5" b="1">
                <a:latin typeface="LM Roman 12"/>
                <a:cs typeface="LM Roman 12"/>
              </a:rPr>
              <a:t>1. </a:t>
            </a:r>
            <a:r>
              <a:rPr dirty="0" sz="1200" spc="-10" b="1">
                <a:latin typeface="LM Roman 12"/>
                <a:cs typeface="LM Roman 12"/>
              </a:rPr>
              <a:t>Search for</a:t>
            </a:r>
            <a:r>
              <a:rPr dirty="0" sz="1200" spc="14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homestay</a:t>
            </a:r>
            <a:endParaRPr sz="1200">
              <a:latin typeface="LM Roman 12"/>
              <a:cs typeface="LM Roman 12"/>
            </a:endParaRPr>
          </a:p>
          <a:p>
            <a:pPr marL="12700" marR="5080">
              <a:lnSpc>
                <a:spcPct val="100000"/>
              </a:lnSpc>
              <a:spcBef>
                <a:spcPts val="1450"/>
              </a:spcBef>
            </a:pPr>
            <a:r>
              <a:rPr dirty="0" sz="1200" spc="-5">
                <a:latin typeface="LM Roman 12"/>
                <a:cs typeface="LM Roman 12"/>
              </a:rPr>
              <a:t>There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are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multiple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ways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you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can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do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search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homestay.</a:t>
            </a:r>
            <a:r>
              <a:rPr dirty="0" sz="1200" spc="95">
                <a:latin typeface="LM Roman 12"/>
                <a:cs typeface="LM Roman 12"/>
              </a:rPr>
              <a:t> </a:t>
            </a:r>
            <a:r>
              <a:rPr dirty="0" sz="1200" spc="-40">
                <a:latin typeface="LM Roman 12"/>
                <a:cs typeface="LM Roman 12"/>
              </a:rPr>
              <a:t>You</a:t>
            </a:r>
            <a:r>
              <a:rPr dirty="0" sz="1200" spc="-1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can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search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by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different  </a:t>
            </a:r>
            <a:r>
              <a:rPr dirty="0" sz="1200" spc="-5">
                <a:latin typeface="LM Roman 12"/>
                <a:cs typeface="LM Roman 12"/>
              </a:rPr>
              <a:t>types, for example, </a:t>
            </a:r>
            <a:r>
              <a:rPr dirty="0" sz="1200" spc="-15" b="1">
                <a:latin typeface="LM Roman 12"/>
                <a:cs typeface="LM Roman 12"/>
              </a:rPr>
              <a:t>Countries </a:t>
            </a:r>
            <a:r>
              <a:rPr dirty="0" sz="1200" spc="-10" b="1">
                <a:latin typeface="LM Roman 12"/>
                <a:cs typeface="LM Roman 12"/>
              </a:rPr>
              <a:t>and </a:t>
            </a:r>
            <a:r>
              <a:rPr dirty="0" sz="1200" spc="-5" b="1">
                <a:latin typeface="LM Roman 12"/>
                <a:cs typeface="LM Roman 12"/>
              </a:rPr>
              <a:t>Regions</a:t>
            </a:r>
            <a:r>
              <a:rPr dirty="0" sz="1200" spc="-5">
                <a:latin typeface="LM Roman 12"/>
                <a:cs typeface="LM Roman 12"/>
              </a:rPr>
              <a:t>, </a:t>
            </a:r>
            <a:r>
              <a:rPr dirty="0" sz="1200" spc="-10" b="1">
                <a:latin typeface="LM Roman 12"/>
                <a:cs typeface="LM Roman 12"/>
              </a:rPr>
              <a:t>Universities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10" b="1">
                <a:latin typeface="LM Roman 12"/>
                <a:cs typeface="LM Roman 12"/>
              </a:rPr>
              <a:t>Price</a:t>
            </a:r>
            <a:r>
              <a:rPr dirty="0" sz="1200" spc="1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range</a:t>
            </a:r>
            <a:r>
              <a:rPr dirty="0" sz="1200" spc="-10">
                <a:latin typeface="LM Roman 12"/>
                <a:cs typeface="LM Roman 12"/>
              </a:rPr>
              <a:t>.</a:t>
            </a:r>
            <a:endParaRPr sz="1200">
              <a:latin typeface="LM Roman 12"/>
              <a:cs typeface="LM Roman 12"/>
            </a:endParaRPr>
          </a:p>
          <a:p>
            <a:pPr marL="12700" marR="5080">
              <a:lnSpc>
                <a:spcPct val="100000"/>
              </a:lnSpc>
              <a:spcBef>
                <a:spcPts val="1455"/>
              </a:spcBef>
            </a:pPr>
            <a:r>
              <a:rPr dirty="0" sz="1200" spc="-10">
                <a:latin typeface="LM Roman 12"/>
                <a:cs typeface="LM Roman 12"/>
              </a:rPr>
              <a:t>Click </a:t>
            </a:r>
            <a:r>
              <a:rPr dirty="0" sz="1200" spc="-5">
                <a:latin typeface="LM Roman 12"/>
                <a:cs typeface="LM Roman 12"/>
              </a:rPr>
              <a:t>on </a:t>
            </a:r>
            <a:r>
              <a:rPr dirty="0" sz="1200" spc="-10">
                <a:latin typeface="LM Roman 12"/>
                <a:cs typeface="LM Roman 12"/>
              </a:rPr>
              <a:t>one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host families in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list in </a:t>
            </a:r>
            <a:r>
              <a:rPr dirty="0" sz="1200" spc="-15">
                <a:latin typeface="LM Roman 12"/>
                <a:cs typeface="LM Roman 12"/>
              </a:rPr>
              <a:t>Discover </a:t>
            </a:r>
            <a:r>
              <a:rPr dirty="0" sz="1200" spc="-5">
                <a:latin typeface="LM Roman 12"/>
                <a:cs typeface="LM Roman 12"/>
              </a:rPr>
              <a:t>page in Fig.</a:t>
            </a:r>
            <a:r>
              <a:rPr dirty="0" sz="1200" spc="-5">
                <a:latin typeface="LM Roman 12"/>
                <a:cs typeface="LM Roman 12"/>
                <a:hlinkClick r:id="rId3" action="ppaction://hlinksldjump"/>
              </a:rPr>
              <a:t>4to </a:t>
            </a:r>
            <a:r>
              <a:rPr dirty="0" sz="1200" spc="-10">
                <a:latin typeface="LM Roman 12"/>
                <a:cs typeface="LM Roman 12"/>
              </a:rPr>
              <a:t>get the </a:t>
            </a:r>
            <a:r>
              <a:rPr dirty="0" sz="1200" spc="-5">
                <a:latin typeface="LM Roman 12"/>
                <a:cs typeface="LM Roman 12"/>
              </a:rPr>
              <a:t>detail.  The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page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will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provide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us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with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lot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information.</a:t>
            </a:r>
            <a:r>
              <a:rPr dirty="0" sz="1200" spc="10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There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are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rooms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information,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family  information,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maps,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restrictions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students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staffs’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comments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towards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host  family at </a:t>
            </a:r>
            <a:r>
              <a:rPr dirty="0" sz="1200" spc="-10">
                <a:latin typeface="LM Roman 12"/>
                <a:cs typeface="LM Roman 12"/>
              </a:rPr>
              <a:t>the comment</a:t>
            </a:r>
            <a:r>
              <a:rPr dirty="0" sz="1200" spc="-5">
                <a:latin typeface="LM Roman 12"/>
                <a:cs typeface="LM Roman 12"/>
              </a:rPr>
              <a:t> section.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294" y="1610763"/>
            <a:ext cx="5641975" cy="2776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221615" algn="l"/>
              </a:tabLst>
            </a:pPr>
            <a:r>
              <a:rPr dirty="0" sz="1200" spc="-20" b="1">
                <a:latin typeface="LM Roman 12"/>
                <a:cs typeface="LM Roman 12"/>
              </a:rPr>
              <a:t>Add </a:t>
            </a:r>
            <a:r>
              <a:rPr dirty="0" sz="1200" spc="-5" b="1">
                <a:latin typeface="LM Roman 12"/>
                <a:cs typeface="LM Roman 12"/>
              </a:rPr>
              <a:t>host to </a:t>
            </a:r>
            <a:r>
              <a:rPr dirty="0" sz="1200" spc="-15" b="1">
                <a:latin typeface="LM Roman 12"/>
                <a:cs typeface="LM Roman 12"/>
              </a:rPr>
              <a:t>contact</a:t>
            </a:r>
            <a:r>
              <a:rPr dirty="0" sz="1200" spc="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list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50"/>
              </a:spcBef>
            </a:pPr>
            <a:r>
              <a:rPr dirty="0" sz="1200" spc="-5">
                <a:latin typeface="LM Roman 12"/>
                <a:cs typeface="LM Roman 12"/>
              </a:rPr>
              <a:t>After</a:t>
            </a:r>
            <a:r>
              <a:rPr dirty="0" sz="1200" spc="-10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finding</a:t>
            </a:r>
            <a:r>
              <a:rPr dirty="0" sz="1200" spc="-10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host</a:t>
            </a:r>
            <a:r>
              <a:rPr dirty="0" sz="1200" spc="-105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family,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we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can</a:t>
            </a:r>
            <a:r>
              <a:rPr dirty="0" sz="1200" spc="-10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add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10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contact</a:t>
            </a:r>
            <a:r>
              <a:rPr dirty="0" sz="1200" spc="-10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your</a:t>
            </a:r>
            <a:r>
              <a:rPr dirty="0" sz="1200" spc="-10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contact</a:t>
            </a:r>
            <a:r>
              <a:rPr dirty="0" sz="1200" spc="-10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list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communicate  </a:t>
            </a:r>
            <a:r>
              <a:rPr dirty="0" sz="1200" spc="-5">
                <a:latin typeface="LM Roman 12"/>
                <a:cs typeface="LM Roman 12"/>
              </a:rPr>
              <a:t>with </a:t>
            </a:r>
            <a:r>
              <a:rPr dirty="0" sz="1200" spc="-10">
                <a:latin typeface="LM Roman 12"/>
                <a:cs typeface="LM Roman 12"/>
              </a:rPr>
              <a:t>them </a:t>
            </a:r>
            <a:r>
              <a:rPr dirty="0" sz="1200" spc="-20">
                <a:latin typeface="LM Roman 12"/>
                <a:cs typeface="LM Roman 12"/>
              </a:rPr>
              <a:t>by </a:t>
            </a:r>
            <a:r>
              <a:rPr dirty="0" sz="1200" spc="-10">
                <a:latin typeface="LM Roman 12"/>
                <a:cs typeface="LM Roman 12"/>
              </a:rPr>
              <a:t>click </a:t>
            </a:r>
            <a:r>
              <a:rPr dirty="0" sz="1200" spc="-5">
                <a:latin typeface="LM Roman 12"/>
                <a:cs typeface="LM Roman 12"/>
              </a:rPr>
              <a:t>on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20">
                <a:latin typeface="LM Roman 12"/>
                <a:cs typeface="LM Roman 12"/>
              </a:rPr>
              <a:t>"CONTACT HOMESTAY".Then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5">
                <a:latin typeface="LM Roman 12"/>
                <a:cs typeface="LM Roman 12"/>
              </a:rPr>
              <a:t>chat </a:t>
            </a:r>
            <a:r>
              <a:rPr dirty="0" sz="1200" spc="-5">
                <a:latin typeface="LM Roman 12"/>
                <a:cs typeface="LM Roman 12"/>
              </a:rPr>
              <a:t>with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host 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15">
                <a:latin typeface="LM Roman 12"/>
                <a:cs typeface="LM Roman 12"/>
              </a:rPr>
              <a:t>reserve </a:t>
            </a:r>
            <a:r>
              <a:rPr dirty="0" sz="1200" spc="-5">
                <a:latin typeface="LM Roman 12"/>
                <a:cs typeface="LM Roman 12"/>
              </a:rPr>
              <a:t>rooms, </a:t>
            </a:r>
            <a:r>
              <a:rPr dirty="0" sz="1200" spc="-10">
                <a:latin typeface="LM Roman 12"/>
                <a:cs typeface="LM Roman 12"/>
              </a:rPr>
              <a:t>which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-10">
                <a:latin typeface="LM Roman 12"/>
                <a:cs typeface="LM Roman 12"/>
              </a:rPr>
              <a:t>the 3rd</a:t>
            </a:r>
            <a:r>
              <a:rPr dirty="0" sz="1200" spc="2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step.</a:t>
            </a:r>
            <a:endParaRPr sz="1200">
              <a:latin typeface="LM Roman 12"/>
              <a:cs typeface="LM Roman 12"/>
            </a:endParaRPr>
          </a:p>
          <a:p>
            <a:pPr marL="220979" indent="-208915">
              <a:lnSpc>
                <a:spcPct val="100000"/>
              </a:lnSpc>
              <a:spcBef>
                <a:spcPts val="1455"/>
              </a:spcBef>
              <a:buAutoNum type="arabicPeriod" startAt="3"/>
              <a:tabLst>
                <a:tab pos="221615" algn="l"/>
              </a:tabLst>
            </a:pPr>
            <a:r>
              <a:rPr dirty="0" sz="1200" spc="-10" b="1">
                <a:latin typeface="LM Roman 12"/>
                <a:cs typeface="LM Roman 12"/>
              </a:rPr>
              <a:t>Communication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50"/>
              </a:spcBef>
            </a:pPr>
            <a:r>
              <a:rPr dirty="0" sz="1200" spc="-55">
                <a:latin typeface="LM Roman 12"/>
                <a:cs typeface="LM Roman 12"/>
              </a:rPr>
              <a:t>To </a:t>
            </a:r>
            <a:r>
              <a:rPr dirty="0" sz="1200" spc="-15">
                <a:latin typeface="LM Roman 12"/>
                <a:cs typeface="LM Roman 12"/>
              </a:rPr>
              <a:t>reserve </a:t>
            </a:r>
            <a:r>
              <a:rPr dirty="0" sz="1200" spc="-5">
                <a:latin typeface="LM Roman 12"/>
                <a:cs typeface="LM Roman 12"/>
              </a:rPr>
              <a:t>rooms,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also provide one-to-one </a:t>
            </a:r>
            <a:r>
              <a:rPr dirty="0" sz="1200" spc="-5">
                <a:latin typeface="LM Roman 12"/>
                <a:cs typeface="LM Roman 12"/>
              </a:rPr>
              <a:t>consulting service </a:t>
            </a:r>
            <a:r>
              <a:rPr dirty="0" sz="1200" spc="-10">
                <a:latin typeface="LM Roman 12"/>
                <a:cs typeface="LM Roman 12"/>
              </a:rPr>
              <a:t>online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answering  </a:t>
            </a:r>
            <a:r>
              <a:rPr dirty="0" sz="1200" spc="-5">
                <a:latin typeface="LM Roman 12"/>
                <a:cs typeface="LM Roman 12"/>
              </a:rPr>
              <a:t>all </a:t>
            </a:r>
            <a:r>
              <a:rPr dirty="0" sz="1200" spc="-10">
                <a:latin typeface="LM Roman 12"/>
                <a:cs typeface="LM Roman 12"/>
              </a:rPr>
              <a:t>kinds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questions </a:t>
            </a:r>
            <a:r>
              <a:rPr dirty="0" sz="1200">
                <a:latin typeface="LM Roman 12"/>
                <a:cs typeface="LM Roman 12"/>
              </a:rPr>
              <a:t>about </a:t>
            </a:r>
            <a:r>
              <a:rPr dirty="0" sz="1200" spc="-5">
                <a:latin typeface="LM Roman 12"/>
                <a:cs typeface="LM Roman 12"/>
              </a:rPr>
              <a:t>college </a:t>
            </a:r>
            <a:r>
              <a:rPr dirty="0" sz="1200" spc="-10">
                <a:latin typeface="LM Roman 12"/>
                <a:cs typeface="LM Roman 12"/>
              </a:rPr>
              <a:t>entrance questions, nearby </a:t>
            </a:r>
            <a:r>
              <a:rPr dirty="0" sz="1200" spc="-15">
                <a:latin typeface="LM Roman 12"/>
                <a:cs typeface="LM Roman 12"/>
              </a:rPr>
              <a:t>environment, </a:t>
            </a:r>
            <a:r>
              <a:rPr dirty="0" sz="1200" spc="-10">
                <a:latin typeface="LM Roman 12"/>
                <a:cs typeface="LM Roman 12"/>
              </a:rPr>
              <a:t>security  </a:t>
            </a:r>
            <a:r>
              <a:rPr dirty="0" sz="1200" spc="-5">
                <a:latin typeface="LM Roman 12"/>
                <a:cs typeface="LM Roman 12"/>
              </a:rPr>
              <a:t>standard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so </a:t>
            </a:r>
            <a:r>
              <a:rPr dirty="0" sz="1200" spc="-10">
                <a:latin typeface="LM Roman 12"/>
                <a:cs typeface="LM Roman 12"/>
              </a:rPr>
              <a:t>on.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also </a:t>
            </a:r>
            <a:r>
              <a:rPr dirty="0" sz="1200" spc="-5">
                <a:latin typeface="LM Roman 12"/>
                <a:cs typeface="LM Roman 12"/>
              </a:rPr>
              <a:t>build links </a:t>
            </a:r>
            <a:r>
              <a:rPr dirty="0" sz="1200" spc="-10">
                <a:latin typeface="LM Roman 12"/>
                <a:cs typeface="LM Roman 12"/>
              </a:rPr>
              <a:t>between </a:t>
            </a:r>
            <a:r>
              <a:rPr dirty="0" sz="1200" spc="-5">
                <a:latin typeface="LM Roman 12"/>
                <a:cs typeface="LM Roman 12"/>
              </a:rPr>
              <a:t>host </a:t>
            </a:r>
            <a:r>
              <a:rPr dirty="0" sz="1200" spc="-10">
                <a:latin typeface="LM Roman 12"/>
                <a:cs typeface="LM Roman 12"/>
              </a:rPr>
              <a:t>and students that they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20">
                <a:latin typeface="LM Roman 12"/>
                <a:cs typeface="LM Roman 12"/>
              </a:rPr>
              <a:t>have  </a:t>
            </a:r>
            <a:r>
              <a:rPr dirty="0" sz="1200" spc="-5">
                <a:latin typeface="LM Roman 12"/>
                <a:cs typeface="LM Roman 12"/>
              </a:rPr>
              <a:t>house </a:t>
            </a:r>
            <a:r>
              <a:rPr dirty="0" sz="1200" spc="-10">
                <a:latin typeface="LM Roman 12"/>
                <a:cs typeface="LM Roman 12"/>
              </a:rPr>
              <a:t>viewing </a:t>
            </a:r>
            <a:r>
              <a:rPr dirty="0" sz="1200" spc="-5">
                <a:latin typeface="LM Roman 12"/>
                <a:cs typeface="LM Roman 12"/>
              </a:rPr>
              <a:t>service.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65"/>
              </a:spcBef>
            </a:pPr>
            <a:r>
              <a:rPr dirty="0" sz="1200" spc="-5">
                <a:latin typeface="LM Roman 12"/>
                <a:cs typeface="LM Roman 12"/>
              </a:rPr>
              <a:t>The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counseling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service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is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provided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chat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page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called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“your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private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assistant”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which  </a:t>
            </a:r>
            <a:r>
              <a:rPr dirty="0" sz="1200" spc="-15">
                <a:latin typeface="LM Roman 12"/>
                <a:cs typeface="LM Roman 12"/>
              </a:rPr>
              <a:t>may </a:t>
            </a:r>
            <a:r>
              <a:rPr dirty="0" sz="1200" spc="-10">
                <a:latin typeface="LM Roman 12"/>
                <a:cs typeface="LM Roman 12"/>
              </a:rPr>
              <a:t>ask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additional</a:t>
            </a:r>
            <a:r>
              <a:rPr dirty="0" sz="1200" spc="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payment.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004" y="4550443"/>
            <a:ext cx="1799893" cy="3080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9294" y="7720937"/>
            <a:ext cx="5641975" cy="57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3: There is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20">
                <a:latin typeface="LM Roman 12"/>
                <a:cs typeface="LM Roman 12"/>
              </a:rPr>
              <a:t>"CONTACT </a:t>
            </a:r>
            <a:r>
              <a:rPr dirty="0" sz="1200" spc="-30">
                <a:latin typeface="LM Roman 12"/>
                <a:cs typeface="LM Roman 12"/>
              </a:rPr>
              <a:t>HOMESTAY" </a:t>
            </a:r>
            <a:r>
              <a:rPr dirty="0" sz="1200" spc="-5">
                <a:latin typeface="LM Roman 12"/>
                <a:cs typeface="LM Roman 12"/>
              </a:rPr>
              <a:t>button at </a:t>
            </a:r>
            <a:r>
              <a:rPr dirty="0" sz="1200" spc="-10">
                <a:latin typeface="LM Roman 12"/>
                <a:cs typeface="LM Roman 12"/>
              </a:rPr>
              <a:t>the top </a:t>
            </a:r>
            <a:r>
              <a:rPr dirty="0" sz="1200" spc="-15">
                <a:latin typeface="LM Roman 12"/>
                <a:cs typeface="LM Roman 12"/>
              </a:rPr>
              <a:t>right. </a:t>
            </a:r>
            <a:r>
              <a:rPr dirty="0" sz="1200" spc="-5">
                <a:latin typeface="LM Roman 12"/>
                <a:cs typeface="LM Roman 12"/>
              </a:rPr>
              <a:t>Also, if </a:t>
            </a:r>
            <a:r>
              <a:rPr dirty="0" sz="1200" spc="-20">
                <a:latin typeface="LM Roman 12"/>
                <a:cs typeface="LM Roman 12"/>
              </a:rPr>
              <a:t>you  </a:t>
            </a:r>
            <a:r>
              <a:rPr dirty="0" sz="1200" spc="-5">
                <a:latin typeface="LM Roman 12"/>
                <a:cs typeface="LM Roman 12"/>
              </a:rPr>
              <a:t>scroll </a:t>
            </a:r>
            <a:r>
              <a:rPr dirty="0" sz="1200" spc="-15">
                <a:latin typeface="LM Roman 12"/>
                <a:cs typeface="LM Roman 12"/>
              </a:rPr>
              <a:t>down </a:t>
            </a:r>
            <a:r>
              <a:rPr dirty="0" sz="1200" spc="-10">
                <a:latin typeface="LM Roman 12"/>
                <a:cs typeface="LM Roman 12"/>
              </a:rPr>
              <a:t>this </a:t>
            </a:r>
            <a:r>
              <a:rPr dirty="0" sz="1200" spc="-5">
                <a:latin typeface="LM Roman 12"/>
                <a:cs typeface="LM Roman 12"/>
              </a:rPr>
              <a:t>page, </a:t>
            </a:r>
            <a:r>
              <a:rPr dirty="0" sz="1200" spc="-20">
                <a:latin typeface="LM Roman 12"/>
                <a:cs typeface="LM Roman 12"/>
              </a:rPr>
              <a:t>you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0">
                <a:latin typeface="LM Roman 12"/>
                <a:cs typeface="LM Roman 12"/>
              </a:rPr>
              <a:t>also get </a:t>
            </a:r>
            <a:r>
              <a:rPr dirty="0" sz="1200" spc="-5">
                <a:latin typeface="LM Roman 12"/>
                <a:cs typeface="LM Roman 12"/>
              </a:rPr>
              <a:t>more information as said </a:t>
            </a:r>
            <a:r>
              <a:rPr dirty="0" sz="1200" spc="-15">
                <a:latin typeface="LM Roman 12"/>
                <a:cs typeface="LM Roman 12"/>
              </a:rPr>
              <a:t>above </a:t>
            </a:r>
            <a:r>
              <a:rPr dirty="0" sz="1200">
                <a:latin typeface="LM Roman 12"/>
                <a:cs typeface="LM Roman 12"/>
              </a:rPr>
              <a:t>about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host  </a:t>
            </a:r>
            <a:r>
              <a:rPr dirty="0" sz="1200" spc="-20">
                <a:latin typeface="LM Roman 12"/>
                <a:cs typeface="LM Roman 12"/>
              </a:rPr>
              <a:t>family.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627" y="1440065"/>
            <a:ext cx="1799996" cy="3899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9294" y="5430479"/>
            <a:ext cx="5642610" cy="3195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68605" marR="26162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4: </a:t>
            </a:r>
            <a:r>
              <a:rPr dirty="0" sz="1200" spc="-15">
                <a:latin typeface="LM Roman 12"/>
                <a:cs typeface="LM Roman 12"/>
              </a:rPr>
              <a:t>Discover </a:t>
            </a:r>
            <a:r>
              <a:rPr dirty="0" sz="1200" spc="-5">
                <a:latin typeface="LM Roman 12"/>
                <a:cs typeface="LM Roman 12"/>
              </a:rPr>
              <a:t>page of </a:t>
            </a:r>
            <a:r>
              <a:rPr dirty="0" sz="1200" spc="-10">
                <a:latin typeface="LM Roman 12"/>
                <a:cs typeface="LM Roman 12"/>
              </a:rPr>
              <a:t>our app, </a:t>
            </a:r>
            <a:r>
              <a:rPr dirty="0" sz="1200" spc="-5">
                <a:latin typeface="LM Roman 12"/>
                <a:cs typeface="LM Roman 12"/>
              </a:rPr>
              <a:t>Figure 5: This is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15">
                <a:latin typeface="LM Roman 12"/>
                <a:cs typeface="LM Roman 12"/>
              </a:rPr>
              <a:t>chat </a:t>
            </a:r>
            <a:r>
              <a:rPr dirty="0" sz="1200" spc="-5">
                <a:latin typeface="LM Roman 12"/>
                <a:cs typeface="LM Roman 12"/>
              </a:rPr>
              <a:t>page where  where </a:t>
            </a:r>
            <a:r>
              <a:rPr dirty="0" sz="1200" spc="-10">
                <a:latin typeface="LM Roman 12"/>
                <a:cs typeface="LM Roman 12"/>
              </a:rPr>
              <a:t>students </a:t>
            </a:r>
            <a:r>
              <a:rPr dirty="0" sz="1200" spc="-5">
                <a:latin typeface="LM Roman 12"/>
                <a:cs typeface="LM Roman 12"/>
              </a:rPr>
              <a:t>can choose </a:t>
            </a:r>
            <a:r>
              <a:rPr dirty="0" sz="1200" spc="-10">
                <a:latin typeface="LM Roman 12"/>
                <a:cs typeface="LM Roman 12"/>
              </a:rPr>
              <a:t>different students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5">
                <a:latin typeface="LM Roman 12"/>
                <a:cs typeface="LM Roman 12"/>
              </a:rPr>
              <a:t>chat </a:t>
            </a:r>
            <a:r>
              <a:rPr dirty="0" sz="1200" spc="-5">
                <a:latin typeface="LM Roman 12"/>
                <a:cs typeface="LM Roman 12"/>
              </a:rPr>
              <a:t>to host family </a:t>
            </a:r>
            <a:r>
              <a:rPr dirty="0" sz="1200" spc="-15">
                <a:latin typeface="LM Roman 12"/>
                <a:cs typeface="LM Roman 12"/>
              </a:rPr>
              <a:t>own-  </a:t>
            </a:r>
            <a:r>
              <a:rPr dirty="0" sz="1200" spc="-5">
                <a:latin typeface="LM Roman 12"/>
                <a:cs typeface="LM Roman 12"/>
              </a:rPr>
              <a:t>host families </a:t>
            </a:r>
            <a:r>
              <a:rPr dirty="0" sz="1200" spc="-10">
                <a:latin typeface="LM Roman 12"/>
                <a:cs typeface="LM Roman 12"/>
              </a:rPr>
              <a:t>according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price, ers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there’s </a:t>
            </a:r>
            <a:r>
              <a:rPr dirty="0" sz="1200" spc="-10">
                <a:latin typeface="LM Roman 12"/>
                <a:cs typeface="LM Roman 12"/>
              </a:rPr>
              <a:t>also </a:t>
            </a:r>
            <a:r>
              <a:rPr dirty="0" sz="1200" spc="-25">
                <a:latin typeface="LM Roman 12"/>
                <a:cs typeface="LM Roman 12"/>
              </a:rPr>
              <a:t>"Your </a:t>
            </a:r>
            <a:r>
              <a:rPr dirty="0" sz="1200" spc="-15">
                <a:latin typeface="LM Roman 12"/>
                <a:cs typeface="LM Roman 12"/>
              </a:rPr>
              <a:t>Private </a:t>
            </a:r>
            <a:r>
              <a:rPr dirty="0" sz="1200" spc="-5">
                <a:latin typeface="LM Roman 12"/>
                <a:cs typeface="LM Roman 12"/>
              </a:rPr>
              <a:t>Assis-  universities </a:t>
            </a:r>
            <a:r>
              <a:rPr dirty="0" sz="1200" spc="-10">
                <a:latin typeface="LM Roman 12"/>
                <a:cs typeface="LM Roman 12"/>
              </a:rPr>
              <a:t>and countries </a:t>
            </a:r>
            <a:r>
              <a:rPr dirty="0" sz="1200" spc="-5">
                <a:latin typeface="LM Roman 12"/>
                <a:cs typeface="LM Roman 12"/>
              </a:rPr>
              <a:t>and </a:t>
            </a:r>
            <a:r>
              <a:rPr dirty="0" sz="1200" spc="-10">
                <a:latin typeface="LM Roman 12"/>
                <a:cs typeface="LM Roman 12"/>
              </a:rPr>
              <a:t>regions. </a:t>
            </a:r>
            <a:r>
              <a:rPr dirty="0" sz="1200" spc="-15">
                <a:latin typeface="LM Roman 12"/>
                <a:cs typeface="LM Roman 12"/>
              </a:rPr>
              <a:t>tant", </a:t>
            </a:r>
            <a:r>
              <a:rPr dirty="0" sz="1200" spc="-5">
                <a:latin typeface="LM Roman 12"/>
                <a:cs typeface="LM Roman 12"/>
              </a:rPr>
              <a:t>who can help with </a:t>
            </a:r>
            <a:r>
              <a:rPr dirty="0" sz="1200" spc="-20">
                <a:latin typeface="LM Roman 12"/>
                <a:cs typeface="LM Roman 12"/>
              </a:rPr>
              <a:t>any</a:t>
            </a:r>
            <a:r>
              <a:rPr dirty="0" sz="1200" spc="1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question</a:t>
            </a:r>
            <a:endParaRPr sz="1200">
              <a:latin typeface="LM Roman 12"/>
              <a:cs typeface="LM Roman 12"/>
            </a:endParaRPr>
          </a:p>
          <a:p>
            <a:pPr algn="just" marL="2845435">
              <a:lnSpc>
                <a:spcPct val="100000"/>
              </a:lnSpc>
              <a:spcBef>
                <a:spcPts val="15"/>
              </a:spcBef>
            </a:pPr>
            <a:r>
              <a:rPr dirty="0" sz="1200">
                <a:latin typeface="LM Roman 12"/>
                <a:cs typeface="LM Roman 12"/>
              </a:rPr>
              <a:t>about </a:t>
            </a:r>
            <a:r>
              <a:rPr dirty="0" sz="1200" spc="-5">
                <a:latin typeface="LM Roman 12"/>
                <a:cs typeface="LM Roman 12"/>
              </a:rPr>
              <a:t>studying</a:t>
            </a:r>
            <a:r>
              <a:rPr dirty="0" sz="1200" spc="-1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abroad.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</a:pPr>
            <a:endParaRPr sz="155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34035" algn="l"/>
              </a:tabLst>
            </a:pPr>
            <a:r>
              <a:rPr dirty="0" sz="1200" spc="-10" b="1">
                <a:latin typeface="LM Roman 12"/>
                <a:cs typeface="LM Roman 12"/>
              </a:rPr>
              <a:t>7.1.3	</a:t>
            </a:r>
            <a:r>
              <a:rPr dirty="0" sz="1200" spc="-5" b="1">
                <a:latin typeface="LM Roman 12"/>
                <a:cs typeface="LM Roman 12"/>
              </a:rPr>
              <a:t>More</a:t>
            </a:r>
            <a:r>
              <a:rPr dirty="0" sz="1200" spc="-10" b="1">
                <a:latin typeface="LM Roman 12"/>
                <a:cs typeface="LM Roman 12"/>
              </a:rPr>
              <a:t> functions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LM Roman 12"/>
              <a:cs typeface="LM Roman 12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20">
                <a:latin typeface="LM Roman 12"/>
                <a:cs typeface="LM Roman 12"/>
              </a:rPr>
              <a:t>have </a:t>
            </a:r>
            <a:r>
              <a:rPr dirty="0" sz="1200" spc="-15">
                <a:latin typeface="LM Roman 12"/>
                <a:cs typeface="LM Roman 12"/>
              </a:rPr>
              <a:t>even </a:t>
            </a:r>
            <a:r>
              <a:rPr dirty="0" sz="1200" spc="-5">
                <a:latin typeface="LM Roman 12"/>
                <a:cs typeface="LM Roman 12"/>
              </a:rPr>
              <a:t>more functions.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plan to </a:t>
            </a:r>
            <a:r>
              <a:rPr dirty="0" sz="1200" spc="-15">
                <a:latin typeface="LM Roman 12"/>
                <a:cs typeface="LM Roman 12"/>
              </a:rPr>
              <a:t>make </a:t>
            </a:r>
            <a:r>
              <a:rPr dirty="0" sz="1200" spc="-5">
                <a:latin typeface="LM Roman 12"/>
                <a:cs typeface="LM Roman 12"/>
              </a:rPr>
              <a:t>it not </a:t>
            </a:r>
            <a:r>
              <a:rPr dirty="0" sz="1200" spc="-10">
                <a:latin typeface="LM Roman 12"/>
                <a:cs typeface="LM Roman 12"/>
              </a:rPr>
              <a:t>only </a:t>
            </a:r>
            <a:r>
              <a:rPr dirty="0" sz="1200" spc="-5">
                <a:latin typeface="LM Roman 12"/>
                <a:cs typeface="LM Roman 12"/>
              </a:rPr>
              <a:t>a communication linkage  </a:t>
            </a:r>
            <a:r>
              <a:rPr dirty="0" sz="1200" spc="-10">
                <a:latin typeface="LM Roman 12"/>
                <a:cs typeface="LM Roman 12"/>
              </a:rPr>
              <a:t>between </a:t>
            </a:r>
            <a:r>
              <a:rPr dirty="0" sz="1200" spc="-5">
                <a:latin typeface="LM Roman 12"/>
                <a:cs typeface="LM Roman 12"/>
              </a:rPr>
              <a:t>host families </a:t>
            </a:r>
            <a:r>
              <a:rPr dirty="0" sz="1200" spc="-10">
                <a:latin typeface="LM Roman 12"/>
                <a:cs typeface="LM Roman 12"/>
              </a:rPr>
              <a:t>and students, </a:t>
            </a:r>
            <a:r>
              <a:rPr dirty="0" sz="1200" spc="-5">
                <a:latin typeface="LM Roman 12"/>
                <a:cs typeface="LM Roman 12"/>
              </a:rPr>
              <a:t>but </a:t>
            </a:r>
            <a:r>
              <a:rPr dirty="0" sz="1200" spc="-10">
                <a:latin typeface="LM Roman 12"/>
                <a:cs typeface="LM Roman 12"/>
              </a:rPr>
              <a:t>also </a:t>
            </a:r>
            <a:r>
              <a:rPr dirty="0" sz="1200" spc="-5">
                <a:latin typeface="LM Roman 12"/>
                <a:cs typeface="LM Roman 12"/>
              </a:rPr>
              <a:t>a useful </a:t>
            </a:r>
            <a:r>
              <a:rPr dirty="0" sz="1200">
                <a:latin typeface="LM Roman 12"/>
                <a:cs typeface="LM Roman 12"/>
              </a:rPr>
              <a:t>social </a:t>
            </a:r>
            <a:r>
              <a:rPr dirty="0" sz="1200" spc="-5">
                <a:latin typeface="LM Roman 12"/>
                <a:cs typeface="LM Roman 12"/>
              </a:rPr>
              <a:t>media. In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forum page  </a:t>
            </a:r>
            <a:r>
              <a:rPr dirty="0" sz="1200" spc="-10">
                <a:latin typeface="LM Roman 12"/>
                <a:cs typeface="LM Roman 12"/>
              </a:rPr>
              <a:t>shown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Fig.6</a:t>
            </a:r>
            <a:r>
              <a:rPr dirty="0" sz="1200" spc="-5">
                <a:latin typeface="LM Roman 12"/>
                <a:cs typeface="LM Roman 12"/>
                <a:hlinkClick r:id="rId3" action="ppaction://hlinksldjump"/>
              </a:rPr>
              <a:t>,</a:t>
            </a:r>
            <a:r>
              <a:rPr dirty="0" sz="1200" spc="-60">
                <a:latin typeface="LM Roman 12"/>
                <a:cs typeface="LM Roman 12"/>
                <a:hlinkClick r:id="rId3" action="ppaction://hlinksldjump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we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can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share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experience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living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foreign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countries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useful  ideas of </a:t>
            </a:r>
            <a:r>
              <a:rPr dirty="0" sz="1200" spc="-10">
                <a:latin typeface="LM Roman 12"/>
                <a:cs typeface="LM Roman 12"/>
              </a:rPr>
              <a:t>applying </a:t>
            </a:r>
            <a:r>
              <a:rPr dirty="0" sz="1200" spc="-5">
                <a:latin typeface="LM Roman 12"/>
                <a:cs typeface="LM Roman 12"/>
              </a:rPr>
              <a:t>to universities. They </a:t>
            </a:r>
            <a:r>
              <a:rPr dirty="0" sz="1200" spc="-10">
                <a:latin typeface="LM Roman 12"/>
                <a:cs typeface="LM Roman 12"/>
              </a:rPr>
              <a:t>can also ask questions </a:t>
            </a:r>
            <a:r>
              <a:rPr dirty="0" sz="1200">
                <a:latin typeface="LM Roman 12"/>
                <a:cs typeface="LM Roman 12"/>
              </a:rPr>
              <a:t>about </a:t>
            </a:r>
            <a:r>
              <a:rPr dirty="0" sz="1200" spc="-5">
                <a:latin typeface="LM Roman 12"/>
                <a:cs typeface="LM Roman 12"/>
              </a:rPr>
              <a:t>nearly </a:t>
            </a:r>
            <a:r>
              <a:rPr dirty="0" sz="1200" spc="-15">
                <a:latin typeface="LM Roman 12"/>
                <a:cs typeface="LM Roman 12"/>
              </a:rPr>
              <a:t>anything  </a:t>
            </a:r>
            <a:r>
              <a:rPr dirty="0" sz="1200" spc="-10">
                <a:latin typeface="LM Roman 12"/>
                <a:cs typeface="LM Roman 12"/>
              </a:rPr>
              <a:t>related </a:t>
            </a:r>
            <a:r>
              <a:rPr dirty="0" sz="1200" spc="-5">
                <a:latin typeface="LM Roman 12"/>
                <a:cs typeface="LM Roman 12"/>
              </a:rPr>
              <a:t>to living </a:t>
            </a:r>
            <a:r>
              <a:rPr dirty="0" sz="1200" spc="-10">
                <a:latin typeface="LM Roman 12"/>
                <a:cs typeface="LM Roman 12"/>
              </a:rPr>
              <a:t>abroad. </a:t>
            </a:r>
            <a:r>
              <a:rPr dirty="0" sz="1200" spc="-5">
                <a:latin typeface="LM Roman 12"/>
                <a:cs typeface="LM Roman 12"/>
              </a:rPr>
              <a:t>The second </a:t>
            </a:r>
            <a:r>
              <a:rPr dirty="0" sz="1200">
                <a:latin typeface="LM Roman 12"/>
                <a:cs typeface="LM Roman 12"/>
              </a:rPr>
              <a:t>post </a:t>
            </a:r>
            <a:r>
              <a:rPr dirty="0" sz="1200" spc="-5">
                <a:latin typeface="LM Roman 12"/>
                <a:cs typeface="LM Roman 12"/>
              </a:rPr>
              <a:t>in Fig.6</a:t>
            </a:r>
            <a:r>
              <a:rPr dirty="0" sz="1200" spc="-5">
                <a:latin typeface="LM Roman 12"/>
                <a:cs typeface="LM Roman 12"/>
                <a:hlinkClick r:id="rId3" action="ppaction://hlinksldjump"/>
              </a:rPr>
              <a:t>is </a:t>
            </a:r>
            <a:r>
              <a:rPr dirty="0" sz="1200" spc="-5">
                <a:latin typeface="LM Roman 12"/>
                <a:cs typeface="LM Roman 12"/>
              </a:rPr>
              <a:t>an example of </a:t>
            </a:r>
            <a:r>
              <a:rPr dirty="0" sz="1200" spc="-10">
                <a:latin typeface="LM Roman 12"/>
                <a:cs typeface="LM Roman 12"/>
              </a:rPr>
              <a:t>asking questions </a:t>
            </a:r>
            <a:r>
              <a:rPr dirty="0" sz="1200" spc="-5">
                <a:latin typeface="LM Roman 12"/>
                <a:cs typeface="LM Roman 12"/>
              </a:rPr>
              <a:t>in 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forum. </a:t>
            </a:r>
            <a:r>
              <a:rPr dirty="0" sz="1200" spc="-40">
                <a:latin typeface="LM Roman 12"/>
                <a:cs typeface="LM Roman 12"/>
              </a:rPr>
              <a:t>You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0">
                <a:latin typeface="LM Roman 12"/>
                <a:cs typeface="LM Roman 12"/>
              </a:rPr>
              <a:t>briefly </a:t>
            </a:r>
            <a:r>
              <a:rPr dirty="0" sz="1200" spc="-5">
                <a:latin typeface="LM Roman 12"/>
                <a:cs typeface="LM Roman 12"/>
              </a:rPr>
              <a:t>preview </a:t>
            </a:r>
            <a:r>
              <a:rPr dirty="0" sz="1200" spc="-10">
                <a:latin typeface="LM Roman 12"/>
                <a:cs typeface="LM Roman 12"/>
              </a:rPr>
              <a:t>the questions and </a:t>
            </a:r>
            <a:r>
              <a:rPr dirty="0" sz="1200" spc="-5">
                <a:latin typeface="LM Roman 12"/>
                <a:cs typeface="LM Roman 12"/>
              </a:rPr>
              <a:t>some </a:t>
            </a:r>
            <a:r>
              <a:rPr dirty="0" sz="1200" spc="-10">
                <a:latin typeface="LM Roman 12"/>
                <a:cs typeface="LM Roman 12"/>
              </a:rPr>
              <a:t>answers </a:t>
            </a:r>
            <a:r>
              <a:rPr dirty="0" sz="1200" spc="-5">
                <a:latin typeface="LM Roman 12"/>
                <a:cs typeface="LM Roman 12"/>
              </a:rPr>
              <a:t>with high </a:t>
            </a:r>
            <a:r>
              <a:rPr dirty="0" sz="1200" spc="-20">
                <a:latin typeface="LM Roman 12"/>
                <a:cs typeface="LM Roman 12"/>
              </a:rPr>
              <a:t>approval  </a:t>
            </a:r>
            <a:r>
              <a:rPr dirty="0" sz="1200" spc="-10">
                <a:latin typeface="LM Roman 12"/>
                <a:cs typeface="LM Roman 12"/>
              </a:rPr>
              <a:t>rates. </a:t>
            </a:r>
            <a:r>
              <a:rPr dirty="0" sz="1200" spc="-5">
                <a:latin typeface="LM Roman 12"/>
                <a:cs typeface="LM Roman 12"/>
              </a:rPr>
              <a:t>If </a:t>
            </a:r>
            <a:r>
              <a:rPr dirty="0" sz="1200" spc="-20">
                <a:latin typeface="LM Roman 12"/>
                <a:cs typeface="LM Roman 12"/>
              </a:rPr>
              <a:t>you </a:t>
            </a:r>
            <a:r>
              <a:rPr dirty="0" sz="1200" spc="-25">
                <a:latin typeface="LM Roman 12"/>
                <a:cs typeface="LM Roman 12"/>
              </a:rPr>
              <a:t>want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5">
                <a:latin typeface="LM Roman 12"/>
                <a:cs typeface="LM Roman 12"/>
              </a:rPr>
              <a:t>know </a:t>
            </a:r>
            <a:r>
              <a:rPr dirty="0" sz="1200" spc="-5">
                <a:latin typeface="LM Roman 12"/>
                <a:cs typeface="LM Roman 12"/>
              </a:rPr>
              <a:t>more or </a:t>
            </a:r>
            <a:r>
              <a:rPr dirty="0" sz="1200" spc="-15">
                <a:latin typeface="LM Roman 12"/>
                <a:cs typeface="LM Roman 12"/>
              </a:rPr>
              <a:t>answer </a:t>
            </a:r>
            <a:r>
              <a:rPr dirty="0" sz="1200" spc="-5">
                <a:latin typeface="LM Roman 12"/>
                <a:cs typeface="LM Roman 12"/>
              </a:rPr>
              <a:t>it </a:t>
            </a:r>
            <a:r>
              <a:rPr dirty="0" sz="1200" spc="-20">
                <a:latin typeface="LM Roman 12"/>
                <a:cs typeface="LM Roman 12"/>
              </a:rPr>
              <a:t>by </a:t>
            </a:r>
            <a:r>
              <a:rPr dirty="0" sz="1200" spc="-10">
                <a:latin typeface="LM Roman 12"/>
                <a:cs typeface="LM Roman 12"/>
              </a:rPr>
              <a:t>yourself, </a:t>
            </a:r>
            <a:r>
              <a:rPr dirty="0" sz="1200" spc="-20">
                <a:latin typeface="LM Roman 12"/>
                <a:cs typeface="LM Roman 12"/>
              </a:rPr>
              <a:t>you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0">
                <a:latin typeface="LM Roman 12"/>
                <a:cs typeface="LM Roman 12"/>
              </a:rPr>
              <a:t>click </a:t>
            </a:r>
            <a:r>
              <a:rPr dirty="0" sz="1200" spc="-5">
                <a:latin typeface="LM Roman 12"/>
                <a:cs typeface="LM Roman 12"/>
              </a:rPr>
              <a:t>on </a:t>
            </a:r>
            <a:r>
              <a:rPr dirty="0" sz="1200" spc="-15">
                <a:latin typeface="LM Roman 12"/>
                <a:cs typeface="LM Roman 12"/>
              </a:rPr>
              <a:t>"Enter  </a:t>
            </a:r>
            <a:r>
              <a:rPr dirty="0" sz="1200" spc="-10">
                <a:latin typeface="LM Roman 12"/>
                <a:cs typeface="LM Roman 12"/>
              </a:rPr>
              <a:t>Question" </a:t>
            </a:r>
            <a:r>
              <a:rPr dirty="0" sz="1200" spc="-5">
                <a:latin typeface="LM Roman 12"/>
                <a:cs typeface="LM Roman 12"/>
              </a:rPr>
              <a:t>button.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8368" y="1440065"/>
            <a:ext cx="1799996" cy="3899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1627" y="1440065"/>
            <a:ext cx="1799996" cy="3899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9294" y="5430479"/>
            <a:ext cx="5643245" cy="3745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68605" marR="26162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6: This is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forum page of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Figure 7: This is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"me" page where  </a:t>
            </a:r>
            <a:r>
              <a:rPr dirty="0" sz="1200" spc="-10">
                <a:latin typeface="LM Roman 12"/>
                <a:cs typeface="LM Roman 12"/>
              </a:rPr>
              <a:t>app, students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0">
                <a:latin typeface="LM Roman 12"/>
                <a:cs typeface="LM Roman 12"/>
              </a:rPr>
              <a:t>ask different ques-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edit </a:t>
            </a:r>
            <a:r>
              <a:rPr dirty="0" sz="1200" spc="-10">
                <a:latin typeface="LM Roman 12"/>
                <a:cs typeface="LM Roman 12"/>
              </a:rPr>
              <a:t>our profile and </a:t>
            </a:r>
            <a:r>
              <a:rPr dirty="0" sz="1200" spc="-5">
                <a:latin typeface="LM Roman 12"/>
                <a:cs typeface="LM Roman 12"/>
              </a:rPr>
              <a:t>see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dis-  </a:t>
            </a:r>
            <a:r>
              <a:rPr dirty="0" sz="1200" spc="-10">
                <a:latin typeface="LM Roman 12"/>
                <a:cs typeface="LM Roman 12"/>
              </a:rPr>
              <a:t>tions </a:t>
            </a:r>
            <a:r>
              <a:rPr dirty="0" sz="1200">
                <a:latin typeface="LM Roman 12"/>
                <a:cs typeface="LM Roman 12"/>
              </a:rPr>
              <a:t>about </a:t>
            </a:r>
            <a:r>
              <a:rPr dirty="0" sz="1200" spc="-5">
                <a:latin typeface="LM Roman 12"/>
                <a:cs typeface="LM Roman 12"/>
              </a:rPr>
              <a:t>studying </a:t>
            </a:r>
            <a:r>
              <a:rPr dirty="0" sz="1200" spc="-10">
                <a:latin typeface="LM Roman 12"/>
                <a:cs typeface="LM Roman 12"/>
              </a:rPr>
              <a:t>abroad and </a:t>
            </a:r>
            <a:r>
              <a:rPr dirty="0" sz="1200" spc="-5">
                <a:latin typeface="LM Roman 12"/>
                <a:cs typeface="LM Roman 12"/>
              </a:rPr>
              <a:t>shar- </a:t>
            </a:r>
            <a:r>
              <a:rPr dirty="0" sz="1200" spc="-20">
                <a:latin typeface="LM Roman 12"/>
                <a:cs typeface="LM Roman 12"/>
              </a:rPr>
              <a:t>cover </a:t>
            </a:r>
            <a:r>
              <a:rPr dirty="0" sz="1200" spc="-5">
                <a:latin typeface="LM Roman 12"/>
                <a:cs typeface="LM Roman 12"/>
              </a:rPr>
              <a:t>history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history </a:t>
            </a:r>
            <a:r>
              <a:rPr dirty="0" sz="1200" spc="-10">
                <a:latin typeface="LM Roman 12"/>
                <a:cs typeface="LM Roman 12"/>
              </a:rPr>
              <a:t>homestay </a:t>
            </a:r>
            <a:r>
              <a:rPr dirty="0" sz="1200" spc="-5">
                <a:latin typeface="LM Roman 12"/>
                <a:cs typeface="LM Roman 12"/>
              </a:rPr>
              <a:t>in-  ing </a:t>
            </a:r>
            <a:r>
              <a:rPr dirty="0" sz="1200" spc="-10">
                <a:latin typeface="LM Roman 12"/>
                <a:cs typeface="LM Roman 12"/>
              </a:rPr>
              <a:t>their </a:t>
            </a:r>
            <a:r>
              <a:rPr dirty="0" sz="1200" spc="-15">
                <a:latin typeface="LM Roman 12"/>
                <a:cs typeface="LM Roman 12"/>
              </a:rPr>
              <a:t>own </a:t>
            </a:r>
            <a:r>
              <a:rPr dirty="0" sz="1200">
                <a:latin typeface="LM Roman 12"/>
                <a:cs typeface="LM Roman 12"/>
              </a:rPr>
              <a:t>experience </a:t>
            </a:r>
            <a:r>
              <a:rPr dirty="0" sz="1200" spc="-5">
                <a:latin typeface="LM Roman 12"/>
                <a:cs typeface="LM Roman 12"/>
              </a:rPr>
              <a:t>and studying</a:t>
            </a:r>
            <a:r>
              <a:rPr dirty="0" sz="1200" spc="3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formation.</a:t>
            </a:r>
            <a:endParaRPr sz="1200">
              <a:latin typeface="LM Roman 12"/>
              <a:cs typeface="LM Roman 12"/>
            </a:endParaRPr>
          </a:p>
          <a:p>
            <a:pPr marL="268605">
              <a:lnSpc>
                <a:spcPct val="100000"/>
              </a:lnSpc>
              <a:spcBef>
                <a:spcPts val="15"/>
              </a:spcBef>
            </a:pPr>
            <a:r>
              <a:rPr dirty="0" sz="1200" spc="-10">
                <a:latin typeface="LM Roman 12"/>
                <a:cs typeface="LM Roman 12"/>
              </a:rPr>
              <a:t>lives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tabLst>
                <a:tab pos="479425" algn="l"/>
              </a:tabLst>
            </a:pPr>
            <a:r>
              <a:rPr dirty="0" sz="1400" spc="10" b="1">
                <a:latin typeface="LM Roman 12"/>
                <a:cs typeface="LM Roman 12"/>
              </a:rPr>
              <a:t>7.2	Price</a:t>
            </a:r>
            <a:endParaRPr sz="1400">
              <a:latin typeface="LM Roman 12"/>
              <a:cs typeface="LM Roman 12"/>
            </a:endParaRPr>
          </a:p>
          <a:p>
            <a:pPr algn="just" marL="12700" marR="5080" indent="222885">
              <a:lnSpc>
                <a:spcPct val="100000"/>
              </a:lnSpc>
              <a:spcBef>
                <a:spcPts val="1085"/>
              </a:spcBef>
            </a:pPr>
            <a:r>
              <a:rPr dirty="0" sz="1200" spc="-5">
                <a:latin typeface="LM Roman 12"/>
                <a:cs typeface="LM Roman 12"/>
              </a:rPr>
              <a:t>The </a:t>
            </a:r>
            <a:r>
              <a:rPr dirty="0" sz="1200">
                <a:latin typeface="LM Roman 12"/>
                <a:cs typeface="LM Roman 12"/>
              </a:rPr>
              <a:t>process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APP will undergo </a:t>
            </a:r>
            <a:r>
              <a:rPr dirty="0" sz="1200" spc="-30">
                <a:latin typeface="LM Roman 12"/>
                <a:cs typeface="LM Roman 12"/>
              </a:rPr>
              <a:t>two </a:t>
            </a:r>
            <a:r>
              <a:rPr dirty="0" sz="1200" spc="-5">
                <a:latin typeface="LM Roman 12"/>
                <a:cs typeface="LM Roman 12"/>
              </a:rPr>
              <a:t>stages with </a:t>
            </a:r>
            <a:r>
              <a:rPr dirty="0" sz="1200" spc="-10">
                <a:latin typeface="LM Roman 12"/>
                <a:cs typeface="LM Roman 12"/>
              </a:rPr>
              <a:t>different </a:t>
            </a:r>
            <a:r>
              <a:rPr dirty="0" sz="1200" spc="-5">
                <a:latin typeface="LM Roman 12"/>
                <a:cs typeface="LM Roman 12"/>
              </a:rPr>
              <a:t>pricing strategies  for </a:t>
            </a:r>
            <a:r>
              <a:rPr dirty="0" sz="1200" spc="-10">
                <a:latin typeface="LM Roman 12"/>
                <a:cs typeface="LM Roman 12"/>
              </a:rPr>
              <a:t>each. </a:t>
            </a:r>
            <a:r>
              <a:rPr dirty="0" sz="1200" spc="-5">
                <a:latin typeface="LM Roman 12"/>
                <a:cs typeface="LM Roman 12"/>
              </a:rPr>
              <a:t>While </a:t>
            </a:r>
            <a:r>
              <a:rPr dirty="0" sz="1200">
                <a:latin typeface="LM Roman 12"/>
                <a:cs typeface="LM Roman 12"/>
              </a:rPr>
              <a:t>before,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-10">
                <a:latin typeface="LM Roman 12"/>
                <a:cs typeface="LM Roman 12"/>
              </a:rPr>
              <a:t>first briefly </a:t>
            </a:r>
            <a:r>
              <a:rPr dirty="0" sz="1200" spc="-5">
                <a:latin typeface="LM Roman 12"/>
                <a:cs typeface="LM Roman 12"/>
              </a:rPr>
              <a:t>introduce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15">
                <a:latin typeface="LM Roman 12"/>
                <a:cs typeface="LM Roman 12"/>
              </a:rPr>
              <a:t>investment </a:t>
            </a:r>
            <a:r>
              <a:rPr dirty="0" sz="1200" spc="-10">
                <a:latin typeface="LM Roman 12"/>
                <a:cs typeface="LM Roman 12"/>
              </a:rPr>
              <a:t>which serve </a:t>
            </a:r>
            <a:r>
              <a:rPr dirty="0" sz="1200" spc="-5">
                <a:latin typeface="LM Roman 12"/>
                <a:cs typeface="LM Roman 12"/>
              </a:rPr>
              <a:t>as a  start-up capital of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5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company.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60"/>
              </a:spcBef>
            </a:pPr>
            <a:r>
              <a:rPr dirty="0" sz="1200" spc="-5">
                <a:latin typeface="LM Roman 12"/>
                <a:cs typeface="LM Roman 12"/>
              </a:rPr>
              <a:t>Before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>
                <a:latin typeface="LM Roman 12"/>
                <a:cs typeface="LM Roman 12"/>
              </a:rPr>
              <a:t>product </a:t>
            </a:r>
            <a:r>
              <a:rPr dirty="0" sz="1200" spc="-10">
                <a:latin typeface="LM Roman 12"/>
                <a:cs typeface="LM Roman 12"/>
              </a:rPr>
              <a:t>launch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30">
                <a:latin typeface="LM Roman 12"/>
                <a:cs typeface="LM Roman 12"/>
              </a:rPr>
              <a:t>APP,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need to </a:t>
            </a:r>
            <a:r>
              <a:rPr dirty="0" sz="1200" spc="-10">
                <a:latin typeface="LM Roman 12"/>
                <a:cs typeface="LM Roman 12"/>
              </a:rPr>
              <a:t>find </a:t>
            </a:r>
            <a:r>
              <a:rPr dirty="0" sz="1200" spc="-5">
                <a:latin typeface="LM Roman 12"/>
                <a:cs typeface="LM Roman 12"/>
              </a:rPr>
              <a:t>enough </a:t>
            </a:r>
            <a:r>
              <a:rPr dirty="0" sz="1200" spc="-15">
                <a:latin typeface="LM Roman 12"/>
                <a:cs typeface="LM Roman 12"/>
              </a:rPr>
              <a:t>investment </a:t>
            </a:r>
            <a:r>
              <a:rPr dirty="0" sz="1200" spc="-5">
                <a:latin typeface="LM Roman 12"/>
                <a:cs typeface="LM Roman 12"/>
              </a:rPr>
              <a:t>to help us  to </a:t>
            </a:r>
            <a:r>
              <a:rPr dirty="0" sz="1200" spc="-15">
                <a:latin typeface="LM Roman 12"/>
                <a:cs typeface="LM Roman 12"/>
              </a:rPr>
              <a:t>thrive </a:t>
            </a:r>
            <a:r>
              <a:rPr dirty="0" sz="1200" spc="-10">
                <a:latin typeface="LM Roman 12"/>
                <a:cs typeface="LM Roman 12"/>
              </a:rPr>
              <a:t>through </a:t>
            </a:r>
            <a:r>
              <a:rPr dirty="0" sz="1200" spc="-5">
                <a:latin typeface="LM Roman 12"/>
                <a:cs typeface="LM Roman 12"/>
              </a:rPr>
              <a:t>early </a:t>
            </a:r>
            <a:r>
              <a:rPr dirty="0" sz="1200" spc="5">
                <a:latin typeface="LM Roman 12"/>
                <a:cs typeface="LM Roman 12"/>
              </a:rPr>
              <a:t>periods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business. Since </a:t>
            </a:r>
            <a:r>
              <a:rPr dirty="0" sz="1200" spc="-10">
                <a:latin typeface="LM Roman 12"/>
                <a:cs typeface="LM Roman 12"/>
              </a:rPr>
              <a:t>the techniques and </a:t>
            </a:r>
            <a:r>
              <a:rPr dirty="0" sz="1200" spc="-5">
                <a:latin typeface="LM Roman 12"/>
                <a:cs typeface="LM Roman 12"/>
              </a:rPr>
              <a:t>prototype is  feasible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complete,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-10">
                <a:latin typeface="LM Roman 12"/>
                <a:cs typeface="LM Roman 12"/>
              </a:rPr>
              <a:t>apply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College </a:t>
            </a:r>
            <a:r>
              <a:rPr dirty="0" sz="1200" spc="-10">
                <a:latin typeface="LM Roman 12"/>
                <a:cs typeface="LM Roman 12"/>
              </a:rPr>
              <a:t>student </a:t>
            </a:r>
            <a:r>
              <a:rPr dirty="0" sz="1200" spc="-5">
                <a:latin typeface="LM Roman 12"/>
                <a:cs typeface="LM Roman 12"/>
              </a:rPr>
              <a:t>start-up loan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subsidy  for </a:t>
            </a:r>
            <a:r>
              <a:rPr dirty="0" sz="1200" spc="-10">
                <a:latin typeface="LM Roman 12"/>
                <a:cs typeface="LM Roman 12"/>
              </a:rPr>
              <a:t>approximately 100,000 RMB. </a:t>
            </a:r>
            <a:r>
              <a:rPr dirty="0" sz="1200" spc="-5">
                <a:latin typeface="LM Roman 12"/>
                <a:cs typeface="LM Roman 12"/>
              </a:rPr>
              <a:t>By </a:t>
            </a:r>
            <a:r>
              <a:rPr dirty="0" sz="1200" spc="-10">
                <a:latin typeface="LM Roman 12"/>
                <a:cs typeface="LM Roman 12"/>
              </a:rPr>
              <a:t>applying </a:t>
            </a:r>
            <a:r>
              <a:rPr dirty="0" sz="1200" spc="-5">
                <a:latin typeface="LM Roman 12"/>
                <a:cs typeface="LM Roman 12"/>
              </a:rPr>
              <a:t>so,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expand </a:t>
            </a:r>
            <a:r>
              <a:rPr dirty="0" sz="1200" spc="-10">
                <a:latin typeface="LM Roman 12"/>
                <a:cs typeface="LM Roman 12"/>
              </a:rPr>
              <a:t>our company </a:t>
            </a:r>
            <a:r>
              <a:rPr dirty="0" sz="1200" spc="-5">
                <a:latin typeface="LM Roman 12"/>
                <a:cs typeface="LM Roman 12"/>
              </a:rPr>
              <a:t>scale,  </a:t>
            </a:r>
            <a:r>
              <a:rPr dirty="0" sz="1200" spc="-15">
                <a:latin typeface="LM Roman 12"/>
                <a:cs typeface="LM Roman 12"/>
              </a:rPr>
              <a:t>make </a:t>
            </a:r>
            <a:r>
              <a:rPr dirty="0" sz="1200" spc="-5">
                <a:latin typeface="LM Roman 12"/>
                <a:cs typeface="LM Roman 12"/>
              </a:rPr>
              <a:t>more small media propaganda </a:t>
            </a:r>
            <a:r>
              <a:rPr dirty="0" sz="1200" spc="-15">
                <a:latin typeface="LM Roman 12"/>
                <a:cs typeface="LM Roman 12"/>
              </a:rPr>
              <a:t>like </a:t>
            </a:r>
            <a:r>
              <a:rPr dirty="0" sz="1200" spc="-5" i="1">
                <a:latin typeface="LM Roman 12"/>
                <a:cs typeface="LM Roman 12"/>
              </a:rPr>
              <a:t>Little </a:t>
            </a:r>
            <a:r>
              <a:rPr dirty="0" sz="1200" spc="-45" i="1">
                <a:latin typeface="LM Roman 12"/>
                <a:cs typeface="LM Roman 12"/>
              </a:rPr>
              <a:t>Red </a:t>
            </a:r>
            <a:r>
              <a:rPr dirty="0" sz="1200" spc="-20" i="1">
                <a:latin typeface="LM Roman 12"/>
                <a:cs typeface="LM Roman 12"/>
              </a:rPr>
              <a:t>Book </a:t>
            </a:r>
            <a:r>
              <a:rPr dirty="0" sz="1200" spc="-5">
                <a:latin typeface="LM Roman 12"/>
                <a:cs typeface="LM Roman 12"/>
              </a:rPr>
              <a:t>or </a:t>
            </a:r>
            <a:r>
              <a:rPr dirty="0" sz="1200" spc="-15" i="1">
                <a:latin typeface="LM Roman 12"/>
                <a:cs typeface="LM Roman 12"/>
              </a:rPr>
              <a:t>TikTok</a:t>
            </a:r>
            <a:r>
              <a:rPr dirty="0" sz="1200" spc="-15">
                <a:latin typeface="LM Roman 12"/>
                <a:cs typeface="LM Roman 12"/>
              </a:rPr>
              <a:t>,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15">
                <a:latin typeface="LM Roman 12"/>
                <a:cs typeface="LM Roman 12"/>
              </a:rPr>
              <a:t>improve </a:t>
            </a:r>
            <a:r>
              <a:rPr dirty="0" sz="1200" spc="-10">
                <a:latin typeface="LM Roman 12"/>
                <a:cs typeface="LM Roman 12"/>
              </a:rPr>
              <a:t>our  </a:t>
            </a:r>
            <a:r>
              <a:rPr dirty="0" sz="1200" spc="-30">
                <a:latin typeface="LM Roman 12"/>
                <a:cs typeface="LM Roman 12"/>
              </a:rPr>
              <a:t>APP. </a:t>
            </a:r>
            <a:r>
              <a:rPr dirty="0" sz="1200" spc="-5">
                <a:latin typeface="LM Roman 12"/>
                <a:cs typeface="LM Roman 12"/>
              </a:rPr>
              <a:t>After </a:t>
            </a:r>
            <a:r>
              <a:rPr dirty="0" sz="1200" spc="-10">
                <a:latin typeface="LM Roman 12"/>
                <a:cs typeface="LM Roman 12"/>
              </a:rPr>
              <a:t>that, </a:t>
            </a:r>
            <a:r>
              <a:rPr dirty="0" sz="1200" spc="-5">
                <a:latin typeface="LM Roman 12"/>
                <a:cs typeface="LM Roman 12"/>
              </a:rPr>
              <a:t>with more customer </a:t>
            </a:r>
            <a:r>
              <a:rPr dirty="0" sz="1200" spc="-20">
                <a:latin typeface="LM Roman 12"/>
                <a:cs typeface="LM Roman 12"/>
              </a:rPr>
              <a:t>flow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15">
                <a:latin typeface="LM Roman 12"/>
                <a:cs typeface="LM Roman 12"/>
              </a:rPr>
              <a:t>advanced </a:t>
            </a:r>
            <a:r>
              <a:rPr dirty="0" sz="1200" spc="-10">
                <a:latin typeface="LM Roman 12"/>
                <a:cs typeface="LM Roman 12"/>
              </a:rPr>
              <a:t>techniques,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seek in-  </a:t>
            </a:r>
            <a:r>
              <a:rPr dirty="0" sz="1200" spc="-15">
                <a:latin typeface="LM Roman 12"/>
                <a:cs typeface="LM Roman 12"/>
              </a:rPr>
              <a:t>vestment </a:t>
            </a:r>
            <a:r>
              <a:rPr dirty="0" sz="1200" spc="-5">
                <a:latin typeface="LM Roman 12"/>
                <a:cs typeface="LM Roman 12"/>
              </a:rPr>
              <a:t>from </a:t>
            </a:r>
            <a:r>
              <a:rPr dirty="0" sz="1200" spc="-15">
                <a:latin typeface="LM Roman 12"/>
                <a:cs typeface="LM Roman 12"/>
              </a:rPr>
              <a:t>wealthy </a:t>
            </a:r>
            <a:r>
              <a:rPr dirty="0" sz="1200" spc="-5">
                <a:latin typeface="LM Roman 12"/>
                <a:cs typeface="LM Roman 12"/>
              </a:rPr>
              <a:t>big companies </a:t>
            </a:r>
            <a:r>
              <a:rPr dirty="0" sz="1200" spc="-15">
                <a:latin typeface="LM Roman 12"/>
                <a:cs typeface="LM Roman 12"/>
              </a:rPr>
              <a:t>like </a:t>
            </a:r>
            <a:r>
              <a:rPr dirty="0" sz="1200" spc="-20">
                <a:latin typeface="LM Roman 12"/>
                <a:cs typeface="LM Roman 12"/>
              </a:rPr>
              <a:t>Tencent. </a:t>
            </a:r>
            <a:r>
              <a:rPr dirty="0" sz="1200" spc="-10">
                <a:latin typeface="LM Roman 12"/>
                <a:cs typeface="LM Roman 12"/>
              </a:rPr>
              <a:t>Thus, our company’s first</a:t>
            </a:r>
            <a:r>
              <a:rPr dirty="0" sz="1200" spc="-17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half-year  development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-10">
                <a:latin typeface="LM Roman 12"/>
                <a:cs typeface="LM Roman 12"/>
              </a:rPr>
              <a:t>guaranteed.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8368" y="1440065"/>
            <a:ext cx="1799996" cy="3899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35" y="1360495"/>
            <a:ext cx="5221605" cy="56184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15570">
              <a:lnSpc>
                <a:spcPct val="100000"/>
              </a:lnSpc>
              <a:spcBef>
                <a:spcPts val="120"/>
              </a:spcBef>
            </a:pPr>
            <a:r>
              <a:rPr dirty="0" sz="1700" spc="5" b="1">
                <a:latin typeface="LM Sans 10"/>
                <a:cs typeface="LM Sans 10"/>
              </a:rPr>
              <a:t>Contents</a:t>
            </a:r>
            <a:endParaRPr sz="17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LM Sans 10"/>
              <a:cs typeface="LM Sans 10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LM Roman 12"/>
                <a:cs typeface="LM Roman 12"/>
                <a:hlinkClick r:id="rId2" action="ppaction://hlinksldjump"/>
              </a:rPr>
              <a:t>1</a:t>
            </a:r>
            <a:r>
              <a:rPr dirty="0" sz="1200" spc="215">
                <a:latin typeface="LM Roman 12"/>
                <a:cs typeface="LM Roman 12"/>
                <a:hlinkClick r:id="rId2" action="ppaction://hlinksldjump"/>
              </a:rPr>
              <a:t> </a:t>
            </a:r>
            <a:r>
              <a:rPr dirty="0" sz="1200" spc="-5">
                <a:latin typeface="LM Roman 12"/>
                <a:cs typeface="LM Roman 12"/>
                <a:hlinkClick r:id="rId2" action="ppaction://hlinksldjump"/>
              </a:rPr>
              <a:t>Introduction of</a:t>
            </a:r>
            <a:r>
              <a:rPr dirty="0" sz="1200">
                <a:latin typeface="LM Roman 12"/>
                <a:cs typeface="LM Roman 12"/>
                <a:hlinkClick r:id="rId2" action="ppaction://hlinksldjump"/>
              </a:rPr>
              <a:t> </a:t>
            </a:r>
            <a:r>
              <a:rPr dirty="0" sz="1200" spc="-10">
                <a:latin typeface="LM Roman 12"/>
                <a:cs typeface="LM Roman 12"/>
                <a:hlinkClick r:id="rId2" action="ppaction://hlinksldjump"/>
              </a:rPr>
              <a:t>our</a:t>
            </a:r>
            <a:r>
              <a:rPr dirty="0" sz="1200" spc="-5">
                <a:latin typeface="LM Roman 12"/>
                <a:cs typeface="LM Roman 12"/>
                <a:hlinkClick r:id="rId2" action="ppaction://hlinksldjump"/>
              </a:rPr>
              <a:t> </a:t>
            </a:r>
            <a:r>
              <a:rPr dirty="0" sz="1200">
                <a:latin typeface="LM Roman 12"/>
                <a:cs typeface="LM Roman 12"/>
                <a:hlinkClick r:id="rId2" action="ppaction://hlinksldjump"/>
              </a:rPr>
              <a:t>product</a:t>
            </a:r>
            <a:r>
              <a:rPr dirty="0" sz="1200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.1</a:t>
            </a:r>
            <a:endParaRPr sz="1200">
              <a:latin typeface="LM Roman 12"/>
              <a:cs typeface="LM Roman 12"/>
            </a:endParaRPr>
          </a:p>
          <a:p>
            <a:pPr algn="just" marL="12700" marR="158115" indent="71120">
              <a:lnSpc>
                <a:spcPct val="124700"/>
              </a:lnSpc>
            </a:pPr>
            <a:r>
              <a:rPr dirty="0" sz="1200" spc="-10">
                <a:latin typeface="LM Roman 12"/>
                <a:cs typeface="LM Roman 12"/>
                <a:hlinkClick r:id="rId2" action="ppaction://hlinksldjump"/>
              </a:rPr>
              <a:t>1.1 </a:t>
            </a:r>
            <a:r>
              <a:rPr dirty="0" sz="1200" spc="-5">
                <a:latin typeface="LM Roman 12"/>
                <a:cs typeface="LM Roman 12"/>
                <a:hlinkClick r:id="rId2" action="ppaction://hlinksldjump"/>
              </a:rPr>
              <a:t>The </a:t>
            </a:r>
            <a:r>
              <a:rPr dirty="0" sz="1200" spc="-10">
                <a:latin typeface="LM Roman 12"/>
                <a:cs typeface="LM Roman 12"/>
                <a:hlinkClick r:id="rId2" action="ppaction://hlinksldjump"/>
              </a:rPr>
              <a:t>reason </a:t>
            </a:r>
            <a:r>
              <a:rPr dirty="0" sz="1200" spc="-15">
                <a:latin typeface="LM Roman 12"/>
                <a:cs typeface="LM Roman 12"/>
                <a:hlinkClick r:id="rId2" action="ppaction://hlinksldjump"/>
              </a:rPr>
              <a:t>why </a:t>
            </a:r>
            <a:r>
              <a:rPr dirty="0" sz="1200" spc="-25">
                <a:latin typeface="LM Roman 12"/>
                <a:cs typeface="LM Roman 12"/>
                <a:hlinkClick r:id="rId2" action="ppaction://hlinksldjump"/>
              </a:rPr>
              <a:t>we </a:t>
            </a:r>
            <a:r>
              <a:rPr dirty="0" sz="1200" spc="-5">
                <a:latin typeface="LM Roman 12"/>
                <a:cs typeface="LM Roman 12"/>
                <a:hlinkClick r:id="rId2" action="ppaction://hlinksldjump"/>
              </a:rPr>
              <a:t>developed </a:t>
            </a:r>
            <a:r>
              <a:rPr dirty="0" sz="1200" spc="-10">
                <a:latin typeface="LM Roman 12"/>
                <a:cs typeface="LM Roman 12"/>
                <a:hlinkClick r:id="rId2" action="ppaction://hlinksldjump"/>
              </a:rPr>
              <a:t>the </a:t>
            </a:r>
            <a:r>
              <a:rPr dirty="0" sz="1200">
                <a:latin typeface="LM Roman 12"/>
                <a:cs typeface="LM Roman 12"/>
                <a:hlinkClick r:id="rId2" action="ppaction://hlinksldjump"/>
              </a:rPr>
              <a:t>product</a:t>
            </a:r>
            <a:r>
              <a:rPr dirty="0" sz="1200">
                <a:latin typeface="LM Roman 12"/>
                <a:cs typeface="LM Roman 12"/>
              </a:rPr>
              <a:t>. </a:t>
            </a:r>
            <a:r>
              <a:rPr dirty="0" sz="1200" spc="-5">
                <a:latin typeface="LM Roman 12"/>
                <a:cs typeface="LM Roman 12"/>
              </a:rPr>
              <a:t>. . . . . . . . . . . . . . .1 </a:t>
            </a:r>
            <a:r>
              <a:rPr dirty="0" sz="1200" spc="-5">
                <a:latin typeface="LM Roman 12"/>
                <a:cs typeface="LM Roman 12"/>
                <a:hlinkClick r:id="rId2" action="ppaction://hlinksldjump"/>
              </a:rPr>
              <a:t> </a:t>
            </a:r>
            <a:r>
              <a:rPr dirty="0" sz="1200" spc="-10">
                <a:latin typeface="LM Roman 12"/>
                <a:cs typeface="LM Roman 12"/>
                <a:hlinkClick r:id="rId2" action="ppaction://hlinksldjump"/>
              </a:rPr>
              <a:t>1.2 </a:t>
            </a:r>
            <a:r>
              <a:rPr dirty="0" sz="1200" spc="-5">
                <a:latin typeface="LM Roman 12"/>
                <a:cs typeface="LM Roman 12"/>
                <a:hlinkClick r:id="rId2" action="ppaction://hlinksldjump"/>
              </a:rPr>
              <a:t>Key features of </a:t>
            </a:r>
            <a:r>
              <a:rPr dirty="0" sz="1200" spc="-10">
                <a:latin typeface="LM Roman 12"/>
                <a:cs typeface="LM Roman 12"/>
                <a:hlinkClick r:id="rId2" action="ppaction://hlinksldjump"/>
              </a:rPr>
              <a:t>our </a:t>
            </a:r>
            <a:r>
              <a:rPr dirty="0" sz="1200">
                <a:latin typeface="LM Roman 12"/>
                <a:cs typeface="LM Roman 12"/>
                <a:hlinkClick r:id="rId2" action="ppaction://hlinksldjump"/>
              </a:rPr>
              <a:t>product</a:t>
            </a:r>
            <a:r>
              <a:rPr dirty="0" sz="1200">
                <a:latin typeface="LM Roman 12"/>
                <a:cs typeface="LM Roman 12"/>
              </a:rPr>
              <a:t>. </a:t>
            </a:r>
            <a:r>
              <a:rPr dirty="0" sz="1200" spc="-5">
                <a:latin typeface="LM Roman 12"/>
                <a:cs typeface="LM Roman 12"/>
              </a:rPr>
              <a:t>. . . . . . . . . . . . . . . . . . . . . . .1 </a:t>
            </a:r>
            <a:r>
              <a:rPr dirty="0" sz="1200" spc="-5">
                <a:latin typeface="LM Roman 12"/>
                <a:cs typeface="LM Roman 12"/>
                <a:hlinkClick r:id="rId3" action="ppaction://hlinksldjump"/>
              </a:rPr>
              <a:t> 2 </a:t>
            </a:r>
            <a:r>
              <a:rPr dirty="0" sz="1200" spc="-10">
                <a:latin typeface="LM Roman 12"/>
                <a:cs typeface="LM Roman 12"/>
                <a:hlinkClick r:id="rId3" action="ppaction://hlinksldjump"/>
              </a:rPr>
              <a:t>Our </a:t>
            </a:r>
            <a:r>
              <a:rPr dirty="0" sz="1200" spc="-5">
                <a:latin typeface="LM Roman 12"/>
                <a:cs typeface="LM Roman 12"/>
                <a:hlinkClick r:id="rId3" action="ppaction://hlinksldjump"/>
              </a:rPr>
              <a:t>business objective</a:t>
            </a:r>
            <a:r>
              <a:rPr dirty="0" sz="1200" spc="-5">
                <a:latin typeface="LM Roman 12"/>
                <a:cs typeface="LM Roman 12"/>
              </a:rPr>
              <a:t>. . . . . . . . . . . . . . . . . . . . . . . . . . . . .2 </a:t>
            </a:r>
            <a:r>
              <a:rPr dirty="0" sz="1200" spc="-5">
                <a:latin typeface="LM Roman 12"/>
                <a:cs typeface="LM Roman 12"/>
                <a:hlinkClick r:id="rId3" action="ppaction://hlinksldjump"/>
              </a:rPr>
              <a:t> </a:t>
            </a:r>
            <a:r>
              <a:rPr dirty="0" sz="1200" spc="-10">
                <a:latin typeface="LM Roman 12"/>
                <a:cs typeface="LM Roman 12"/>
                <a:hlinkClick r:id="rId3" action="ppaction://hlinksldjump"/>
              </a:rPr>
              <a:t>2.1 </a:t>
            </a:r>
            <a:r>
              <a:rPr dirty="0" sz="1200" spc="-25">
                <a:latin typeface="LM Roman 12"/>
                <a:cs typeface="LM Roman 12"/>
                <a:hlinkClick r:id="rId3" action="ppaction://hlinksldjump"/>
              </a:rPr>
              <a:t>Former </a:t>
            </a:r>
            <a:r>
              <a:rPr dirty="0" sz="1200" spc="-5">
                <a:latin typeface="LM Roman 12"/>
                <a:cs typeface="LM Roman 12"/>
                <a:hlinkClick r:id="rId3" action="ppaction://hlinksldjump"/>
              </a:rPr>
              <a:t>stage</a:t>
            </a:r>
            <a:r>
              <a:rPr dirty="0" sz="1200" spc="-5">
                <a:latin typeface="LM Roman 12"/>
                <a:cs typeface="LM Roman 12"/>
              </a:rPr>
              <a:t>. . . . . . . . . . . . . . . . . . . . . . . . . . . . . . . .2 </a:t>
            </a:r>
            <a:r>
              <a:rPr dirty="0" sz="1200" spc="-5">
                <a:latin typeface="LM Roman 12"/>
                <a:cs typeface="LM Roman 12"/>
                <a:hlinkClick r:id="rId3" action="ppaction://hlinksldjump"/>
              </a:rPr>
              <a:t> </a:t>
            </a:r>
            <a:r>
              <a:rPr dirty="0" sz="1200" spc="-10">
                <a:latin typeface="LM Roman 12"/>
                <a:cs typeface="LM Roman 12"/>
                <a:hlinkClick r:id="rId3" action="ppaction://hlinksldjump"/>
              </a:rPr>
              <a:t>2.2</a:t>
            </a:r>
            <a:r>
              <a:rPr dirty="0" sz="1200" spc="40">
                <a:latin typeface="LM Roman 12"/>
                <a:cs typeface="LM Roman 12"/>
                <a:hlinkClick r:id="rId3" action="ppaction://hlinksldjump"/>
              </a:rPr>
              <a:t> </a:t>
            </a:r>
            <a:r>
              <a:rPr dirty="0" sz="1200" spc="-10">
                <a:latin typeface="LM Roman 12"/>
                <a:cs typeface="LM Roman 12"/>
                <a:hlinkClick r:id="rId3" action="ppaction://hlinksldjump"/>
              </a:rPr>
              <a:t>Later</a:t>
            </a:r>
            <a:r>
              <a:rPr dirty="0" sz="1200">
                <a:latin typeface="LM Roman 12"/>
                <a:cs typeface="LM Roman 12"/>
                <a:hlinkClick r:id="rId3" action="ppaction://hlinksldjump"/>
              </a:rPr>
              <a:t> </a:t>
            </a:r>
            <a:r>
              <a:rPr dirty="0" sz="1200" spc="-5">
                <a:latin typeface="LM Roman 12"/>
                <a:cs typeface="LM Roman 12"/>
                <a:hlinkClick r:id="rId3" action="ppaction://hlinksldjump"/>
              </a:rPr>
              <a:t>stage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.2</a:t>
            </a:r>
            <a:endParaRPr sz="1200">
              <a:latin typeface="LM Roman 12"/>
              <a:cs typeface="LM Roman 12"/>
            </a:endParaRPr>
          </a:p>
          <a:p>
            <a:pPr algn="just" marL="12700" marR="162560">
              <a:lnSpc>
                <a:spcPct val="124700"/>
              </a:lnSpc>
            </a:pPr>
            <a:r>
              <a:rPr dirty="0" sz="1200" spc="-5">
                <a:latin typeface="LM Roman 12"/>
                <a:cs typeface="LM Roman 12"/>
                <a:hlinkClick r:id="rId4" action="ppaction://hlinksldjump"/>
              </a:rPr>
              <a:t>3 Type of </a:t>
            </a:r>
            <a:r>
              <a:rPr dirty="0" sz="1200" spc="-10">
                <a:latin typeface="LM Roman 12"/>
                <a:cs typeface="LM Roman 12"/>
                <a:hlinkClick r:id="rId4" action="ppaction://hlinksldjump"/>
              </a:rPr>
              <a:t>organizations </a:t>
            </a:r>
            <a:r>
              <a:rPr dirty="0" sz="1200" spc="-5">
                <a:latin typeface="LM Roman 12"/>
                <a:cs typeface="LM Roman 12"/>
                <a:hlinkClick r:id="rId4" action="ppaction://hlinksldjump"/>
              </a:rPr>
              <a:t>of </a:t>
            </a:r>
            <a:r>
              <a:rPr dirty="0" sz="1200" spc="-10">
                <a:latin typeface="LM Roman 12"/>
                <a:cs typeface="LM Roman 12"/>
                <a:hlinkClick r:id="rId4" action="ppaction://hlinksldjump"/>
              </a:rPr>
              <a:t>our </a:t>
            </a:r>
            <a:r>
              <a:rPr dirty="0" sz="1200" spc="-5">
                <a:latin typeface="LM Roman 12"/>
                <a:cs typeface="LM Roman 12"/>
                <a:hlinkClick r:id="rId4" action="ppaction://hlinksldjump"/>
              </a:rPr>
              <a:t>business</a:t>
            </a:r>
            <a:r>
              <a:rPr dirty="0" sz="1200" spc="-5">
                <a:latin typeface="LM Roman 12"/>
                <a:cs typeface="LM Roman 12"/>
              </a:rPr>
              <a:t>. . . . . . . . . . . . . . . . . . . . .4 </a:t>
            </a:r>
            <a:r>
              <a:rPr dirty="0" sz="1200" spc="-5">
                <a:latin typeface="LM Roman 12"/>
                <a:cs typeface="LM Roman 12"/>
                <a:hlinkClick r:id="rId5" action="ppaction://hlinksldjump"/>
              </a:rPr>
              <a:t> 4</a:t>
            </a:r>
            <a:r>
              <a:rPr dirty="0" sz="1200" spc="215">
                <a:latin typeface="LM Roman 12"/>
                <a:cs typeface="LM Roman 12"/>
                <a:hlinkClick r:id="rId5" action="ppaction://hlinksldjump"/>
              </a:rPr>
              <a:t> </a:t>
            </a:r>
            <a:r>
              <a:rPr dirty="0" sz="1200" spc="-10">
                <a:latin typeface="LM Roman 12"/>
                <a:cs typeface="LM Roman 12"/>
                <a:hlinkClick r:id="rId5" action="ppaction://hlinksldjump"/>
              </a:rPr>
              <a:t>Organization</a:t>
            </a:r>
            <a:r>
              <a:rPr dirty="0" sz="1200">
                <a:latin typeface="LM Roman 12"/>
                <a:cs typeface="LM Roman 12"/>
                <a:hlinkClick r:id="rId5" action="ppaction://hlinksldjump"/>
              </a:rPr>
              <a:t> </a:t>
            </a:r>
            <a:r>
              <a:rPr dirty="0" sz="1200" spc="-10">
                <a:latin typeface="LM Roman 12"/>
                <a:cs typeface="LM Roman 12"/>
                <a:hlinkClick r:id="rId5" action="ppaction://hlinksldjump"/>
              </a:rPr>
              <a:t>chart.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.5</a:t>
            </a:r>
            <a:endParaRPr sz="1200">
              <a:latin typeface="LM Roman 12"/>
              <a:cs typeface="LM Roman 12"/>
            </a:endParaRPr>
          </a:p>
          <a:p>
            <a:pPr marL="12700" marR="27940">
              <a:lnSpc>
                <a:spcPct val="124700"/>
              </a:lnSpc>
              <a:tabLst>
                <a:tab pos="354330" algn="l"/>
              </a:tabLst>
            </a:pPr>
            <a:r>
              <a:rPr dirty="0" sz="1200" spc="-5">
                <a:latin typeface="LM Roman 12"/>
                <a:cs typeface="LM Roman 12"/>
                <a:hlinkClick r:id="rId6" action="ppaction://hlinksldjump"/>
              </a:rPr>
              <a:t>5 </a:t>
            </a:r>
            <a:r>
              <a:rPr dirty="0" sz="1200" spc="-10">
                <a:latin typeface="LM Roman 12"/>
                <a:cs typeface="LM Roman 12"/>
                <a:hlinkClick r:id="rId6" action="ppaction://hlinksldjump"/>
              </a:rPr>
              <a:t>Market segment and target market</a:t>
            </a:r>
            <a:r>
              <a:rPr dirty="0" sz="1200" spc="-10">
                <a:latin typeface="LM Roman 12"/>
                <a:cs typeface="LM Roman 12"/>
              </a:rPr>
              <a:t>. </a:t>
            </a:r>
            <a:r>
              <a:rPr dirty="0" sz="1200" spc="-5">
                <a:latin typeface="LM Roman 12"/>
                <a:cs typeface="LM Roman 12"/>
              </a:rPr>
              <a:t>. . . . . . . . . . . . . . . . . . . . . .8 </a:t>
            </a:r>
            <a:r>
              <a:rPr dirty="0" sz="1200" spc="-5">
                <a:latin typeface="LM Roman 12"/>
                <a:cs typeface="LM Roman 12"/>
                <a:hlinkClick r:id="rId7" action="ppaction://hlinksldjump"/>
              </a:rPr>
              <a:t> 6 </a:t>
            </a:r>
            <a:r>
              <a:rPr dirty="0" sz="1200" spc="-10">
                <a:latin typeface="LM Roman 12"/>
                <a:cs typeface="LM Roman 12"/>
                <a:hlinkClick r:id="rId7" action="ppaction://hlinksldjump"/>
              </a:rPr>
              <a:t>Questionnaire</a:t>
            </a:r>
            <a:r>
              <a:rPr dirty="0" sz="1200" spc="-10">
                <a:latin typeface="LM Roman 12"/>
                <a:cs typeface="LM Roman 12"/>
              </a:rPr>
              <a:t>. </a:t>
            </a:r>
            <a:r>
              <a:rPr dirty="0" sz="1200" spc="-5">
                <a:latin typeface="LM Roman 12"/>
                <a:cs typeface="LM Roman 12"/>
              </a:rPr>
              <a:t>. . . . . . . . . . . . . . . . . . . . . . . . . . . . . . . . </a:t>
            </a:r>
            <a:r>
              <a:rPr dirty="0" sz="1200" spc="-10">
                <a:latin typeface="LM Roman 12"/>
                <a:cs typeface="LM Roman 12"/>
              </a:rPr>
              <a:t>.10 </a:t>
            </a:r>
            <a:r>
              <a:rPr dirty="0" sz="1200" spc="-10">
                <a:latin typeface="LM Roman 12"/>
                <a:cs typeface="LM Roman 12"/>
                <a:hlinkClick r:id="rId7" action="ppaction://hlinksldjump"/>
              </a:rPr>
              <a:t> 6.1	</a:t>
            </a:r>
            <a:r>
              <a:rPr dirty="0" sz="1200" spc="-5">
                <a:latin typeface="LM Roman 12"/>
                <a:cs typeface="LM Roman 12"/>
                <a:hlinkClick r:id="rId7" action="ppaction://hlinksldjump"/>
              </a:rPr>
              <a:t>Introduction</a:t>
            </a:r>
            <a:r>
              <a:rPr dirty="0" sz="1200" spc="-5">
                <a:latin typeface="LM Roman 12"/>
                <a:cs typeface="LM Roman 12"/>
              </a:rPr>
              <a:t>. . . . . . . . . . . . . . . . . . . . . . . . . . . . . . . . </a:t>
            </a:r>
            <a:r>
              <a:rPr dirty="0" sz="1200" spc="-10">
                <a:latin typeface="LM Roman 12"/>
                <a:cs typeface="LM Roman 12"/>
              </a:rPr>
              <a:t>.10 </a:t>
            </a:r>
            <a:r>
              <a:rPr dirty="0" sz="1200" spc="-10">
                <a:latin typeface="LM Roman 12"/>
                <a:cs typeface="LM Roman 12"/>
                <a:hlinkClick r:id="rId7" action="ppaction://hlinksldjump"/>
              </a:rPr>
              <a:t> 6.2	</a:t>
            </a:r>
            <a:r>
              <a:rPr dirty="0" sz="1200" spc="-15">
                <a:latin typeface="LM Roman 12"/>
                <a:cs typeface="LM Roman 12"/>
                <a:hlinkClick r:id="rId7" action="ppaction://hlinksldjump"/>
              </a:rPr>
              <a:t>Content</a:t>
            </a:r>
            <a:r>
              <a:rPr dirty="0" sz="1200" spc="-5">
                <a:latin typeface="LM Roman 12"/>
                <a:cs typeface="LM Roman 12"/>
                <a:hlinkClick r:id="rId7" action="ppaction://hlinksldjump"/>
              </a:rPr>
              <a:t> of </a:t>
            </a:r>
            <a:r>
              <a:rPr dirty="0" sz="1200" spc="-10">
                <a:latin typeface="LM Roman 12"/>
                <a:cs typeface="LM Roman 12"/>
                <a:hlinkClick r:id="rId7" action="ppaction://hlinksldjump"/>
              </a:rPr>
              <a:t>Questionnaire</a:t>
            </a:r>
            <a:r>
              <a:rPr dirty="0" sz="1200" spc="-10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.10</a:t>
            </a:r>
            <a:endParaRPr sz="1200">
              <a:latin typeface="LM Roman 12"/>
              <a:cs typeface="LM Roman 12"/>
            </a:endParaRPr>
          </a:p>
          <a:p>
            <a:pPr algn="just" marL="12700" marR="32384" indent="71120">
              <a:lnSpc>
                <a:spcPct val="124700"/>
              </a:lnSpc>
            </a:pPr>
            <a:r>
              <a:rPr dirty="0" sz="1200" spc="-10">
                <a:latin typeface="LM Roman 12"/>
                <a:cs typeface="LM Roman 12"/>
                <a:hlinkClick r:id="rId8" action="ppaction://hlinksldjump"/>
              </a:rPr>
              <a:t>6.3 Questionnaire releasing </a:t>
            </a:r>
            <a:r>
              <a:rPr dirty="0" sz="1200" spc="-5">
                <a:latin typeface="LM Roman 12"/>
                <a:cs typeface="LM Roman 12"/>
                <a:hlinkClick r:id="rId8" action="ppaction://hlinksldjump"/>
              </a:rPr>
              <a:t>plan</a:t>
            </a:r>
            <a:r>
              <a:rPr dirty="0" sz="1200" spc="-5">
                <a:latin typeface="LM Roman 12"/>
                <a:cs typeface="LM Roman 12"/>
              </a:rPr>
              <a:t>. . . . . . . . . . . . . . . . . . . . . . . </a:t>
            </a:r>
            <a:r>
              <a:rPr dirty="0" sz="1200" spc="-10">
                <a:latin typeface="LM Roman 12"/>
                <a:cs typeface="LM Roman 12"/>
              </a:rPr>
              <a:t>.13 </a:t>
            </a:r>
            <a:r>
              <a:rPr dirty="0" sz="1200" spc="-10">
                <a:latin typeface="LM Roman 12"/>
                <a:cs typeface="LM Roman 12"/>
                <a:hlinkClick r:id="rId9" action="ppaction://hlinksldjump"/>
              </a:rPr>
              <a:t> </a:t>
            </a:r>
            <a:r>
              <a:rPr dirty="0" sz="1200" spc="-5">
                <a:latin typeface="LM Roman 12"/>
                <a:cs typeface="LM Roman 12"/>
                <a:hlinkClick r:id="rId9" action="ppaction://hlinksldjump"/>
              </a:rPr>
              <a:t>7 </a:t>
            </a:r>
            <a:r>
              <a:rPr dirty="0" sz="1200" spc="-10">
                <a:latin typeface="LM Roman 12"/>
                <a:cs typeface="LM Roman 12"/>
                <a:hlinkClick r:id="rId9" action="ppaction://hlinksldjump"/>
              </a:rPr>
              <a:t>Marketing </a:t>
            </a:r>
            <a:r>
              <a:rPr dirty="0" sz="1200" spc="-5">
                <a:latin typeface="LM Roman 12"/>
                <a:cs typeface="LM Roman 12"/>
                <a:hlinkClick r:id="rId9" action="ppaction://hlinksldjump"/>
              </a:rPr>
              <a:t>mix</a:t>
            </a:r>
            <a:r>
              <a:rPr dirty="0" sz="1200" spc="-5">
                <a:latin typeface="LM Roman 12"/>
                <a:cs typeface="LM Roman 12"/>
              </a:rPr>
              <a:t>. . . . . . . . . . . . . . . . . . . . . . . . . . . . . . . . . </a:t>
            </a:r>
            <a:r>
              <a:rPr dirty="0" sz="1200" spc="-10">
                <a:latin typeface="LM Roman 12"/>
                <a:cs typeface="LM Roman 12"/>
              </a:rPr>
              <a:t>.14 </a:t>
            </a:r>
            <a:r>
              <a:rPr dirty="0" sz="1200" spc="-10">
                <a:latin typeface="LM Roman 12"/>
                <a:cs typeface="LM Roman 12"/>
                <a:hlinkClick r:id="rId9" action="ppaction://hlinksldjump"/>
              </a:rPr>
              <a:t> 7.1</a:t>
            </a:r>
            <a:r>
              <a:rPr dirty="0" sz="1200" spc="40">
                <a:latin typeface="LM Roman 12"/>
                <a:cs typeface="LM Roman 12"/>
                <a:hlinkClick r:id="rId9" action="ppaction://hlinksldjump"/>
              </a:rPr>
              <a:t> </a:t>
            </a:r>
            <a:r>
              <a:rPr dirty="0" sz="1200">
                <a:latin typeface="LM Roman 12"/>
                <a:cs typeface="LM Roman 12"/>
                <a:hlinkClick r:id="rId9" action="ppaction://hlinksldjump"/>
              </a:rPr>
              <a:t>Product</a:t>
            </a:r>
            <a:r>
              <a:rPr dirty="0" sz="1200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.14</a:t>
            </a:r>
            <a:endParaRPr sz="1200">
              <a:latin typeface="LM Roman 12"/>
              <a:cs typeface="LM Roman 12"/>
            </a:endParaRPr>
          </a:p>
          <a:p>
            <a:pPr algn="just" marL="425450">
              <a:lnSpc>
                <a:spcPct val="100000"/>
              </a:lnSpc>
              <a:spcBef>
                <a:spcPts val="355"/>
              </a:spcBef>
            </a:pPr>
            <a:r>
              <a:rPr dirty="0" sz="1200" spc="-10">
                <a:latin typeface="LM Roman 12"/>
                <a:cs typeface="LM Roman 12"/>
                <a:hlinkClick r:id="rId9" action="ppaction://hlinksldjump"/>
              </a:rPr>
              <a:t>7.1.1</a:t>
            </a:r>
            <a:r>
              <a:rPr dirty="0" sz="1200" spc="185">
                <a:latin typeface="LM Roman 12"/>
                <a:cs typeface="LM Roman 12"/>
                <a:hlinkClick r:id="rId9" action="ppaction://hlinksldjump"/>
              </a:rPr>
              <a:t> </a:t>
            </a:r>
            <a:r>
              <a:rPr dirty="0" sz="1200" spc="-10">
                <a:latin typeface="LM Roman 12"/>
                <a:cs typeface="LM Roman 12"/>
                <a:hlinkClick r:id="rId9" action="ppaction://hlinksldjump"/>
              </a:rPr>
              <a:t>Our</a:t>
            </a:r>
            <a:r>
              <a:rPr dirty="0" sz="1200" spc="-5">
                <a:latin typeface="LM Roman 12"/>
                <a:cs typeface="LM Roman 12"/>
                <a:hlinkClick r:id="rId9" action="ppaction://hlinksldjump"/>
              </a:rPr>
              <a:t> </a:t>
            </a:r>
            <a:r>
              <a:rPr dirty="0" sz="1200">
                <a:latin typeface="LM Roman 12"/>
                <a:cs typeface="LM Roman 12"/>
                <a:hlinkClick r:id="rId9" action="ppaction://hlinksldjump"/>
              </a:rPr>
              <a:t>product</a:t>
            </a:r>
            <a:r>
              <a:rPr dirty="0" sz="1200" spc="-5">
                <a:latin typeface="LM Roman 12"/>
                <a:cs typeface="LM Roman 12"/>
                <a:hlinkClick r:id="rId9" action="ppaction://hlinksldjump"/>
              </a:rPr>
              <a:t> image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.14</a:t>
            </a:r>
            <a:endParaRPr sz="1200">
              <a:latin typeface="LM Roman 12"/>
              <a:cs typeface="LM Roman 12"/>
            </a:endParaRPr>
          </a:p>
          <a:p>
            <a:pPr algn="just" marL="425450" marR="20955">
              <a:lnSpc>
                <a:spcPct val="124700"/>
              </a:lnSpc>
            </a:pPr>
            <a:r>
              <a:rPr dirty="0" sz="1200" spc="-10">
                <a:latin typeface="LM Roman 12"/>
                <a:cs typeface="LM Roman 12"/>
                <a:hlinkClick r:id="rId9" action="ppaction://hlinksldjump"/>
              </a:rPr>
              <a:t>7.1.2 </a:t>
            </a:r>
            <a:r>
              <a:rPr dirty="0" sz="1200" spc="-5">
                <a:latin typeface="LM Roman 12"/>
                <a:cs typeface="LM Roman 12"/>
                <a:hlinkClick r:id="rId9" action="ppaction://hlinksldjump"/>
              </a:rPr>
              <a:t>3 easy steps to </a:t>
            </a:r>
            <a:r>
              <a:rPr dirty="0" sz="1200" spc="10">
                <a:latin typeface="LM Roman 12"/>
                <a:cs typeface="LM Roman 12"/>
                <a:hlinkClick r:id="rId9" action="ppaction://hlinksldjump"/>
              </a:rPr>
              <a:t>book </a:t>
            </a:r>
            <a:r>
              <a:rPr dirty="0" sz="1200" spc="-5">
                <a:latin typeface="LM Roman 12"/>
                <a:cs typeface="LM Roman 12"/>
                <a:hlinkClick r:id="rId9" action="ppaction://hlinksldjump"/>
              </a:rPr>
              <a:t>a host family</a:t>
            </a:r>
            <a:r>
              <a:rPr dirty="0" sz="1200" spc="-5">
                <a:latin typeface="LM Roman 12"/>
                <a:cs typeface="LM Roman 12"/>
              </a:rPr>
              <a:t>. . . . . . . . . . . . . . . . </a:t>
            </a:r>
            <a:r>
              <a:rPr dirty="0" sz="1200" spc="-10">
                <a:latin typeface="LM Roman 12"/>
                <a:cs typeface="LM Roman 12"/>
              </a:rPr>
              <a:t>.14 </a:t>
            </a:r>
            <a:r>
              <a:rPr dirty="0" sz="1200" spc="-10">
                <a:latin typeface="LM Roman 12"/>
                <a:cs typeface="LM Roman 12"/>
                <a:hlinkClick r:id="rId10" action="ppaction://hlinksldjump"/>
              </a:rPr>
              <a:t> 7.1.3</a:t>
            </a:r>
            <a:r>
              <a:rPr dirty="0" sz="1200" spc="180">
                <a:latin typeface="LM Roman 12"/>
                <a:cs typeface="LM Roman 12"/>
                <a:hlinkClick r:id="rId10" action="ppaction://hlinksldjump"/>
              </a:rPr>
              <a:t> </a:t>
            </a:r>
            <a:r>
              <a:rPr dirty="0" sz="1200" spc="-5">
                <a:latin typeface="LM Roman 12"/>
                <a:cs typeface="LM Roman 12"/>
                <a:hlinkClick r:id="rId10" action="ppaction://hlinksldjump"/>
              </a:rPr>
              <a:t>More</a:t>
            </a:r>
            <a:r>
              <a:rPr dirty="0" sz="1200">
                <a:latin typeface="LM Roman 12"/>
                <a:cs typeface="LM Roman 12"/>
                <a:hlinkClick r:id="rId10" action="ppaction://hlinksldjump"/>
              </a:rPr>
              <a:t> </a:t>
            </a:r>
            <a:r>
              <a:rPr dirty="0" sz="1200" spc="-5">
                <a:latin typeface="LM Roman 12"/>
                <a:cs typeface="LM Roman 12"/>
                <a:hlinkClick r:id="rId10" action="ppaction://hlinksldjump"/>
              </a:rPr>
              <a:t>functions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.16</a:t>
            </a:r>
            <a:endParaRPr sz="1200">
              <a:latin typeface="LM Roman 12"/>
              <a:cs typeface="LM Roman 12"/>
            </a:endParaRPr>
          </a:p>
          <a:p>
            <a:pPr marL="83820">
              <a:lnSpc>
                <a:spcPct val="100000"/>
              </a:lnSpc>
              <a:spcBef>
                <a:spcPts val="355"/>
              </a:spcBef>
              <a:tabLst>
                <a:tab pos="425450" algn="l"/>
              </a:tabLst>
            </a:pPr>
            <a:r>
              <a:rPr dirty="0" sz="1200" spc="-10">
                <a:latin typeface="LM Roman 12"/>
                <a:cs typeface="LM Roman 12"/>
                <a:hlinkClick r:id="rId11" action="ppaction://hlinksldjump"/>
              </a:rPr>
              <a:t>7.2	</a:t>
            </a:r>
            <a:r>
              <a:rPr dirty="0" sz="1200" spc="-5">
                <a:latin typeface="LM Roman 12"/>
                <a:cs typeface="LM Roman 12"/>
                <a:hlinkClick r:id="rId11" action="ppaction://hlinksldjump"/>
              </a:rPr>
              <a:t>Price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.17</a:t>
            </a:r>
            <a:endParaRPr sz="1200">
              <a:latin typeface="LM Roman 12"/>
              <a:cs typeface="LM Roman 12"/>
            </a:endParaRPr>
          </a:p>
          <a:p>
            <a:pPr marL="83820">
              <a:lnSpc>
                <a:spcPct val="100000"/>
              </a:lnSpc>
              <a:spcBef>
                <a:spcPts val="355"/>
              </a:spcBef>
              <a:tabLst>
                <a:tab pos="425450" algn="l"/>
              </a:tabLst>
            </a:pPr>
            <a:r>
              <a:rPr dirty="0" sz="1200" spc="-10">
                <a:latin typeface="LM Roman 12"/>
                <a:cs typeface="LM Roman 12"/>
                <a:hlinkClick r:id="rId12" action="ppaction://hlinksldjump"/>
              </a:rPr>
              <a:t>7.3	</a:t>
            </a:r>
            <a:r>
              <a:rPr dirty="0" sz="1200" spc="-5">
                <a:latin typeface="LM Roman 12"/>
                <a:cs typeface="LM Roman 12"/>
                <a:hlinkClick r:id="rId12" action="ppaction://hlinksldjump"/>
              </a:rPr>
              <a:t>Place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.19</a:t>
            </a:r>
            <a:endParaRPr sz="1200">
              <a:latin typeface="LM Roman 12"/>
              <a:cs typeface="LM Roman 12"/>
            </a:endParaRPr>
          </a:p>
          <a:p>
            <a:pPr marL="83820">
              <a:lnSpc>
                <a:spcPct val="100000"/>
              </a:lnSpc>
              <a:spcBef>
                <a:spcPts val="355"/>
              </a:spcBef>
              <a:tabLst>
                <a:tab pos="425450" algn="l"/>
              </a:tabLst>
            </a:pPr>
            <a:r>
              <a:rPr dirty="0" sz="1200" spc="-10">
                <a:latin typeface="LM Roman 12"/>
                <a:cs typeface="LM Roman 12"/>
                <a:hlinkClick r:id="rId12" action="ppaction://hlinksldjump"/>
              </a:rPr>
              <a:t>7.4	</a:t>
            </a:r>
            <a:r>
              <a:rPr dirty="0" sz="1200" spc="-5">
                <a:latin typeface="LM Roman 12"/>
                <a:cs typeface="LM Roman 12"/>
                <a:hlinkClick r:id="rId12" action="ppaction://hlinksldjump"/>
              </a:rPr>
              <a:t>Promotion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04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.19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200" spc="-5">
                <a:latin typeface="LM Roman 12"/>
                <a:cs typeface="LM Roman 12"/>
                <a:hlinkClick r:id="rId13" action="ppaction://hlinksldjump"/>
              </a:rPr>
              <a:t>8</a:t>
            </a:r>
            <a:r>
              <a:rPr dirty="0" sz="1200" spc="220">
                <a:latin typeface="LM Roman 12"/>
                <a:cs typeface="LM Roman 12"/>
                <a:hlinkClick r:id="rId13" action="ppaction://hlinksldjump"/>
              </a:rPr>
              <a:t> </a:t>
            </a:r>
            <a:r>
              <a:rPr dirty="0" sz="1200" spc="-5">
                <a:latin typeface="LM Roman 12"/>
                <a:cs typeface="LM Roman 12"/>
                <a:hlinkClick r:id="rId13" action="ppaction://hlinksldjump"/>
              </a:rPr>
              <a:t>Predicted</a:t>
            </a:r>
            <a:r>
              <a:rPr dirty="0" sz="1200" spc="5">
                <a:latin typeface="LM Roman 12"/>
                <a:cs typeface="LM Roman 12"/>
                <a:hlinkClick r:id="rId13" action="ppaction://hlinksldjump"/>
              </a:rPr>
              <a:t> </a:t>
            </a:r>
            <a:r>
              <a:rPr dirty="0" sz="1200" spc="-10">
                <a:latin typeface="LM Roman 12"/>
                <a:cs typeface="LM Roman 12"/>
                <a:hlinkClick r:id="rId13" action="ppaction://hlinksldjump"/>
              </a:rPr>
              <a:t>profit</a:t>
            </a:r>
            <a:r>
              <a:rPr dirty="0" sz="1200">
                <a:latin typeface="LM Roman 12"/>
                <a:cs typeface="LM Roman 12"/>
                <a:hlinkClick r:id="rId13" action="ppaction://hlinksldjump"/>
              </a:rPr>
              <a:t> </a:t>
            </a:r>
            <a:r>
              <a:rPr dirty="0" sz="1200" spc="-10">
                <a:latin typeface="LM Roman 12"/>
                <a:cs typeface="LM Roman 12"/>
                <a:hlinkClick r:id="rId13" action="ppaction://hlinksldjump"/>
              </a:rPr>
              <a:t>and</a:t>
            </a:r>
            <a:r>
              <a:rPr dirty="0" sz="1200">
                <a:latin typeface="LM Roman 12"/>
                <a:cs typeface="LM Roman 12"/>
                <a:hlinkClick r:id="rId13" action="ppaction://hlinksldjump"/>
              </a:rPr>
              <a:t> </a:t>
            </a:r>
            <a:r>
              <a:rPr dirty="0" sz="1200" spc="-5">
                <a:latin typeface="LM Roman 12"/>
                <a:cs typeface="LM Roman 12"/>
                <a:hlinkClick r:id="rId13" action="ppaction://hlinksldjump"/>
              </a:rPr>
              <a:t>loss </a:t>
            </a:r>
            <a:r>
              <a:rPr dirty="0" sz="1200" spc="-10">
                <a:latin typeface="LM Roman 12"/>
                <a:cs typeface="LM Roman 12"/>
                <a:hlinkClick r:id="rId13" action="ppaction://hlinksldjump"/>
              </a:rPr>
              <a:t>statement</a:t>
            </a:r>
            <a:r>
              <a:rPr dirty="0" sz="1200">
                <a:latin typeface="LM Roman 12"/>
                <a:cs typeface="LM Roman 12"/>
                <a:hlinkClick r:id="rId13" action="ppaction://hlinksldjump"/>
              </a:rPr>
              <a:t> </a:t>
            </a:r>
            <a:r>
              <a:rPr dirty="0" sz="1200" spc="-5">
                <a:latin typeface="LM Roman 12"/>
                <a:cs typeface="LM Roman 12"/>
                <a:hlinkClick r:id="rId13" action="ppaction://hlinksldjump"/>
              </a:rPr>
              <a:t>of</a:t>
            </a:r>
            <a:r>
              <a:rPr dirty="0" sz="1200">
                <a:latin typeface="LM Roman 12"/>
                <a:cs typeface="LM Roman 12"/>
                <a:hlinkClick r:id="rId13" action="ppaction://hlinksldjump"/>
              </a:rPr>
              <a:t> </a:t>
            </a:r>
            <a:r>
              <a:rPr dirty="0" sz="1200" spc="-10">
                <a:latin typeface="LM Roman 12"/>
                <a:cs typeface="LM Roman 12"/>
                <a:hlinkClick r:id="rId13" action="ppaction://hlinksldjump"/>
              </a:rPr>
              <a:t>the</a:t>
            </a:r>
            <a:r>
              <a:rPr dirty="0" sz="1200">
                <a:latin typeface="LM Roman 12"/>
                <a:cs typeface="LM Roman 12"/>
                <a:hlinkClick r:id="rId13" action="ppaction://hlinksldjump"/>
              </a:rPr>
              <a:t> </a:t>
            </a:r>
            <a:r>
              <a:rPr dirty="0" sz="1200" spc="-10">
                <a:latin typeface="LM Roman 12"/>
                <a:cs typeface="LM Roman 12"/>
                <a:hlinkClick r:id="rId13" action="ppaction://hlinksldjump"/>
              </a:rPr>
              <a:t>first</a:t>
            </a:r>
            <a:r>
              <a:rPr dirty="0" sz="1200">
                <a:latin typeface="LM Roman 12"/>
                <a:cs typeface="LM Roman 12"/>
                <a:hlinkClick r:id="rId13" action="ppaction://hlinksldjump"/>
              </a:rPr>
              <a:t> </a:t>
            </a:r>
            <a:r>
              <a:rPr dirty="0" sz="1200" spc="-30">
                <a:latin typeface="LM Roman 12"/>
                <a:cs typeface="LM Roman 12"/>
                <a:hlinkClick r:id="rId13" action="ppaction://hlinksldjump"/>
              </a:rPr>
              <a:t>two</a:t>
            </a:r>
            <a:r>
              <a:rPr dirty="0" sz="1200" spc="-5">
                <a:latin typeface="LM Roman 12"/>
                <a:cs typeface="LM Roman 12"/>
                <a:hlinkClick r:id="rId13" action="ppaction://hlinksldjump"/>
              </a:rPr>
              <a:t> </a:t>
            </a:r>
            <a:r>
              <a:rPr dirty="0" sz="1200" spc="-10">
                <a:latin typeface="LM Roman 12"/>
                <a:cs typeface="LM Roman 12"/>
                <a:hlinkClick r:id="rId13" action="ppaction://hlinksldjump"/>
              </a:rPr>
              <a:t>years</a:t>
            </a:r>
            <a:r>
              <a:rPr dirty="0" sz="1200" spc="-10">
                <a:latin typeface="LM Roman 12"/>
                <a:cs typeface="LM Roman 12"/>
              </a:rPr>
              <a:t>.</a:t>
            </a:r>
            <a:r>
              <a:rPr dirty="0" sz="1200" spc="21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.</a:t>
            </a:r>
            <a:r>
              <a:rPr dirty="0" sz="1200" spc="21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.20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1994" y="8510676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30" h="0">
                <a:moveTo>
                  <a:pt x="0" y="0"/>
                </a:moveTo>
                <a:lnTo>
                  <a:pt x="22463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1194" y="1610763"/>
            <a:ext cx="5718810" cy="7232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0800" marR="4318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LM Roman 12"/>
                <a:cs typeface="LM Roman 12"/>
              </a:rPr>
              <a:t>During the first </a:t>
            </a:r>
            <a:r>
              <a:rPr dirty="0" sz="1200" spc="-5">
                <a:latin typeface="LM Roman 12"/>
                <a:cs typeface="LM Roman 12"/>
              </a:rPr>
              <a:t>stage,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 use strategy of </a:t>
            </a:r>
            <a:r>
              <a:rPr dirty="0" sz="1200">
                <a:latin typeface="LM Roman 12"/>
                <a:cs typeface="LM Roman 12"/>
              </a:rPr>
              <a:t>penetration </a:t>
            </a:r>
            <a:r>
              <a:rPr dirty="0" sz="1200" spc="-5">
                <a:latin typeface="LM Roman 12"/>
                <a:cs typeface="LM Roman 12"/>
              </a:rPr>
              <a:t>when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first </a:t>
            </a:r>
            <a:r>
              <a:rPr dirty="0" sz="1200" spc="-5">
                <a:latin typeface="LM Roman 12"/>
                <a:cs typeface="LM Roman 12"/>
              </a:rPr>
              <a:t>set up </a:t>
            </a:r>
            <a:r>
              <a:rPr dirty="0" sz="1200" spc="-10">
                <a:latin typeface="LM Roman 12"/>
                <a:cs typeface="LM Roman 12"/>
              </a:rPr>
              <a:t>this  </a:t>
            </a:r>
            <a:r>
              <a:rPr dirty="0" sz="1200" spc="-5">
                <a:latin typeface="LM Roman 12"/>
                <a:cs typeface="LM Roman 12"/>
              </a:rPr>
              <a:t>APP and put it </a:t>
            </a:r>
            <a:r>
              <a:rPr dirty="0" sz="1200" spc="-15">
                <a:latin typeface="LM Roman 12"/>
                <a:cs typeface="LM Roman 12"/>
              </a:rPr>
              <a:t>into </a:t>
            </a:r>
            <a:r>
              <a:rPr dirty="0" sz="1200" spc="-10">
                <a:latin typeface="LM Roman 12"/>
                <a:cs typeface="LM Roman 12"/>
              </a:rPr>
              <a:t>the market. </a:t>
            </a:r>
            <a:r>
              <a:rPr dirty="0" sz="1200" spc="-5">
                <a:latin typeface="LM Roman 12"/>
                <a:cs typeface="LM Roman 12"/>
              </a:rPr>
              <a:t>This will help us to </a:t>
            </a:r>
            <a:r>
              <a:rPr dirty="0" sz="1200" spc="-10">
                <a:latin typeface="LM Roman 12"/>
                <a:cs typeface="LM Roman 12"/>
              </a:rPr>
              <a:t>attract </a:t>
            </a:r>
            <a:r>
              <a:rPr dirty="0" sz="1200">
                <a:latin typeface="LM Roman 12"/>
                <a:cs typeface="LM Roman 12"/>
              </a:rPr>
              <a:t>both </a:t>
            </a:r>
            <a:r>
              <a:rPr dirty="0" sz="1200" spc="-5">
                <a:latin typeface="LM Roman 12"/>
                <a:cs typeface="LM Roman 12"/>
              </a:rPr>
              <a:t>willing hosts </a:t>
            </a:r>
            <a:r>
              <a:rPr dirty="0" sz="1200" spc="-10">
                <a:latin typeface="LM Roman 12"/>
                <a:cs typeface="LM Roman 12"/>
              </a:rPr>
              <a:t>and  the </a:t>
            </a:r>
            <a:r>
              <a:rPr dirty="0" sz="1200" spc="-15">
                <a:latin typeface="LM Roman 12"/>
                <a:cs typeface="LM Roman 12"/>
              </a:rPr>
              <a:t>tenants </a:t>
            </a:r>
            <a:r>
              <a:rPr dirty="0" sz="1200" spc="-5">
                <a:latin typeface="LM Roman 12"/>
                <a:cs typeface="LM Roman 12"/>
              </a:rPr>
              <a:t>since it’s at a </a:t>
            </a:r>
            <a:r>
              <a:rPr dirty="0" sz="1200" spc="-20">
                <a:latin typeface="LM Roman 12"/>
                <a:cs typeface="LM Roman 12"/>
              </a:rPr>
              <a:t>lower </a:t>
            </a:r>
            <a:r>
              <a:rPr dirty="0" sz="1200" spc="-5">
                <a:latin typeface="LM Roman 12"/>
                <a:cs typeface="LM Roman 12"/>
              </a:rPr>
              <a:t>price with promising of same </a:t>
            </a:r>
            <a:r>
              <a:rPr dirty="0" sz="1200" spc="-10">
                <a:latin typeface="LM Roman 12"/>
                <a:cs typeface="LM Roman 12"/>
              </a:rPr>
              <a:t>service </a:t>
            </a:r>
            <a:r>
              <a:rPr dirty="0" sz="1200" spc="-5">
                <a:latin typeface="LM Roman 12"/>
                <a:cs typeface="LM Roman 12"/>
              </a:rPr>
              <a:t>comparing with 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>
                <a:latin typeface="LM Roman 12"/>
                <a:cs typeface="LM Roman 12"/>
              </a:rPr>
              <a:t>competitors.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create brand </a:t>
            </a:r>
            <a:r>
              <a:rPr dirty="0" sz="1200" spc="-15">
                <a:latin typeface="LM Roman 12"/>
                <a:cs typeface="LM Roman 12"/>
              </a:rPr>
              <a:t>awareness </a:t>
            </a:r>
            <a:r>
              <a:rPr dirty="0" sz="1200" spc="-5">
                <a:latin typeface="LM Roman 12"/>
                <a:cs typeface="LM Roman 12"/>
              </a:rPr>
              <a:t>during </a:t>
            </a:r>
            <a:r>
              <a:rPr dirty="0" sz="1200" spc="-10">
                <a:latin typeface="LM Roman 12"/>
                <a:cs typeface="LM Roman 12"/>
              </a:rPr>
              <a:t>this </a:t>
            </a:r>
            <a:r>
              <a:rPr dirty="0" sz="1200">
                <a:latin typeface="LM Roman 12"/>
                <a:cs typeface="LM Roman 12"/>
              </a:rPr>
              <a:t>process </a:t>
            </a:r>
            <a:r>
              <a:rPr dirty="0" sz="1200" spc="-5">
                <a:latin typeface="LM Roman 12"/>
                <a:cs typeface="LM Roman 12"/>
              </a:rPr>
              <a:t>as </a:t>
            </a:r>
            <a:r>
              <a:rPr dirty="0" sz="1200" spc="-15">
                <a:latin typeface="LM Roman 12"/>
                <a:cs typeface="LM Roman 12"/>
              </a:rPr>
              <a:t>well </a:t>
            </a:r>
            <a:r>
              <a:rPr dirty="0" sz="1200" spc="-5">
                <a:latin typeface="LM Roman 12"/>
                <a:cs typeface="LM Roman 12"/>
              </a:rPr>
              <a:t>as</a:t>
            </a:r>
            <a:r>
              <a:rPr dirty="0" sz="1200" spc="-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increase  </a:t>
            </a:r>
            <a:r>
              <a:rPr dirty="0" sz="1200" spc="-10">
                <a:latin typeface="LM Roman 12"/>
                <a:cs typeface="LM Roman 12"/>
              </a:rPr>
              <a:t>our market </a:t>
            </a:r>
            <a:r>
              <a:rPr dirty="0" sz="1200" spc="-5">
                <a:latin typeface="LM Roman 12"/>
                <a:cs typeface="LM Roman 12"/>
              </a:rPr>
              <a:t>share </a:t>
            </a:r>
            <a:r>
              <a:rPr dirty="0" sz="1200" spc="-10">
                <a:latin typeface="LM Roman 12"/>
                <a:cs typeface="LM Roman 12"/>
              </a:rPr>
              <a:t>rapidly </a:t>
            </a:r>
            <a:r>
              <a:rPr dirty="0" sz="1200" spc="-20">
                <a:latin typeface="LM Roman 12"/>
                <a:cs typeface="LM Roman 12"/>
              </a:rPr>
              <a:t>by </a:t>
            </a:r>
            <a:r>
              <a:rPr dirty="0" sz="1200" spc="-10">
                <a:latin typeface="LM Roman 12"/>
                <a:cs typeface="LM Roman 12"/>
              </a:rPr>
              <a:t>several </a:t>
            </a:r>
            <a:r>
              <a:rPr dirty="0" sz="1200" spc="-5">
                <a:latin typeface="LM Roman 12"/>
                <a:cs typeface="LM Roman 12"/>
              </a:rPr>
              <a:t>promotion strategies. </a:t>
            </a:r>
            <a:r>
              <a:rPr dirty="0" sz="1200" spc="-55">
                <a:latin typeface="LM Roman 12"/>
                <a:cs typeface="LM Roman 12"/>
              </a:rPr>
              <a:t>To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specific, </a:t>
            </a:r>
            <a:r>
              <a:rPr dirty="0" sz="1200" spc="-10">
                <a:latin typeface="LM Roman 12"/>
                <a:cs typeface="LM Roman 12"/>
              </a:rPr>
              <a:t>our app </a:t>
            </a:r>
            <a:r>
              <a:rPr dirty="0" sz="1200" spc="-5">
                <a:latin typeface="LM Roman 12"/>
                <a:cs typeface="LM Roman 12"/>
              </a:rPr>
              <a:t>will 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free to </a:t>
            </a:r>
            <a:r>
              <a:rPr dirty="0" sz="1200" spc="-10">
                <a:latin typeface="LM Roman 12"/>
                <a:cs typeface="LM Roman 12"/>
              </a:rPr>
              <a:t>download, 500 RMB </a:t>
            </a:r>
            <a:r>
              <a:rPr dirty="0" sz="1200" spc="5">
                <a:latin typeface="LM Roman 12"/>
                <a:cs typeface="LM Roman 12"/>
              </a:rPr>
              <a:t>per </a:t>
            </a:r>
            <a:r>
              <a:rPr dirty="0" sz="1200" spc="-15">
                <a:latin typeface="LM Roman 12"/>
                <a:cs typeface="LM Roman 12"/>
              </a:rPr>
              <a:t>month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advertisement </a:t>
            </a:r>
            <a:r>
              <a:rPr dirty="0" sz="1200" spc="-5">
                <a:latin typeface="LM Roman 12"/>
                <a:cs typeface="LM Roman 12"/>
              </a:rPr>
              <a:t>space, </a:t>
            </a:r>
            <a:r>
              <a:rPr dirty="0" sz="1200" spc="-10">
                <a:latin typeface="LM Roman 12"/>
                <a:cs typeface="LM Roman 12"/>
              </a:rPr>
              <a:t>and the agency </a:t>
            </a:r>
            <a:r>
              <a:rPr dirty="0" sz="1200" spc="-5">
                <a:latin typeface="LM Roman 12"/>
                <a:cs typeface="LM Roman 12"/>
              </a:rPr>
              <a:t>fee  is </a:t>
            </a:r>
            <a:r>
              <a:rPr dirty="0" sz="1200" spc="-10">
                <a:latin typeface="LM Roman 12"/>
                <a:cs typeface="LM Roman 12"/>
              </a:rPr>
              <a:t>15% </a:t>
            </a:r>
            <a:r>
              <a:rPr dirty="0" sz="1200" spc="-5">
                <a:latin typeface="LM Roman 12"/>
                <a:cs typeface="LM Roman 12"/>
              </a:rPr>
              <a:t>from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dealing prices of </a:t>
            </a:r>
            <a:r>
              <a:rPr dirty="0" sz="1200">
                <a:latin typeface="LM Roman 12"/>
                <a:cs typeface="LM Roman 12"/>
              </a:rPr>
              <a:t>both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hosts </a:t>
            </a:r>
            <a:r>
              <a:rPr dirty="0" sz="1200" spc="-10">
                <a:latin typeface="LM Roman 12"/>
                <a:cs typeface="LM Roman 12"/>
              </a:rPr>
              <a:t>and the </a:t>
            </a:r>
            <a:r>
              <a:rPr dirty="0" sz="1200" spc="-5">
                <a:latin typeface="LM Roman 12"/>
                <a:cs typeface="LM Roman 12"/>
              </a:rPr>
              <a:t>customers, so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price is  comparatively </a:t>
            </a:r>
            <a:r>
              <a:rPr dirty="0" sz="1200" spc="-15">
                <a:latin typeface="LM Roman 12"/>
                <a:cs typeface="LM Roman 12"/>
              </a:rPr>
              <a:t>low </a:t>
            </a:r>
            <a:r>
              <a:rPr dirty="0" sz="1200" spc="-5">
                <a:latin typeface="LM Roman 12"/>
                <a:cs typeface="LM Roman 12"/>
              </a:rPr>
              <a:t>during </a:t>
            </a:r>
            <a:r>
              <a:rPr dirty="0" sz="1200" spc="-10">
                <a:latin typeface="LM Roman 12"/>
                <a:cs typeface="LM Roman 12"/>
              </a:rPr>
              <a:t>this </a:t>
            </a:r>
            <a:r>
              <a:rPr dirty="0" sz="1200" spc="-5">
                <a:latin typeface="LM Roman 12"/>
                <a:cs typeface="LM Roman 12"/>
              </a:rPr>
              <a:t>pricing</a:t>
            </a:r>
            <a:r>
              <a:rPr dirty="0" sz="1200" spc="5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stage</a:t>
            </a:r>
            <a:r>
              <a:rPr dirty="0" baseline="31250" sz="1200">
                <a:latin typeface="LM Roman 8"/>
                <a:cs typeface="LM Roman 8"/>
              </a:rPr>
              <a:t>1</a:t>
            </a:r>
            <a:r>
              <a:rPr dirty="0" sz="1200">
                <a:latin typeface="LM Roman 12"/>
                <a:cs typeface="LM Roman 12"/>
              </a:rPr>
              <a:t>.</a:t>
            </a:r>
            <a:endParaRPr sz="1200">
              <a:latin typeface="LM Roman 12"/>
              <a:cs typeface="LM Roman 12"/>
            </a:endParaRPr>
          </a:p>
          <a:p>
            <a:pPr algn="just" marL="50800" marR="43180">
              <a:lnSpc>
                <a:spcPct val="100000"/>
              </a:lnSpc>
              <a:spcBef>
                <a:spcPts val="1480"/>
              </a:spcBef>
            </a:pP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choose </a:t>
            </a:r>
            <a:r>
              <a:rPr dirty="0" sz="1200">
                <a:latin typeface="LM Roman 12"/>
                <a:cs typeface="LM Roman 12"/>
              </a:rPr>
              <a:t>penetration </a:t>
            </a:r>
            <a:r>
              <a:rPr dirty="0" sz="1200" spc="-10">
                <a:latin typeface="LM Roman 12"/>
                <a:cs typeface="LM Roman 12"/>
              </a:rPr>
              <a:t>first </a:t>
            </a:r>
            <a:r>
              <a:rPr dirty="0" sz="1200" spc="-5">
                <a:latin typeface="LM Roman 12"/>
                <a:cs typeface="LM Roman 12"/>
              </a:rPr>
              <a:t>since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20">
                <a:latin typeface="LM Roman 12"/>
                <a:cs typeface="LM Roman 12"/>
              </a:rPr>
              <a:t>have </a:t>
            </a:r>
            <a:r>
              <a:rPr dirty="0" sz="1200" spc="-5">
                <a:latin typeface="LM Roman 12"/>
                <a:cs typeface="LM Roman 12"/>
              </a:rPr>
              <a:t>enough </a:t>
            </a:r>
            <a:r>
              <a:rPr dirty="0" sz="1200" spc="-15">
                <a:latin typeface="LM Roman 12"/>
                <a:cs typeface="LM Roman 12"/>
              </a:rPr>
              <a:t>investment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>
                <a:latin typeface="LM Roman 12"/>
                <a:cs typeface="LM Roman 12"/>
              </a:rPr>
              <a:t>support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business  strategies </a:t>
            </a:r>
            <a:r>
              <a:rPr dirty="0" sz="1200">
                <a:latin typeface="LM Roman 12"/>
                <a:cs typeface="LM Roman 12"/>
              </a:rPr>
              <a:t>before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pricing stage. So </a:t>
            </a:r>
            <a:r>
              <a:rPr dirty="0" sz="1200" spc="-10">
                <a:latin typeface="LM Roman 12"/>
                <a:cs typeface="LM Roman 12"/>
              </a:rPr>
              <a:t>that our first </a:t>
            </a:r>
            <a:r>
              <a:rPr dirty="0" sz="1200" spc="-5">
                <a:latin typeface="LM Roman 12"/>
                <a:cs typeface="LM Roman 12"/>
              </a:rPr>
              <a:t>objective is to </a:t>
            </a:r>
            <a:r>
              <a:rPr dirty="0" sz="1200" spc="-10">
                <a:latin typeface="LM Roman 12"/>
                <a:cs typeface="LM Roman 12"/>
              </a:rPr>
              <a:t>attract </a:t>
            </a:r>
            <a:r>
              <a:rPr dirty="0" sz="1200" spc="-5">
                <a:latin typeface="LM Roman 12"/>
                <a:cs typeface="LM Roman 12"/>
              </a:rPr>
              <a:t>more cus-  </a:t>
            </a:r>
            <a:r>
              <a:rPr dirty="0" sz="1200" spc="-10">
                <a:latin typeface="LM Roman 12"/>
                <a:cs typeface="LM Roman 12"/>
              </a:rPr>
              <a:t>tomers </a:t>
            </a:r>
            <a:r>
              <a:rPr dirty="0" sz="1200" spc="-5">
                <a:latin typeface="LM Roman 12"/>
                <a:cs typeface="LM Roman 12"/>
              </a:rPr>
              <a:t>as </a:t>
            </a:r>
            <a:r>
              <a:rPr dirty="0" sz="1200" spc="-15">
                <a:latin typeface="LM Roman 12"/>
                <a:cs typeface="LM Roman 12"/>
              </a:rPr>
              <a:t>quickly </a:t>
            </a:r>
            <a:r>
              <a:rPr dirty="0" sz="1200" spc="-5">
                <a:latin typeface="LM Roman 12"/>
                <a:cs typeface="LM Roman 12"/>
              </a:rPr>
              <a:t>as possible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to set up a </a:t>
            </a:r>
            <a:r>
              <a:rPr dirty="0" sz="1200" spc="-10">
                <a:latin typeface="LM Roman 12"/>
                <a:cs typeface="LM Roman 12"/>
              </a:rPr>
              <a:t>decent </a:t>
            </a:r>
            <a:r>
              <a:rPr dirty="0" sz="1200" spc="-5">
                <a:latin typeface="LM Roman 12"/>
                <a:cs typeface="LM Roman 12"/>
              </a:rPr>
              <a:t>image to </a:t>
            </a:r>
            <a:r>
              <a:rPr dirty="0" sz="1200" spc="-15">
                <a:latin typeface="LM Roman 12"/>
                <a:cs typeface="LM Roman 12"/>
              </a:rPr>
              <a:t>make </a:t>
            </a:r>
            <a:r>
              <a:rPr dirty="0" sz="1200" spc="-10">
                <a:latin typeface="LM Roman 12"/>
                <a:cs typeface="LM Roman 12"/>
              </a:rPr>
              <a:t>them </a:t>
            </a:r>
            <a:r>
              <a:rPr dirty="0" sz="1200" spc="-5">
                <a:latin typeface="LM Roman 12"/>
                <a:cs typeface="LM Roman 12"/>
              </a:rPr>
              <a:t>familiar with  </a:t>
            </a:r>
            <a:r>
              <a:rPr dirty="0" sz="1200" spc="-10">
                <a:latin typeface="LM Roman 12"/>
                <a:cs typeface="LM Roman 12"/>
              </a:rPr>
              <a:t>our app which </a:t>
            </a:r>
            <a:r>
              <a:rPr dirty="0" sz="1200" spc="-5">
                <a:latin typeface="LM Roman 12"/>
                <a:cs typeface="LM Roman 12"/>
              </a:rPr>
              <a:t>leads </a:t>
            </a:r>
            <a:r>
              <a:rPr dirty="0" sz="1200" spc="-10">
                <a:latin typeface="LM Roman 12"/>
                <a:cs typeface="LM Roman 12"/>
              </a:rPr>
              <a:t>them </a:t>
            </a:r>
            <a:r>
              <a:rPr dirty="0" sz="1200" spc="-5">
                <a:latin typeface="LM Roman 12"/>
                <a:cs typeface="LM Roman 12"/>
              </a:rPr>
              <a:t>to introduce </a:t>
            </a:r>
            <a:r>
              <a:rPr dirty="0" sz="1200" spc="-10">
                <a:latin typeface="LM Roman 12"/>
                <a:cs typeface="LM Roman 12"/>
              </a:rPr>
              <a:t>our app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their </a:t>
            </a:r>
            <a:r>
              <a:rPr dirty="0" sz="1200" spc="-5">
                <a:latin typeface="LM Roman 12"/>
                <a:cs typeface="LM Roman 12"/>
              </a:rPr>
              <a:t>families or friends </a:t>
            </a:r>
            <a:r>
              <a:rPr dirty="0" sz="1200" spc="-10">
                <a:latin typeface="LM Roman 12"/>
                <a:cs typeface="LM Roman 12"/>
              </a:rPr>
              <a:t>which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5">
                <a:latin typeface="LM Roman 12"/>
                <a:cs typeface="LM Roman 12"/>
              </a:rPr>
              <a:t>be-  </a:t>
            </a:r>
            <a:r>
              <a:rPr dirty="0" sz="1200" spc="-5">
                <a:latin typeface="LM Roman 12"/>
                <a:cs typeface="LM Roman 12"/>
              </a:rPr>
              <a:t>cause of </a:t>
            </a:r>
            <a:r>
              <a:rPr dirty="0" sz="1200" spc="-10">
                <a:latin typeface="LM Roman 12"/>
                <a:cs typeface="LM Roman 12"/>
              </a:rPr>
              <a:t>the reason that </a:t>
            </a:r>
            <a:r>
              <a:rPr dirty="0" sz="1200" spc="-5">
                <a:latin typeface="LM Roman 12"/>
                <a:cs typeface="LM Roman 12"/>
              </a:rPr>
              <a:t>most </a:t>
            </a:r>
            <a:r>
              <a:rPr dirty="0" sz="1200" spc="-10">
                <a:latin typeface="LM Roman 12"/>
                <a:cs typeface="LM Roman 12"/>
              </a:rPr>
              <a:t>students </a:t>
            </a:r>
            <a:r>
              <a:rPr dirty="0" sz="1200" spc="-5">
                <a:latin typeface="LM Roman 12"/>
                <a:cs typeface="LM Roman 12"/>
              </a:rPr>
              <a:t>who studied </a:t>
            </a:r>
            <a:r>
              <a:rPr dirty="0" sz="1200" spc="-10">
                <a:latin typeface="LM Roman 12"/>
                <a:cs typeface="LM Roman 12"/>
              </a:rPr>
              <a:t>abroad </a:t>
            </a:r>
            <a:r>
              <a:rPr dirty="0" sz="1200" spc="-20">
                <a:latin typeface="LM Roman 12"/>
                <a:cs typeface="LM Roman 12"/>
              </a:rPr>
              <a:t>always have </a:t>
            </a:r>
            <a:r>
              <a:rPr dirty="0" sz="1200" spc="-5">
                <a:latin typeface="LM Roman 12"/>
                <a:cs typeface="LM Roman 12"/>
              </a:rPr>
              <a:t>lots of friends  or </a:t>
            </a:r>
            <a:r>
              <a:rPr dirty="0" sz="1200" spc="-10">
                <a:latin typeface="LM Roman 12"/>
                <a:cs typeface="LM Roman 12"/>
              </a:rPr>
              <a:t>relatives </a:t>
            </a:r>
            <a:r>
              <a:rPr dirty="0" sz="1200" spc="-5">
                <a:latin typeface="LM Roman 12"/>
                <a:cs typeface="LM Roman 12"/>
              </a:rPr>
              <a:t>studying </a:t>
            </a:r>
            <a:r>
              <a:rPr dirty="0" sz="1200" spc="-10">
                <a:latin typeface="LM Roman 12"/>
                <a:cs typeface="LM Roman 12"/>
              </a:rPr>
              <a:t>abroad</a:t>
            </a:r>
            <a:r>
              <a:rPr dirty="0" sz="1200">
                <a:latin typeface="LM Roman 12"/>
                <a:cs typeface="LM Roman 12"/>
              </a:rPr>
              <a:t> too.</a:t>
            </a:r>
            <a:endParaRPr sz="1200">
              <a:latin typeface="LM Roman 12"/>
              <a:cs typeface="LM Roman 12"/>
            </a:endParaRPr>
          </a:p>
          <a:p>
            <a:pPr algn="just" marL="50800" marR="43180">
              <a:lnSpc>
                <a:spcPct val="100000"/>
              </a:lnSpc>
              <a:spcBef>
                <a:spcPts val="1470"/>
              </a:spcBef>
            </a:pPr>
            <a:r>
              <a:rPr dirty="0" sz="1200" spc="-5">
                <a:latin typeface="LM Roman 12"/>
                <a:cs typeface="LM Roman 12"/>
              </a:rPr>
              <a:t>After </a:t>
            </a:r>
            <a:r>
              <a:rPr dirty="0" sz="1200" spc="-10">
                <a:latin typeface="LM Roman 12"/>
                <a:cs typeface="LM Roman 12"/>
              </a:rPr>
              <a:t>that, </a:t>
            </a:r>
            <a:r>
              <a:rPr dirty="0" sz="1200">
                <a:latin typeface="LM Roman 12"/>
                <a:cs typeface="LM Roman 12"/>
              </a:rPr>
              <a:t>both </a:t>
            </a:r>
            <a:r>
              <a:rPr dirty="0" sz="1200" spc="-5">
                <a:latin typeface="LM Roman 12"/>
                <a:cs typeface="LM Roman 12"/>
              </a:rPr>
              <a:t>cost plus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skimming is used at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second stage. The former is for  functions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service’s fee increasing </a:t>
            </a:r>
            <a:r>
              <a:rPr dirty="0" sz="1200" spc="-10">
                <a:latin typeface="LM Roman 12"/>
                <a:cs typeface="LM Roman 12"/>
              </a:rPr>
              <a:t>and the </a:t>
            </a:r>
            <a:r>
              <a:rPr dirty="0" sz="1200" spc="-5">
                <a:latin typeface="LM Roman 12"/>
                <a:cs typeface="LM Roman 12"/>
              </a:rPr>
              <a:t>latter is for commercials </a:t>
            </a:r>
            <a:r>
              <a:rPr dirty="0" sz="1200" spc="-10">
                <a:latin typeface="LM Roman 12"/>
                <a:cs typeface="LM Roman 12"/>
              </a:rPr>
              <a:t>and advertise-  </a:t>
            </a:r>
            <a:r>
              <a:rPr dirty="0" sz="1200" spc="-15">
                <a:latin typeface="LM Roman 12"/>
                <a:cs typeface="LM Roman 12"/>
              </a:rPr>
              <a:t>ments </a:t>
            </a:r>
            <a:r>
              <a:rPr dirty="0" sz="1200" spc="-5">
                <a:latin typeface="LM Roman 12"/>
                <a:cs typeface="LM Roman 12"/>
              </a:rPr>
              <a:t>space. This is </a:t>
            </a:r>
            <a:r>
              <a:rPr dirty="0" sz="1200" spc="-20">
                <a:latin typeface="LM Roman 12"/>
                <a:cs typeface="LM Roman 12"/>
              </a:rPr>
              <a:t>available </a:t>
            </a:r>
            <a:r>
              <a:rPr dirty="0" sz="1200" spc="-5">
                <a:latin typeface="LM Roman 12"/>
                <a:cs typeface="LM Roman 12"/>
              </a:rPr>
              <a:t>since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20">
                <a:latin typeface="LM Roman 12"/>
                <a:cs typeface="LM Roman 12"/>
              </a:rPr>
              <a:t>have </a:t>
            </a:r>
            <a:r>
              <a:rPr dirty="0" sz="1200" spc="-10">
                <a:latin typeface="LM Roman 12"/>
                <a:cs typeface="LM Roman 12"/>
              </a:rPr>
              <a:t>already </a:t>
            </a:r>
            <a:r>
              <a:rPr dirty="0" sz="1200" spc="-5">
                <a:latin typeface="LM Roman 12"/>
                <a:cs typeface="LM Roman 12"/>
              </a:rPr>
              <a:t>set up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customer base during 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>
                <a:latin typeface="LM Roman 12"/>
                <a:cs typeface="LM Roman 12"/>
              </a:rPr>
              <a:t>penetration process </a:t>
            </a:r>
            <a:r>
              <a:rPr dirty="0" sz="1200" spc="-5">
                <a:latin typeface="LM Roman 12"/>
                <a:cs typeface="LM Roman 12"/>
              </a:rPr>
              <a:t>with </a:t>
            </a:r>
            <a:r>
              <a:rPr dirty="0" sz="1200" spc="-10">
                <a:latin typeface="LM Roman 12"/>
                <a:cs typeface="LM Roman 12"/>
              </a:rPr>
              <a:t>decent renown. </a:t>
            </a:r>
            <a:r>
              <a:rPr dirty="0" sz="1200" spc="-5">
                <a:latin typeface="LM Roman 12"/>
                <a:cs typeface="LM Roman 12"/>
              </a:rPr>
              <a:t>The new functions to </a:t>
            </a:r>
            <a:r>
              <a:rPr dirty="0" sz="1200" spc="-15">
                <a:latin typeface="LM Roman 12"/>
                <a:cs typeface="LM Roman 12"/>
              </a:rPr>
              <a:t>show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>
                <a:latin typeface="LM Roman 12"/>
                <a:cs typeface="LM Roman 12"/>
              </a:rPr>
              <a:t>prod-  </a:t>
            </a:r>
            <a:r>
              <a:rPr dirty="0" sz="1200" spc="-5">
                <a:latin typeface="LM Roman 12"/>
                <a:cs typeface="LM Roman 12"/>
              </a:rPr>
              <a:t>uct’s uniqueness compared to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>
                <a:latin typeface="LM Roman 12"/>
                <a:cs typeface="LM Roman 12"/>
              </a:rPr>
              <a:t>competitors </a:t>
            </a:r>
            <a:r>
              <a:rPr dirty="0" sz="1200" spc="-15">
                <a:latin typeface="LM Roman 12"/>
                <a:cs typeface="LM Roman 12"/>
              </a:rPr>
              <a:t>like off-line </a:t>
            </a:r>
            <a:r>
              <a:rPr dirty="0" sz="1200" spc="-5">
                <a:latin typeface="LM Roman 12"/>
                <a:cs typeface="LM Roman 12"/>
              </a:rPr>
              <a:t>house </a:t>
            </a:r>
            <a:r>
              <a:rPr dirty="0" sz="1200" spc="-10">
                <a:latin typeface="LM Roman 12"/>
                <a:cs typeface="LM Roman 12"/>
              </a:rPr>
              <a:t>viewing </a:t>
            </a:r>
            <a:r>
              <a:rPr dirty="0" sz="1200" spc="-5">
                <a:latin typeface="LM Roman 12"/>
                <a:cs typeface="LM Roman 12"/>
              </a:rPr>
              <a:t>service </a:t>
            </a:r>
            <a:r>
              <a:rPr dirty="0" sz="1200" spc="-10">
                <a:latin typeface="LM Roman 12"/>
                <a:cs typeface="LM Roman 12"/>
              </a:rPr>
              <a:t>and  one-to-one </a:t>
            </a:r>
            <a:r>
              <a:rPr dirty="0" sz="1200" spc="-5">
                <a:latin typeface="LM Roman 12"/>
                <a:cs typeface="LM Roman 12"/>
              </a:rPr>
              <a:t>communicating </a:t>
            </a:r>
            <a:r>
              <a:rPr dirty="0" sz="1200" spc="-10">
                <a:latin typeface="LM Roman 12"/>
                <a:cs typeface="LM Roman 12"/>
              </a:rPr>
              <a:t>channel are presented </a:t>
            </a:r>
            <a:r>
              <a:rPr dirty="0" sz="1200" spc="-5">
                <a:latin typeface="LM Roman 12"/>
                <a:cs typeface="LM Roman 12"/>
              </a:rPr>
              <a:t>on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APP during </a:t>
            </a:r>
            <a:r>
              <a:rPr dirty="0" sz="1200" spc="-10">
                <a:latin typeface="LM Roman 12"/>
                <a:cs typeface="LM Roman 12"/>
              </a:rPr>
              <a:t>this </a:t>
            </a:r>
            <a:r>
              <a:rPr dirty="0" sz="1200" spc="-5">
                <a:latin typeface="LM Roman 12"/>
                <a:cs typeface="LM Roman 12"/>
              </a:rPr>
              <a:t>stage. Cost  plus is easy and </a:t>
            </a:r>
            <a:r>
              <a:rPr dirty="0" sz="1200" spc="-15">
                <a:latin typeface="LM Roman 12"/>
                <a:cs typeface="LM Roman 12"/>
              </a:rPr>
              <a:t>quick </a:t>
            </a:r>
            <a:r>
              <a:rPr dirty="0" sz="1200" spc="-5">
                <a:latin typeface="LM Roman 12"/>
                <a:cs typeface="LM Roman 12"/>
              </a:rPr>
              <a:t>to calculate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ensure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APP’s daily </a:t>
            </a:r>
            <a:r>
              <a:rPr dirty="0" sz="1200" spc="-10">
                <a:latin typeface="LM Roman 12"/>
                <a:cs typeface="LM Roman 12"/>
              </a:rPr>
              <a:t>profits; and </a:t>
            </a:r>
            <a:r>
              <a:rPr dirty="0" sz="1200" spc="-5">
                <a:latin typeface="LM Roman 12"/>
                <a:cs typeface="LM Roman 12"/>
              </a:rPr>
              <a:t>skimming  can maximize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short-run </a:t>
            </a:r>
            <a:r>
              <a:rPr dirty="0" sz="1200" spc="-10">
                <a:latin typeface="LM Roman 12"/>
                <a:cs typeface="LM Roman 12"/>
              </a:rPr>
              <a:t>profits. </a:t>
            </a:r>
            <a:r>
              <a:rPr dirty="0" sz="1200" spc="-5">
                <a:latin typeface="LM Roman 12"/>
                <a:cs typeface="LM Roman 12"/>
              </a:rPr>
              <a:t>This helps us to </a:t>
            </a:r>
            <a:r>
              <a:rPr dirty="0" sz="1200" spc="-15">
                <a:latin typeface="LM Roman 12"/>
                <a:cs typeface="LM Roman 12"/>
              </a:rPr>
              <a:t>recover research </a:t>
            </a:r>
            <a:r>
              <a:rPr dirty="0" sz="1200" spc="-10">
                <a:latin typeface="LM Roman 12"/>
                <a:cs typeface="LM Roman 12"/>
              </a:rPr>
              <a:t>and development  </a:t>
            </a:r>
            <a:r>
              <a:rPr dirty="0" sz="1200" spc="-5">
                <a:latin typeface="LM Roman 12"/>
                <a:cs typeface="LM Roman 12"/>
              </a:rPr>
              <a:t>costs </a:t>
            </a:r>
            <a:r>
              <a:rPr dirty="0" sz="1200" spc="-15">
                <a:latin typeface="LM Roman 12"/>
                <a:cs typeface="LM Roman 12"/>
              </a:rPr>
              <a:t>quickly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create a </a:t>
            </a:r>
            <a:r>
              <a:rPr dirty="0" sz="1200" spc="-10">
                <a:latin typeface="LM Roman 12"/>
                <a:cs typeface="LM Roman 12"/>
              </a:rPr>
              <a:t>qualified </a:t>
            </a:r>
            <a:r>
              <a:rPr dirty="0" sz="1200" spc="-5">
                <a:latin typeface="LM Roman 12"/>
                <a:cs typeface="LM Roman 12"/>
              </a:rPr>
              <a:t>image for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customers. </a:t>
            </a:r>
            <a:r>
              <a:rPr dirty="0" sz="1200" spc="-55">
                <a:latin typeface="LM Roman 12"/>
                <a:cs typeface="LM Roman 12"/>
              </a:rPr>
              <a:t>To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specific, </a:t>
            </a:r>
            <a:r>
              <a:rPr dirty="0" sz="1200" spc="-10">
                <a:latin typeface="LM Roman 12"/>
                <a:cs typeface="LM Roman 12"/>
              </a:rPr>
              <a:t>our app  </a:t>
            </a:r>
            <a:r>
              <a:rPr dirty="0" sz="1200" spc="-5">
                <a:latin typeface="LM Roman 12"/>
                <a:cs typeface="LM Roman 12"/>
              </a:rPr>
              <a:t>will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cost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5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download’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fee,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about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3,000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5">
                <a:latin typeface="LM Roman 12"/>
                <a:cs typeface="LM Roman 12"/>
              </a:rPr>
              <a:t>per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month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advertisement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space,  </a:t>
            </a:r>
            <a:r>
              <a:rPr dirty="0" sz="1200" spc="-10">
                <a:latin typeface="LM Roman 12"/>
                <a:cs typeface="LM Roman 12"/>
              </a:rPr>
              <a:t>and the agency </a:t>
            </a:r>
            <a:r>
              <a:rPr dirty="0" sz="1200" spc="-5">
                <a:latin typeface="LM Roman 12"/>
                <a:cs typeface="LM Roman 12"/>
              </a:rPr>
              <a:t>fee is </a:t>
            </a:r>
            <a:r>
              <a:rPr dirty="0" sz="1200">
                <a:latin typeface="LM Roman 12"/>
                <a:cs typeface="LM Roman 12"/>
              </a:rPr>
              <a:t>about </a:t>
            </a:r>
            <a:r>
              <a:rPr dirty="0" sz="1200" spc="-5">
                <a:latin typeface="LM Roman 12"/>
                <a:cs typeface="LM Roman 12"/>
              </a:rPr>
              <a:t>25%-35% of dealing price from </a:t>
            </a:r>
            <a:r>
              <a:rPr dirty="0" sz="1200">
                <a:latin typeface="LM Roman 12"/>
                <a:cs typeface="LM Roman 12"/>
              </a:rPr>
              <a:t>both</a:t>
            </a:r>
            <a:r>
              <a:rPr dirty="0" sz="1200" spc="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sides.</a:t>
            </a:r>
            <a:endParaRPr sz="1200">
              <a:latin typeface="LM Roman 12"/>
              <a:cs typeface="LM Roman 12"/>
            </a:endParaRPr>
          </a:p>
          <a:p>
            <a:pPr algn="just" marL="50800" marR="43180">
              <a:lnSpc>
                <a:spcPct val="100000"/>
              </a:lnSpc>
              <a:spcBef>
                <a:spcPts val="1495"/>
              </a:spcBef>
            </a:pPr>
            <a:r>
              <a:rPr dirty="0" sz="1200" spc="-5">
                <a:latin typeface="LM Roman 12"/>
                <a:cs typeface="LM Roman 12"/>
              </a:rPr>
              <a:t>The </a:t>
            </a:r>
            <a:r>
              <a:rPr dirty="0" sz="1200" spc="-10">
                <a:latin typeface="LM Roman 12"/>
                <a:cs typeface="LM Roman 12"/>
              </a:rPr>
              <a:t>reason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choosing </a:t>
            </a:r>
            <a:r>
              <a:rPr dirty="0" sz="1200" spc="-5">
                <a:latin typeface="LM Roman 12"/>
                <a:cs typeface="LM Roman 12"/>
              </a:rPr>
              <a:t>Cost plus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Skimming at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second stage has </a:t>
            </a:r>
            <a:r>
              <a:rPr dirty="0" sz="1200" spc="-10">
                <a:latin typeface="LM Roman 12"/>
                <a:cs typeface="LM Roman 12"/>
              </a:rPr>
              <a:t>following  reasons.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had </a:t>
            </a:r>
            <a:r>
              <a:rPr dirty="0" sz="1200" spc="-10">
                <a:latin typeface="LM Roman 12"/>
                <a:cs typeface="LM Roman 12"/>
              </a:rPr>
              <a:t>already gained great numbers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20">
                <a:latin typeface="LM Roman 12"/>
                <a:cs typeface="LM Roman 12"/>
              </a:rPr>
              <a:t>loyal </a:t>
            </a:r>
            <a:r>
              <a:rPr dirty="0" sz="1200" spc="-5">
                <a:latin typeface="LM Roman 12"/>
                <a:cs typeface="LM Roman 12"/>
              </a:rPr>
              <a:t>customers with </a:t>
            </a:r>
            <a:r>
              <a:rPr dirty="0" sz="1200" spc="-10">
                <a:latin typeface="LM Roman 12"/>
                <a:cs typeface="LM Roman 12"/>
              </a:rPr>
              <a:t>renown, </a:t>
            </a:r>
            <a:r>
              <a:rPr dirty="0" sz="1200" spc="-5">
                <a:latin typeface="LM Roman 12"/>
                <a:cs typeface="LM Roman 12"/>
              </a:rPr>
              <a:t>so it’s  </a:t>
            </a:r>
            <a:r>
              <a:rPr dirty="0" sz="1200" spc="-10">
                <a:latin typeface="LM Roman 12"/>
                <a:cs typeface="LM Roman 12"/>
              </a:rPr>
              <a:t>time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5">
                <a:latin typeface="LM Roman 12"/>
                <a:cs typeface="LM Roman 12"/>
              </a:rPr>
              <a:t>improve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image of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>
                <a:latin typeface="LM Roman 12"/>
                <a:cs typeface="LM Roman 12"/>
              </a:rPr>
              <a:t>product </a:t>
            </a:r>
            <a:r>
              <a:rPr dirty="0" sz="1200" spc="-5">
                <a:latin typeface="LM Roman 12"/>
                <a:cs typeface="LM Roman 12"/>
              </a:rPr>
              <a:t>of high </a:t>
            </a:r>
            <a:r>
              <a:rPr dirty="0" sz="1200" spc="-15">
                <a:latin typeface="LM Roman 12"/>
                <a:cs typeface="LM Roman 12"/>
              </a:rPr>
              <a:t>quality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5">
                <a:latin typeface="LM Roman 12"/>
                <a:cs typeface="LM Roman 12"/>
              </a:rPr>
              <a:t>fit </a:t>
            </a:r>
            <a:r>
              <a:rPr dirty="0" sz="1200" spc="-5">
                <a:latin typeface="LM Roman 12"/>
                <a:cs typeface="LM Roman 12"/>
              </a:rPr>
              <a:t>with </a:t>
            </a:r>
            <a:r>
              <a:rPr dirty="0" sz="1200" spc="-10">
                <a:latin typeface="LM Roman 12"/>
                <a:cs typeface="LM Roman 12"/>
              </a:rPr>
              <a:t>our techniques  and </a:t>
            </a:r>
            <a:r>
              <a:rPr dirty="0" sz="1200" spc="-5">
                <a:latin typeface="LM Roman 12"/>
                <a:cs typeface="LM Roman 12"/>
              </a:rPr>
              <a:t>unique functions </a:t>
            </a:r>
            <a:r>
              <a:rPr dirty="0" sz="1200" spc="-10">
                <a:latin typeface="LM Roman 12"/>
                <a:cs typeface="LM Roman 12"/>
              </a:rPr>
              <a:t>presented </a:t>
            </a:r>
            <a:r>
              <a:rPr dirty="0" sz="1200" spc="-5">
                <a:latin typeface="LM Roman 12"/>
                <a:cs typeface="LM Roman 12"/>
              </a:rPr>
              <a:t>in our </a:t>
            </a:r>
            <a:r>
              <a:rPr dirty="0" sz="1200" spc="-10">
                <a:latin typeface="LM Roman 12"/>
                <a:cs typeface="LM Roman 12"/>
              </a:rPr>
              <a:t>app. </a:t>
            </a:r>
            <a:r>
              <a:rPr dirty="0" sz="1200" spc="-5">
                <a:latin typeface="LM Roman 12"/>
                <a:cs typeface="LM Roman 12"/>
              </a:rPr>
              <a:t>This </a:t>
            </a:r>
            <a:r>
              <a:rPr dirty="0" sz="1200" spc="-10">
                <a:latin typeface="LM Roman 12"/>
                <a:cs typeface="LM Roman 12"/>
              </a:rPr>
              <a:t>also </a:t>
            </a:r>
            <a:r>
              <a:rPr dirty="0" sz="1200" spc="-5">
                <a:latin typeface="LM Roman 12"/>
                <a:cs typeface="LM Roman 12"/>
              </a:rPr>
              <a:t>helps us to </a:t>
            </a:r>
            <a:r>
              <a:rPr dirty="0" sz="1200" spc="-10">
                <a:latin typeface="LM Roman 12"/>
                <a:cs typeface="LM Roman 12"/>
              </a:rPr>
              <a:t>gain and </a:t>
            </a:r>
            <a:r>
              <a:rPr dirty="0" sz="1200" spc="-5">
                <a:latin typeface="LM Roman 12"/>
                <a:cs typeface="LM Roman 12"/>
              </a:rPr>
              <a:t>maximize  </a:t>
            </a:r>
            <a:r>
              <a:rPr dirty="0" sz="1200" spc="-10">
                <a:latin typeface="LM Roman 12"/>
                <a:cs typeface="LM Roman 12"/>
              </a:rPr>
              <a:t>our profits rapidly </a:t>
            </a:r>
            <a:r>
              <a:rPr dirty="0" sz="1200" spc="-20">
                <a:latin typeface="LM Roman 12"/>
                <a:cs typeface="LM Roman 12"/>
              </a:rPr>
              <a:t>by </a:t>
            </a:r>
            <a:r>
              <a:rPr dirty="0" sz="1200" spc="-10">
                <a:latin typeface="LM Roman 12"/>
                <a:cs typeface="LM Roman 12"/>
              </a:rPr>
              <a:t>memberships mechanism and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attract </a:t>
            </a:r>
            <a:r>
              <a:rPr dirty="0" sz="1200" spc="-5">
                <a:latin typeface="LM Roman 12"/>
                <a:cs typeface="LM Roman 12"/>
              </a:rPr>
              <a:t>companies who need  </a:t>
            </a:r>
            <a:r>
              <a:rPr dirty="0" sz="1200" spc="-10">
                <a:latin typeface="LM Roman 12"/>
                <a:cs typeface="LM Roman 12"/>
              </a:rPr>
              <a:t>advertisements. </a:t>
            </a:r>
            <a:r>
              <a:rPr dirty="0" sz="1200" spc="-5">
                <a:latin typeface="LM Roman 12"/>
                <a:cs typeface="LM Roman 12"/>
              </a:rPr>
              <a:t>As </a:t>
            </a:r>
            <a:r>
              <a:rPr dirty="0" sz="1200">
                <a:latin typeface="LM Roman 12"/>
                <a:cs typeface="LM Roman 12"/>
              </a:rPr>
              <a:t>newborn </a:t>
            </a:r>
            <a:r>
              <a:rPr dirty="0" sz="1200" spc="-10">
                <a:latin typeface="LM Roman 12"/>
                <a:cs typeface="LM Roman 12"/>
              </a:rPr>
              <a:t>apps, our advertisement </a:t>
            </a:r>
            <a:r>
              <a:rPr dirty="0" sz="1200" spc="-5">
                <a:latin typeface="LM Roman 12"/>
                <a:cs typeface="LM Roman 12"/>
              </a:rPr>
              <a:t>fees will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25">
                <a:latin typeface="LM Roman 12"/>
                <a:cs typeface="LM Roman 12"/>
              </a:rPr>
              <a:t>much </a:t>
            </a:r>
            <a:r>
              <a:rPr dirty="0" sz="1200" spc="-5">
                <a:latin typeface="LM Roman 12"/>
                <a:cs typeface="LM Roman 12"/>
              </a:rPr>
              <a:t>more cheaper  </a:t>
            </a:r>
            <a:r>
              <a:rPr dirty="0" sz="1200" spc="-10">
                <a:latin typeface="LM Roman 12"/>
                <a:cs typeface="LM Roman 12"/>
              </a:rPr>
              <a:t>than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others,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this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may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10">
                <a:latin typeface="LM Roman 12"/>
                <a:cs typeface="LM Roman 12"/>
              </a:rPr>
              <a:t>be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reason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why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other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companies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may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10">
                <a:latin typeface="LM Roman 12"/>
                <a:cs typeface="LM Roman 12"/>
              </a:rPr>
              <a:t>be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interested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  advertisement </a:t>
            </a:r>
            <a:r>
              <a:rPr dirty="0" sz="1200" spc="-5">
                <a:latin typeface="LM Roman 12"/>
                <a:cs typeface="LM Roman 12"/>
              </a:rPr>
              <a:t>space </a:t>
            </a:r>
            <a:r>
              <a:rPr dirty="0" sz="1200" spc="-10">
                <a:latin typeface="LM Roman 12"/>
                <a:cs typeface="LM Roman 12"/>
              </a:rPr>
              <a:t>rather than others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order </a:t>
            </a:r>
            <a:r>
              <a:rPr dirty="0" sz="1200" spc="-5">
                <a:latin typeface="LM Roman 12"/>
                <a:cs typeface="LM Roman 12"/>
              </a:rPr>
              <a:t>for higher </a:t>
            </a:r>
            <a:r>
              <a:rPr dirty="0" sz="1200" spc="-10">
                <a:latin typeface="LM Roman 12"/>
                <a:cs typeface="LM Roman 12"/>
              </a:rPr>
              <a:t>returns </a:t>
            </a:r>
            <a:r>
              <a:rPr dirty="0" sz="1200" spc="-5">
                <a:latin typeface="LM Roman 12"/>
                <a:cs typeface="LM Roman 12"/>
              </a:rPr>
              <a:t>on </a:t>
            </a:r>
            <a:r>
              <a:rPr dirty="0" sz="1200" spc="-15">
                <a:latin typeface="LM Roman 12"/>
                <a:cs typeface="LM Roman 12"/>
              </a:rPr>
              <a:t>investment </a:t>
            </a:r>
            <a:r>
              <a:rPr dirty="0" sz="1200" spc="-10">
                <a:latin typeface="LM Roman 12"/>
                <a:cs typeface="LM Roman 12"/>
              </a:rPr>
              <a:t>and  </a:t>
            </a:r>
            <a:r>
              <a:rPr dirty="0" sz="1200" spc="-5">
                <a:latin typeface="LM Roman 12"/>
                <a:cs typeface="LM Roman 12"/>
              </a:rPr>
              <a:t>further</a:t>
            </a:r>
            <a:r>
              <a:rPr dirty="0" sz="1200" spc="-10">
                <a:latin typeface="LM Roman 12"/>
                <a:cs typeface="LM Roman 12"/>
              </a:rPr>
              <a:t> development.</a:t>
            </a:r>
            <a:endParaRPr sz="1200">
              <a:latin typeface="LM Roman 12"/>
              <a:cs typeface="LM Roman 12"/>
            </a:endParaRPr>
          </a:p>
          <a:p>
            <a:pPr marL="50800" marR="43815" indent="170815">
              <a:lnSpc>
                <a:spcPct val="100000"/>
              </a:lnSpc>
              <a:spcBef>
                <a:spcPts val="944"/>
              </a:spcBef>
            </a:pPr>
            <a:r>
              <a:rPr dirty="0" baseline="27777" sz="1050" spc="-7">
                <a:latin typeface="LM Roman 7"/>
                <a:cs typeface="LM Roman 7"/>
              </a:rPr>
              <a:t>1</a:t>
            </a:r>
            <a:r>
              <a:rPr dirty="0" sz="1000" spc="-5">
                <a:latin typeface="LM Roman 10"/>
                <a:cs typeface="LM Roman 10"/>
              </a:rPr>
              <a:t>Domestic agency fee is </a:t>
            </a:r>
            <a:r>
              <a:rPr dirty="0" sz="1000">
                <a:latin typeface="LM Roman 10"/>
                <a:cs typeface="LM Roman 10"/>
              </a:rPr>
              <a:t>about </a:t>
            </a:r>
            <a:r>
              <a:rPr dirty="0" sz="1000" spc="-5">
                <a:latin typeface="LM Roman 10"/>
                <a:cs typeface="LM Roman 10"/>
              </a:rPr>
              <a:t>40% </a:t>
            </a:r>
            <a:r>
              <a:rPr dirty="0" sz="1000" spc="-10">
                <a:latin typeface="LM Roman 10"/>
                <a:cs typeface="LM Roman 10"/>
              </a:rPr>
              <a:t>from </a:t>
            </a:r>
            <a:r>
              <a:rPr dirty="0" sz="1000">
                <a:latin typeface="LM Roman 10"/>
                <a:cs typeface="LM Roman 10"/>
              </a:rPr>
              <a:t>both </a:t>
            </a:r>
            <a:r>
              <a:rPr dirty="0" sz="1000" spc="-5">
                <a:latin typeface="LM Roman 10"/>
                <a:cs typeface="LM Roman 10"/>
              </a:rPr>
              <a:t>sides. </a:t>
            </a:r>
            <a:r>
              <a:rPr dirty="0" sz="1000" spc="-50">
                <a:latin typeface="LM Roman 10"/>
                <a:cs typeface="LM Roman 10"/>
              </a:rPr>
              <a:t>We </a:t>
            </a:r>
            <a:r>
              <a:rPr dirty="0" sz="1000" spc="-5">
                <a:latin typeface="LM Roman 10"/>
                <a:cs typeface="LM Roman 10"/>
              </a:rPr>
              <a:t>also ask </a:t>
            </a:r>
            <a:r>
              <a:rPr dirty="0" sz="1000" spc="-10">
                <a:latin typeface="LM Roman 10"/>
                <a:cs typeface="LM Roman 10"/>
              </a:rPr>
              <a:t>international students, the </a:t>
            </a:r>
            <a:r>
              <a:rPr dirty="0" sz="1000" spc="-5">
                <a:latin typeface="LM Roman 10"/>
                <a:cs typeface="LM Roman 10"/>
              </a:rPr>
              <a:t>school  </a:t>
            </a:r>
            <a:r>
              <a:rPr dirty="0" sz="1000" spc="-10">
                <a:latin typeface="LM Roman 10"/>
                <a:cs typeface="LM Roman 10"/>
              </a:rPr>
              <a:t>district takes </a:t>
            </a:r>
            <a:r>
              <a:rPr dirty="0" sz="1000" spc="-5">
                <a:latin typeface="LM Roman 10"/>
                <a:cs typeface="LM Roman 10"/>
              </a:rPr>
              <a:t>$500 out of</a:t>
            </a:r>
            <a:r>
              <a:rPr dirty="0" sz="1000" spc="5">
                <a:latin typeface="LM Roman 10"/>
                <a:cs typeface="LM Roman 10"/>
              </a:rPr>
              <a:t> </a:t>
            </a:r>
            <a:r>
              <a:rPr dirty="0" sz="1000" spc="-5">
                <a:latin typeface="LM Roman 10"/>
                <a:cs typeface="LM Roman 10"/>
              </a:rPr>
              <a:t>$1400.</a:t>
            </a:r>
            <a:endParaRPr sz="1000">
              <a:latin typeface="LM Roman 10"/>
              <a:cs typeface="LM Roman 1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294" y="1396934"/>
            <a:ext cx="5642610" cy="6878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lvl="1" marL="479425" indent="-467359">
              <a:lnSpc>
                <a:spcPct val="100000"/>
              </a:lnSpc>
              <a:spcBef>
                <a:spcPts val="135"/>
              </a:spcBef>
              <a:buFont typeface="LM Roman 12"/>
              <a:buAutoNum type="arabicPeriod" startAt="3"/>
              <a:tabLst>
                <a:tab pos="479425" algn="l"/>
                <a:tab pos="480059" algn="l"/>
              </a:tabLst>
            </a:pPr>
            <a:r>
              <a:rPr dirty="0" sz="1400" spc="10" b="1">
                <a:latin typeface="LM Roman 12"/>
                <a:cs typeface="LM Roman 12"/>
              </a:rPr>
              <a:t>Place</a:t>
            </a:r>
            <a:endParaRPr sz="1400">
              <a:latin typeface="LM Roman 12"/>
              <a:cs typeface="LM Roman 12"/>
            </a:endParaRPr>
          </a:p>
          <a:p>
            <a:pPr marL="235585">
              <a:lnSpc>
                <a:spcPct val="100000"/>
              </a:lnSpc>
              <a:spcBef>
                <a:spcPts val="1085"/>
              </a:spcBef>
            </a:pPr>
            <a:r>
              <a:rPr dirty="0" sz="1200" spc="-55">
                <a:latin typeface="LM Roman 12"/>
                <a:cs typeface="LM Roman 12"/>
              </a:rPr>
              <a:t>We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can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view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position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market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from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30">
                <a:latin typeface="LM Roman 12"/>
                <a:cs typeface="LM Roman 12"/>
              </a:rPr>
              <a:t>two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perspectives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30">
                <a:latin typeface="LM Roman 12"/>
                <a:cs typeface="LM Roman 12"/>
              </a:rPr>
              <a:t>two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different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stages.</a:t>
            </a:r>
            <a:endParaRPr sz="1200">
              <a:latin typeface="LM Roman 12"/>
              <a:cs typeface="LM Roman 12"/>
            </a:endParaRPr>
          </a:p>
          <a:p>
            <a:pPr algn="just" marL="12700" marR="5715">
              <a:lnSpc>
                <a:spcPct val="100000"/>
              </a:lnSpc>
              <a:spcBef>
                <a:spcPts val="1450"/>
              </a:spcBef>
            </a:pP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the first </a:t>
            </a:r>
            <a:r>
              <a:rPr dirty="0" sz="1200" spc="-5">
                <a:latin typeface="LM Roman 12"/>
                <a:cs typeface="LM Roman 12"/>
              </a:rPr>
              <a:t>stage,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are the retailer between the </a:t>
            </a:r>
            <a:r>
              <a:rPr dirty="0" sz="1200" spc="-5">
                <a:latin typeface="LM Roman 12"/>
                <a:cs typeface="LM Roman 12"/>
              </a:rPr>
              <a:t>host </a:t>
            </a:r>
            <a:r>
              <a:rPr dirty="0" sz="1200" spc="-10">
                <a:latin typeface="LM Roman 12"/>
                <a:cs typeface="LM Roman 12"/>
              </a:rPr>
              <a:t>and the </a:t>
            </a:r>
            <a:r>
              <a:rPr dirty="0" sz="1200" spc="-5">
                <a:latin typeface="LM Roman 12"/>
                <a:cs typeface="LM Roman 12"/>
              </a:rPr>
              <a:t>customer since</a:t>
            </a:r>
            <a:r>
              <a:rPr dirty="0" sz="1200" spc="-28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APP  </a:t>
            </a:r>
            <a:r>
              <a:rPr dirty="0" sz="1200" spc="-10">
                <a:latin typeface="LM Roman 12"/>
                <a:cs typeface="LM Roman 12"/>
              </a:rPr>
              <a:t>provide the </a:t>
            </a:r>
            <a:r>
              <a:rPr dirty="0" sz="1200" spc="-5">
                <a:latin typeface="LM Roman 12"/>
                <a:cs typeface="LM Roman 12"/>
              </a:rPr>
              <a:t>hosts with a platform to </a:t>
            </a:r>
            <a:r>
              <a:rPr dirty="0" sz="1200" spc="-10">
                <a:latin typeface="LM Roman 12"/>
                <a:cs typeface="LM Roman 12"/>
              </a:rPr>
              <a:t>advertise their </a:t>
            </a:r>
            <a:r>
              <a:rPr dirty="0" sz="1200" spc="-5">
                <a:latin typeface="LM Roman 12"/>
                <a:cs typeface="LM Roman 12"/>
              </a:rPr>
              <a:t>housing </a:t>
            </a:r>
            <a:r>
              <a:rPr dirty="0" sz="1200" spc="-10">
                <a:latin typeface="LM Roman 12"/>
                <a:cs typeface="LM Roman 12"/>
              </a:rPr>
              <a:t>resources and </a:t>
            </a:r>
            <a:r>
              <a:rPr dirty="0" sz="1200" spc="-5">
                <a:latin typeface="LM Roman 12"/>
                <a:cs typeface="LM Roman 12"/>
              </a:rPr>
              <a:t>at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same  </a:t>
            </a:r>
            <a:r>
              <a:rPr dirty="0" sz="1200" spc="-10">
                <a:latin typeface="LM Roman 12"/>
                <a:cs typeface="LM Roman 12"/>
              </a:rPr>
              <a:t>time provide the </a:t>
            </a:r>
            <a:r>
              <a:rPr dirty="0" sz="1200" spc="-15">
                <a:latin typeface="LM Roman 12"/>
                <a:cs typeface="LM Roman 12"/>
              </a:rPr>
              <a:t>tenants </a:t>
            </a:r>
            <a:r>
              <a:rPr dirty="0" sz="1200" spc="-5">
                <a:latin typeface="LM Roman 12"/>
                <a:cs typeface="LM Roman 12"/>
              </a:rPr>
              <a:t>with suitable </a:t>
            </a:r>
            <a:r>
              <a:rPr dirty="0" sz="1200" spc="-10">
                <a:latin typeface="LM Roman 12"/>
                <a:cs typeface="LM Roman 12"/>
              </a:rPr>
              <a:t>and diverse homestay choosing </a:t>
            </a:r>
            <a:r>
              <a:rPr dirty="0" sz="1200" spc="-5">
                <a:latin typeface="LM Roman 12"/>
                <a:cs typeface="LM Roman 12"/>
              </a:rPr>
              <a:t>opportunities in  </a:t>
            </a:r>
            <a:r>
              <a:rPr dirty="0" sz="1200" spc="-10">
                <a:latin typeface="LM Roman 12"/>
                <a:cs typeface="LM Roman 12"/>
              </a:rPr>
              <a:t>this </a:t>
            </a:r>
            <a:r>
              <a:rPr dirty="0" sz="1200" spc="-30">
                <a:latin typeface="LM Roman 12"/>
                <a:cs typeface="LM Roman 12"/>
              </a:rPr>
              <a:t>APP.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another </a:t>
            </a:r>
            <a:r>
              <a:rPr dirty="0" sz="1200" spc="-15">
                <a:latin typeface="LM Roman 12"/>
                <a:cs typeface="LM Roman 12"/>
              </a:rPr>
              <a:t>word,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are the intermediary</a:t>
            </a:r>
            <a:r>
              <a:rPr dirty="0" sz="1200" spc="8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agent.</a:t>
            </a:r>
            <a:endParaRPr sz="1200">
              <a:latin typeface="LM Roman 12"/>
              <a:cs typeface="LM Roman 12"/>
            </a:endParaRPr>
          </a:p>
          <a:p>
            <a:pPr algn="just" marL="12700" marR="5715">
              <a:lnSpc>
                <a:spcPct val="100000"/>
              </a:lnSpc>
              <a:spcBef>
                <a:spcPts val="1465"/>
              </a:spcBef>
            </a:pPr>
            <a:r>
              <a:rPr dirty="0" sz="1200" spc="-10">
                <a:latin typeface="LM Roman 12"/>
                <a:cs typeface="LM Roman 12"/>
              </a:rPr>
              <a:t>During the </a:t>
            </a:r>
            <a:r>
              <a:rPr dirty="0" sz="1200" spc="-5">
                <a:latin typeface="LM Roman 12"/>
                <a:cs typeface="LM Roman 12"/>
              </a:rPr>
              <a:t>second stage of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promotion,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provide </a:t>
            </a:r>
            <a:r>
              <a:rPr dirty="0" sz="1200" spc="-15">
                <a:latin typeface="LM Roman 12"/>
                <a:cs typeface="LM Roman 12"/>
              </a:rPr>
              <a:t>various </a:t>
            </a:r>
            <a:r>
              <a:rPr dirty="0" sz="1200">
                <a:latin typeface="LM Roman 12"/>
                <a:cs typeface="LM Roman 12"/>
              </a:rPr>
              <a:t>specialized </a:t>
            </a:r>
            <a:r>
              <a:rPr dirty="0" sz="1200" spc="-5">
                <a:latin typeface="LM Roman 12"/>
                <a:cs typeface="LM Roman 12"/>
              </a:rPr>
              <a:t>service </a:t>
            </a:r>
            <a:r>
              <a:rPr dirty="0" sz="1200" spc="-15">
                <a:latin typeface="LM Roman 12"/>
                <a:cs typeface="LM Roman 12"/>
              </a:rPr>
              <a:t>like  </a:t>
            </a:r>
            <a:r>
              <a:rPr dirty="0" sz="1200" spc="-5">
                <a:latin typeface="LM Roman 12"/>
                <a:cs typeface="LM Roman 12"/>
              </a:rPr>
              <a:t>counseling</a:t>
            </a:r>
            <a:r>
              <a:rPr dirty="0" sz="1200" spc="-10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house-viewing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show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10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app’s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uniqueness.</a:t>
            </a:r>
            <a:r>
              <a:rPr dirty="0" sz="1200" spc="10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And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this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case,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we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are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  </a:t>
            </a:r>
            <a:r>
              <a:rPr dirty="0" sz="1200" spc="-5">
                <a:latin typeface="LM Roman 12"/>
                <a:cs typeface="LM Roman 12"/>
              </a:rPr>
              <a:t>direct service </a:t>
            </a:r>
            <a:r>
              <a:rPr dirty="0" sz="1200" spc="-10">
                <a:latin typeface="LM Roman 12"/>
                <a:cs typeface="LM Roman 12"/>
              </a:rPr>
              <a:t>provider which </a:t>
            </a:r>
            <a:r>
              <a:rPr dirty="0" sz="1200" spc="-5">
                <a:latin typeface="LM Roman 12"/>
                <a:cs typeface="LM Roman 12"/>
              </a:rPr>
              <a:t>is responsible for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>
                <a:latin typeface="LM Roman 12"/>
                <a:cs typeface="LM Roman 12"/>
              </a:rPr>
              <a:t>process </a:t>
            </a:r>
            <a:r>
              <a:rPr dirty="0" sz="1200" spc="-5">
                <a:latin typeface="LM Roman 12"/>
                <a:cs typeface="LM Roman 12"/>
              </a:rPr>
              <a:t>from </a:t>
            </a:r>
            <a:r>
              <a:rPr dirty="0" sz="1200">
                <a:latin typeface="LM Roman 12"/>
                <a:cs typeface="LM Roman 12"/>
              </a:rPr>
              <a:t>producer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customer.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LM Roman 12"/>
              <a:cs typeface="LM Roman 12"/>
            </a:endParaRPr>
          </a:p>
          <a:p>
            <a:pPr lvl="1" marL="479425" indent="-467359">
              <a:lnSpc>
                <a:spcPct val="100000"/>
              </a:lnSpc>
              <a:buFont typeface="LM Roman 12"/>
              <a:buAutoNum type="arabicPeriod" startAt="4"/>
              <a:tabLst>
                <a:tab pos="479425" algn="l"/>
                <a:tab pos="480059" algn="l"/>
              </a:tabLst>
            </a:pPr>
            <a:r>
              <a:rPr dirty="0" sz="1400" spc="15" b="1">
                <a:latin typeface="LM Roman 12"/>
                <a:cs typeface="LM Roman 12"/>
              </a:rPr>
              <a:t>Promotion</a:t>
            </a:r>
            <a:endParaRPr sz="1400">
              <a:latin typeface="LM Roman 12"/>
              <a:cs typeface="LM Roman 12"/>
            </a:endParaRPr>
          </a:p>
          <a:p>
            <a:pPr algn="just" marL="12700" marR="5080" indent="222885">
              <a:lnSpc>
                <a:spcPct val="100000"/>
              </a:lnSpc>
              <a:spcBef>
                <a:spcPts val="1085"/>
              </a:spcBef>
            </a:pP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 use </a:t>
            </a:r>
            <a:r>
              <a:rPr dirty="0" sz="1200">
                <a:latin typeface="LM Roman 12"/>
                <a:cs typeface="LM Roman 12"/>
              </a:rPr>
              <a:t>both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15">
                <a:latin typeface="LM Roman 12"/>
                <a:cs typeface="LM Roman 12"/>
              </a:rPr>
              <a:t>above </a:t>
            </a:r>
            <a:r>
              <a:rPr dirty="0" sz="1200" spc="-5">
                <a:latin typeface="LM Roman 12"/>
                <a:cs typeface="LM Roman 12"/>
              </a:rPr>
              <a:t>line promotion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below promotion as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promotion  strategies. </a:t>
            </a:r>
            <a:r>
              <a:rPr dirty="0" sz="1200" spc="-40">
                <a:latin typeface="LM Roman 12"/>
                <a:cs typeface="LM Roman 12"/>
              </a:rPr>
              <a:t>For </a:t>
            </a:r>
            <a:r>
              <a:rPr dirty="0" sz="1200" spc="-15">
                <a:latin typeface="LM Roman 12"/>
                <a:cs typeface="LM Roman 12"/>
              </a:rPr>
              <a:t>above </a:t>
            </a:r>
            <a:r>
              <a:rPr dirty="0" sz="1200" spc="-5">
                <a:latin typeface="LM Roman 12"/>
                <a:cs typeface="LM Roman 12"/>
              </a:rPr>
              <a:t>line promotion,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5">
                <a:latin typeface="LM Roman 12"/>
                <a:cs typeface="LM Roman 12"/>
              </a:rPr>
              <a:t>invite </a:t>
            </a:r>
            <a:r>
              <a:rPr dirty="0" sz="1200">
                <a:latin typeface="LM Roman 12"/>
                <a:cs typeface="LM Roman 12"/>
              </a:rPr>
              <a:t>people </a:t>
            </a:r>
            <a:r>
              <a:rPr dirty="0" sz="1200" spc="-10">
                <a:latin typeface="LM Roman 12"/>
                <a:cs typeface="LM Roman 12"/>
              </a:rPr>
              <a:t>around </a:t>
            </a:r>
            <a:r>
              <a:rPr dirty="0" sz="1200" spc="-5">
                <a:latin typeface="LM Roman 12"/>
                <a:cs typeface="LM Roman 12"/>
              </a:rPr>
              <a:t>us to </a:t>
            </a:r>
            <a:r>
              <a:rPr dirty="0" sz="1200">
                <a:latin typeface="LM Roman 12"/>
                <a:cs typeface="LM Roman 12"/>
              </a:rPr>
              <a:t>experience </a:t>
            </a:r>
            <a:r>
              <a:rPr dirty="0" sz="1200" spc="-10">
                <a:latin typeface="LM Roman 12"/>
                <a:cs typeface="LM Roman 12"/>
              </a:rPr>
              <a:t>our  </a:t>
            </a:r>
            <a:r>
              <a:rPr dirty="0" sz="1200" spc="-5">
                <a:latin typeface="LM Roman 12"/>
                <a:cs typeface="LM Roman 12"/>
              </a:rPr>
              <a:t>service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free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let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them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post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videos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on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social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media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like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5" i="1">
                <a:latin typeface="LM Roman 12"/>
                <a:cs typeface="LM Roman 12"/>
              </a:rPr>
              <a:t>TikTok,</a:t>
            </a:r>
            <a:r>
              <a:rPr dirty="0" sz="1200" spc="-40" i="1">
                <a:latin typeface="LM Roman 12"/>
                <a:cs typeface="LM Roman 12"/>
              </a:rPr>
              <a:t> </a:t>
            </a:r>
            <a:r>
              <a:rPr dirty="0" sz="1200" spc="-30" i="1">
                <a:latin typeface="LM Roman 12"/>
                <a:cs typeface="LM Roman 12"/>
              </a:rPr>
              <a:t>Weibo,</a:t>
            </a:r>
            <a:r>
              <a:rPr dirty="0" sz="1200" spc="-45" i="1">
                <a:latin typeface="LM Roman 12"/>
                <a:cs typeface="LM Roman 12"/>
              </a:rPr>
              <a:t> </a:t>
            </a:r>
            <a:r>
              <a:rPr dirty="0" sz="1200" spc="-5" i="1">
                <a:latin typeface="LM Roman 12"/>
                <a:cs typeface="LM Roman 12"/>
              </a:rPr>
              <a:t>Twitter,  </a:t>
            </a:r>
            <a:r>
              <a:rPr dirty="0" sz="1200" spc="-5" i="1">
                <a:latin typeface="LM Roman 12"/>
                <a:cs typeface="LM Roman 12"/>
              </a:rPr>
              <a:t>Little </a:t>
            </a:r>
            <a:r>
              <a:rPr dirty="0" sz="1200" spc="-45" i="1">
                <a:latin typeface="LM Roman 12"/>
                <a:cs typeface="LM Roman 12"/>
              </a:rPr>
              <a:t>Red </a:t>
            </a:r>
            <a:r>
              <a:rPr dirty="0" sz="1200" spc="-15" i="1">
                <a:latin typeface="LM Roman 12"/>
                <a:cs typeface="LM Roman 12"/>
              </a:rPr>
              <a:t>Book, </a:t>
            </a:r>
            <a:r>
              <a:rPr dirty="0" sz="1200" spc="-5" i="1">
                <a:latin typeface="LM Roman 12"/>
                <a:cs typeface="LM Roman 12"/>
              </a:rPr>
              <a:t>Bilibili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so </a:t>
            </a:r>
            <a:r>
              <a:rPr dirty="0" sz="1200" spc="-10">
                <a:latin typeface="LM Roman 12"/>
                <a:cs typeface="LM Roman 12"/>
              </a:rPr>
              <a:t>on. </a:t>
            </a:r>
            <a:r>
              <a:rPr dirty="0" sz="1200" spc="-5">
                <a:latin typeface="LM Roman 12"/>
                <a:cs typeface="LM Roman 12"/>
              </a:rPr>
              <a:t>(If needed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5">
                <a:latin typeface="LM Roman 12"/>
                <a:cs typeface="LM Roman 12"/>
              </a:rPr>
              <a:t>pay </a:t>
            </a:r>
            <a:r>
              <a:rPr dirty="0" sz="1200" spc="-5">
                <a:latin typeface="LM Roman 12"/>
                <a:cs typeface="LM Roman 12"/>
              </a:rPr>
              <a:t>fee for </a:t>
            </a:r>
            <a:r>
              <a:rPr dirty="0" sz="1200" spc="-10">
                <a:latin typeface="LM Roman 12"/>
                <a:cs typeface="LM Roman 12"/>
              </a:rPr>
              <a:t>this.)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0">
                <a:latin typeface="LM Roman 12"/>
                <a:cs typeface="LM Roman 12"/>
              </a:rPr>
              <a:t>also ask  </a:t>
            </a:r>
            <a:r>
              <a:rPr dirty="0" sz="1200" spc="-5">
                <a:latin typeface="LM Roman 12"/>
                <a:cs typeface="LM Roman 12"/>
              </a:rPr>
              <a:t>for bloggers/vloggers </a:t>
            </a:r>
            <a:r>
              <a:rPr dirty="0" sz="1200" spc="-10">
                <a:latin typeface="LM Roman 12"/>
                <a:cs typeface="LM Roman 12"/>
              </a:rPr>
              <a:t>overseas, </a:t>
            </a:r>
            <a:r>
              <a:rPr dirty="0" sz="1200" spc="-15">
                <a:latin typeface="LM Roman 12"/>
                <a:cs typeface="LM Roman 12"/>
              </a:rPr>
              <a:t>pay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implant</a:t>
            </a:r>
            <a:r>
              <a:rPr dirty="0" sz="1200" spc="1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advertisement.</a:t>
            </a:r>
            <a:endParaRPr sz="1200">
              <a:latin typeface="LM Roman 12"/>
              <a:cs typeface="LM Roman 12"/>
            </a:endParaRPr>
          </a:p>
          <a:p>
            <a:pPr algn="just" marL="12700" marR="5715">
              <a:lnSpc>
                <a:spcPct val="100000"/>
              </a:lnSpc>
              <a:spcBef>
                <a:spcPts val="1470"/>
              </a:spcBef>
            </a:pPr>
            <a:r>
              <a:rPr dirty="0" sz="1200" spc="-5">
                <a:latin typeface="LM Roman 12"/>
                <a:cs typeface="LM Roman 12"/>
              </a:rPr>
              <a:t>The </a:t>
            </a:r>
            <a:r>
              <a:rPr dirty="0" sz="1200" spc="-10">
                <a:latin typeface="LM Roman 12"/>
                <a:cs typeface="LM Roman 12"/>
              </a:rPr>
              <a:t>reason </a:t>
            </a:r>
            <a:r>
              <a:rPr dirty="0" sz="1200" spc="-15">
                <a:latin typeface="LM Roman 12"/>
                <a:cs typeface="LM Roman 12"/>
              </a:rPr>
              <a:t>why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choose </a:t>
            </a:r>
            <a:r>
              <a:rPr dirty="0" sz="1200" spc="-10">
                <a:latin typeface="LM Roman 12"/>
                <a:cs typeface="LM Roman 12"/>
              </a:rPr>
              <a:t>these three </a:t>
            </a:r>
            <a:r>
              <a:rPr dirty="0" sz="1200" spc="-25">
                <a:latin typeface="LM Roman 12"/>
                <a:cs typeface="LM Roman 12"/>
              </a:rPr>
              <a:t>ways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advertising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-10">
                <a:latin typeface="LM Roman 12"/>
                <a:cs typeface="LM Roman 12"/>
              </a:rPr>
              <a:t>that the </a:t>
            </a:r>
            <a:r>
              <a:rPr dirty="0" sz="1200" spc="-15">
                <a:latin typeface="LM Roman 12"/>
                <a:cs typeface="LM Roman 12"/>
              </a:rPr>
              <a:t>young </a:t>
            </a:r>
            <a:r>
              <a:rPr dirty="0" sz="1200" spc="-5">
                <a:latin typeface="LM Roman 12"/>
                <a:cs typeface="LM Roman 12"/>
              </a:rPr>
              <a:t>generation  </a:t>
            </a:r>
            <a:r>
              <a:rPr dirty="0" sz="1200" spc="-15">
                <a:latin typeface="LM Roman 12"/>
                <a:cs typeface="LM Roman 12"/>
              </a:rPr>
              <a:t>now </a:t>
            </a:r>
            <a:r>
              <a:rPr dirty="0" sz="1200" spc="-5">
                <a:latin typeface="LM Roman 12"/>
                <a:cs typeface="LM Roman 12"/>
              </a:rPr>
              <a:t>do not </a:t>
            </a:r>
            <a:r>
              <a:rPr dirty="0" sz="1200" spc="-20">
                <a:latin typeface="LM Roman 12"/>
                <a:cs typeface="LM Roman 12"/>
              </a:rPr>
              <a:t>watch </a:t>
            </a:r>
            <a:r>
              <a:rPr dirty="0" sz="1200" spc="-5">
                <a:latin typeface="LM Roman 12"/>
                <a:cs typeface="LM Roman 12"/>
              </a:rPr>
              <a:t>TV, listen to </a:t>
            </a:r>
            <a:r>
              <a:rPr dirty="0" sz="1200" spc="-10">
                <a:latin typeface="LM Roman 12"/>
                <a:cs typeface="LM Roman 12"/>
              </a:rPr>
              <a:t>radio, read </a:t>
            </a:r>
            <a:r>
              <a:rPr dirty="0" sz="1200">
                <a:latin typeface="LM Roman 12"/>
                <a:cs typeface="LM Roman 12"/>
              </a:rPr>
              <a:t>Newspaper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Magazine </a:t>
            </a:r>
            <a:r>
              <a:rPr dirty="0" sz="1200" spc="-15">
                <a:latin typeface="LM Roman 12"/>
                <a:cs typeface="LM Roman 12"/>
              </a:rPr>
              <a:t>very </a:t>
            </a:r>
            <a:r>
              <a:rPr dirty="0" sz="1200" spc="-10">
                <a:latin typeface="LM Roman 12"/>
                <a:cs typeface="LM Roman 12"/>
              </a:rPr>
              <a:t>often. </a:t>
            </a:r>
            <a:r>
              <a:rPr dirty="0" sz="1200" spc="-5">
                <a:latin typeface="LM Roman 12"/>
                <a:cs typeface="LM Roman 12"/>
              </a:rPr>
              <a:t>So  </a:t>
            </a:r>
            <a:r>
              <a:rPr dirty="0" sz="1200" spc="-10">
                <a:latin typeface="LM Roman 12"/>
                <a:cs typeface="LM Roman 12"/>
              </a:rPr>
              <a:t>that </a:t>
            </a:r>
            <a:r>
              <a:rPr dirty="0" sz="1200" spc="-15">
                <a:latin typeface="LM Roman 12"/>
                <a:cs typeface="LM Roman 12"/>
              </a:rPr>
              <a:t>advertisement may </a:t>
            </a:r>
            <a:r>
              <a:rPr dirty="0" sz="1200" spc="-5">
                <a:latin typeface="LM Roman 12"/>
                <a:cs typeface="LM Roman 12"/>
              </a:rPr>
              <a:t>not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seen in </a:t>
            </a:r>
            <a:r>
              <a:rPr dirty="0" sz="1200" spc="-10">
                <a:latin typeface="LM Roman 12"/>
                <a:cs typeface="LM Roman 12"/>
              </a:rPr>
              <a:t>those advertising </a:t>
            </a:r>
            <a:r>
              <a:rPr dirty="0" sz="1200" spc="-5">
                <a:latin typeface="LM Roman 12"/>
                <a:cs typeface="LM Roman 12"/>
              </a:rPr>
              <a:t>strategies. Also, </a:t>
            </a:r>
            <a:r>
              <a:rPr dirty="0" sz="1200" spc="-10">
                <a:latin typeface="LM Roman 12"/>
                <a:cs typeface="LM Roman 12"/>
              </a:rPr>
              <a:t>they </a:t>
            </a:r>
            <a:r>
              <a:rPr dirty="0" sz="1200" spc="-5">
                <a:latin typeface="LM Roman 12"/>
                <a:cs typeface="LM Roman 12"/>
              </a:rPr>
              <a:t>cost</a:t>
            </a:r>
            <a:r>
              <a:rPr dirty="0" sz="1200" spc="-2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lots  of money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cannot </a:t>
            </a:r>
            <a:r>
              <a:rPr dirty="0" sz="1200" spc="-15">
                <a:latin typeface="LM Roman 12"/>
                <a:cs typeface="LM Roman 12"/>
              </a:rPr>
              <a:t>make </a:t>
            </a:r>
            <a:r>
              <a:rPr dirty="0" sz="1200" spc="-5">
                <a:latin typeface="LM Roman 12"/>
                <a:cs typeface="LM Roman 12"/>
              </a:rPr>
              <a:t>a precise </a:t>
            </a:r>
            <a:r>
              <a:rPr dirty="0" sz="1200" spc="-10">
                <a:latin typeface="LM Roman 12"/>
                <a:cs typeface="LM Roman 12"/>
              </a:rPr>
              <a:t>strike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attract out</a:t>
            </a:r>
            <a:r>
              <a:rPr dirty="0" sz="1200" spc="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customers.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60"/>
              </a:spcBef>
            </a:pP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comparison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them,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three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promotion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strategies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we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will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use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have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these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advantage.  </a:t>
            </a:r>
            <a:r>
              <a:rPr dirty="0" sz="1200" spc="-5">
                <a:latin typeface="LM Roman 12"/>
                <a:cs typeface="LM Roman 12"/>
              </a:rPr>
              <a:t>First, </a:t>
            </a:r>
            <a:r>
              <a:rPr dirty="0" sz="1200" spc="-10">
                <a:latin typeface="LM Roman 12"/>
                <a:cs typeface="LM Roman 12"/>
              </a:rPr>
              <a:t>they’re </a:t>
            </a:r>
            <a:r>
              <a:rPr dirty="0" sz="1200" spc="-15">
                <a:latin typeface="LM Roman 12"/>
                <a:cs typeface="LM Roman 12"/>
              </a:rPr>
              <a:t>very </a:t>
            </a:r>
            <a:r>
              <a:rPr dirty="0" sz="1200" spc="-5">
                <a:latin typeface="LM Roman 12"/>
                <a:cs typeface="LM Roman 12"/>
              </a:rPr>
              <a:t>cost </a:t>
            </a:r>
            <a:r>
              <a:rPr dirty="0" sz="1200" spc="-10">
                <a:latin typeface="LM Roman 12"/>
                <a:cs typeface="LM Roman 12"/>
              </a:rPr>
              <a:t>effective </a:t>
            </a:r>
            <a:r>
              <a:rPr dirty="0" sz="1200" spc="-5">
                <a:latin typeface="LM Roman 12"/>
                <a:cs typeface="LM Roman 12"/>
              </a:rPr>
              <a:t>in small streaming media with fast </a:t>
            </a:r>
            <a:r>
              <a:rPr dirty="0" sz="1200" spc="-10">
                <a:latin typeface="LM Roman 12"/>
                <a:cs typeface="LM Roman 12"/>
              </a:rPr>
              <a:t>advertisement-  </a:t>
            </a:r>
            <a:r>
              <a:rPr dirty="0" sz="1200" spc="-5">
                <a:latin typeface="LM Roman 12"/>
                <a:cs typeface="LM Roman 12"/>
              </a:rPr>
              <a:t>spreading </a:t>
            </a:r>
            <a:r>
              <a:rPr dirty="0" sz="1200">
                <a:latin typeface="LM Roman 12"/>
                <a:cs typeface="LM Roman 12"/>
              </a:rPr>
              <a:t>speed. </a:t>
            </a:r>
            <a:r>
              <a:rPr dirty="0" sz="1200" spc="-5">
                <a:latin typeface="LM Roman 12"/>
                <a:cs typeface="LM Roman 12"/>
              </a:rPr>
              <a:t>Second, big data will help us to </a:t>
            </a:r>
            <a:r>
              <a:rPr dirty="0" sz="1200" spc="-10">
                <a:latin typeface="LM Roman 12"/>
                <a:cs typeface="LM Roman 12"/>
              </a:rPr>
              <a:t>deliver the video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15">
                <a:latin typeface="LM Roman 12"/>
                <a:cs typeface="LM Roman 12"/>
              </a:rPr>
              <a:t>right </a:t>
            </a:r>
            <a:r>
              <a:rPr dirty="0" sz="1200" spc="-10">
                <a:latin typeface="LM Roman 12"/>
                <a:cs typeface="LM Roman 12"/>
              </a:rPr>
              <a:t>group.  Last, </a:t>
            </a:r>
            <a:r>
              <a:rPr dirty="0" sz="1200">
                <a:latin typeface="LM Roman 12"/>
                <a:cs typeface="LM Roman 12"/>
              </a:rPr>
              <a:t>because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the reason that the videos </a:t>
            </a:r>
            <a:r>
              <a:rPr dirty="0" sz="1200" spc="-5">
                <a:latin typeface="LM Roman 12"/>
                <a:cs typeface="LM Roman 12"/>
              </a:rPr>
              <a:t>include </a:t>
            </a:r>
            <a:r>
              <a:rPr dirty="0" sz="1200">
                <a:latin typeface="LM Roman 12"/>
                <a:cs typeface="LM Roman 12"/>
              </a:rPr>
              <a:t>personal experience, </a:t>
            </a:r>
            <a:r>
              <a:rPr dirty="0" sz="1200" spc="-5">
                <a:latin typeface="LM Roman 12"/>
                <a:cs typeface="LM Roman 12"/>
              </a:rPr>
              <a:t>it is more  persuasive </a:t>
            </a:r>
            <a:r>
              <a:rPr dirty="0" sz="1200" spc="-10">
                <a:latin typeface="LM Roman 12"/>
                <a:cs typeface="LM Roman 12"/>
              </a:rPr>
              <a:t>and authentic.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70"/>
              </a:spcBef>
            </a:pPr>
            <a:r>
              <a:rPr dirty="0" sz="1200" spc="-5">
                <a:latin typeface="LM Roman 12"/>
                <a:cs typeface="LM Roman 12"/>
              </a:rPr>
              <a:t>There </a:t>
            </a:r>
            <a:r>
              <a:rPr dirty="0" sz="1200" spc="-10">
                <a:latin typeface="LM Roman 12"/>
                <a:cs typeface="LM Roman 12"/>
              </a:rPr>
              <a:t>are also several </a:t>
            </a:r>
            <a:r>
              <a:rPr dirty="0" sz="1200" spc="-5">
                <a:latin typeface="LM Roman 12"/>
                <a:cs typeface="LM Roman 12"/>
              </a:rPr>
              <a:t>below-the-line promotions.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provide discount </a:t>
            </a:r>
            <a:r>
              <a:rPr dirty="0" sz="1200">
                <a:latin typeface="LM Roman 12"/>
                <a:cs typeface="LM Roman 12"/>
              </a:rPr>
              <a:t>coupons </a:t>
            </a:r>
            <a:r>
              <a:rPr dirty="0" sz="1200" spc="-5">
                <a:latin typeface="LM Roman 12"/>
                <a:cs typeface="LM Roman 12"/>
              </a:rPr>
              <a:t>for  customers who </a:t>
            </a:r>
            <a:r>
              <a:rPr dirty="0" sz="1200" spc="-15">
                <a:latin typeface="LM Roman 12"/>
                <a:cs typeface="LM Roman 12"/>
              </a:rPr>
              <a:t>invite </a:t>
            </a:r>
            <a:r>
              <a:rPr dirty="0" sz="1200" spc="-5">
                <a:latin typeface="LM Roman 12"/>
                <a:cs typeface="LM Roman 12"/>
              </a:rPr>
              <a:t>new users to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30">
                <a:latin typeface="LM Roman 12"/>
                <a:cs typeface="LM Roman 12"/>
              </a:rPr>
              <a:t>APP. </a:t>
            </a:r>
            <a:r>
              <a:rPr dirty="0" sz="1200" spc="-40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the first-use </a:t>
            </a:r>
            <a:r>
              <a:rPr dirty="0" sz="1200" spc="-5">
                <a:latin typeface="LM Roman 12"/>
                <a:cs typeface="LM Roman 12"/>
              </a:rPr>
              <a:t>user, extra service </a:t>
            </a:r>
            <a:r>
              <a:rPr dirty="0" sz="1200" spc="-15">
                <a:latin typeface="LM Roman 12"/>
                <a:cs typeface="LM Roman 12"/>
              </a:rPr>
              <a:t>would 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0">
                <a:latin typeface="LM Roman 12"/>
                <a:cs typeface="LM Roman 12"/>
              </a:rPr>
              <a:t>provided </a:t>
            </a:r>
            <a:r>
              <a:rPr dirty="0" sz="1200" spc="-5">
                <a:latin typeface="LM Roman 12"/>
                <a:cs typeface="LM Roman 12"/>
              </a:rPr>
              <a:t>lasting for </a:t>
            </a:r>
            <a:r>
              <a:rPr dirty="0" sz="1200" spc="-10">
                <a:latin typeface="LM Roman 12"/>
                <a:cs typeface="LM Roman 12"/>
              </a:rPr>
              <a:t>one week. </a:t>
            </a:r>
            <a:r>
              <a:rPr dirty="0" sz="1200" spc="-5">
                <a:latin typeface="LM Roman 12"/>
                <a:cs typeface="LM Roman 12"/>
              </a:rPr>
              <a:t>Since </a:t>
            </a:r>
            <a:r>
              <a:rPr dirty="0" sz="1200" spc="-10">
                <a:latin typeface="LM Roman 12"/>
                <a:cs typeface="LM Roman 12"/>
              </a:rPr>
              <a:t>students abroad </a:t>
            </a:r>
            <a:r>
              <a:rPr dirty="0" sz="1200" spc="-5">
                <a:latin typeface="LM Roman 12"/>
                <a:cs typeface="LM Roman 12"/>
              </a:rPr>
              <a:t>usually </a:t>
            </a:r>
            <a:r>
              <a:rPr dirty="0" sz="1200" spc="-20">
                <a:latin typeface="LM Roman 12"/>
                <a:cs typeface="LM Roman 12"/>
              </a:rPr>
              <a:t>have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habit </a:t>
            </a:r>
            <a:r>
              <a:rPr dirty="0" sz="1200" spc="-10">
                <a:latin typeface="LM Roman 12"/>
                <a:cs typeface="LM Roman 12"/>
              </a:rPr>
              <a:t>of  </a:t>
            </a:r>
            <a:r>
              <a:rPr dirty="0" sz="1200" spc="-15">
                <a:latin typeface="LM Roman 12"/>
                <a:cs typeface="LM Roman 12"/>
              </a:rPr>
              <a:t>checking </a:t>
            </a:r>
            <a:r>
              <a:rPr dirty="0" sz="1200" spc="-5">
                <a:latin typeface="LM Roman 12"/>
                <a:cs typeface="LM Roman 12"/>
              </a:rPr>
              <a:t>e-mail </a:t>
            </a:r>
            <a:r>
              <a:rPr dirty="0" sz="1200" spc="-10">
                <a:latin typeface="LM Roman 12"/>
                <a:cs typeface="LM Roman 12"/>
              </a:rPr>
              <a:t>every </a:t>
            </a:r>
            <a:r>
              <a:rPr dirty="0" sz="1200" spc="-40">
                <a:latin typeface="LM Roman 12"/>
                <a:cs typeface="LM Roman 12"/>
              </a:rPr>
              <a:t>day,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0">
                <a:latin typeface="LM Roman 12"/>
                <a:cs typeface="LM Roman 12"/>
              </a:rPr>
              <a:t>also </a:t>
            </a:r>
            <a:r>
              <a:rPr dirty="0" sz="1200" spc="-5">
                <a:latin typeface="LM Roman 12"/>
                <a:cs typeface="LM Roman 12"/>
              </a:rPr>
              <a:t>use e-mail to </a:t>
            </a:r>
            <a:r>
              <a:rPr dirty="0" sz="1200" spc="-10">
                <a:latin typeface="LM Roman 12"/>
                <a:cs typeface="LM Roman 12"/>
              </a:rPr>
              <a:t>deliver advertisements. </a:t>
            </a:r>
            <a:r>
              <a:rPr dirty="0" sz="1200" spc="-5">
                <a:latin typeface="LM Roman 12"/>
                <a:cs typeface="LM Roman 12"/>
              </a:rPr>
              <a:t>This can  </a:t>
            </a:r>
            <a:r>
              <a:rPr dirty="0" sz="1200" spc="-10">
                <a:latin typeface="LM Roman 12"/>
                <a:cs typeface="LM Roman 12"/>
              </a:rPr>
              <a:t>also </a:t>
            </a:r>
            <a:r>
              <a:rPr dirty="0" sz="1200" spc="-5">
                <a:latin typeface="LM Roman 12"/>
                <a:cs typeface="LM Roman 12"/>
              </a:rPr>
              <a:t>help to minimize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cost </a:t>
            </a:r>
            <a:r>
              <a:rPr dirty="0" sz="1200" spc="-10">
                <a:latin typeface="LM Roman 12"/>
                <a:cs typeface="LM Roman 12"/>
              </a:rPr>
              <a:t>and attract </a:t>
            </a:r>
            <a:r>
              <a:rPr dirty="0" sz="1200" spc="-5">
                <a:latin typeface="LM Roman 12"/>
                <a:cs typeface="LM Roman 12"/>
              </a:rPr>
              <a:t>more customers with</a:t>
            </a:r>
            <a:r>
              <a:rPr dirty="0" sz="1200" spc="45">
                <a:latin typeface="LM Roman 12"/>
                <a:cs typeface="LM Roman 12"/>
              </a:rPr>
              <a:t> </a:t>
            </a:r>
            <a:r>
              <a:rPr dirty="0" sz="1200" spc="-30">
                <a:latin typeface="LM Roman 12"/>
                <a:cs typeface="LM Roman 12"/>
              </a:rPr>
              <a:t>loyalty.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150" y="1344498"/>
            <a:ext cx="6268720" cy="1130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94690" marR="319405" indent="-369570">
              <a:lnSpc>
                <a:spcPct val="107400"/>
              </a:lnSpc>
              <a:spcBef>
                <a:spcPts val="95"/>
              </a:spcBef>
              <a:tabLst>
                <a:tab pos="694690" algn="l"/>
              </a:tabLst>
            </a:pPr>
            <a:r>
              <a:rPr dirty="0" sz="1700" spc="10" b="1">
                <a:latin typeface="LM Roman 12"/>
                <a:cs typeface="LM Roman 12"/>
              </a:rPr>
              <a:t>8	</a:t>
            </a:r>
            <a:r>
              <a:rPr dirty="0" sz="1700" spc="5" b="1">
                <a:latin typeface="LM Roman 12"/>
                <a:cs typeface="LM Roman 12"/>
              </a:rPr>
              <a:t>Predicted </a:t>
            </a:r>
            <a:r>
              <a:rPr dirty="0" sz="1700" b="1">
                <a:latin typeface="LM Roman 12"/>
                <a:cs typeface="LM Roman 12"/>
              </a:rPr>
              <a:t>profit </a:t>
            </a:r>
            <a:r>
              <a:rPr dirty="0" sz="1700" spc="5" b="1">
                <a:latin typeface="LM Roman 12"/>
                <a:cs typeface="LM Roman 12"/>
              </a:rPr>
              <a:t>and loss </a:t>
            </a:r>
            <a:r>
              <a:rPr dirty="0" sz="1700" b="1">
                <a:latin typeface="LM Roman 12"/>
                <a:cs typeface="LM Roman 12"/>
              </a:rPr>
              <a:t>statement </a:t>
            </a:r>
            <a:r>
              <a:rPr dirty="0" sz="1700" spc="5" b="1">
                <a:latin typeface="LM Roman 12"/>
                <a:cs typeface="LM Roman 12"/>
              </a:rPr>
              <a:t>of the </a:t>
            </a:r>
            <a:r>
              <a:rPr dirty="0" sz="1700" spc="-5" b="1">
                <a:latin typeface="LM Roman 12"/>
                <a:cs typeface="LM Roman 12"/>
              </a:rPr>
              <a:t>first  </a:t>
            </a:r>
            <a:r>
              <a:rPr dirty="0" sz="1700" spc="-25" b="1">
                <a:latin typeface="LM Roman 12"/>
                <a:cs typeface="LM Roman 12"/>
              </a:rPr>
              <a:t>two</a:t>
            </a:r>
            <a:r>
              <a:rPr dirty="0" sz="1700" b="1">
                <a:latin typeface="LM Roman 12"/>
                <a:cs typeface="LM Roman 12"/>
              </a:rPr>
              <a:t> </a:t>
            </a:r>
            <a:r>
              <a:rPr dirty="0" sz="1700" spc="-5" b="1">
                <a:latin typeface="LM Roman 12"/>
                <a:cs typeface="LM Roman 12"/>
              </a:rPr>
              <a:t>years</a:t>
            </a:r>
            <a:endParaRPr sz="17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LM Roman 12"/>
                <a:cs typeface="LM Roman 12"/>
              </a:rPr>
              <a:t>Projected </a:t>
            </a:r>
            <a:r>
              <a:rPr dirty="0" sz="1200" spc="-15" b="1">
                <a:latin typeface="LM Roman 12"/>
                <a:cs typeface="LM Roman 12"/>
              </a:rPr>
              <a:t>Profit </a:t>
            </a:r>
            <a:r>
              <a:rPr dirty="0" sz="1200" spc="-5">
                <a:latin typeface="LM Roman 12"/>
                <a:cs typeface="LM Roman 12"/>
              </a:rPr>
              <a:t>&amp; </a:t>
            </a:r>
            <a:r>
              <a:rPr dirty="0" sz="1200" spc="-10" b="1">
                <a:latin typeface="LM Roman 12"/>
                <a:cs typeface="LM Roman 12"/>
              </a:rPr>
              <a:t>Loss </a:t>
            </a:r>
            <a:r>
              <a:rPr dirty="0" sz="1200" spc="-15" b="1">
                <a:latin typeface="LM Roman 12"/>
                <a:cs typeface="LM Roman 12"/>
              </a:rPr>
              <a:t>account </a:t>
            </a:r>
            <a:r>
              <a:rPr dirty="0" sz="1200" spc="-10" b="1">
                <a:latin typeface="LM Roman 12"/>
                <a:cs typeface="LM Roman 12"/>
              </a:rPr>
              <a:t>for </a:t>
            </a:r>
            <a:r>
              <a:rPr dirty="0" sz="1200" spc="-15" b="1">
                <a:latin typeface="LM Roman 12"/>
                <a:cs typeface="LM Roman 12"/>
              </a:rPr>
              <a:t>Homoverseas </a:t>
            </a:r>
            <a:r>
              <a:rPr dirty="0" sz="1200" spc="-5" b="1">
                <a:latin typeface="LM Roman 12"/>
                <a:cs typeface="LM Roman 12"/>
              </a:rPr>
              <a:t>for </a:t>
            </a:r>
            <a:r>
              <a:rPr dirty="0" sz="1200" spc="-10" b="1">
                <a:latin typeface="LM Roman 12"/>
                <a:cs typeface="LM Roman 12"/>
              </a:rPr>
              <a:t>2023 and 2024 </a:t>
            </a:r>
            <a:r>
              <a:rPr dirty="0" sz="1200" spc="-5" b="1">
                <a:latin typeface="LM Roman 12"/>
                <a:cs typeface="LM Roman 12"/>
              </a:rPr>
              <a:t>December</a:t>
            </a:r>
            <a:r>
              <a:rPr dirty="0" sz="1200" spc="21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31st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0420" y="2756545"/>
            <a:ext cx="58547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 b="1">
                <a:latin typeface="LM Roman 12"/>
                <a:cs typeface="LM Roman 12"/>
              </a:rPr>
              <a:t>2023($)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1277" y="2756545"/>
            <a:ext cx="58547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 b="1">
                <a:latin typeface="LM Roman 12"/>
                <a:cs typeface="LM Roman 12"/>
              </a:rPr>
              <a:t>2024($)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5215" y="2940009"/>
            <a:ext cx="1916430" cy="16757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Sales</a:t>
            </a:r>
            <a:r>
              <a:rPr dirty="0" sz="1200" spc="-1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revenue</a:t>
            </a:r>
            <a:endParaRPr sz="1200">
              <a:latin typeface="LM Roman 12"/>
              <a:cs typeface="LM Roman 12"/>
            </a:endParaRPr>
          </a:p>
          <a:p>
            <a:pPr marL="445770" marR="127000">
              <a:lnSpc>
                <a:spcPct val="100000"/>
              </a:lnSpc>
              <a:spcBef>
                <a:spcPts val="5"/>
              </a:spcBef>
            </a:pPr>
            <a:r>
              <a:rPr dirty="0" sz="1200" spc="-15">
                <a:latin typeface="LM Roman 12"/>
                <a:cs typeface="LM Roman 12"/>
              </a:rPr>
              <a:t>Advertisement </a:t>
            </a:r>
            <a:r>
              <a:rPr dirty="0" sz="1200" spc="-5">
                <a:latin typeface="LM Roman 12"/>
                <a:cs typeface="LM Roman 12"/>
              </a:rPr>
              <a:t>space  </a:t>
            </a:r>
            <a:r>
              <a:rPr dirty="0" sz="1200" spc="-10">
                <a:latin typeface="LM Roman 12"/>
                <a:cs typeface="LM Roman 12"/>
              </a:rPr>
              <a:t>Download </a:t>
            </a:r>
            <a:r>
              <a:rPr dirty="0" sz="1200" spc="-5">
                <a:latin typeface="LM Roman 12"/>
                <a:cs typeface="LM Roman 12"/>
              </a:rPr>
              <a:t>fee  Agency</a:t>
            </a:r>
            <a:r>
              <a:rPr dirty="0" sz="1200" spc="-1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fee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30" b="1">
                <a:latin typeface="LM Roman 12"/>
                <a:cs typeface="LM Roman 12"/>
              </a:rPr>
              <a:t>Total </a:t>
            </a:r>
            <a:r>
              <a:rPr dirty="0" sz="1200" spc="-5" b="1">
                <a:latin typeface="LM Roman 12"/>
                <a:cs typeface="LM Roman 12"/>
              </a:rPr>
              <a:t>Sales</a:t>
            </a:r>
            <a:r>
              <a:rPr dirty="0" sz="1200" spc="10" b="1">
                <a:latin typeface="LM Roman 12"/>
                <a:cs typeface="LM Roman 12"/>
              </a:rPr>
              <a:t> </a:t>
            </a:r>
            <a:r>
              <a:rPr dirty="0" sz="1200" spc="-20" b="1">
                <a:latin typeface="LM Roman 12"/>
                <a:cs typeface="LM Roman 12"/>
              </a:rPr>
              <a:t>revenue</a:t>
            </a:r>
            <a:endParaRPr sz="1200">
              <a:latin typeface="LM Roman 12"/>
              <a:cs typeface="LM Roman 12"/>
            </a:endParaRPr>
          </a:p>
          <a:p>
            <a:pPr marL="445770" marR="5080" indent="-43370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LM Roman 12"/>
                <a:cs typeface="LM Roman 12"/>
              </a:rPr>
              <a:t>Costs of </a:t>
            </a:r>
            <a:r>
              <a:rPr dirty="0" sz="1200" spc="10">
                <a:latin typeface="LM Roman 12"/>
                <a:cs typeface="LM Roman 12"/>
              </a:rPr>
              <a:t>Good </a:t>
            </a:r>
            <a:r>
              <a:rPr dirty="0" sz="1200" spc="-5">
                <a:latin typeface="LM Roman 12"/>
                <a:cs typeface="LM Roman 12"/>
              </a:rPr>
              <a:t>Sold </a:t>
            </a:r>
            <a:r>
              <a:rPr dirty="0" sz="1200" spc="-10">
                <a:latin typeface="LM Roman 12"/>
                <a:cs typeface="LM Roman 12"/>
              </a:rPr>
              <a:t>(COGS):  Direct</a:t>
            </a:r>
            <a:r>
              <a:rPr dirty="0" sz="1200" spc="-15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labour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5" b="1">
                <a:latin typeface="LM Roman 12"/>
                <a:cs typeface="LM Roman 12"/>
              </a:rPr>
              <a:t>Gross</a:t>
            </a:r>
            <a:r>
              <a:rPr dirty="0" sz="1200" spc="-10" b="1">
                <a:latin typeface="LM Roman 12"/>
                <a:cs typeface="LM Roman 12"/>
              </a:rPr>
              <a:t> </a:t>
            </a:r>
            <a:r>
              <a:rPr dirty="0" sz="1200" spc="-15" b="1">
                <a:latin typeface="LM Roman 12"/>
                <a:cs typeface="LM Roman 12"/>
              </a:rPr>
              <a:t>Profit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45134" algn="l"/>
              </a:tabLst>
            </a:pPr>
            <a:r>
              <a:rPr dirty="0" sz="1200" spc="-20" i="1">
                <a:latin typeface="LM Roman 12"/>
                <a:cs typeface="LM Roman 12"/>
              </a:rPr>
              <a:t>Less	</a:t>
            </a:r>
            <a:r>
              <a:rPr dirty="0" sz="1200">
                <a:latin typeface="LM Roman 12"/>
                <a:cs typeface="LM Roman 12"/>
              </a:rPr>
              <a:t>Expenses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8105" y="4262882"/>
            <a:ext cx="3081655" cy="0"/>
          </a:xfrm>
          <a:custGeom>
            <a:avLst/>
            <a:gdLst/>
            <a:ahLst/>
            <a:cxnLst/>
            <a:rect l="l" t="t" r="r" b="b"/>
            <a:pathLst>
              <a:path w="3081654" h="0">
                <a:moveTo>
                  <a:pt x="0" y="0"/>
                </a:moveTo>
                <a:lnTo>
                  <a:pt x="30816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701406" y="3123473"/>
            <a:ext cx="1414780" cy="1308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1155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LM Roman 12"/>
                <a:cs typeface="LM Roman 12"/>
              </a:rPr>
              <a:t>6,000</a:t>
            </a:r>
            <a:endParaRPr sz="1200">
              <a:latin typeface="LM Roman 12"/>
              <a:cs typeface="LM Roman 12"/>
            </a:endParaRPr>
          </a:p>
          <a:p>
            <a:pPr marL="12700" marR="716280" indent="37973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LM Roman 12"/>
                <a:cs typeface="LM Roman 12"/>
              </a:rPr>
              <a:t>N/A  </a:t>
            </a:r>
            <a:r>
              <a:rPr dirty="0" sz="1200" spc="-10">
                <a:latin typeface="LM Roman 12"/>
                <a:cs typeface="LM Roman 12"/>
              </a:rPr>
              <a:t>31,300,000</a:t>
            </a:r>
            <a:endParaRPr sz="1200">
              <a:latin typeface="LM Roman 12"/>
              <a:cs typeface="LM Roman 12"/>
            </a:endParaRPr>
          </a:p>
          <a:p>
            <a:pPr marL="622935">
              <a:lnSpc>
                <a:spcPct val="100000"/>
              </a:lnSpc>
              <a:spcBef>
                <a:spcPts val="10"/>
              </a:spcBef>
            </a:pPr>
            <a:r>
              <a:rPr dirty="0" sz="1200" spc="-10" b="1">
                <a:latin typeface="LM Roman 12"/>
                <a:cs typeface="LM Roman 12"/>
              </a:rPr>
              <a:t>31,306,000</a:t>
            </a:r>
            <a:endParaRPr sz="1200">
              <a:latin typeface="LM Roman 12"/>
              <a:cs typeface="LM Roman 12"/>
            </a:endParaRPr>
          </a:p>
          <a:p>
            <a:pPr marL="201930">
              <a:lnSpc>
                <a:spcPct val="100000"/>
              </a:lnSpc>
              <a:spcBef>
                <a:spcPts val="1445"/>
              </a:spcBef>
            </a:pPr>
            <a:r>
              <a:rPr dirty="0" sz="1200" spc="-10">
                <a:latin typeface="LM Roman 12"/>
                <a:cs typeface="LM Roman 12"/>
              </a:rPr>
              <a:t>192,000</a:t>
            </a:r>
            <a:endParaRPr sz="1200">
              <a:latin typeface="LM Roman 12"/>
              <a:cs typeface="LM Roman 12"/>
            </a:endParaRPr>
          </a:p>
          <a:p>
            <a:pPr marL="62357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LM Roman 12"/>
                <a:cs typeface="LM Roman 12"/>
              </a:rPr>
              <a:t>31,114,000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2035" y="3123473"/>
            <a:ext cx="1414780" cy="1308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71628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LM Roman 12"/>
                <a:cs typeface="LM Roman 12"/>
              </a:rPr>
              <a:t>180,000</a:t>
            </a:r>
            <a:endParaRPr sz="1200">
              <a:latin typeface="LM Roman 12"/>
              <a:cs typeface="LM Roman 12"/>
            </a:endParaRPr>
          </a:p>
          <a:p>
            <a:pPr algn="r" marR="71628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LM Roman 12"/>
                <a:cs typeface="LM Roman 12"/>
              </a:rPr>
              <a:t>15,000</a:t>
            </a:r>
            <a:endParaRPr sz="1200">
              <a:latin typeface="LM Roman 12"/>
              <a:cs typeface="LM Roman 12"/>
            </a:endParaRPr>
          </a:p>
          <a:p>
            <a:pPr algn="r" marR="716915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LM Roman 12"/>
                <a:cs typeface="LM Roman 12"/>
              </a:rPr>
              <a:t>94,100,000</a:t>
            </a:r>
            <a:endParaRPr sz="1200">
              <a:latin typeface="LM Roman 12"/>
              <a:cs typeface="LM Roman 12"/>
            </a:endParaRPr>
          </a:p>
          <a:p>
            <a:pPr marL="622935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LM Roman 12"/>
                <a:cs typeface="LM Roman 12"/>
              </a:rPr>
              <a:t>94,295,000</a:t>
            </a:r>
            <a:endParaRPr sz="1200">
              <a:latin typeface="LM Roman 12"/>
              <a:cs typeface="LM Roman 12"/>
            </a:endParaRPr>
          </a:p>
          <a:p>
            <a:pPr marL="615315">
              <a:lnSpc>
                <a:spcPct val="100000"/>
              </a:lnSpc>
              <a:spcBef>
                <a:spcPts val="1445"/>
              </a:spcBef>
            </a:pPr>
            <a:r>
              <a:rPr dirty="0" sz="1200" spc="-5">
                <a:latin typeface="LM Roman 12"/>
                <a:cs typeface="LM Roman 12"/>
              </a:rPr>
              <a:t>0</a:t>
            </a:r>
            <a:endParaRPr sz="1200">
              <a:latin typeface="LM Roman 12"/>
              <a:cs typeface="LM Roman 12"/>
            </a:endParaRPr>
          </a:p>
          <a:p>
            <a:pPr marL="62357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LM Roman 12"/>
                <a:cs typeface="LM Roman 12"/>
              </a:rPr>
              <a:t>94,295,000</a:t>
            </a:r>
            <a:endParaRPr sz="1200">
              <a:latin typeface="LM Roman 12"/>
              <a:cs typeface="LM Roman 12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49285" y="4584579"/>
          <a:ext cx="4514850" cy="1497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100"/>
                <a:gridCol w="1430654"/>
                <a:gridCol w="1140460"/>
              </a:tblGrid>
              <a:tr h="198545">
                <a:tc>
                  <a:txBody>
                    <a:bodyPr/>
                    <a:lstStyle/>
                    <a:p>
                      <a:pPr marL="31750">
                        <a:lnSpc>
                          <a:spcPts val="1315"/>
                        </a:lnSpc>
                        <a:spcBef>
                          <a:spcPts val="145"/>
                        </a:spcBef>
                      </a:pPr>
                      <a:r>
                        <a:rPr dirty="0" sz="1200" spc="-10">
                          <a:latin typeface="LM Roman 12"/>
                          <a:cs typeface="LM Roman 12"/>
                        </a:rPr>
                        <a:t>Maintenance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424180">
                        <a:lnSpc>
                          <a:spcPts val="1315"/>
                        </a:lnSpc>
                        <a:spcBef>
                          <a:spcPts val="145"/>
                        </a:spcBef>
                      </a:pPr>
                      <a:r>
                        <a:rPr dirty="0" sz="1200" spc="-5">
                          <a:latin typeface="LM Roman 12"/>
                          <a:cs typeface="LM Roman 12"/>
                        </a:rPr>
                        <a:t>1,056,000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15"/>
                        </a:lnSpc>
                        <a:spcBef>
                          <a:spcPts val="145"/>
                        </a:spcBef>
                      </a:pPr>
                      <a:r>
                        <a:rPr dirty="0" sz="1200" spc="-5">
                          <a:latin typeface="LM Roman 12"/>
                          <a:cs typeface="LM Roman 12"/>
                        </a:rPr>
                        <a:t>1,152,000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18415"/>
                </a:tc>
              </a:tr>
              <a:tr h="183464">
                <a:tc>
                  <a:txBody>
                    <a:bodyPr/>
                    <a:lstStyle/>
                    <a:p>
                      <a:pPr marL="31750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LM Roman 12"/>
                          <a:cs typeface="LM Roman 12"/>
                        </a:rPr>
                        <a:t>Agency </a:t>
                      </a:r>
                      <a:r>
                        <a:rPr dirty="0" sz="1200">
                          <a:latin typeface="LM Roman 12"/>
                          <a:cs typeface="LM Roman 12"/>
                        </a:rPr>
                        <a:t>cooperation</a:t>
                      </a:r>
                      <a:r>
                        <a:rPr dirty="0" sz="1200" spc="-15">
                          <a:latin typeface="LM Roman 12"/>
                          <a:cs typeface="LM Roman 12"/>
                        </a:rPr>
                        <a:t> </a:t>
                      </a:r>
                      <a:r>
                        <a:rPr dirty="0" sz="1200" spc="-5">
                          <a:latin typeface="LM Roman 12"/>
                          <a:cs typeface="LM Roman 12"/>
                        </a:rPr>
                        <a:t>fee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423545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LM Roman 12"/>
                          <a:cs typeface="LM Roman 12"/>
                        </a:rPr>
                        <a:t>2,100,000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LM Roman 12"/>
                          <a:cs typeface="LM Roman 12"/>
                        </a:rPr>
                        <a:t>4,200,000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</a:tr>
              <a:tr h="183464">
                <a:tc>
                  <a:txBody>
                    <a:bodyPr/>
                    <a:lstStyle/>
                    <a:p>
                      <a:pPr marL="31750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15">
                          <a:latin typeface="LM Roman 12"/>
                          <a:cs typeface="LM Roman 12"/>
                        </a:rPr>
                        <a:t>Rent </a:t>
                      </a:r>
                      <a:r>
                        <a:rPr dirty="0" sz="1200" spc="-5">
                          <a:latin typeface="LM Roman 12"/>
                          <a:cs typeface="LM Roman 12"/>
                        </a:rPr>
                        <a:t>for </a:t>
                      </a:r>
                      <a:r>
                        <a:rPr dirty="0" sz="1200" spc="-10">
                          <a:latin typeface="LM Roman 12"/>
                          <a:cs typeface="LM Roman 12"/>
                        </a:rPr>
                        <a:t>the</a:t>
                      </a:r>
                      <a:r>
                        <a:rPr dirty="0" sz="1200" spc="-5">
                          <a:latin typeface="LM Roman 12"/>
                          <a:cs typeface="LM Roman 12"/>
                        </a:rPr>
                        <a:t> </a:t>
                      </a:r>
                      <a:r>
                        <a:rPr dirty="0" sz="1200" spc="-20">
                          <a:latin typeface="LM Roman 12"/>
                          <a:cs typeface="LM Roman 12"/>
                        </a:rPr>
                        <a:t>office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424815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LM Roman 12"/>
                          <a:cs typeface="LM Roman 12"/>
                        </a:rPr>
                        <a:t>2,090,400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LM Roman 12"/>
                          <a:cs typeface="LM Roman 12"/>
                        </a:rPr>
                        <a:t>2,090,400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</a:tr>
              <a:tr h="183464">
                <a:tc>
                  <a:txBody>
                    <a:bodyPr/>
                    <a:lstStyle/>
                    <a:p>
                      <a:pPr marL="31750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25">
                          <a:latin typeface="LM Roman 12"/>
                          <a:cs typeface="LM Roman 12"/>
                        </a:rPr>
                        <a:t>Water, </a:t>
                      </a:r>
                      <a:r>
                        <a:rPr dirty="0" sz="1200" spc="-5">
                          <a:latin typeface="LM Roman 12"/>
                          <a:cs typeface="LM Roman 12"/>
                        </a:rPr>
                        <a:t>electricity</a:t>
                      </a:r>
                      <a:r>
                        <a:rPr dirty="0" sz="1200">
                          <a:latin typeface="LM Roman 12"/>
                          <a:cs typeface="LM Roman 12"/>
                        </a:rPr>
                        <a:t> </a:t>
                      </a:r>
                      <a:r>
                        <a:rPr dirty="0" sz="1200" spc="-5">
                          <a:latin typeface="LM Roman 12"/>
                          <a:cs typeface="LM Roman 12"/>
                        </a:rPr>
                        <a:t>fee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424180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LM Roman 12"/>
                          <a:cs typeface="LM Roman 12"/>
                        </a:rPr>
                        <a:t>18,000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LM Roman 12"/>
                          <a:cs typeface="LM Roman 12"/>
                        </a:rPr>
                        <a:t>18,000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</a:tr>
              <a:tr h="183457">
                <a:tc>
                  <a:txBody>
                    <a:bodyPr/>
                    <a:lstStyle/>
                    <a:p>
                      <a:pPr marL="31750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20">
                          <a:latin typeface="LM Roman 12"/>
                          <a:cs typeface="LM Roman 12"/>
                        </a:rPr>
                        <a:t>Facilities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424815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LM Roman 12"/>
                          <a:cs typeface="LM Roman 12"/>
                        </a:rPr>
                        <a:t>68,000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LM Roman 12"/>
                          <a:cs typeface="LM Roman 12"/>
                        </a:rPr>
                        <a:t>15,000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</a:tr>
              <a:tr h="183457">
                <a:tc>
                  <a:txBody>
                    <a:bodyPr/>
                    <a:lstStyle/>
                    <a:p>
                      <a:pPr marL="31750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15">
                          <a:latin typeface="LM Roman 12"/>
                          <a:cs typeface="LM Roman 12"/>
                        </a:rPr>
                        <a:t>Advertisement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424180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LM Roman 12"/>
                          <a:cs typeface="LM Roman 12"/>
                        </a:rPr>
                        <a:t>248,800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LM Roman 12"/>
                          <a:cs typeface="LM Roman 12"/>
                        </a:rPr>
                        <a:t>373,200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</a:tr>
              <a:tr h="183464">
                <a:tc>
                  <a:txBody>
                    <a:bodyPr/>
                    <a:lstStyle/>
                    <a:p>
                      <a:pPr marL="31750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10">
                          <a:latin typeface="LM Roman 12"/>
                          <a:cs typeface="LM Roman 12"/>
                        </a:rPr>
                        <a:t>Management </a:t>
                      </a:r>
                      <a:r>
                        <a:rPr dirty="0" sz="1200" spc="-5">
                          <a:latin typeface="LM Roman 12"/>
                          <a:cs typeface="LM Roman 12"/>
                        </a:rPr>
                        <a:t>fee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423545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LM Roman 12"/>
                          <a:cs typeface="LM Roman 12"/>
                        </a:rPr>
                        <a:t>8,316,000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15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LM Roman 12"/>
                          <a:cs typeface="LM Roman 12"/>
                        </a:rPr>
                        <a:t>10,160,000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</a:tr>
              <a:tr h="198545">
                <a:tc>
                  <a:txBody>
                    <a:bodyPr/>
                    <a:lstStyle/>
                    <a:p>
                      <a:pPr marL="31750">
                        <a:lnSpc>
                          <a:spcPts val="1435"/>
                        </a:lnSpc>
                        <a:spcBef>
                          <a:spcPts val="25"/>
                        </a:spcBef>
                      </a:pPr>
                      <a:r>
                        <a:rPr dirty="0" sz="1200" spc="-15">
                          <a:latin typeface="LM Roman 12"/>
                          <a:cs typeface="LM Roman 12"/>
                        </a:rPr>
                        <a:t>Rents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424180">
                        <a:lnSpc>
                          <a:spcPts val="1435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LM Roman 12"/>
                          <a:cs typeface="LM Roman 12"/>
                        </a:rPr>
                        <a:t>690,200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35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LM Roman 12"/>
                          <a:cs typeface="LM Roman 12"/>
                        </a:rPr>
                        <a:t>290,400</a:t>
                      </a:r>
                      <a:endParaRPr sz="1200">
                        <a:latin typeface="LM Roman 12"/>
                        <a:cs typeface="LM Roman 12"/>
                      </a:endParaRPr>
                    </a:p>
                  </a:txBody>
                  <a:tcPr marL="0" marR="0" marB="0" marT="3175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638105" y="6280963"/>
            <a:ext cx="3081655" cy="0"/>
          </a:xfrm>
          <a:custGeom>
            <a:avLst/>
            <a:gdLst/>
            <a:ahLst/>
            <a:cxnLst/>
            <a:rect l="l" t="t" r="r" b="b"/>
            <a:pathLst>
              <a:path w="3081654" h="0">
                <a:moveTo>
                  <a:pt x="0" y="0"/>
                </a:moveTo>
                <a:lnTo>
                  <a:pt x="30816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12108" y="6058862"/>
            <a:ext cx="80454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 b="1">
                <a:latin typeface="LM Roman 12"/>
                <a:cs typeface="LM Roman 12"/>
              </a:rPr>
              <a:t>14,587,400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LM Roman 12"/>
                <a:cs typeface="LM Roman 12"/>
              </a:rPr>
              <a:t>16,526,600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2890" y="6058862"/>
            <a:ext cx="80454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 b="1">
                <a:latin typeface="LM Roman 12"/>
                <a:cs typeface="LM Roman 12"/>
              </a:rPr>
              <a:t>18,299,000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LM Roman 12"/>
                <a:cs typeface="LM Roman 12"/>
              </a:rPr>
              <a:t>75,996,000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38105" y="6647878"/>
            <a:ext cx="3081655" cy="0"/>
          </a:xfrm>
          <a:custGeom>
            <a:avLst/>
            <a:gdLst/>
            <a:ahLst/>
            <a:cxnLst/>
            <a:rect l="l" t="t" r="r" b="b"/>
            <a:pathLst>
              <a:path w="3081654" h="0">
                <a:moveTo>
                  <a:pt x="0" y="0"/>
                </a:moveTo>
                <a:lnTo>
                  <a:pt x="30816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12609" y="6425778"/>
            <a:ext cx="80391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LM Roman 12"/>
                <a:cs typeface="LM Roman 12"/>
              </a:rPr>
              <a:t>30,024</a:t>
            </a:r>
            <a:endParaRPr sz="1200">
              <a:latin typeface="LM Roman 12"/>
              <a:cs typeface="LM Roman 12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LM Roman 12"/>
                <a:cs typeface="LM Roman 12"/>
              </a:rPr>
              <a:t>16,496,576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53391" y="6425778"/>
            <a:ext cx="80391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LM Roman 12"/>
                <a:cs typeface="LM Roman 12"/>
              </a:rPr>
              <a:t>12,633</a:t>
            </a:r>
            <a:endParaRPr sz="1200">
              <a:latin typeface="LM Roman 12"/>
              <a:cs typeface="LM Roman 12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LM Roman 12"/>
                <a:cs typeface="LM Roman 12"/>
              </a:rPr>
              <a:t>75,983,367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38105" y="7014806"/>
            <a:ext cx="3081655" cy="0"/>
          </a:xfrm>
          <a:custGeom>
            <a:avLst/>
            <a:gdLst/>
            <a:ahLst/>
            <a:cxnLst/>
            <a:rect l="l" t="t" r="r" b="b"/>
            <a:pathLst>
              <a:path w="3081654" h="0">
                <a:moveTo>
                  <a:pt x="0" y="0"/>
                </a:moveTo>
                <a:lnTo>
                  <a:pt x="30816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11956" y="6792707"/>
            <a:ext cx="80391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LM Roman 12"/>
                <a:cs typeface="LM Roman 12"/>
              </a:rPr>
              <a:t>4,124,144</a:t>
            </a:r>
            <a:endParaRPr sz="1200">
              <a:latin typeface="LM Roman 12"/>
              <a:cs typeface="LM Roman 12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LM Roman 12"/>
                <a:cs typeface="LM Roman 12"/>
              </a:rPr>
              <a:t>12,362,432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52738" y="6792707"/>
            <a:ext cx="80391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LM Roman 12"/>
                <a:cs typeface="LM Roman 12"/>
              </a:rPr>
              <a:t>18,995,842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LM Roman 12"/>
                <a:cs typeface="LM Roman 12"/>
              </a:rPr>
              <a:t>56,987,525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38105" y="7381735"/>
            <a:ext cx="3081655" cy="0"/>
          </a:xfrm>
          <a:custGeom>
            <a:avLst/>
            <a:gdLst/>
            <a:ahLst/>
            <a:cxnLst/>
            <a:rect l="l" t="t" r="r" b="b"/>
            <a:pathLst>
              <a:path w="3081654" h="0">
                <a:moveTo>
                  <a:pt x="0" y="0"/>
                </a:moveTo>
                <a:lnTo>
                  <a:pt x="30816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35215" y="6058862"/>
            <a:ext cx="2538730" cy="1492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 b="1">
                <a:latin typeface="LM Roman 12"/>
                <a:cs typeface="LM Roman 12"/>
              </a:rPr>
              <a:t>Total</a:t>
            </a:r>
            <a:r>
              <a:rPr dirty="0" sz="1200" spc="-10" b="1">
                <a:latin typeface="LM Roman 12"/>
                <a:cs typeface="LM Roman 12"/>
              </a:rPr>
              <a:t> </a:t>
            </a:r>
            <a:r>
              <a:rPr dirty="0" sz="1200" b="1">
                <a:latin typeface="LM Roman 12"/>
                <a:cs typeface="LM Roman 12"/>
              </a:rPr>
              <a:t>Expenses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LM Roman 12"/>
                <a:cs typeface="LM Roman 12"/>
              </a:rPr>
              <a:t>Net profit </a:t>
            </a:r>
            <a:r>
              <a:rPr dirty="0" sz="1200" b="1">
                <a:latin typeface="LM Roman 12"/>
                <a:cs typeface="LM Roman 12"/>
              </a:rPr>
              <a:t>before </a:t>
            </a:r>
            <a:r>
              <a:rPr dirty="0" sz="1200" spc="-15" b="1">
                <a:latin typeface="LM Roman 12"/>
                <a:cs typeface="LM Roman 12"/>
              </a:rPr>
              <a:t>interest </a:t>
            </a:r>
            <a:r>
              <a:rPr dirty="0" sz="1200" spc="-10" b="1">
                <a:latin typeface="LM Roman 12"/>
                <a:cs typeface="LM Roman 12"/>
              </a:rPr>
              <a:t>and</a:t>
            </a:r>
            <a:r>
              <a:rPr dirty="0" sz="1200" spc="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tax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45134" algn="l"/>
              </a:tabLst>
            </a:pPr>
            <a:r>
              <a:rPr dirty="0" sz="1200" spc="-20" i="1">
                <a:latin typeface="LM Roman 12"/>
                <a:cs typeface="LM Roman 12"/>
              </a:rPr>
              <a:t>Less	</a:t>
            </a:r>
            <a:r>
              <a:rPr dirty="0" sz="1200" spc="-10">
                <a:latin typeface="LM Roman 12"/>
                <a:cs typeface="LM Roman 12"/>
              </a:rPr>
              <a:t>Interest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LM Roman 12"/>
                <a:cs typeface="LM Roman 12"/>
              </a:rPr>
              <a:t>Net profit </a:t>
            </a:r>
            <a:r>
              <a:rPr dirty="0" sz="1200" b="1">
                <a:latin typeface="LM Roman 12"/>
                <a:cs typeface="LM Roman 12"/>
              </a:rPr>
              <a:t>before</a:t>
            </a:r>
            <a:r>
              <a:rPr dirty="0" sz="1200" spc="-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tax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tabLst>
                <a:tab pos="445134" algn="l"/>
              </a:tabLst>
            </a:pPr>
            <a:r>
              <a:rPr dirty="0" sz="1200" spc="-20" i="1">
                <a:latin typeface="LM Roman 12"/>
                <a:cs typeface="LM Roman 12"/>
              </a:rPr>
              <a:t>Less	</a:t>
            </a:r>
            <a:r>
              <a:rPr dirty="0" sz="1200" spc="-40">
                <a:latin typeface="LM Roman 12"/>
                <a:cs typeface="LM Roman 12"/>
              </a:rPr>
              <a:t>Tax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LM Roman 12"/>
                <a:cs typeface="LM Roman 12"/>
              </a:rPr>
              <a:t>Net profit after </a:t>
            </a:r>
            <a:r>
              <a:rPr dirty="0" sz="1200" spc="-15" b="1">
                <a:latin typeface="LM Roman 12"/>
                <a:cs typeface="LM Roman 12"/>
              </a:rPr>
              <a:t>interest </a:t>
            </a:r>
            <a:r>
              <a:rPr dirty="0" sz="1200" spc="-10" b="1">
                <a:latin typeface="LM Roman 12"/>
                <a:cs typeface="LM Roman 12"/>
              </a:rPr>
              <a:t>and</a:t>
            </a:r>
            <a:r>
              <a:rPr dirty="0" sz="1200" spc="1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tax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LM Roman 12"/>
                <a:cs typeface="LM Roman 12"/>
              </a:rPr>
              <a:t>Dividends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LM Roman 12"/>
                <a:cs typeface="LM Roman 12"/>
              </a:rPr>
              <a:t>Retained</a:t>
            </a:r>
            <a:r>
              <a:rPr dirty="0" sz="1200" spc="-10" b="1">
                <a:latin typeface="LM Roman 12"/>
                <a:cs typeface="LM Roman 12"/>
              </a:rPr>
              <a:t> </a:t>
            </a:r>
            <a:r>
              <a:rPr dirty="0" sz="1200" spc="-15" b="1">
                <a:latin typeface="LM Roman 12"/>
                <a:cs typeface="LM Roman 12"/>
              </a:rPr>
              <a:t>Profits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97756" y="7159635"/>
            <a:ext cx="71818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LM Roman 12"/>
                <a:cs typeface="LM Roman 12"/>
              </a:rPr>
              <a:t>8,000,000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LM Roman 12"/>
                <a:cs typeface="LM Roman 12"/>
              </a:rPr>
              <a:t>4,362,432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53133" y="7159635"/>
            <a:ext cx="80391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LM Roman 12"/>
                <a:cs typeface="LM Roman 12"/>
              </a:rPr>
              <a:t>25,000,000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LM Roman 12"/>
                <a:cs typeface="LM Roman 12"/>
              </a:rPr>
              <a:t>31,987,525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25710" y="7653080"/>
            <a:ext cx="508634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LM Roman 12"/>
                <a:cs typeface="LM Roman 12"/>
              </a:rPr>
              <a:t>Table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1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294" y="1610763"/>
            <a:ext cx="5641975" cy="4060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latin typeface="LM Roman 12"/>
                <a:cs typeface="LM Roman 12"/>
              </a:rPr>
              <a:t>1. Sales</a:t>
            </a:r>
            <a:r>
              <a:rPr dirty="0" sz="1200" spc="140" b="1">
                <a:latin typeface="LM Roman 12"/>
                <a:cs typeface="LM Roman 12"/>
              </a:rPr>
              <a:t> </a:t>
            </a:r>
            <a:r>
              <a:rPr dirty="0" sz="1200" spc="-20" b="1">
                <a:latin typeface="LM Roman 12"/>
                <a:cs typeface="LM Roman 12"/>
              </a:rPr>
              <a:t>revenue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50"/>
              </a:spcBef>
            </a:pPr>
            <a:r>
              <a:rPr dirty="0" sz="1200" spc="-40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the first </a:t>
            </a:r>
            <a:r>
              <a:rPr dirty="0" sz="1200" spc="-15">
                <a:latin typeface="LM Roman 12"/>
                <a:cs typeface="LM Roman 12"/>
              </a:rPr>
              <a:t>year </a:t>
            </a:r>
            <a:r>
              <a:rPr dirty="0" sz="1200" spc="-10">
                <a:latin typeface="LM Roman 12"/>
                <a:cs typeface="LM Roman 12"/>
              </a:rPr>
              <a:t>2023,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first </a:t>
            </a:r>
            <a:r>
              <a:rPr dirty="0" sz="1200" spc="-5">
                <a:latin typeface="LM Roman 12"/>
                <a:cs typeface="LM Roman 12"/>
              </a:rPr>
              <a:t>set </a:t>
            </a:r>
            <a:r>
              <a:rPr dirty="0" sz="1200" spc="-10">
                <a:latin typeface="LM Roman 12"/>
                <a:cs typeface="LM Roman 12"/>
              </a:rPr>
              <a:t>our company </a:t>
            </a:r>
            <a:r>
              <a:rPr dirty="0" sz="1200" spc="-5">
                <a:latin typeface="LM Roman 12"/>
                <a:cs typeface="LM Roman 12"/>
              </a:rPr>
              <a:t>up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-20">
                <a:latin typeface="LM Roman 12"/>
                <a:cs typeface="LM Roman 12"/>
              </a:rPr>
              <a:t>have lower </a:t>
            </a:r>
            <a:r>
              <a:rPr dirty="0" sz="1200" spc="-5">
                <a:latin typeface="LM Roman 12"/>
                <a:cs typeface="LM Roman 12"/>
              </a:rPr>
              <a:t>price for  </a:t>
            </a:r>
            <a:r>
              <a:rPr dirty="0" sz="1200" spc="-10" b="1">
                <a:latin typeface="LM Roman 12"/>
                <a:cs typeface="LM Roman 12"/>
              </a:rPr>
              <a:t>advertisement space, </a:t>
            </a:r>
            <a:r>
              <a:rPr dirty="0" sz="1200" spc="-15" b="1">
                <a:latin typeface="LM Roman 12"/>
                <a:cs typeface="LM Roman 12"/>
              </a:rPr>
              <a:t>download </a:t>
            </a:r>
            <a:r>
              <a:rPr dirty="0" sz="1200" spc="-10" b="1">
                <a:latin typeface="LM Roman 12"/>
                <a:cs typeface="LM Roman 12"/>
              </a:rPr>
              <a:t>fee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10" b="1">
                <a:latin typeface="LM Roman 12"/>
                <a:cs typeface="LM Roman 12"/>
              </a:rPr>
              <a:t>agency </a:t>
            </a:r>
            <a:r>
              <a:rPr dirty="0" sz="1200" spc="-5" b="1">
                <a:latin typeface="LM Roman 12"/>
                <a:cs typeface="LM Roman 12"/>
              </a:rPr>
              <a:t>fee</a:t>
            </a:r>
            <a:r>
              <a:rPr dirty="0" sz="1200" spc="-5">
                <a:latin typeface="LM Roman 12"/>
                <a:cs typeface="LM Roman 12"/>
              </a:rPr>
              <a:t>. As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explained in Section  </a:t>
            </a:r>
            <a:r>
              <a:rPr dirty="0" sz="1200" spc="-10">
                <a:latin typeface="LM Roman 12"/>
                <a:cs typeface="LM Roman 12"/>
                <a:hlinkClick r:id="rId2" action="ppaction://hlinksldjump"/>
              </a:rPr>
              <a:t>7.2</a:t>
            </a:r>
            <a:r>
              <a:rPr dirty="0" sz="1200" spc="-10">
                <a:latin typeface="LM Roman 12"/>
                <a:cs typeface="LM Roman 12"/>
              </a:rPr>
              <a:t>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-20">
                <a:latin typeface="LM Roman 12"/>
                <a:cs typeface="LM Roman 12"/>
              </a:rPr>
              <a:t>have </a:t>
            </a:r>
            <a:r>
              <a:rPr dirty="0" sz="1200" spc="-5">
                <a:latin typeface="LM Roman 12"/>
                <a:cs typeface="LM Roman 12"/>
              </a:rPr>
              <a:t>a free </a:t>
            </a:r>
            <a:r>
              <a:rPr dirty="0" sz="1200" spc="-10">
                <a:latin typeface="LM Roman 12"/>
                <a:cs typeface="LM Roman 12"/>
              </a:rPr>
              <a:t>download </a:t>
            </a:r>
            <a:r>
              <a:rPr dirty="0" sz="1200" spc="-5">
                <a:latin typeface="LM Roman 12"/>
                <a:cs typeface="LM Roman 12"/>
              </a:rPr>
              <a:t>service, </a:t>
            </a:r>
            <a:r>
              <a:rPr dirty="0" sz="1200" spc="-10">
                <a:latin typeface="LM Roman 12"/>
                <a:cs typeface="LM Roman 12"/>
              </a:rPr>
              <a:t>500 </a:t>
            </a:r>
            <a:r>
              <a:rPr dirty="0" sz="1200" spc="-15">
                <a:latin typeface="LM Roman 12"/>
                <a:cs typeface="LM Roman 12"/>
              </a:rPr>
              <a:t>RMB/month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advertising and the  agency </a:t>
            </a:r>
            <a:r>
              <a:rPr dirty="0" sz="1200" spc="-5">
                <a:latin typeface="LM Roman 12"/>
                <a:cs typeface="LM Roman 12"/>
              </a:rPr>
              <a:t>fee will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15% from </a:t>
            </a:r>
            <a:r>
              <a:rPr dirty="0" sz="1200">
                <a:latin typeface="LM Roman 12"/>
                <a:cs typeface="LM Roman 12"/>
              </a:rPr>
              <a:t>both</a:t>
            </a:r>
            <a:r>
              <a:rPr dirty="0" sz="1200" spc="-1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sides.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60"/>
              </a:spcBef>
            </a:pP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>
                <a:latin typeface="LM Roman 12"/>
                <a:cs typeface="LM Roman 12"/>
              </a:rPr>
              <a:t>expect </a:t>
            </a:r>
            <a:r>
              <a:rPr dirty="0" sz="1200" spc="-10">
                <a:latin typeface="LM Roman 12"/>
                <a:cs typeface="LM Roman 12"/>
              </a:rPr>
              <a:t>that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2023 there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0">
                <a:latin typeface="LM Roman 12"/>
                <a:cs typeface="LM Roman 12"/>
              </a:rPr>
              <a:t>2,000 downloads,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5">
                <a:latin typeface="LM Roman 12"/>
                <a:cs typeface="LM Roman 12"/>
              </a:rPr>
              <a:t>average </a:t>
            </a:r>
            <a:r>
              <a:rPr dirty="0" sz="1200" spc="-10">
                <a:latin typeface="LM Roman 12"/>
                <a:cs typeface="LM Roman 12"/>
              </a:rPr>
              <a:t>there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0">
                <a:latin typeface="LM Roman 12"/>
                <a:cs typeface="LM Roman 12"/>
              </a:rPr>
              <a:t>1,000  </a:t>
            </a:r>
            <a:r>
              <a:rPr dirty="0" sz="1200" spc="-5">
                <a:latin typeface="LM Roman 12"/>
                <a:cs typeface="LM Roman 12"/>
              </a:rPr>
              <a:t>host families </a:t>
            </a:r>
            <a:r>
              <a:rPr dirty="0" sz="1200" spc="-10">
                <a:latin typeface="LM Roman 12"/>
                <a:cs typeface="LM Roman 12"/>
              </a:rPr>
              <a:t>registered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our application </a:t>
            </a:r>
            <a:r>
              <a:rPr dirty="0" sz="1200" spc="-15">
                <a:latin typeface="LM Roman 12"/>
                <a:cs typeface="LM Roman 12"/>
              </a:rPr>
              <a:t>receive </a:t>
            </a:r>
            <a:r>
              <a:rPr dirty="0" sz="1200" spc="-10">
                <a:latin typeface="LM Roman 12"/>
                <a:cs typeface="LM Roman 12"/>
              </a:rPr>
              <a:t>international students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their </a:t>
            </a:r>
            <a:r>
              <a:rPr dirty="0" sz="1200" spc="-5">
                <a:latin typeface="LM Roman 12"/>
                <a:cs typeface="LM Roman 12"/>
              </a:rPr>
              <a:t>family 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15">
                <a:latin typeface="LM Roman 12"/>
                <a:cs typeface="LM Roman 12"/>
              </a:rPr>
              <a:t>average </a:t>
            </a:r>
            <a:r>
              <a:rPr dirty="0" sz="1200" spc="-10">
                <a:latin typeface="LM Roman 12"/>
                <a:cs typeface="LM Roman 12"/>
              </a:rPr>
              <a:t>charge </a:t>
            </a:r>
            <a:r>
              <a:rPr dirty="0" sz="1200" spc="-5">
                <a:latin typeface="LM Roman 12"/>
                <a:cs typeface="LM Roman 12"/>
              </a:rPr>
              <a:t>of host families is</a:t>
            </a:r>
            <a:r>
              <a:rPr dirty="0" sz="1200" spc="1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$1250.</a:t>
            </a:r>
            <a:endParaRPr sz="1200">
              <a:latin typeface="LM Roman 12"/>
              <a:cs typeface="LM Roman 12"/>
            </a:endParaRPr>
          </a:p>
          <a:p>
            <a:pPr marL="227329">
              <a:lnSpc>
                <a:spcPct val="100000"/>
              </a:lnSpc>
              <a:spcBef>
                <a:spcPts val="1460"/>
              </a:spcBef>
            </a:pPr>
            <a:r>
              <a:rPr dirty="0" sz="1200" spc="-5">
                <a:latin typeface="LM Roman 12"/>
                <a:cs typeface="LM Roman 12"/>
              </a:rPr>
              <a:t>Agency fee </a:t>
            </a:r>
            <a:r>
              <a:rPr dirty="0" sz="1200" spc="-10">
                <a:latin typeface="LM Roman 12"/>
                <a:cs typeface="LM Roman 12"/>
              </a:rPr>
              <a:t>(from </a:t>
            </a:r>
            <a:r>
              <a:rPr dirty="0" sz="1200" spc="-15">
                <a:latin typeface="LM Roman 12"/>
                <a:cs typeface="LM Roman 12"/>
              </a:rPr>
              <a:t>each </a:t>
            </a:r>
            <a:r>
              <a:rPr dirty="0" sz="1200" spc="-10">
                <a:latin typeface="LM Roman 12"/>
                <a:cs typeface="LM Roman 12"/>
              </a:rPr>
              <a:t>students/ </a:t>
            </a:r>
            <a:r>
              <a:rPr dirty="0" sz="1200" spc="-5">
                <a:latin typeface="LM Roman 12"/>
                <a:cs typeface="LM Roman 12"/>
              </a:rPr>
              <a:t>host family) = </a:t>
            </a:r>
            <a:r>
              <a:rPr dirty="0" sz="1200" spc="-10">
                <a:latin typeface="LM Roman 12"/>
                <a:cs typeface="LM Roman 12"/>
              </a:rPr>
              <a:t>1250 </a:t>
            </a:r>
            <a:r>
              <a:rPr dirty="0" sz="1200" spc="-55" i="1">
                <a:latin typeface="Verdana"/>
                <a:cs typeface="Verdana"/>
              </a:rPr>
              <a:t>× </a:t>
            </a:r>
            <a:r>
              <a:rPr dirty="0" sz="1200" spc="-10">
                <a:latin typeface="LM Roman 12"/>
                <a:cs typeface="LM Roman 12"/>
              </a:rPr>
              <a:t>15%= 187</a:t>
            </a:r>
            <a:r>
              <a:rPr dirty="0" sz="1200" spc="-10" i="1">
                <a:latin typeface="Arial"/>
                <a:cs typeface="Arial"/>
              </a:rPr>
              <a:t>.</a:t>
            </a:r>
            <a:r>
              <a:rPr dirty="0" sz="1200" spc="-10">
                <a:latin typeface="LM Roman 12"/>
                <a:cs typeface="LM Roman 12"/>
              </a:rPr>
              <a:t>5 </a:t>
            </a:r>
            <a:r>
              <a:rPr dirty="0" sz="1200" spc="5">
                <a:latin typeface="LM Roman 12"/>
                <a:cs typeface="LM Roman 12"/>
              </a:rPr>
              <a:t>per</a:t>
            </a:r>
            <a:r>
              <a:rPr dirty="0" sz="1200" spc="-16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month,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50"/>
              </a:spcBef>
            </a:pPr>
            <a:r>
              <a:rPr dirty="0" sz="1200" spc="-5">
                <a:latin typeface="LM Roman 12"/>
                <a:cs typeface="LM Roman 12"/>
              </a:rPr>
              <a:t>The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total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agency</a:t>
            </a:r>
            <a:r>
              <a:rPr dirty="0" sz="1200" spc="-114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fee</a:t>
            </a:r>
            <a:r>
              <a:rPr dirty="0" sz="1200" spc="-150" b="1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2023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=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1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0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000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host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families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25" i="1">
                <a:latin typeface="Verdana"/>
                <a:cs typeface="Verdana"/>
              </a:rPr>
              <a:t>×</a:t>
            </a:r>
            <a:r>
              <a:rPr dirty="0" sz="1200" spc="-25">
                <a:latin typeface="LM Roman 12"/>
                <a:cs typeface="LM Roman 12"/>
              </a:rPr>
              <a:t>12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months</a:t>
            </a:r>
            <a:r>
              <a:rPr dirty="0" sz="1200" spc="-10" i="1">
                <a:latin typeface="Verdana"/>
                <a:cs typeface="Verdana"/>
              </a:rPr>
              <a:t>×</a:t>
            </a:r>
            <a:r>
              <a:rPr dirty="0" sz="1200" spc="-10">
                <a:latin typeface="LM Roman 12"/>
                <a:cs typeface="LM Roman 12"/>
              </a:rPr>
              <a:t>187</a:t>
            </a:r>
            <a:r>
              <a:rPr dirty="0" sz="1200" spc="-10" i="1">
                <a:latin typeface="Arial"/>
                <a:cs typeface="Arial"/>
              </a:rPr>
              <a:t>.</a:t>
            </a:r>
            <a:r>
              <a:rPr dirty="0" sz="1200" spc="-10">
                <a:latin typeface="LM Roman 12"/>
                <a:cs typeface="LM Roman 12"/>
              </a:rPr>
              <a:t>5</a:t>
            </a:r>
            <a:r>
              <a:rPr dirty="0" sz="1200" spc="-10" i="1">
                <a:latin typeface="Verdana"/>
                <a:cs typeface="Verdana"/>
              </a:rPr>
              <a:t>×</a:t>
            </a:r>
            <a:r>
              <a:rPr dirty="0" sz="1200" spc="-10">
                <a:latin typeface="LM Roman 12"/>
                <a:cs typeface="LM Roman 12"/>
              </a:rPr>
              <a:t>2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=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4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0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500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0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000  </a:t>
            </a:r>
            <a:r>
              <a:rPr dirty="0" sz="1200" spc="-5">
                <a:latin typeface="LM Roman 12"/>
                <a:cs typeface="LM Roman 12"/>
              </a:rPr>
              <a:t>dollars </a:t>
            </a:r>
            <a:r>
              <a:rPr dirty="0" sz="1200" spc="-55" i="1">
                <a:latin typeface="Verdana"/>
                <a:cs typeface="Verdana"/>
              </a:rPr>
              <a:t>≈ </a:t>
            </a:r>
            <a:r>
              <a:rPr dirty="0" sz="1200" spc="-10">
                <a:latin typeface="LM Roman 12"/>
                <a:cs typeface="LM Roman 12"/>
              </a:rPr>
              <a:t>31,300,000</a:t>
            </a:r>
            <a:r>
              <a:rPr dirty="0" sz="1200" spc="1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50"/>
              </a:spcBef>
            </a:pPr>
            <a:r>
              <a:rPr dirty="0" sz="1200" spc="-5">
                <a:latin typeface="LM Roman 12"/>
                <a:cs typeface="LM Roman 12"/>
              </a:rPr>
              <a:t>There </a:t>
            </a:r>
            <a:r>
              <a:rPr dirty="0" sz="1200" spc="-10">
                <a:latin typeface="LM Roman 12"/>
                <a:cs typeface="LM Roman 12"/>
              </a:rPr>
              <a:t>are </a:t>
            </a:r>
            <a:r>
              <a:rPr dirty="0" sz="1200" spc="-5">
                <a:latin typeface="LM Roman 12"/>
                <a:cs typeface="LM Roman 12"/>
              </a:rPr>
              <a:t>5 places for </a:t>
            </a:r>
            <a:r>
              <a:rPr dirty="0" sz="1200" spc="-10">
                <a:latin typeface="LM Roman 12"/>
                <a:cs typeface="LM Roman 12"/>
              </a:rPr>
              <a:t>advertising, </a:t>
            </a:r>
            <a:r>
              <a:rPr dirty="0" sz="1200" spc="-5">
                <a:latin typeface="LM Roman 12"/>
                <a:cs typeface="LM Roman 12"/>
              </a:rPr>
              <a:t>so </a:t>
            </a:r>
            <a:r>
              <a:rPr dirty="0" sz="1200" spc="-10">
                <a:latin typeface="LM Roman 12"/>
                <a:cs typeface="LM Roman 12"/>
              </a:rPr>
              <a:t>the total </a:t>
            </a:r>
            <a:r>
              <a:rPr dirty="0" sz="1200" spc="-5">
                <a:latin typeface="LM Roman 12"/>
                <a:cs typeface="LM Roman 12"/>
              </a:rPr>
              <a:t>income of </a:t>
            </a:r>
            <a:r>
              <a:rPr dirty="0" sz="1200" spc="-10" b="1">
                <a:latin typeface="LM Roman 12"/>
                <a:cs typeface="LM Roman 12"/>
              </a:rPr>
              <a:t>advertisement space </a:t>
            </a:r>
            <a:r>
              <a:rPr dirty="0" sz="1200" spc="-5">
                <a:latin typeface="LM Roman 12"/>
                <a:cs typeface="LM Roman 12"/>
              </a:rPr>
              <a:t>in  </a:t>
            </a:r>
            <a:r>
              <a:rPr dirty="0" sz="1200" spc="-10">
                <a:latin typeface="LM Roman 12"/>
                <a:cs typeface="LM Roman 12"/>
              </a:rPr>
              <a:t>2023= </a:t>
            </a:r>
            <a:r>
              <a:rPr dirty="0" sz="1200" spc="-5">
                <a:latin typeface="LM Roman 12"/>
                <a:cs typeface="LM Roman 12"/>
              </a:rPr>
              <a:t>5</a:t>
            </a:r>
            <a:r>
              <a:rPr dirty="0" sz="1200" spc="-130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Verdana"/>
                <a:cs typeface="Verdana"/>
              </a:rPr>
              <a:t>×</a:t>
            </a:r>
            <a:r>
              <a:rPr dirty="0" sz="1200" spc="-160" i="1">
                <a:latin typeface="Verdana"/>
                <a:cs typeface="Verdana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500</a:t>
            </a:r>
            <a:r>
              <a:rPr dirty="0" sz="1200" spc="-130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Verdana"/>
                <a:cs typeface="Verdana"/>
              </a:rPr>
              <a:t>×</a:t>
            </a:r>
            <a:r>
              <a:rPr dirty="0" sz="1200" spc="-160" i="1">
                <a:latin typeface="Verdana"/>
                <a:cs typeface="Verdana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12 </a:t>
            </a:r>
            <a:r>
              <a:rPr dirty="0" sz="1200" spc="-10">
                <a:latin typeface="LM Roman 12"/>
                <a:cs typeface="LM Roman 12"/>
              </a:rPr>
              <a:t>months=6,000</a:t>
            </a:r>
            <a:r>
              <a:rPr dirty="0" sz="1200" spc="-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55"/>
              </a:spcBef>
            </a:pPr>
            <a:r>
              <a:rPr dirty="0" sz="1200" spc="-40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2024,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>
                <a:latin typeface="LM Roman 12"/>
                <a:cs typeface="LM Roman 12"/>
              </a:rPr>
              <a:t>expected </a:t>
            </a:r>
            <a:r>
              <a:rPr dirty="0" sz="1200" spc="-10">
                <a:latin typeface="LM Roman 12"/>
                <a:cs typeface="LM Roman 12"/>
              </a:rPr>
              <a:t>2,000 </a:t>
            </a:r>
            <a:r>
              <a:rPr dirty="0" sz="1200" spc="-5">
                <a:latin typeface="LM Roman 12"/>
                <a:cs typeface="LM Roman 12"/>
              </a:rPr>
              <a:t>host families </a:t>
            </a:r>
            <a:r>
              <a:rPr dirty="0" sz="1200" spc="-10">
                <a:latin typeface="LM Roman 12"/>
                <a:cs typeface="LM Roman 12"/>
              </a:rPr>
              <a:t>registered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our application and the agency  </a:t>
            </a:r>
            <a:r>
              <a:rPr dirty="0" sz="1200" spc="-5">
                <a:latin typeface="LM Roman 12"/>
                <a:cs typeface="LM Roman 12"/>
              </a:rPr>
              <a:t>fee from host family will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0">
                <a:latin typeface="LM Roman 12"/>
                <a:cs typeface="LM Roman 12"/>
              </a:rPr>
              <a:t>25%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35% according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different charge </a:t>
            </a:r>
            <a:r>
              <a:rPr dirty="0" sz="1200" spc="-5">
                <a:latin typeface="LM Roman 12"/>
                <a:cs typeface="LM Roman 12"/>
              </a:rPr>
              <a:t>of host family  while</a:t>
            </a:r>
            <a:r>
              <a:rPr dirty="0" sz="1200" spc="9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9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agency</a:t>
            </a:r>
            <a:r>
              <a:rPr dirty="0" sz="1200" spc="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fee</a:t>
            </a:r>
            <a:r>
              <a:rPr dirty="0" sz="1200" spc="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from</a:t>
            </a:r>
            <a:r>
              <a:rPr dirty="0" sz="1200" spc="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students</a:t>
            </a:r>
            <a:r>
              <a:rPr dirty="0" sz="1200" spc="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will</a:t>
            </a:r>
            <a:r>
              <a:rPr dirty="0" sz="1200" spc="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still</a:t>
            </a:r>
            <a:r>
              <a:rPr dirty="0" sz="1200" spc="95">
                <a:latin typeface="LM Roman 12"/>
                <a:cs typeface="LM Roman 12"/>
              </a:rPr>
              <a:t> </a:t>
            </a:r>
            <a:r>
              <a:rPr dirty="0" sz="1200" spc="10">
                <a:latin typeface="LM Roman 12"/>
                <a:cs typeface="LM Roman 12"/>
              </a:rPr>
              <a:t>be</a:t>
            </a:r>
            <a:r>
              <a:rPr dirty="0" sz="1200" spc="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15%.</a:t>
            </a:r>
            <a:r>
              <a:rPr dirty="0" sz="1200" spc="20">
                <a:latin typeface="LM Roman 12"/>
                <a:cs typeface="LM Roman 12"/>
              </a:rPr>
              <a:t> </a:t>
            </a:r>
            <a:r>
              <a:rPr dirty="0" sz="1200" spc="-30">
                <a:latin typeface="LM Roman 12"/>
                <a:cs typeface="LM Roman 12"/>
              </a:rPr>
              <a:t>(For</a:t>
            </a:r>
            <a:r>
              <a:rPr dirty="0" sz="1200" spc="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example,</a:t>
            </a:r>
            <a:r>
              <a:rPr dirty="0" sz="1200" spc="110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we</a:t>
            </a:r>
            <a:r>
              <a:rPr dirty="0" sz="1200" spc="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are</a:t>
            </a:r>
            <a:r>
              <a:rPr dirty="0" sz="1200" spc="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planning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4528" y="5808738"/>
            <a:ext cx="78105" cy="0"/>
          </a:xfrm>
          <a:custGeom>
            <a:avLst/>
            <a:gdLst/>
            <a:ahLst/>
            <a:cxnLst/>
            <a:rect l="l" t="t" r="r" b="b"/>
            <a:pathLst>
              <a:path w="78105" h="0">
                <a:moveTo>
                  <a:pt x="0" y="0"/>
                </a:moveTo>
                <a:lnTo>
                  <a:pt x="7804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28864" y="5786308"/>
            <a:ext cx="895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0" i="1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894" y="5682168"/>
            <a:ext cx="56927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1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set</a:t>
            </a:r>
            <a:r>
              <a:rPr dirty="0" sz="1200" spc="250">
                <a:latin typeface="LM Roman 12"/>
                <a:cs typeface="LM Roman 12"/>
              </a:rPr>
              <a:t> </a:t>
            </a:r>
            <a:r>
              <a:rPr dirty="0" baseline="37037" sz="1800" spc="-82" i="1">
                <a:latin typeface="Arial"/>
                <a:cs typeface="Arial"/>
              </a:rPr>
              <a:t>a</a:t>
            </a:r>
            <a:r>
              <a:rPr dirty="0" baseline="37037" sz="1800" spc="97" i="1">
                <a:latin typeface="Arial"/>
                <a:cs typeface="Arial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=</a:t>
            </a:r>
            <a:r>
              <a:rPr dirty="0" sz="1200" spc="170">
                <a:latin typeface="LM Roman 12"/>
                <a:cs typeface="LM Roman 12"/>
              </a:rPr>
              <a:t> </a:t>
            </a:r>
            <a:r>
              <a:rPr dirty="0" sz="1200" spc="-85" i="1">
                <a:latin typeface="Arial"/>
                <a:cs typeface="Arial"/>
              </a:rPr>
              <a:t>p</a:t>
            </a:r>
            <a:r>
              <a:rPr dirty="0" sz="1200" spc="-55" i="1">
                <a:latin typeface="Arial"/>
                <a:cs typeface="Arial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1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which</a:t>
            </a:r>
            <a:r>
              <a:rPr dirty="0" sz="1200" spc="135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Arial"/>
                <a:cs typeface="Arial"/>
              </a:rPr>
              <a:t>a</a:t>
            </a:r>
            <a:r>
              <a:rPr dirty="0" sz="1200" spc="190" i="1">
                <a:latin typeface="Arial"/>
                <a:cs typeface="Arial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is</a:t>
            </a:r>
            <a:r>
              <a:rPr dirty="0" sz="1200" spc="1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1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agency</a:t>
            </a:r>
            <a:r>
              <a:rPr dirty="0" sz="1200" spc="1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fee</a:t>
            </a:r>
            <a:r>
              <a:rPr dirty="0" sz="1200" spc="1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while</a:t>
            </a:r>
            <a:r>
              <a:rPr dirty="0" sz="1200" spc="135">
                <a:latin typeface="LM Roman 12"/>
                <a:cs typeface="LM Roman 12"/>
              </a:rPr>
              <a:t> </a:t>
            </a:r>
            <a:r>
              <a:rPr dirty="0" sz="1200" spc="-100" i="1">
                <a:latin typeface="Arial"/>
                <a:cs typeface="Arial"/>
              </a:rPr>
              <a:t>c</a:t>
            </a:r>
            <a:r>
              <a:rPr dirty="0" sz="1200" spc="-40" i="1">
                <a:latin typeface="Arial"/>
                <a:cs typeface="Arial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is</a:t>
            </a:r>
            <a:r>
              <a:rPr dirty="0" sz="1200" spc="1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1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charge</a:t>
            </a:r>
            <a:r>
              <a:rPr dirty="0" sz="1200" spc="1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1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host</a:t>
            </a:r>
            <a:r>
              <a:rPr dirty="0" sz="1200" spc="1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family</a:t>
            </a:r>
            <a:r>
              <a:rPr dirty="0" sz="1200" spc="1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0662" y="5864337"/>
            <a:ext cx="895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0" i="1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6687" y="6093625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5" h="0">
                <a:moveTo>
                  <a:pt x="0" y="0"/>
                </a:moveTo>
                <a:lnTo>
                  <a:pt x="29733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33894" y="5967054"/>
            <a:ext cx="56927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85" i="1">
                <a:latin typeface="Arial"/>
                <a:cs typeface="Arial"/>
              </a:rPr>
              <a:t>p </a:t>
            </a:r>
            <a:r>
              <a:rPr dirty="0" sz="1200" spc="-5">
                <a:latin typeface="LM Roman 12"/>
                <a:cs typeface="LM Roman 12"/>
              </a:rPr>
              <a:t>= </a:t>
            </a:r>
            <a:r>
              <a:rPr dirty="0" baseline="-37037" sz="1800" spc="-15">
                <a:latin typeface="LM Roman 12"/>
                <a:cs typeface="LM Roman 12"/>
              </a:rPr>
              <a:t>1250 </a:t>
            </a:r>
            <a:r>
              <a:rPr dirty="0" sz="1200" spc="-55" i="1">
                <a:latin typeface="Verdana"/>
                <a:cs typeface="Verdana"/>
              </a:rPr>
              <a:t>× </a:t>
            </a:r>
            <a:r>
              <a:rPr dirty="0" sz="1200" spc="-10">
                <a:latin typeface="LM Roman 12"/>
                <a:cs typeface="LM Roman 12"/>
              </a:rPr>
              <a:t>30% </a:t>
            </a:r>
            <a:r>
              <a:rPr dirty="0" sz="1200" spc="-5">
                <a:latin typeface="LM Roman 12"/>
                <a:cs typeface="LM Roman 12"/>
              </a:rPr>
              <a:t>when </a:t>
            </a:r>
            <a:r>
              <a:rPr dirty="0" sz="1200" spc="-85" i="1">
                <a:latin typeface="Arial"/>
                <a:cs typeface="Arial"/>
              </a:rPr>
              <a:t>p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-10">
                <a:latin typeface="LM Roman 12"/>
                <a:cs typeface="LM Roman 12"/>
              </a:rPr>
              <a:t>between 25% </a:t>
            </a:r>
            <a:r>
              <a:rPr dirty="0" sz="1200" spc="-5">
                <a:latin typeface="LM Roman 12"/>
                <a:cs typeface="LM Roman 12"/>
              </a:rPr>
              <a:t>to 35%, when </a:t>
            </a:r>
            <a:r>
              <a:rPr dirty="0" sz="1200" spc="-100" i="1">
                <a:latin typeface="Arial"/>
                <a:cs typeface="Arial"/>
              </a:rPr>
              <a:t>c </a:t>
            </a:r>
            <a:r>
              <a:rPr dirty="0" sz="1200" spc="-5">
                <a:latin typeface="LM Roman 12"/>
                <a:cs typeface="LM Roman 12"/>
              </a:rPr>
              <a:t>is smaller </a:t>
            </a:r>
            <a:r>
              <a:rPr dirty="0" sz="1200" spc="-10">
                <a:latin typeface="LM Roman 12"/>
                <a:cs typeface="LM Roman 12"/>
              </a:rPr>
              <a:t>than 1040, </a:t>
            </a:r>
            <a:r>
              <a:rPr dirty="0" sz="1200" spc="-85" i="1">
                <a:latin typeface="Arial"/>
                <a:cs typeface="Arial"/>
              </a:rPr>
              <a:t>p</a:t>
            </a:r>
            <a:r>
              <a:rPr dirty="0" sz="1200" spc="70" i="1">
                <a:latin typeface="Arial"/>
                <a:cs typeface="Arial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will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9294" y="6197724"/>
            <a:ext cx="5641975" cy="2776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LM Roman 12"/>
                <a:cs typeface="LM Roman 12"/>
              </a:rPr>
              <a:t>remained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25%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when </a:t>
            </a:r>
            <a:r>
              <a:rPr dirty="0" sz="1200" spc="-100" i="1">
                <a:latin typeface="Arial"/>
                <a:cs typeface="Arial"/>
              </a:rPr>
              <a:t>c </a:t>
            </a:r>
            <a:r>
              <a:rPr dirty="0" sz="1200" spc="-5">
                <a:latin typeface="LM Roman 12"/>
                <a:cs typeface="LM Roman 12"/>
              </a:rPr>
              <a:t>is larger </a:t>
            </a:r>
            <a:r>
              <a:rPr dirty="0" sz="1200" spc="-10">
                <a:latin typeface="LM Roman 12"/>
                <a:cs typeface="LM Roman 12"/>
              </a:rPr>
              <a:t>than 1460, </a:t>
            </a:r>
            <a:r>
              <a:rPr dirty="0" sz="1200" spc="-85" i="1">
                <a:latin typeface="Arial"/>
                <a:cs typeface="Arial"/>
              </a:rPr>
              <a:t>p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-10">
                <a:latin typeface="LM Roman 12"/>
                <a:cs typeface="LM Roman 12"/>
              </a:rPr>
              <a:t>remained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10">
                <a:latin typeface="LM Roman 12"/>
                <a:cs typeface="LM Roman 12"/>
              </a:rPr>
              <a:t>be</a:t>
            </a:r>
            <a:r>
              <a:rPr dirty="0" sz="1200" spc="-114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35%).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still consider </a:t>
            </a:r>
            <a:r>
              <a:rPr dirty="0" sz="1200" spc="-10">
                <a:latin typeface="LM Roman 12"/>
                <a:cs typeface="LM Roman 12"/>
              </a:rPr>
              <a:t>1250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15">
                <a:latin typeface="LM Roman 12"/>
                <a:cs typeface="LM Roman 12"/>
              </a:rPr>
              <a:t>average </a:t>
            </a:r>
            <a:r>
              <a:rPr dirty="0" sz="1200" spc="-10">
                <a:latin typeface="LM Roman 12"/>
                <a:cs typeface="LM Roman 12"/>
              </a:rPr>
              <a:t>charge </a:t>
            </a:r>
            <a:r>
              <a:rPr dirty="0" sz="1200" spc="-5">
                <a:latin typeface="LM Roman 12"/>
                <a:cs typeface="LM Roman 12"/>
              </a:rPr>
              <a:t>of host</a:t>
            </a:r>
            <a:r>
              <a:rPr dirty="0" sz="1200" spc="75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family.</a:t>
            </a:r>
            <a:endParaRPr sz="1200">
              <a:latin typeface="LM Roman 12"/>
              <a:cs typeface="LM Roman 12"/>
            </a:endParaRPr>
          </a:p>
          <a:p>
            <a:pPr marL="618490" marR="611505" indent="34290">
              <a:lnSpc>
                <a:spcPct val="200599"/>
              </a:lnSpc>
            </a:pPr>
            <a:r>
              <a:rPr dirty="0" sz="1200" spc="-5">
                <a:latin typeface="LM Roman 12"/>
                <a:cs typeface="LM Roman 12"/>
              </a:rPr>
              <a:t>Agency fee </a:t>
            </a:r>
            <a:r>
              <a:rPr dirty="0" sz="1200" spc="-10">
                <a:latin typeface="LM Roman 12"/>
                <a:cs typeface="LM Roman 12"/>
              </a:rPr>
              <a:t>(from </a:t>
            </a:r>
            <a:r>
              <a:rPr dirty="0" sz="1200" spc="-15">
                <a:latin typeface="LM Roman 12"/>
                <a:cs typeface="LM Roman 12"/>
              </a:rPr>
              <a:t>each </a:t>
            </a:r>
            <a:r>
              <a:rPr dirty="0" sz="1200" spc="-10">
                <a:latin typeface="LM Roman 12"/>
                <a:cs typeface="LM Roman 12"/>
              </a:rPr>
              <a:t>students) </a:t>
            </a:r>
            <a:r>
              <a:rPr dirty="0" sz="1200" spc="-5">
                <a:latin typeface="LM Roman 12"/>
                <a:cs typeface="LM Roman 12"/>
              </a:rPr>
              <a:t>= </a:t>
            </a:r>
            <a:r>
              <a:rPr dirty="0" sz="1200" spc="-10">
                <a:latin typeface="LM Roman 12"/>
                <a:cs typeface="LM Roman 12"/>
              </a:rPr>
              <a:t>1250 </a:t>
            </a:r>
            <a:r>
              <a:rPr dirty="0" sz="1200" spc="-55" i="1">
                <a:latin typeface="Verdana"/>
                <a:cs typeface="Verdana"/>
              </a:rPr>
              <a:t>× </a:t>
            </a:r>
            <a:r>
              <a:rPr dirty="0" sz="1200" spc="-10">
                <a:latin typeface="LM Roman 12"/>
                <a:cs typeface="LM Roman 12"/>
              </a:rPr>
              <a:t>15%= 187</a:t>
            </a:r>
            <a:r>
              <a:rPr dirty="0" sz="1200" spc="-10" i="1">
                <a:latin typeface="Arial"/>
                <a:cs typeface="Arial"/>
              </a:rPr>
              <a:t>.</a:t>
            </a:r>
            <a:r>
              <a:rPr dirty="0" sz="1200" spc="-10">
                <a:latin typeface="LM Roman 12"/>
                <a:cs typeface="LM Roman 12"/>
              </a:rPr>
              <a:t>5 </a:t>
            </a:r>
            <a:r>
              <a:rPr dirty="0" sz="1200" spc="5">
                <a:latin typeface="LM Roman 12"/>
                <a:cs typeface="LM Roman 12"/>
              </a:rPr>
              <a:t>per </a:t>
            </a:r>
            <a:r>
              <a:rPr dirty="0" sz="1200" spc="-15">
                <a:latin typeface="LM Roman 12"/>
                <a:cs typeface="LM Roman 12"/>
              </a:rPr>
              <a:t>month,  </a:t>
            </a:r>
            <a:r>
              <a:rPr dirty="0" sz="1200" spc="-5">
                <a:latin typeface="LM Roman 12"/>
                <a:cs typeface="LM Roman 12"/>
              </a:rPr>
              <a:t>Agency fee </a:t>
            </a:r>
            <a:r>
              <a:rPr dirty="0" sz="1200" spc="-10">
                <a:latin typeface="LM Roman 12"/>
                <a:cs typeface="LM Roman 12"/>
              </a:rPr>
              <a:t>(from </a:t>
            </a:r>
            <a:r>
              <a:rPr dirty="0" sz="1200" spc="-15">
                <a:latin typeface="LM Roman 12"/>
                <a:cs typeface="LM Roman 12"/>
              </a:rPr>
              <a:t>each </a:t>
            </a:r>
            <a:r>
              <a:rPr dirty="0" sz="1200" spc="-5">
                <a:latin typeface="LM Roman 12"/>
                <a:cs typeface="LM Roman 12"/>
              </a:rPr>
              <a:t>host family) = </a:t>
            </a:r>
            <a:r>
              <a:rPr dirty="0" sz="1200" spc="-10">
                <a:latin typeface="LM Roman 12"/>
                <a:cs typeface="LM Roman 12"/>
              </a:rPr>
              <a:t>1250 </a:t>
            </a:r>
            <a:r>
              <a:rPr dirty="0" sz="1200" spc="-55" i="1">
                <a:latin typeface="Verdana"/>
                <a:cs typeface="Verdana"/>
              </a:rPr>
              <a:t>× </a:t>
            </a:r>
            <a:r>
              <a:rPr dirty="0" sz="1200" spc="-10">
                <a:latin typeface="LM Roman 12"/>
                <a:cs typeface="LM Roman 12"/>
              </a:rPr>
              <a:t>30%= 375 </a:t>
            </a:r>
            <a:r>
              <a:rPr dirty="0" sz="1200" spc="5">
                <a:latin typeface="LM Roman 12"/>
                <a:cs typeface="LM Roman 12"/>
              </a:rPr>
              <a:t>per</a:t>
            </a:r>
            <a:r>
              <a:rPr dirty="0" sz="1200" spc="-17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month,</a:t>
            </a:r>
            <a:endParaRPr sz="1200">
              <a:latin typeface="LM Roman 12"/>
              <a:cs typeface="LM Roman 12"/>
            </a:endParaRPr>
          </a:p>
          <a:p>
            <a:pPr marL="12700" marR="5080">
              <a:lnSpc>
                <a:spcPct val="100000"/>
              </a:lnSpc>
              <a:spcBef>
                <a:spcPts val="1450"/>
              </a:spcBef>
            </a:pPr>
            <a:r>
              <a:rPr dirty="0" sz="1200" spc="-5">
                <a:latin typeface="LM Roman 12"/>
                <a:cs typeface="LM Roman 12"/>
              </a:rPr>
              <a:t>The </a:t>
            </a:r>
            <a:r>
              <a:rPr dirty="0" sz="1200" spc="-10">
                <a:latin typeface="LM Roman 12"/>
                <a:cs typeface="LM Roman 12"/>
              </a:rPr>
              <a:t>total </a:t>
            </a:r>
            <a:r>
              <a:rPr dirty="0" sz="1200" spc="-10" b="1">
                <a:latin typeface="LM Roman 12"/>
                <a:cs typeface="LM Roman 12"/>
              </a:rPr>
              <a:t>agency fee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2024 </a:t>
            </a:r>
            <a:r>
              <a:rPr dirty="0" sz="1200" spc="-5">
                <a:latin typeface="LM Roman 12"/>
                <a:cs typeface="LM Roman 12"/>
              </a:rPr>
              <a:t>= </a:t>
            </a:r>
            <a:r>
              <a:rPr dirty="0" sz="1200" spc="-10">
                <a:latin typeface="LM Roman 12"/>
                <a:cs typeface="LM Roman 12"/>
              </a:rPr>
              <a:t>2</a:t>
            </a:r>
            <a:r>
              <a:rPr dirty="0" sz="1200" spc="-10" i="1">
                <a:latin typeface="Arial"/>
                <a:cs typeface="Arial"/>
              </a:rPr>
              <a:t>, </a:t>
            </a:r>
            <a:r>
              <a:rPr dirty="0" sz="1200" spc="-10">
                <a:latin typeface="LM Roman 12"/>
                <a:cs typeface="LM Roman 12"/>
              </a:rPr>
              <a:t>000 </a:t>
            </a:r>
            <a:r>
              <a:rPr dirty="0" sz="1200" spc="-5">
                <a:latin typeface="LM Roman 12"/>
                <a:cs typeface="LM Roman 12"/>
              </a:rPr>
              <a:t>host families </a:t>
            </a:r>
            <a:r>
              <a:rPr dirty="0" sz="1200" spc="-25" i="1">
                <a:latin typeface="Verdana"/>
                <a:cs typeface="Verdana"/>
              </a:rPr>
              <a:t>×</a:t>
            </a:r>
            <a:r>
              <a:rPr dirty="0" sz="1200" spc="-25">
                <a:latin typeface="LM Roman 12"/>
                <a:cs typeface="LM Roman 12"/>
              </a:rPr>
              <a:t>12 </a:t>
            </a:r>
            <a:r>
              <a:rPr dirty="0" sz="1200" spc="-15">
                <a:latin typeface="LM Roman 12"/>
                <a:cs typeface="LM Roman 12"/>
              </a:rPr>
              <a:t>months</a:t>
            </a:r>
            <a:r>
              <a:rPr dirty="0" sz="1200" spc="-15" i="1">
                <a:latin typeface="Verdana"/>
                <a:cs typeface="Verdana"/>
              </a:rPr>
              <a:t>×</a:t>
            </a:r>
            <a:r>
              <a:rPr dirty="0" sz="1200" spc="-15">
                <a:latin typeface="LM Roman 12"/>
                <a:cs typeface="LM Roman 12"/>
              </a:rPr>
              <a:t>(187</a:t>
            </a:r>
            <a:r>
              <a:rPr dirty="0" sz="1200" spc="-15" i="1">
                <a:latin typeface="Arial"/>
                <a:cs typeface="Arial"/>
              </a:rPr>
              <a:t>.</a:t>
            </a:r>
            <a:r>
              <a:rPr dirty="0" sz="1200" spc="-15">
                <a:latin typeface="LM Roman 12"/>
                <a:cs typeface="LM Roman 12"/>
              </a:rPr>
              <a:t>5 </a:t>
            </a:r>
            <a:r>
              <a:rPr dirty="0" sz="1200" spc="-5">
                <a:latin typeface="LM Roman 12"/>
                <a:cs typeface="LM Roman 12"/>
              </a:rPr>
              <a:t>+ </a:t>
            </a:r>
            <a:r>
              <a:rPr dirty="0" sz="1200" spc="-10">
                <a:latin typeface="LM Roman 12"/>
                <a:cs typeface="LM Roman 12"/>
              </a:rPr>
              <a:t>375) </a:t>
            </a:r>
            <a:r>
              <a:rPr dirty="0" sz="1200" spc="-5">
                <a:latin typeface="LM Roman 12"/>
                <a:cs typeface="LM Roman 12"/>
              </a:rPr>
              <a:t>=  </a:t>
            </a:r>
            <a:r>
              <a:rPr dirty="0" sz="1200" spc="-10">
                <a:latin typeface="LM Roman 12"/>
                <a:cs typeface="LM Roman 12"/>
              </a:rPr>
              <a:t>13</a:t>
            </a:r>
            <a:r>
              <a:rPr dirty="0" sz="1200" spc="-10" i="1">
                <a:latin typeface="Arial"/>
                <a:cs typeface="Arial"/>
              </a:rPr>
              <a:t>, </a:t>
            </a:r>
            <a:r>
              <a:rPr dirty="0" sz="1200" spc="-10">
                <a:latin typeface="LM Roman 12"/>
                <a:cs typeface="LM Roman 12"/>
              </a:rPr>
              <a:t>500</a:t>
            </a:r>
            <a:r>
              <a:rPr dirty="0" sz="1200" spc="-10" i="1">
                <a:latin typeface="Arial"/>
                <a:cs typeface="Arial"/>
              </a:rPr>
              <a:t>, </a:t>
            </a:r>
            <a:r>
              <a:rPr dirty="0" sz="1200" spc="-10">
                <a:latin typeface="LM Roman 12"/>
                <a:cs typeface="LM Roman 12"/>
              </a:rPr>
              <a:t>000 </a:t>
            </a:r>
            <a:r>
              <a:rPr dirty="0" sz="1200" spc="-5">
                <a:latin typeface="LM Roman 12"/>
                <a:cs typeface="LM Roman 12"/>
              </a:rPr>
              <a:t>dollars </a:t>
            </a:r>
            <a:r>
              <a:rPr dirty="0" sz="1200" spc="-55" i="1">
                <a:latin typeface="Verdana"/>
                <a:cs typeface="Verdana"/>
              </a:rPr>
              <a:t>≈ </a:t>
            </a:r>
            <a:r>
              <a:rPr dirty="0" sz="1200" spc="-10">
                <a:latin typeface="LM Roman 12"/>
                <a:cs typeface="LM Roman 12"/>
              </a:rPr>
              <a:t>94,100,000</a:t>
            </a:r>
            <a:r>
              <a:rPr dirty="0" sz="1200" spc="-229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RMB.</a:t>
            </a:r>
            <a:endParaRPr sz="1200">
              <a:latin typeface="LM Roman 12"/>
              <a:cs typeface="LM Roman 12"/>
            </a:endParaRPr>
          </a:p>
          <a:p>
            <a:pPr marL="12700" marR="5080">
              <a:lnSpc>
                <a:spcPct val="100000"/>
              </a:lnSpc>
              <a:spcBef>
                <a:spcPts val="1450"/>
              </a:spcBef>
            </a:pP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2024, </a:t>
            </a:r>
            <a:r>
              <a:rPr dirty="0" sz="1200" spc="-5">
                <a:latin typeface="LM Roman 12"/>
                <a:cs typeface="LM Roman 12"/>
              </a:rPr>
              <a:t>since </a:t>
            </a:r>
            <a:r>
              <a:rPr dirty="0" sz="1200" spc="-10">
                <a:latin typeface="LM Roman 12"/>
                <a:cs typeface="LM Roman 12"/>
              </a:rPr>
              <a:t>our application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>
                <a:latin typeface="LM Roman 12"/>
                <a:cs typeface="LM Roman 12"/>
              </a:rPr>
              <a:t>become </a:t>
            </a:r>
            <a:r>
              <a:rPr dirty="0" sz="1200" spc="-5">
                <a:latin typeface="LM Roman 12"/>
                <a:cs typeface="LM Roman 12"/>
              </a:rPr>
              <a:t>more famous,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0">
                <a:latin typeface="LM Roman 12"/>
                <a:cs typeface="LM Roman 12"/>
              </a:rPr>
              <a:t>ask </a:t>
            </a:r>
            <a:r>
              <a:rPr dirty="0" sz="1200" spc="-5">
                <a:latin typeface="LM Roman 12"/>
                <a:cs typeface="LM Roman 12"/>
              </a:rPr>
              <a:t>for higher </a:t>
            </a:r>
            <a:r>
              <a:rPr dirty="0" sz="1200" spc="-10">
                <a:latin typeface="LM Roman 12"/>
                <a:cs typeface="LM Roman 12"/>
              </a:rPr>
              <a:t>adver-  tising </a:t>
            </a:r>
            <a:r>
              <a:rPr dirty="0" sz="1200" spc="-5">
                <a:latin typeface="LM Roman 12"/>
                <a:cs typeface="LM Roman 12"/>
              </a:rPr>
              <a:t>fee </a:t>
            </a:r>
            <a:r>
              <a:rPr dirty="0" sz="1200" spc="-10">
                <a:latin typeface="LM Roman 12"/>
                <a:cs typeface="LM Roman 12"/>
              </a:rPr>
              <a:t>which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0">
                <a:latin typeface="LM Roman 12"/>
                <a:cs typeface="LM Roman 12"/>
              </a:rPr>
              <a:t>3,000</a:t>
            </a:r>
            <a:r>
              <a:rPr dirty="0" sz="1200" spc="-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RMB.</a:t>
            </a:r>
            <a:endParaRPr sz="1200">
              <a:latin typeface="LM Roman 12"/>
              <a:cs typeface="LM Roman 12"/>
            </a:endParaRPr>
          </a:p>
          <a:p>
            <a:pPr marL="88900">
              <a:lnSpc>
                <a:spcPct val="100000"/>
              </a:lnSpc>
              <a:spcBef>
                <a:spcPts val="1455"/>
              </a:spcBef>
            </a:pPr>
            <a:r>
              <a:rPr dirty="0" sz="1200" spc="-5">
                <a:latin typeface="LM Roman 12"/>
                <a:cs typeface="LM Roman 12"/>
              </a:rPr>
              <a:t>Income of</a:t>
            </a:r>
            <a:r>
              <a:rPr dirty="0" sz="1200" spc="80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advertisement</a:t>
            </a:r>
            <a:r>
              <a:rPr dirty="0" sz="120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space</a:t>
            </a:r>
            <a:r>
              <a:rPr dirty="0" sz="1200" spc="-65" b="1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2024</a:t>
            </a:r>
            <a:r>
              <a:rPr dirty="0" sz="1200" spc="-5">
                <a:latin typeface="LM Roman 12"/>
                <a:cs typeface="LM Roman 12"/>
              </a:rPr>
              <a:t> = 5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Verdana"/>
                <a:cs typeface="Verdana"/>
              </a:rPr>
              <a:t>×</a:t>
            </a:r>
            <a:r>
              <a:rPr dirty="0" sz="1200" spc="-160" i="1">
                <a:latin typeface="Verdana"/>
                <a:cs typeface="Verdana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3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5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000</a:t>
            </a:r>
            <a:r>
              <a:rPr dirty="0" sz="1200" spc="-130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Verdana"/>
                <a:cs typeface="Verdana"/>
              </a:rPr>
              <a:t>×</a:t>
            </a:r>
            <a:r>
              <a:rPr dirty="0" sz="1200" spc="-160" i="1">
                <a:latin typeface="Verdana"/>
                <a:cs typeface="Verdana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12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months=180,000</a:t>
            </a:r>
            <a:r>
              <a:rPr dirty="0" sz="1200" spc="-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1994" y="9031529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30" h="0">
                <a:moveTo>
                  <a:pt x="0" y="0"/>
                </a:moveTo>
                <a:lnTo>
                  <a:pt x="22463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1194" y="1427299"/>
            <a:ext cx="5718175" cy="7784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0800" marR="43180">
              <a:lnSpc>
                <a:spcPct val="100000"/>
              </a:lnSpc>
              <a:spcBef>
                <a:spcPts val="95"/>
              </a:spcBef>
            </a:pP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also ask </a:t>
            </a:r>
            <a:r>
              <a:rPr dirty="0" sz="1200" spc="-5">
                <a:latin typeface="LM Roman 12"/>
                <a:cs typeface="LM Roman 12"/>
              </a:rPr>
              <a:t>for 5 </a:t>
            </a:r>
            <a:r>
              <a:rPr dirty="0" sz="1200" spc="-10">
                <a:latin typeface="LM Roman 12"/>
                <a:cs typeface="LM Roman 12"/>
              </a:rPr>
              <a:t>RMB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download </a:t>
            </a:r>
            <a:r>
              <a:rPr dirty="0" sz="1200" spc="-5">
                <a:latin typeface="LM Roman 12"/>
                <a:cs typeface="LM Roman 12"/>
              </a:rPr>
              <a:t>fee in </a:t>
            </a:r>
            <a:r>
              <a:rPr dirty="0" sz="1200" spc="-10">
                <a:latin typeface="LM Roman 12"/>
                <a:cs typeface="LM Roman 12"/>
              </a:rPr>
              <a:t>2024.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>
                <a:latin typeface="LM Roman 12"/>
                <a:cs typeface="LM Roman 12"/>
              </a:rPr>
              <a:t>expect </a:t>
            </a:r>
            <a:r>
              <a:rPr dirty="0" sz="1200" spc="-10">
                <a:latin typeface="LM Roman 12"/>
                <a:cs typeface="LM Roman 12"/>
              </a:rPr>
              <a:t>3,000 </a:t>
            </a:r>
            <a:r>
              <a:rPr dirty="0" sz="1200" spc="-5">
                <a:latin typeface="LM Roman 12"/>
                <a:cs typeface="LM Roman 12"/>
              </a:rPr>
              <a:t>new </a:t>
            </a:r>
            <a:r>
              <a:rPr dirty="0" sz="1200" spc="-10">
                <a:latin typeface="LM Roman 12"/>
                <a:cs typeface="LM Roman 12"/>
              </a:rPr>
              <a:t>downloads </a:t>
            </a:r>
            <a:r>
              <a:rPr dirty="0" sz="1200" spc="-5">
                <a:latin typeface="LM Roman 12"/>
                <a:cs typeface="LM Roman 12"/>
              </a:rPr>
              <a:t>in  </a:t>
            </a:r>
            <a:r>
              <a:rPr dirty="0" sz="1200" spc="-10">
                <a:latin typeface="LM Roman 12"/>
                <a:cs typeface="LM Roman 12"/>
              </a:rPr>
              <a:t>2024 (1,300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students and 1,700 </a:t>
            </a:r>
            <a:r>
              <a:rPr dirty="0" sz="1200" spc="-5">
                <a:latin typeface="LM Roman 12"/>
                <a:cs typeface="LM Roman 12"/>
              </a:rPr>
              <a:t>of host families join in </a:t>
            </a:r>
            <a:r>
              <a:rPr dirty="0" sz="1200" spc="-10">
                <a:latin typeface="LM Roman 12"/>
                <a:cs typeface="LM Roman 12"/>
              </a:rPr>
              <a:t>our application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12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2024).</a:t>
            </a:r>
            <a:endParaRPr sz="1200">
              <a:latin typeface="LM Roman 12"/>
              <a:cs typeface="LM Roman 12"/>
            </a:endParaRPr>
          </a:p>
          <a:p>
            <a:pPr algn="ctr">
              <a:lnSpc>
                <a:spcPct val="100000"/>
              </a:lnSpc>
              <a:spcBef>
                <a:spcPts val="1455"/>
              </a:spcBef>
            </a:pPr>
            <a:r>
              <a:rPr dirty="0" sz="1200" spc="-5">
                <a:latin typeface="LM Roman 12"/>
                <a:cs typeface="LM Roman 12"/>
              </a:rPr>
              <a:t>The </a:t>
            </a:r>
            <a:r>
              <a:rPr dirty="0" sz="1200" spc="-10">
                <a:latin typeface="LM Roman 12"/>
                <a:cs typeface="LM Roman 12"/>
              </a:rPr>
              <a:t>total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income of</a:t>
            </a:r>
            <a:r>
              <a:rPr dirty="0" sz="1200" spc="85">
                <a:latin typeface="LM Roman 12"/>
                <a:cs typeface="LM Roman 12"/>
              </a:rPr>
              <a:t> </a:t>
            </a:r>
            <a:r>
              <a:rPr dirty="0" sz="1200" spc="-15" b="1">
                <a:latin typeface="LM Roman 12"/>
                <a:cs typeface="LM Roman 12"/>
              </a:rPr>
              <a:t>download</a:t>
            </a:r>
            <a:r>
              <a:rPr dirty="0" sz="120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fee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2024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= </a:t>
            </a:r>
            <a:r>
              <a:rPr dirty="0" sz="1200" spc="-10">
                <a:latin typeface="LM Roman 12"/>
                <a:cs typeface="LM Roman 12"/>
              </a:rPr>
              <a:t>3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5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000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Verdana"/>
                <a:cs typeface="Verdana"/>
              </a:rPr>
              <a:t>×</a:t>
            </a:r>
            <a:r>
              <a:rPr dirty="0" sz="1200" spc="-160" i="1">
                <a:latin typeface="Verdana"/>
                <a:cs typeface="Verdana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5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=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15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0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000</a:t>
            </a:r>
            <a:r>
              <a:rPr dirty="0" sz="1200" spc="-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</a:t>
            </a:r>
            <a:endParaRPr sz="1200">
              <a:latin typeface="LM Roman 12"/>
              <a:cs typeface="LM Roman 12"/>
            </a:endParaRPr>
          </a:p>
          <a:p>
            <a:pPr marL="259079" indent="-208915">
              <a:lnSpc>
                <a:spcPct val="100000"/>
              </a:lnSpc>
              <a:spcBef>
                <a:spcPts val="1445"/>
              </a:spcBef>
              <a:buAutoNum type="arabicPeriod" startAt="2"/>
              <a:tabLst>
                <a:tab pos="259715" algn="l"/>
              </a:tabLst>
            </a:pPr>
            <a:r>
              <a:rPr dirty="0" sz="1200" spc="-10" b="1">
                <a:latin typeface="LM Roman 12"/>
                <a:cs typeface="LM Roman 12"/>
              </a:rPr>
              <a:t>Cost </a:t>
            </a:r>
            <a:r>
              <a:rPr dirty="0" sz="1200" spc="-5" b="1">
                <a:latin typeface="LM Roman 12"/>
                <a:cs typeface="LM Roman 12"/>
              </a:rPr>
              <a:t>of </a:t>
            </a:r>
            <a:r>
              <a:rPr dirty="0" sz="1200" spc="10" b="1">
                <a:latin typeface="LM Roman 12"/>
                <a:cs typeface="LM Roman 12"/>
              </a:rPr>
              <a:t>good </a:t>
            </a:r>
            <a:r>
              <a:rPr dirty="0" sz="1200" spc="-10" b="1">
                <a:latin typeface="LM Roman 12"/>
                <a:cs typeface="LM Roman 12"/>
              </a:rPr>
              <a:t>sold</a:t>
            </a:r>
            <a:r>
              <a:rPr dirty="0" sz="1200" spc="-2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(COGS)</a:t>
            </a:r>
            <a:endParaRPr sz="1200">
              <a:latin typeface="LM Roman 12"/>
              <a:cs typeface="LM Roman 12"/>
            </a:endParaRPr>
          </a:p>
          <a:p>
            <a:pPr algn="just" marL="50800" marR="43180">
              <a:lnSpc>
                <a:spcPct val="100000"/>
              </a:lnSpc>
              <a:spcBef>
                <a:spcPts val="1450"/>
              </a:spcBef>
            </a:pP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product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cost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10">
                <a:latin typeface="LM Roman 12"/>
                <a:cs typeface="LM Roman 12"/>
              </a:rPr>
              <a:t>good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sold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2023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will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include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cost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building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maintaining  our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app.</a:t>
            </a:r>
            <a:r>
              <a:rPr dirty="0" sz="1200" spc="120">
                <a:latin typeface="LM Roman 12"/>
                <a:cs typeface="LM Roman 12"/>
              </a:rPr>
              <a:t>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hire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4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IT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programmers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(4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subordinates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post-maintenance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manager)  to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build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application.</a:t>
            </a:r>
            <a:r>
              <a:rPr dirty="0" sz="1200" spc="114">
                <a:latin typeface="LM Roman 12"/>
                <a:cs typeface="LM Roman 12"/>
              </a:rPr>
              <a:t> </a:t>
            </a:r>
            <a:r>
              <a:rPr dirty="0" sz="1200" spc="-55">
                <a:latin typeface="LM Roman 12"/>
                <a:cs typeface="LM Roman 12"/>
              </a:rPr>
              <a:t>To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10">
                <a:latin typeface="LM Roman 12"/>
                <a:cs typeface="LM Roman 12"/>
              </a:rPr>
              <a:t>be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specific,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2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front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end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engineers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2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back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end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developer. 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 hire </a:t>
            </a:r>
            <a:r>
              <a:rPr dirty="0" sz="1200" spc="-10">
                <a:latin typeface="LM Roman 12"/>
                <a:cs typeface="LM Roman 12"/>
              </a:rPr>
              <a:t>them </a:t>
            </a:r>
            <a:r>
              <a:rPr dirty="0" sz="1200" spc="-5">
                <a:latin typeface="LM Roman 12"/>
                <a:cs typeface="LM Roman 12"/>
              </a:rPr>
              <a:t>for 1 </a:t>
            </a:r>
            <a:r>
              <a:rPr dirty="0" sz="1200" spc="-15">
                <a:latin typeface="LM Roman 12"/>
                <a:cs typeface="LM Roman 12"/>
              </a:rPr>
              <a:t>month </a:t>
            </a:r>
            <a:r>
              <a:rPr dirty="0" sz="1200" spc="-5">
                <a:latin typeface="LM Roman 12"/>
                <a:cs typeface="LM Roman 12"/>
              </a:rPr>
              <a:t>to build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base of </a:t>
            </a:r>
            <a:r>
              <a:rPr dirty="0" sz="1200" spc="-10">
                <a:latin typeface="LM Roman 12"/>
                <a:cs typeface="LM Roman 12"/>
              </a:rPr>
              <a:t>the application </a:t>
            </a:r>
            <a:r>
              <a:rPr dirty="0" sz="1200" spc="-5">
                <a:latin typeface="LM Roman 12"/>
                <a:cs typeface="LM Roman 12"/>
              </a:rPr>
              <a:t>for us </a:t>
            </a:r>
            <a:r>
              <a:rPr dirty="0" sz="1200" spc="-10">
                <a:latin typeface="LM Roman 12"/>
                <a:cs typeface="LM Roman 12"/>
              </a:rPr>
              <a:t>and the </a:t>
            </a:r>
            <a:r>
              <a:rPr dirty="0" sz="1200" spc="-5" b="1">
                <a:latin typeface="LM Roman 12"/>
                <a:cs typeface="LM Roman 12"/>
              </a:rPr>
              <a:t>cost  of building up </a:t>
            </a:r>
            <a:r>
              <a:rPr dirty="0" sz="1200" spc="-10" b="1">
                <a:latin typeface="LM Roman 12"/>
                <a:cs typeface="LM Roman 12"/>
              </a:rPr>
              <a:t>the application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0">
                <a:latin typeface="LM Roman 12"/>
                <a:cs typeface="LM Roman 12"/>
              </a:rPr>
              <a:t>192,000 RMB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baseline="31250" sz="1200" spc="30">
                <a:latin typeface="LM Roman 8"/>
                <a:cs typeface="LM Roman 8"/>
              </a:rPr>
              <a:t>2</a:t>
            </a:r>
            <a:r>
              <a:rPr dirty="0" sz="1200" spc="20">
                <a:latin typeface="LM Roman 12"/>
                <a:cs typeface="LM Roman 12"/>
              </a:rPr>
              <a:t>.</a:t>
            </a:r>
            <a:endParaRPr sz="1200">
              <a:latin typeface="LM Roman 12"/>
              <a:cs typeface="LM Roman 12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dirty="0" sz="1200" spc="-5" b="1">
                <a:latin typeface="LM Roman 12"/>
                <a:cs typeface="LM Roman 12"/>
              </a:rPr>
              <a:t>Direct </a:t>
            </a:r>
            <a:r>
              <a:rPr dirty="0" sz="1200" b="1">
                <a:latin typeface="LM Roman 12"/>
                <a:cs typeface="LM Roman 12"/>
              </a:rPr>
              <a:t>labour </a:t>
            </a:r>
            <a:r>
              <a:rPr dirty="0" sz="1200" spc="-5" b="1">
                <a:latin typeface="LM Roman 12"/>
                <a:cs typeface="LM Roman 12"/>
              </a:rPr>
              <a:t>cost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2023 </a:t>
            </a:r>
            <a:r>
              <a:rPr dirty="0" sz="1200" spc="-5">
                <a:latin typeface="LM Roman 12"/>
                <a:cs typeface="LM Roman 12"/>
              </a:rPr>
              <a:t>= </a:t>
            </a:r>
            <a:r>
              <a:rPr dirty="0" sz="1200" spc="-10">
                <a:latin typeface="LM Roman 12"/>
                <a:cs typeface="LM Roman 12"/>
              </a:rPr>
              <a:t>192</a:t>
            </a:r>
            <a:r>
              <a:rPr dirty="0" sz="1200" spc="-10" i="1">
                <a:latin typeface="Arial"/>
                <a:cs typeface="Arial"/>
              </a:rPr>
              <a:t>, </a:t>
            </a:r>
            <a:r>
              <a:rPr dirty="0" sz="1200" spc="-10">
                <a:latin typeface="LM Roman 12"/>
                <a:cs typeface="LM Roman 12"/>
              </a:rPr>
              <a:t>000</a:t>
            </a:r>
            <a:r>
              <a:rPr dirty="0" sz="1200" spc="-1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RMB.</a:t>
            </a:r>
            <a:endParaRPr sz="1200">
              <a:latin typeface="LM Roman 12"/>
              <a:cs typeface="LM Roman 12"/>
            </a:endParaRPr>
          </a:p>
          <a:p>
            <a:pPr algn="just" marL="50800" marR="43180">
              <a:lnSpc>
                <a:spcPct val="100000"/>
              </a:lnSpc>
              <a:spcBef>
                <a:spcPts val="1450"/>
              </a:spcBef>
            </a:pPr>
            <a:r>
              <a:rPr dirty="0" sz="1200" spc="-5">
                <a:latin typeface="LM Roman 12"/>
                <a:cs typeface="LM Roman 12"/>
              </a:rPr>
              <a:t>Because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build up has </a:t>
            </a:r>
            <a:r>
              <a:rPr dirty="0" sz="1200" spc="5">
                <a:latin typeface="LM Roman 12"/>
                <a:cs typeface="LM Roman 12"/>
              </a:rPr>
              <a:t>been </a:t>
            </a:r>
            <a:r>
              <a:rPr dirty="0" sz="1200" spc="-5">
                <a:latin typeface="LM Roman 12"/>
                <a:cs typeface="LM Roman 12"/>
              </a:rPr>
              <a:t>done in </a:t>
            </a:r>
            <a:r>
              <a:rPr dirty="0" sz="1200" spc="-10">
                <a:latin typeface="LM Roman 12"/>
                <a:cs typeface="LM Roman 12"/>
              </a:rPr>
              <a:t>2023,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2024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 not </a:t>
            </a:r>
            <a:r>
              <a:rPr dirty="0" sz="1200" spc="-20">
                <a:latin typeface="LM Roman 12"/>
                <a:cs typeface="LM Roman 12"/>
              </a:rPr>
              <a:t>have </a:t>
            </a:r>
            <a:r>
              <a:rPr dirty="0" sz="1200" spc="-5" b="1">
                <a:latin typeface="LM Roman 12"/>
                <a:cs typeface="LM Roman 12"/>
              </a:rPr>
              <a:t>direct labour  cost</a:t>
            </a:r>
            <a:r>
              <a:rPr dirty="0" sz="1200" spc="-5">
                <a:latin typeface="LM Roman 12"/>
                <a:cs typeface="LM Roman 12"/>
              </a:rPr>
              <a:t>.</a:t>
            </a:r>
            <a:endParaRPr sz="1200">
              <a:latin typeface="LM Roman 12"/>
              <a:cs typeface="LM Roman 12"/>
            </a:endParaRPr>
          </a:p>
          <a:p>
            <a:pPr marL="259079" indent="-208915">
              <a:lnSpc>
                <a:spcPct val="100000"/>
              </a:lnSpc>
              <a:spcBef>
                <a:spcPts val="1450"/>
              </a:spcBef>
              <a:buAutoNum type="arabicPeriod" startAt="3"/>
              <a:tabLst>
                <a:tab pos="259715" algn="l"/>
              </a:tabLst>
            </a:pPr>
            <a:r>
              <a:rPr dirty="0" sz="1200" spc="-5" b="1">
                <a:latin typeface="LM Roman 12"/>
                <a:cs typeface="LM Roman 12"/>
              </a:rPr>
              <a:t>Gross</a:t>
            </a:r>
            <a:r>
              <a:rPr dirty="0" sz="1200" spc="-10" b="1">
                <a:latin typeface="LM Roman 12"/>
                <a:cs typeface="LM Roman 12"/>
              </a:rPr>
              <a:t> </a:t>
            </a:r>
            <a:r>
              <a:rPr dirty="0" sz="1200" spc="-15" b="1">
                <a:latin typeface="LM Roman 12"/>
                <a:cs typeface="LM Roman 12"/>
              </a:rPr>
              <a:t>Profit</a:t>
            </a:r>
            <a:endParaRPr sz="1200">
              <a:latin typeface="LM Roman 12"/>
              <a:cs typeface="LM Roman 12"/>
            </a:endParaRPr>
          </a:p>
          <a:p>
            <a:pPr algn="just" marL="50800" marR="43815">
              <a:lnSpc>
                <a:spcPct val="100000"/>
              </a:lnSpc>
              <a:spcBef>
                <a:spcPts val="1450"/>
              </a:spcBef>
            </a:pPr>
            <a:r>
              <a:rPr dirty="0" sz="1200" spc="-5">
                <a:latin typeface="LM Roman 12"/>
                <a:cs typeface="LM Roman 12"/>
              </a:rPr>
              <a:t>The </a:t>
            </a:r>
            <a:r>
              <a:rPr dirty="0" sz="1200" spc="-10">
                <a:latin typeface="LM Roman 12"/>
                <a:cs typeface="LM Roman 12"/>
              </a:rPr>
              <a:t>gross profit </a:t>
            </a:r>
            <a:r>
              <a:rPr dirty="0" sz="1200" spc="-15">
                <a:latin typeface="LM Roman 12"/>
                <a:cs typeface="LM Roman 12"/>
              </a:rPr>
              <a:t>would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0">
                <a:latin typeface="LM Roman 12"/>
                <a:cs typeface="LM Roman 12"/>
              </a:rPr>
              <a:t>the difference between </a:t>
            </a:r>
            <a:r>
              <a:rPr dirty="0" sz="1200" spc="-5">
                <a:latin typeface="LM Roman 12"/>
                <a:cs typeface="LM Roman 12"/>
              </a:rPr>
              <a:t>sales </a:t>
            </a:r>
            <a:r>
              <a:rPr dirty="0" sz="1200" spc="-15">
                <a:latin typeface="LM Roman 12"/>
                <a:cs typeface="LM Roman 12"/>
              </a:rPr>
              <a:t>revenue </a:t>
            </a:r>
            <a:r>
              <a:rPr dirty="0" sz="1200" spc="-10">
                <a:latin typeface="LM Roman 12"/>
                <a:cs typeface="LM Roman 12"/>
              </a:rPr>
              <a:t>and costs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5">
                <a:latin typeface="LM Roman 12"/>
                <a:cs typeface="LM Roman 12"/>
              </a:rPr>
              <a:t>goods </a:t>
            </a:r>
            <a:r>
              <a:rPr dirty="0" sz="1200" spc="-5">
                <a:latin typeface="LM Roman 12"/>
                <a:cs typeface="LM Roman 12"/>
              </a:rPr>
              <a:t>sold  </a:t>
            </a:r>
            <a:r>
              <a:rPr dirty="0" sz="1200" spc="-10">
                <a:latin typeface="LM Roman 12"/>
                <a:cs typeface="LM Roman 12"/>
              </a:rPr>
              <a:t>(COGS).</a:t>
            </a:r>
            <a:endParaRPr sz="1200">
              <a:latin typeface="LM Roman 12"/>
              <a:cs typeface="LM Roman 12"/>
            </a:endParaRPr>
          </a:p>
          <a:p>
            <a:pPr algn="ctr">
              <a:lnSpc>
                <a:spcPct val="100000"/>
              </a:lnSpc>
              <a:spcBef>
                <a:spcPts val="1455"/>
              </a:spcBef>
            </a:pPr>
            <a:r>
              <a:rPr dirty="0" sz="1200" spc="-5" b="1">
                <a:latin typeface="LM Roman 12"/>
                <a:cs typeface="LM Roman 12"/>
              </a:rPr>
              <a:t>Gross </a:t>
            </a:r>
            <a:r>
              <a:rPr dirty="0" sz="1200" spc="-15" b="1">
                <a:latin typeface="LM Roman 12"/>
                <a:cs typeface="LM Roman 12"/>
              </a:rPr>
              <a:t>Profit </a:t>
            </a:r>
            <a:r>
              <a:rPr dirty="0" sz="1200" spc="-10">
                <a:latin typeface="LM Roman 12"/>
                <a:cs typeface="LM Roman 12"/>
              </a:rPr>
              <a:t>2023 </a:t>
            </a:r>
            <a:r>
              <a:rPr dirty="0" sz="1200" spc="-5">
                <a:latin typeface="LM Roman 12"/>
                <a:cs typeface="LM Roman 12"/>
              </a:rPr>
              <a:t>= </a:t>
            </a:r>
            <a:r>
              <a:rPr dirty="0" sz="1200" spc="-10">
                <a:latin typeface="LM Roman 12"/>
                <a:cs typeface="LM Roman 12"/>
              </a:rPr>
              <a:t>31,306,000 </a:t>
            </a:r>
            <a:r>
              <a:rPr dirty="0" sz="1200" spc="-5">
                <a:latin typeface="LM Roman 12"/>
                <a:cs typeface="LM Roman 12"/>
              </a:rPr>
              <a:t>- </a:t>
            </a:r>
            <a:r>
              <a:rPr dirty="0" sz="1200" spc="-10">
                <a:latin typeface="LM Roman 12"/>
                <a:cs typeface="LM Roman 12"/>
              </a:rPr>
              <a:t>192,000 </a:t>
            </a:r>
            <a:r>
              <a:rPr dirty="0" sz="1200" spc="-5">
                <a:latin typeface="LM Roman 12"/>
                <a:cs typeface="LM Roman 12"/>
              </a:rPr>
              <a:t>=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31,114,000</a:t>
            </a:r>
            <a:endParaRPr sz="1200">
              <a:latin typeface="LM Roman 12"/>
              <a:cs typeface="LM Roman 12"/>
            </a:endParaRPr>
          </a:p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dirty="0" sz="1200" spc="-5" b="1">
                <a:latin typeface="LM Roman 12"/>
                <a:cs typeface="LM Roman 12"/>
              </a:rPr>
              <a:t>Gross </a:t>
            </a:r>
            <a:r>
              <a:rPr dirty="0" sz="1200" spc="-15" b="1">
                <a:latin typeface="LM Roman 12"/>
                <a:cs typeface="LM Roman 12"/>
              </a:rPr>
              <a:t>Profit </a:t>
            </a:r>
            <a:r>
              <a:rPr dirty="0" sz="1200" spc="-10">
                <a:latin typeface="LM Roman 12"/>
                <a:cs typeface="LM Roman 12"/>
              </a:rPr>
              <a:t>2024 </a:t>
            </a:r>
            <a:r>
              <a:rPr dirty="0" sz="1200" spc="-5">
                <a:latin typeface="LM Roman 12"/>
                <a:cs typeface="LM Roman 12"/>
              </a:rPr>
              <a:t>= </a:t>
            </a:r>
            <a:r>
              <a:rPr dirty="0" sz="1200" spc="-10">
                <a:latin typeface="LM Roman 12"/>
                <a:cs typeface="LM Roman 12"/>
              </a:rPr>
              <a:t>94,295,000 </a:t>
            </a:r>
            <a:r>
              <a:rPr dirty="0" sz="1200" spc="-5">
                <a:latin typeface="LM Roman 12"/>
                <a:cs typeface="LM Roman 12"/>
              </a:rPr>
              <a:t>- 0 =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94,295,000</a:t>
            </a:r>
            <a:endParaRPr sz="1200">
              <a:latin typeface="LM Roman 12"/>
              <a:cs typeface="LM Roman 12"/>
            </a:endParaRPr>
          </a:p>
          <a:p>
            <a:pPr marL="259079" indent="-208915">
              <a:lnSpc>
                <a:spcPct val="100000"/>
              </a:lnSpc>
              <a:spcBef>
                <a:spcPts val="1450"/>
              </a:spcBef>
              <a:buAutoNum type="arabicPeriod" startAt="4"/>
              <a:tabLst>
                <a:tab pos="259715" algn="l"/>
              </a:tabLst>
            </a:pPr>
            <a:r>
              <a:rPr dirty="0" sz="1200" spc="-10" b="1">
                <a:latin typeface="LM Roman 12"/>
                <a:cs typeface="LM Roman 12"/>
              </a:rPr>
              <a:t>Maintenance fee</a:t>
            </a:r>
            <a:endParaRPr sz="1200">
              <a:latin typeface="LM Roman 12"/>
              <a:cs typeface="LM Roman 12"/>
            </a:endParaRPr>
          </a:p>
          <a:p>
            <a:pPr algn="just" marL="50800" marR="44450">
              <a:lnSpc>
                <a:spcPct val="100000"/>
              </a:lnSpc>
              <a:spcBef>
                <a:spcPts val="1445"/>
              </a:spcBef>
            </a:pPr>
            <a:r>
              <a:rPr dirty="0" sz="1200" spc="-40">
                <a:latin typeface="LM Roman 12"/>
                <a:cs typeface="LM Roman 12"/>
              </a:rPr>
              <a:t>For </a:t>
            </a:r>
            <a:r>
              <a:rPr dirty="0" sz="1200" spc="-5">
                <a:latin typeface="LM Roman 12"/>
                <a:cs typeface="LM Roman 12"/>
              </a:rPr>
              <a:t>the next 11 </a:t>
            </a:r>
            <a:r>
              <a:rPr dirty="0" sz="1200" spc="-10">
                <a:latin typeface="LM Roman 12"/>
                <a:cs typeface="LM Roman 12"/>
              </a:rPr>
              <a:t>months after the </a:t>
            </a:r>
            <a:r>
              <a:rPr dirty="0" sz="1200" spc="-5">
                <a:latin typeface="LM Roman 12"/>
                <a:cs typeface="LM Roman 12"/>
              </a:rPr>
              <a:t>build up of </a:t>
            </a:r>
            <a:r>
              <a:rPr dirty="0" sz="1200" spc="-10">
                <a:latin typeface="LM Roman 12"/>
                <a:cs typeface="LM Roman 12"/>
              </a:rPr>
              <a:t>our application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2023,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 hire </a:t>
            </a:r>
            <a:r>
              <a:rPr dirty="0" sz="1200" spc="-10">
                <a:latin typeface="LM Roman 12"/>
                <a:cs typeface="LM Roman 12"/>
              </a:rPr>
              <a:t>only  </a:t>
            </a:r>
            <a:r>
              <a:rPr dirty="0" sz="1200" spc="-30">
                <a:latin typeface="LM Roman 12"/>
                <a:cs typeface="LM Roman 12"/>
              </a:rPr>
              <a:t>two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them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maintain the </a:t>
            </a:r>
            <a:r>
              <a:rPr dirty="0" sz="1200" spc="-5">
                <a:latin typeface="LM Roman 12"/>
                <a:cs typeface="LM Roman 12"/>
              </a:rPr>
              <a:t>program of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app.</a:t>
            </a:r>
            <a:endParaRPr sz="1200">
              <a:latin typeface="LM Roman 12"/>
              <a:cs typeface="LM Roman 12"/>
            </a:endParaRPr>
          </a:p>
          <a:p>
            <a:pPr algn="ctr">
              <a:lnSpc>
                <a:spcPct val="100000"/>
              </a:lnSpc>
              <a:spcBef>
                <a:spcPts val="1455"/>
              </a:spcBef>
            </a:pPr>
            <a:r>
              <a:rPr dirty="0" sz="1200" spc="-10" b="1">
                <a:latin typeface="LM Roman 12"/>
                <a:cs typeface="LM Roman 12"/>
              </a:rPr>
              <a:t>Maintenance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2023= </a:t>
            </a:r>
            <a:r>
              <a:rPr dirty="0" sz="1200" spc="-5">
                <a:latin typeface="LM Roman 12"/>
                <a:cs typeface="LM Roman 12"/>
              </a:rPr>
              <a:t>11 </a:t>
            </a:r>
            <a:r>
              <a:rPr dirty="0" sz="1200" spc="-10">
                <a:latin typeface="LM Roman 12"/>
                <a:cs typeface="LM Roman 12"/>
              </a:rPr>
              <a:t>months</a:t>
            </a:r>
            <a:r>
              <a:rPr dirty="0" sz="1200" spc="-5">
                <a:latin typeface="LM Roman 12"/>
                <a:cs typeface="LM Roman 12"/>
              </a:rPr>
              <a:t> </a:t>
            </a:r>
            <a:r>
              <a:rPr dirty="0" sz="1200" spc="-30" i="1">
                <a:latin typeface="Verdana"/>
                <a:cs typeface="Verdana"/>
              </a:rPr>
              <a:t>×</a:t>
            </a:r>
            <a:r>
              <a:rPr dirty="0" sz="1200" spc="-30">
                <a:latin typeface="LM Roman 12"/>
                <a:cs typeface="LM Roman 12"/>
              </a:rPr>
              <a:t>2</a:t>
            </a:r>
            <a:r>
              <a:rPr dirty="0" sz="1200" spc="-130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Verdana"/>
                <a:cs typeface="Verdana"/>
              </a:rPr>
              <a:t>×</a:t>
            </a:r>
            <a:r>
              <a:rPr dirty="0" sz="1200" spc="-160" i="1">
                <a:latin typeface="Verdana"/>
                <a:cs typeface="Verdana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48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5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000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=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1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5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056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5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000</a:t>
            </a:r>
            <a:r>
              <a:rPr dirty="0" sz="1200" spc="-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RMB.</a:t>
            </a:r>
            <a:endParaRPr sz="1200">
              <a:latin typeface="LM Roman 12"/>
              <a:cs typeface="LM Roman 12"/>
            </a:endParaRPr>
          </a:p>
          <a:p>
            <a:pPr algn="just" marL="50800" marR="43180">
              <a:lnSpc>
                <a:spcPct val="100000"/>
              </a:lnSpc>
              <a:spcBef>
                <a:spcPts val="1450"/>
              </a:spcBef>
            </a:pP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2024,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-10">
                <a:latin typeface="LM Roman 12"/>
                <a:cs typeface="LM Roman 12"/>
              </a:rPr>
              <a:t>only apply </a:t>
            </a:r>
            <a:r>
              <a:rPr dirty="0" sz="1200" spc="-5">
                <a:latin typeface="LM Roman 12"/>
                <a:cs typeface="LM Roman 12"/>
              </a:rPr>
              <a:t>2 programmer to </a:t>
            </a:r>
            <a:r>
              <a:rPr dirty="0" sz="1200" spc="-10">
                <a:latin typeface="LM Roman 12"/>
                <a:cs typeface="LM Roman 12"/>
              </a:rPr>
              <a:t>maintain the </a:t>
            </a:r>
            <a:r>
              <a:rPr dirty="0" sz="1200" spc="-5">
                <a:latin typeface="LM Roman 12"/>
                <a:cs typeface="LM Roman 12"/>
              </a:rPr>
              <a:t>program, </a:t>
            </a:r>
            <a:r>
              <a:rPr dirty="0" sz="1200" spc="-10">
                <a:latin typeface="LM Roman 12"/>
                <a:cs typeface="LM Roman 12"/>
              </a:rPr>
              <a:t>and they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-15">
                <a:latin typeface="LM Roman 12"/>
                <a:cs typeface="LM Roman 12"/>
              </a:rPr>
              <a:t>stay 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whole </a:t>
            </a:r>
            <a:r>
              <a:rPr dirty="0" sz="1200" spc="-10">
                <a:latin typeface="LM Roman 12"/>
                <a:cs typeface="LM Roman 12"/>
              </a:rPr>
              <a:t>year.</a:t>
            </a:r>
            <a:endParaRPr sz="1200">
              <a:latin typeface="LM Roman 12"/>
              <a:cs typeface="LM Roman 12"/>
            </a:endParaRPr>
          </a:p>
          <a:p>
            <a:pPr algn="ctr">
              <a:lnSpc>
                <a:spcPct val="100000"/>
              </a:lnSpc>
              <a:spcBef>
                <a:spcPts val="1455"/>
              </a:spcBef>
            </a:pPr>
            <a:r>
              <a:rPr dirty="0" sz="1200" spc="-10" b="1">
                <a:latin typeface="LM Roman 12"/>
                <a:cs typeface="LM Roman 12"/>
              </a:rPr>
              <a:t>Maintenance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2024 </a:t>
            </a:r>
            <a:r>
              <a:rPr dirty="0" sz="1200" spc="-5">
                <a:latin typeface="LM Roman 12"/>
                <a:cs typeface="LM Roman 12"/>
              </a:rPr>
              <a:t>= 12 </a:t>
            </a:r>
            <a:r>
              <a:rPr dirty="0" sz="1200" spc="-10">
                <a:latin typeface="LM Roman 12"/>
                <a:cs typeface="LM Roman 12"/>
              </a:rPr>
              <a:t>months</a:t>
            </a:r>
            <a:r>
              <a:rPr dirty="0" sz="1200" spc="-5">
                <a:latin typeface="LM Roman 12"/>
                <a:cs typeface="LM Roman 12"/>
              </a:rPr>
              <a:t> </a:t>
            </a:r>
            <a:r>
              <a:rPr dirty="0" sz="1200" spc="-30" i="1">
                <a:latin typeface="Verdana"/>
                <a:cs typeface="Verdana"/>
              </a:rPr>
              <a:t>×</a:t>
            </a:r>
            <a:r>
              <a:rPr dirty="0" sz="1200" spc="-30">
                <a:latin typeface="LM Roman 12"/>
                <a:cs typeface="LM Roman 12"/>
              </a:rPr>
              <a:t>2</a:t>
            </a:r>
            <a:r>
              <a:rPr dirty="0" sz="1200" spc="-130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Verdana"/>
                <a:cs typeface="Verdana"/>
              </a:rPr>
              <a:t>×</a:t>
            </a:r>
            <a:r>
              <a:rPr dirty="0" sz="1200" spc="-160" i="1">
                <a:latin typeface="Verdana"/>
                <a:cs typeface="Verdana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48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5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000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=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1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5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152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5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000</a:t>
            </a:r>
            <a:r>
              <a:rPr dirty="0" sz="1200" spc="-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RMB.</a:t>
            </a:r>
            <a:endParaRPr sz="1200">
              <a:latin typeface="LM Roman 12"/>
              <a:cs typeface="LM Roman 12"/>
            </a:endParaRPr>
          </a:p>
          <a:p>
            <a:pPr marL="259079" indent="-208915">
              <a:lnSpc>
                <a:spcPct val="100000"/>
              </a:lnSpc>
              <a:spcBef>
                <a:spcPts val="1450"/>
              </a:spcBef>
              <a:buAutoNum type="arabicPeriod" startAt="5"/>
              <a:tabLst>
                <a:tab pos="259715" algn="l"/>
              </a:tabLst>
            </a:pPr>
            <a:r>
              <a:rPr dirty="0" sz="1200" spc="-35" b="1">
                <a:latin typeface="LM Roman 12"/>
                <a:cs typeface="LM Roman 12"/>
              </a:rPr>
              <a:t>Fees </a:t>
            </a:r>
            <a:r>
              <a:rPr dirty="0" sz="1200" spc="-10" b="1">
                <a:latin typeface="LM Roman 12"/>
                <a:cs typeface="LM Roman 12"/>
              </a:rPr>
              <a:t>for </a:t>
            </a:r>
            <a:r>
              <a:rPr dirty="0" sz="1200" b="1">
                <a:latin typeface="LM Roman 12"/>
                <a:cs typeface="LM Roman 12"/>
              </a:rPr>
              <a:t>cooperation </a:t>
            </a:r>
            <a:r>
              <a:rPr dirty="0" sz="1200" spc="-10" b="1">
                <a:latin typeface="LM Roman 12"/>
                <a:cs typeface="LM Roman 12"/>
              </a:rPr>
              <a:t>with the agency </a:t>
            </a:r>
            <a:r>
              <a:rPr dirty="0" sz="1200" spc="-5" b="1">
                <a:latin typeface="LM Roman 12"/>
                <a:cs typeface="LM Roman 12"/>
              </a:rPr>
              <a:t>in </a:t>
            </a:r>
            <a:r>
              <a:rPr dirty="0" sz="1200" spc="-10" b="1">
                <a:latin typeface="LM Roman 12"/>
                <a:cs typeface="LM Roman 12"/>
              </a:rPr>
              <a:t>charge </a:t>
            </a:r>
            <a:r>
              <a:rPr dirty="0" sz="1200" spc="-5" b="1">
                <a:latin typeface="LM Roman 12"/>
                <a:cs typeface="LM Roman 12"/>
              </a:rPr>
              <a:t>of house</a:t>
            </a:r>
            <a:r>
              <a:rPr dirty="0" sz="1200" spc="7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viewing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LM Roman 12"/>
              <a:cs typeface="LM Roman 12"/>
            </a:endParaRPr>
          </a:p>
          <a:p>
            <a:pPr marL="221615">
              <a:lnSpc>
                <a:spcPct val="100000"/>
              </a:lnSpc>
              <a:spcBef>
                <a:spcPts val="5"/>
              </a:spcBef>
            </a:pPr>
            <a:r>
              <a:rPr dirty="0" baseline="27777" sz="1050" spc="-15">
                <a:latin typeface="LM Roman 7"/>
                <a:cs typeface="LM Roman 7"/>
              </a:rPr>
              <a:t>2</a:t>
            </a:r>
            <a:r>
              <a:rPr dirty="0" sz="1000" spc="-10">
                <a:latin typeface="LM Roman 10"/>
                <a:cs typeface="LM Roman 10"/>
              </a:rPr>
              <a:t>h</a:t>
            </a:r>
            <a:r>
              <a:rPr dirty="0" sz="1000" spc="-10">
                <a:latin typeface="LM Roman 10"/>
                <a:cs typeface="LM Roman 10"/>
                <a:hlinkClick r:id="rId2"/>
              </a:rPr>
              <a:t>ttps://www.glassdoor.com/Salar</a:t>
            </a:r>
            <a:r>
              <a:rPr dirty="0" sz="1000" spc="-10">
                <a:latin typeface="LM Roman 10"/>
                <a:cs typeface="LM Roman 10"/>
              </a:rPr>
              <a:t>y/T</a:t>
            </a:r>
            <a:r>
              <a:rPr dirty="0" sz="1000" spc="-10">
                <a:latin typeface="LM Roman 10"/>
                <a:cs typeface="LM Roman 10"/>
                <a:hlinkClick r:id="rId2"/>
              </a:rPr>
              <a:t>encent-Salaries-E38281.h</a:t>
            </a:r>
            <a:r>
              <a:rPr dirty="0" sz="1000" spc="-10">
                <a:latin typeface="LM Roman 10"/>
                <a:cs typeface="LM Roman 10"/>
              </a:rPr>
              <a:t>tm</a:t>
            </a:r>
            <a:endParaRPr sz="1000">
              <a:latin typeface="LM Roman 10"/>
              <a:cs typeface="LM Roman 1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1994" y="8877592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30" h="0">
                <a:moveTo>
                  <a:pt x="0" y="0"/>
                </a:moveTo>
                <a:lnTo>
                  <a:pt x="22463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7390" y="1427299"/>
            <a:ext cx="6845300" cy="778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614045" marR="60579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Because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need to </a:t>
            </a:r>
            <a:r>
              <a:rPr dirty="0" sz="1200" spc="-10">
                <a:latin typeface="LM Roman 12"/>
                <a:cs typeface="LM Roman 12"/>
              </a:rPr>
              <a:t>provide </a:t>
            </a:r>
            <a:r>
              <a:rPr dirty="0" sz="1200" spc="-20">
                <a:latin typeface="LM Roman 12"/>
                <a:cs typeface="LM Roman 12"/>
              </a:rPr>
              <a:t>offline </a:t>
            </a:r>
            <a:r>
              <a:rPr dirty="0" sz="1200" spc="-5">
                <a:latin typeface="LM Roman 12"/>
                <a:cs typeface="LM Roman 12"/>
              </a:rPr>
              <a:t>house </a:t>
            </a:r>
            <a:r>
              <a:rPr dirty="0" sz="1200" spc="-10">
                <a:latin typeface="LM Roman 12"/>
                <a:cs typeface="LM Roman 12"/>
              </a:rPr>
              <a:t>viewing </a:t>
            </a:r>
            <a:r>
              <a:rPr dirty="0" sz="1200" spc="-5">
                <a:latin typeface="LM Roman 12"/>
                <a:cs typeface="LM Roman 12"/>
              </a:rPr>
              <a:t>service,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need to </a:t>
            </a:r>
            <a:r>
              <a:rPr dirty="0" sz="1200">
                <a:latin typeface="LM Roman 12"/>
                <a:cs typeface="LM Roman 12"/>
              </a:rPr>
              <a:t>cooperate </a:t>
            </a:r>
            <a:r>
              <a:rPr dirty="0" sz="1200" spc="-5">
                <a:latin typeface="LM Roman 12"/>
                <a:cs typeface="LM Roman 12"/>
              </a:rPr>
              <a:t>with  </a:t>
            </a:r>
            <a:r>
              <a:rPr dirty="0" sz="1200" spc="-10">
                <a:latin typeface="LM Roman 12"/>
                <a:cs typeface="LM Roman 12"/>
              </a:rPr>
              <a:t>agency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charge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house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viewing.</a:t>
            </a:r>
            <a:r>
              <a:rPr dirty="0" sz="1200" spc="1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The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agency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can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get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about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3%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total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fee</a:t>
            </a:r>
            <a:r>
              <a:rPr dirty="0" sz="1200" spc="-65">
                <a:latin typeface="LM Roman 12"/>
                <a:cs typeface="LM Roman 12"/>
              </a:rPr>
              <a:t> </a:t>
            </a:r>
            <a:r>
              <a:rPr dirty="0" baseline="31250" sz="1200" spc="-7">
                <a:latin typeface="LM Roman 8"/>
                <a:cs typeface="LM Roman 8"/>
              </a:rPr>
              <a:t>3</a:t>
            </a:r>
            <a:r>
              <a:rPr dirty="0" baseline="31250" sz="1200" spc="142">
                <a:latin typeface="LM Roman 8"/>
                <a:cs typeface="LM Roman 8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when  </a:t>
            </a:r>
            <a:r>
              <a:rPr dirty="0" sz="1200" spc="-10">
                <a:latin typeface="LM Roman 12"/>
                <a:cs typeface="LM Roman 12"/>
              </a:rPr>
              <a:t>they </a:t>
            </a:r>
            <a:r>
              <a:rPr dirty="0" sz="1200" spc="-5">
                <a:latin typeface="LM Roman 12"/>
                <a:cs typeface="LM Roman 12"/>
              </a:rPr>
              <a:t>successfully facilitate a deal.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>
                <a:latin typeface="LM Roman 12"/>
                <a:cs typeface="LM Roman 12"/>
              </a:rPr>
              <a:t>expect </a:t>
            </a:r>
            <a:r>
              <a:rPr dirty="0" sz="1200" spc="-5">
                <a:latin typeface="LM Roman 12"/>
                <a:cs typeface="LM Roman 12"/>
              </a:rPr>
              <a:t>to calculate </a:t>
            </a:r>
            <a:r>
              <a:rPr dirty="0" sz="1200" spc="-10">
                <a:latin typeface="LM Roman 12"/>
                <a:cs typeface="LM Roman 12"/>
              </a:rPr>
              <a:t>the agency </a:t>
            </a:r>
            <a:r>
              <a:rPr dirty="0" sz="1200" spc="-5">
                <a:latin typeface="LM Roman 12"/>
                <a:cs typeface="LM Roman 12"/>
              </a:rPr>
              <a:t>fee </a:t>
            </a:r>
            <a:r>
              <a:rPr dirty="0" sz="1200" spc="-10">
                <a:latin typeface="LM Roman 12"/>
                <a:cs typeface="LM Roman 12"/>
              </a:rPr>
              <a:t>according to  </a:t>
            </a:r>
            <a:r>
              <a:rPr dirty="0" sz="1200" spc="-15">
                <a:latin typeface="LM Roman 12"/>
                <a:cs typeface="LM Roman 12"/>
              </a:rPr>
              <a:t>how many </a:t>
            </a:r>
            <a:r>
              <a:rPr dirty="0" sz="1200" spc="-10">
                <a:latin typeface="LM Roman 12"/>
                <a:cs typeface="LM Roman 12"/>
              </a:rPr>
              <a:t>months the students </a:t>
            </a:r>
            <a:r>
              <a:rPr dirty="0" sz="1200" spc="-15">
                <a:latin typeface="LM Roman 12"/>
                <a:cs typeface="LM Roman 12"/>
              </a:rPr>
              <a:t>stay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host </a:t>
            </a:r>
            <a:r>
              <a:rPr dirty="0" sz="1200" spc="-20">
                <a:latin typeface="LM Roman 12"/>
                <a:cs typeface="LM Roman 12"/>
              </a:rPr>
              <a:t>family, </a:t>
            </a:r>
            <a:r>
              <a:rPr dirty="0" sz="1200" spc="-10">
                <a:latin typeface="LM Roman 12"/>
                <a:cs typeface="LM Roman 12"/>
              </a:rPr>
              <a:t>which </a:t>
            </a:r>
            <a:r>
              <a:rPr dirty="0" sz="1200" spc="-5">
                <a:latin typeface="LM Roman 12"/>
                <a:cs typeface="LM Roman 12"/>
              </a:rPr>
              <a:t>means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fees for </a:t>
            </a:r>
            <a:r>
              <a:rPr dirty="0" sz="1200">
                <a:latin typeface="LM Roman 12"/>
                <a:cs typeface="LM Roman 12"/>
              </a:rPr>
              <a:t>coop-  </a:t>
            </a:r>
            <a:r>
              <a:rPr dirty="0" sz="1200" spc="-5">
                <a:latin typeface="LM Roman 12"/>
                <a:cs typeface="LM Roman 12"/>
              </a:rPr>
              <a:t>eration with </a:t>
            </a:r>
            <a:r>
              <a:rPr dirty="0" sz="1200" spc="-10">
                <a:latin typeface="LM Roman 12"/>
                <a:cs typeface="LM Roman 12"/>
              </a:rPr>
              <a:t>the agency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charge </a:t>
            </a:r>
            <a:r>
              <a:rPr dirty="0" sz="1200" spc="-5">
                <a:latin typeface="LM Roman 12"/>
                <a:cs typeface="LM Roman 12"/>
              </a:rPr>
              <a:t>of house </a:t>
            </a:r>
            <a:r>
              <a:rPr dirty="0" sz="1200" spc="-10">
                <a:latin typeface="LM Roman 12"/>
                <a:cs typeface="LM Roman 12"/>
              </a:rPr>
              <a:t>viewing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equal to </a:t>
            </a:r>
            <a:r>
              <a:rPr dirty="0" sz="1200" spc="-10">
                <a:latin typeface="LM Roman 12"/>
                <a:cs typeface="LM Roman 12"/>
              </a:rPr>
              <a:t>2% </a:t>
            </a:r>
            <a:r>
              <a:rPr dirty="0" sz="1200" spc="-55" i="1">
                <a:latin typeface="Verdana"/>
                <a:cs typeface="Verdana"/>
              </a:rPr>
              <a:t>× </a:t>
            </a:r>
            <a:r>
              <a:rPr dirty="0" sz="1200" spc="-5">
                <a:latin typeface="LM Roman 12"/>
                <a:cs typeface="LM Roman 12"/>
              </a:rPr>
              <a:t>12 </a:t>
            </a:r>
            <a:r>
              <a:rPr dirty="0" sz="1200" spc="-20">
                <a:latin typeface="LM Roman 12"/>
                <a:cs typeface="LM Roman 12"/>
              </a:rPr>
              <a:t>months</a:t>
            </a:r>
            <a:r>
              <a:rPr dirty="0" sz="1200" spc="-20" i="1">
                <a:latin typeface="Verdana"/>
                <a:cs typeface="Verdana"/>
              </a:rPr>
              <a:t>×  </a:t>
            </a:r>
            <a:r>
              <a:rPr dirty="0" sz="1200" spc="-10">
                <a:latin typeface="LM Roman 12"/>
                <a:cs typeface="LM Roman 12"/>
              </a:rPr>
              <a:t>charge </a:t>
            </a:r>
            <a:r>
              <a:rPr dirty="0" sz="1200" spc="-5">
                <a:latin typeface="LM Roman 12"/>
                <a:cs typeface="LM Roman 12"/>
              </a:rPr>
              <a:t>of host </a:t>
            </a:r>
            <a:r>
              <a:rPr dirty="0" sz="1200" spc="-20">
                <a:latin typeface="LM Roman 12"/>
                <a:cs typeface="LM Roman 12"/>
              </a:rPr>
              <a:t>family.</a:t>
            </a:r>
            <a:endParaRPr sz="1200">
              <a:latin typeface="LM Roman 12"/>
              <a:cs typeface="LM Roman 12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dirty="0" sz="1200" spc="-10" b="1">
                <a:latin typeface="LM Roman 12"/>
                <a:cs typeface="LM Roman 12"/>
              </a:rPr>
              <a:t>Agency </a:t>
            </a:r>
            <a:r>
              <a:rPr dirty="0" sz="1200" b="1">
                <a:latin typeface="LM Roman 12"/>
                <a:cs typeface="LM Roman 12"/>
              </a:rPr>
              <a:t>cooperation </a:t>
            </a:r>
            <a:r>
              <a:rPr dirty="0" sz="1200" spc="-10" b="1">
                <a:latin typeface="LM Roman 12"/>
                <a:cs typeface="LM Roman 12"/>
              </a:rPr>
              <a:t>fee </a:t>
            </a:r>
            <a:r>
              <a:rPr dirty="0" sz="1200" spc="-10">
                <a:latin typeface="LM Roman 12"/>
                <a:cs typeface="LM Roman 12"/>
              </a:rPr>
              <a:t>2023 </a:t>
            </a:r>
            <a:r>
              <a:rPr dirty="0" sz="1200" spc="-5">
                <a:latin typeface="LM Roman 12"/>
                <a:cs typeface="LM Roman 12"/>
              </a:rPr>
              <a:t>= </a:t>
            </a:r>
            <a:r>
              <a:rPr dirty="0" sz="1200" spc="-25">
                <a:latin typeface="LM Roman 12"/>
                <a:cs typeface="LM Roman 12"/>
              </a:rPr>
              <a:t>2%</a:t>
            </a:r>
            <a:r>
              <a:rPr dirty="0" sz="1200" spc="-25" i="1">
                <a:latin typeface="Verdana"/>
                <a:cs typeface="Verdana"/>
              </a:rPr>
              <a:t>× </a:t>
            </a:r>
            <a:r>
              <a:rPr dirty="0" sz="1200" spc="-10">
                <a:latin typeface="LM Roman 12"/>
                <a:cs typeface="LM Roman 12"/>
              </a:rPr>
              <a:t>1250 </a:t>
            </a:r>
            <a:r>
              <a:rPr dirty="0" sz="1200" spc="-25" i="1">
                <a:latin typeface="Verdana"/>
                <a:cs typeface="Verdana"/>
              </a:rPr>
              <a:t>×</a:t>
            </a:r>
            <a:r>
              <a:rPr dirty="0" sz="1200" spc="-25">
                <a:latin typeface="LM Roman 12"/>
                <a:cs typeface="LM Roman 12"/>
              </a:rPr>
              <a:t>12 </a:t>
            </a:r>
            <a:r>
              <a:rPr dirty="0" sz="1200" spc="-10">
                <a:latin typeface="LM Roman 12"/>
                <a:cs typeface="LM Roman 12"/>
              </a:rPr>
              <a:t>months </a:t>
            </a:r>
            <a:r>
              <a:rPr dirty="0" sz="1200" spc="-55" i="1">
                <a:latin typeface="Verdana"/>
                <a:cs typeface="Verdana"/>
              </a:rPr>
              <a:t>× </a:t>
            </a:r>
            <a:r>
              <a:rPr dirty="0" sz="1200" spc="-10">
                <a:latin typeface="LM Roman 12"/>
                <a:cs typeface="LM Roman 12"/>
              </a:rPr>
              <a:t>1,000=300,000 </a:t>
            </a:r>
            <a:r>
              <a:rPr dirty="0" sz="1200" spc="-5">
                <a:latin typeface="LM Roman 12"/>
                <a:cs typeface="LM Roman 12"/>
              </a:rPr>
              <a:t>dollars </a:t>
            </a:r>
            <a:r>
              <a:rPr dirty="0" sz="1200" spc="-55" i="1">
                <a:latin typeface="Verdana"/>
                <a:cs typeface="Verdana"/>
              </a:rPr>
              <a:t>≈ </a:t>
            </a:r>
            <a:r>
              <a:rPr dirty="0" sz="1200" spc="-10">
                <a:latin typeface="LM Roman 12"/>
                <a:cs typeface="LM Roman 12"/>
              </a:rPr>
              <a:t>2,100,000</a:t>
            </a:r>
            <a:r>
              <a:rPr dirty="0" sz="1200" spc="1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RMB.</a:t>
            </a:r>
            <a:endParaRPr sz="1200">
              <a:latin typeface="LM Roman 12"/>
              <a:cs typeface="LM Roman 12"/>
            </a:endParaRPr>
          </a:p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dirty="0" sz="1200" spc="-10" b="1">
                <a:latin typeface="LM Roman 12"/>
                <a:cs typeface="LM Roman 12"/>
              </a:rPr>
              <a:t>Agency </a:t>
            </a:r>
            <a:r>
              <a:rPr dirty="0" sz="1200" b="1">
                <a:latin typeface="LM Roman 12"/>
                <a:cs typeface="LM Roman 12"/>
              </a:rPr>
              <a:t>cooperation </a:t>
            </a:r>
            <a:r>
              <a:rPr dirty="0" sz="1200" spc="-10" b="1">
                <a:latin typeface="LM Roman 12"/>
                <a:cs typeface="LM Roman 12"/>
              </a:rPr>
              <a:t>fee </a:t>
            </a:r>
            <a:r>
              <a:rPr dirty="0" sz="1200" spc="-10">
                <a:latin typeface="LM Roman 12"/>
                <a:cs typeface="LM Roman 12"/>
              </a:rPr>
              <a:t>2024 </a:t>
            </a:r>
            <a:r>
              <a:rPr dirty="0" sz="1200" spc="-5">
                <a:latin typeface="LM Roman 12"/>
                <a:cs typeface="LM Roman 12"/>
              </a:rPr>
              <a:t>= </a:t>
            </a:r>
            <a:r>
              <a:rPr dirty="0" sz="1200" spc="-25">
                <a:latin typeface="LM Roman 12"/>
                <a:cs typeface="LM Roman 12"/>
              </a:rPr>
              <a:t>2%</a:t>
            </a:r>
            <a:r>
              <a:rPr dirty="0" sz="1200" spc="-25" i="1">
                <a:latin typeface="Verdana"/>
                <a:cs typeface="Verdana"/>
              </a:rPr>
              <a:t>× </a:t>
            </a:r>
            <a:r>
              <a:rPr dirty="0" sz="1200" spc="-10">
                <a:latin typeface="LM Roman 12"/>
                <a:cs typeface="LM Roman 12"/>
              </a:rPr>
              <a:t>1250 </a:t>
            </a:r>
            <a:r>
              <a:rPr dirty="0" sz="1200" spc="-25" i="1">
                <a:latin typeface="Verdana"/>
                <a:cs typeface="Verdana"/>
              </a:rPr>
              <a:t>×</a:t>
            </a:r>
            <a:r>
              <a:rPr dirty="0" sz="1200" spc="-25">
                <a:latin typeface="LM Roman 12"/>
                <a:cs typeface="LM Roman 12"/>
              </a:rPr>
              <a:t>12 </a:t>
            </a:r>
            <a:r>
              <a:rPr dirty="0" sz="1200" spc="-10">
                <a:latin typeface="LM Roman 12"/>
                <a:cs typeface="LM Roman 12"/>
              </a:rPr>
              <a:t>months </a:t>
            </a:r>
            <a:r>
              <a:rPr dirty="0" sz="1200" spc="-55" i="1">
                <a:latin typeface="Verdana"/>
                <a:cs typeface="Verdana"/>
              </a:rPr>
              <a:t>× </a:t>
            </a:r>
            <a:r>
              <a:rPr dirty="0" sz="1200" spc="-10">
                <a:latin typeface="LM Roman 12"/>
                <a:cs typeface="LM Roman 12"/>
              </a:rPr>
              <a:t>2,000=600,000 </a:t>
            </a:r>
            <a:r>
              <a:rPr dirty="0" sz="1200" spc="-5">
                <a:latin typeface="LM Roman 12"/>
                <a:cs typeface="LM Roman 12"/>
              </a:rPr>
              <a:t>dollars </a:t>
            </a:r>
            <a:r>
              <a:rPr dirty="0" sz="1200" spc="-55" i="1">
                <a:latin typeface="Verdana"/>
                <a:cs typeface="Verdana"/>
              </a:rPr>
              <a:t>≈ </a:t>
            </a:r>
            <a:r>
              <a:rPr dirty="0" sz="1200" spc="-10">
                <a:latin typeface="LM Roman 12"/>
                <a:cs typeface="LM Roman 12"/>
              </a:rPr>
              <a:t>4,200,000</a:t>
            </a:r>
            <a:r>
              <a:rPr dirty="0" sz="1200" spc="1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RMB.</a:t>
            </a:r>
            <a:endParaRPr sz="1200">
              <a:latin typeface="LM Roman 12"/>
              <a:cs typeface="LM Roman 12"/>
            </a:endParaRPr>
          </a:p>
          <a:p>
            <a:pPr marL="822960" indent="-209550">
              <a:lnSpc>
                <a:spcPct val="100000"/>
              </a:lnSpc>
              <a:spcBef>
                <a:spcPts val="1450"/>
              </a:spcBef>
              <a:buAutoNum type="arabicPeriod" startAt="6"/>
              <a:tabLst>
                <a:tab pos="823594" algn="l"/>
              </a:tabLst>
            </a:pPr>
            <a:r>
              <a:rPr dirty="0" sz="1200" spc="-15" b="1">
                <a:latin typeface="LM Roman 12"/>
                <a:cs typeface="LM Roman 12"/>
              </a:rPr>
              <a:t>Rent </a:t>
            </a:r>
            <a:r>
              <a:rPr dirty="0" sz="1200" spc="-10" b="1">
                <a:latin typeface="LM Roman 12"/>
                <a:cs typeface="LM Roman 12"/>
              </a:rPr>
              <a:t>for the</a:t>
            </a:r>
            <a:r>
              <a:rPr dirty="0" sz="1200" spc="5" b="1">
                <a:latin typeface="LM Roman 12"/>
                <a:cs typeface="LM Roman 12"/>
              </a:rPr>
              <a:t> </a:t>
            </a:r>
            <a:r>
              <a:rPr dirty="0" sz="1200" spc="-20" b="1">
                <a:latin typeface="LM Roman 12"/>
                <a:cs typeface="LM Roman 12"/>
              </a:rPr>
              <a:t>office</a:t>
            </a:r>
            <a:endParaRPr sz="1200">
              <a:latin typeface="LM Roman 12"/>
              <a:cs typeface="LM Roman 12"/>
            </a:endParaRPr>
          </a:p>
          <a:p>
            <a:pPr algn="just" marL="614045" marR="605790">
              <a:lnSpc>
                <a:spcPct val="100000"/>
              </a:lnSpc>
              <a:spcBef>
                <a:spcPts val="1450"/>
              </a:spcBef>
            </a:pPr>
            <a:r>
              <a:rPr dirty="0" sz="1200" spc="-55">
                <a:latin typeface="LM Roman 12"/>
                <a:cs typeface="LM Roman 12"/>
              </a:rPr>
              <a:t>We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predict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that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are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going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have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44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people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total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office, </a:t>
            </a:r>
            <a:r>
              <a:rPr dirty="0" sz="1200" spc="-5">
                <a:latin typeface="LM Roman 12"/>
                <a:cs typeface="LM Roman 12"/>
              </a:rPr>
              <a:t>so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we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plan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rent  </a:t>
            </a:r>
            <a:r>
              <a:rPr dirty="0" sz="1200" spc="-5">
                <a:latin typeface="LM Roman 12"/>
                <a:cs typeface="LM Roman 12"/>
              </a:rPr>
              <a:t>a </a:t>
            </a:r>
            <a:r>
              <a:rPr dirty="0" sz="1200" spc="-10">
                <a:latin typeface="LM Roman 12"/>
                <a:cs typeface="LM Roman 12"/>
              </a:rPr>
              <a:t>544.49 </a:t>
            </a:r>
            <a:r>
              <a:rPr dirty="0" sz="1200" spc="10" i="1">
                <a:latin typeface="Arial"/>
                <a:cs typeface="Arial"/>
              </a:rPr>
              <a:t>m</a:t>
            </a:r>
            <a:r>
              <a:rPr dirty="0" baseline="31250" sz="1200" spc="15">
                <a:latin typeface="LM Roman 8"/>
                <a:cs typeface="LM Roman 8"/>
              </a:rPr>
              <a:t>2 </a:t>
            </a:r>
            <a:r>
              <a:rPr dirty="0" sz="1200" spc="-20">
                <a:latin typeface="LM Roman 12"/>
                <a:cs typeface="LM Roman 12"/>
              </a:rPr>
              <a:t>office </a:t>
            </a:r>
            <a:r>
              <a:rPr dirty="0" sz="1200" spc="-5">
                <a:latin typeface="LM Roman 12"/>
                <a:cs typeface="LM Roman 12"/>
              </a:rPr>
              <a:t>in Shanghai Jinmao </a:t>
            </a:r>
            <a:r>
              <a:rPr dirty="0" sz="1200" spc="-40">
                <a:latin typeface="LM Roman 12"/>
                <a:cs typeface="LM Roman 12"/>
              </a:rPr>
              <a:t>Tower </a:t>
            </a:r>
            <a:r>
              <a:rPr dirty="0" sz="1200" spc="-10">
                <a:latin typeface="LM Roman 12"/>
                <a:cs typeface="LM Roman 12"/>
              </a:rPr>
              <a:t>(No.88, Century </a:t>
            </a:r>
            <a:r>
              <a:rPr dirty="0" sz="1200" spc="-35">
                <a:latin typeface="LM Roman 12"/>
                <a:cs typeface="LM Roman 12"/>
              </a:rPr>
              <a:t>Avenue, </a:t>
            </a:r>
            <a:r>
              <a:rPr dirty="0" sz="1200" spc="-5">
                <a:latin typeface="LM Roman 12"/>
                <a:cs typeface="LM Roman 12"/>
              </a:rPr>
              <a:t>Pudong New  Area, Shanghai) </a:t>
            </a:r>
            <a:r>
              <a:rPr dirty="0" baseline="31250" sz="1200" spc="30">
                <a:latin typeface="LM Roman 8"/>
                <a:cs typeface="LM Roman 8"/>
              </a:rPr>
              <a:t>4</a:t>
            </a:r>
            <a:r>
              <a:rPr dirty="0" sz="1200" spc="20">
                <a:latin typeface="LM Roman 12"/>
                <a:cs typeface="LM Roman 12"/>
              </a:rPr>
              <a:t>. </a:t>
            </a:r>
            <a:r>
              <a:rPr dirty="0" sz="1200" spc="-5">
                <a:latin typeface="LM Roman 12"/>
                <a:cs typeface="LM Roman 12"/>
              </a:rPr>
              <a:t>The </a:t>
            </a:r>
            <a:r>
              <a:rPr dirty="0" sz="1200" spc="-15">
                <a:latin typeface="LM Roman 12"/>
                <a:cs typeface="LM Roman 12"/>
              </a:rPr>
              <a:t>rent </a:t>
            </a:r>
            <a:r>
              <a:rPr dirty="0" sz="1200" spc="-10">
                <a:latin typeface="LM Roman 12"/>
                <a:cs typeface="LM Roman 12"/>
              </a:rPr>
              <a:t>charge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this </a:t>
            </a:r>
            <a:r>
              <a:rPr dirty="0" sz="1200" spc="-20">
                <a:latin typeface="LM Roman 12"/>
                <a:cs typeface="LM Roman 12"/>
              </a:rPr>
              <a:t>office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-10">
                <a:latin typeface="LM Roman 12"/>
                <a:cs typeface="LM Roman 12"/>
              </a:rPr>
              <a:t>174,200</a:t>
            </a:r>
            <a:r>
              <a:rPr dirty="0" sz="1200" spc="17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RMB/month.</a:t>
            </a:r>
            <a:endParaRPr sz="1200">
              <a:latin typeface="LM Roman 12"/>
              <a:cs typeface="LM Roman 12"/>
            </a:endParaRPr>
          </a:p>
          <a:p>
            <a:pPr algn="ctr">
              <a:lnSpc>
                <a:spcPct val="100000"/>
              </a:lnSpc>
              <a:spcBef>
                <a:spcPts val="1455"/>
              </a:spcBef>
            </a:pPr>
            <a:r>
              <a:rPr dirty="0" sz="1200" spc="-15" b="1">
                <a:latin typeface="LM Roman 12"/>
                <a:cs typeface="LM Roman 12"/>
              </a:rPr>
              <a:t>Rent </a:t>
            </a:r>
            <a:r>
              <a:rPr dirty="0" sz="1200" spc="-10" b="1">
                <a:latin typeface="LM Roman 12"/>
                <a:cs typeface="LM Roman 12"/>
              </a:rPr>
              <a:t>fee </a:t>
            </a:r>
            <a:r>
              <a:rPr dirty="0" sz="1200" spc="-10">
                <a:latin typeface="LM Roman 12"/>
                <a:cs typeface="LM Roman 12"/>
              </a:rPr>
              <a:t>2023 2024=174,200</a:t>
            </a:r>
            <a:r>
              <a:rPr dirty="0" sz="1200" spc="-10" i="1">
                <a:latin typeface="Verdana"/>
                <a:cs typeface="Verdana"/>
              </a:rPr>
              <a:t>×</a:t>
            </a:r>
            <a:r>
              <a:rPr dirty="0" sz="1200" spc="-10">
                <a:latin typeface="LM Roman 12"/>
                <a:cs typeface="LM Roman 12"/>
              </a:rPr>
              <a:t>12 months=2,090,400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RMB.</a:t>
            </a:r>
            <a:endParaRPr sz="1200">
              <a:latin typeface="LM Roman 12"/>
              <a:cs typeface="LM Roman 12"/>
            </a:endParaRPr>
          </a:p>
          <a:p>
            <a:pPr marL="822960" indent="-209550">
              <a:lnSpc>
                <a:spcPct val="100000"/>
              </a:lnSpc>
              <a:spcBef>
                <a:spcPts val="1450"/>
              </a:spcBef>
              <a:buAutoNum type="arabicPeriod" startAt="7"/>
              <a:tabLst>
                <a:tab pos="823594" algn="l"/>
              </a:tabLst>
            </a:pPr>
            <a:r>
              <a:rPr dirty="0" sz="1200" spc="-30" b="1">
                <a:latin typeface="LM Roman 12"/>
                <a:cs typeface="LM Roman 12"/>
              </a:rPr>
              <a:t>Water </a:t>
            </a:r>
            <a:r>
              <a:rPr dirty="0" sz="1200" spc="-10" b="1">
                <a:latin typeface="LM Roman 12"/>
                <a:cs typeface="LM Roman 12"/>
              </a:rPr>
              <a:t>and electricity</a:t>
            </a:r>
            <a:r>
              <a:rPr dirty="0" sz="1200" spc="20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fee</a:t>
            </a:r>
            <a:endParaRPr sz="1200">
              <a:latin typeface="LM Roman 12"/>
              <a:cs typeface="LM Roman 12"/>
            </a:endParaRPr>
          </a:p>
          <a:p>
            <a:pPr algn="just" marL="614045" marR="606425">
              <a:lnSpc>
                <a:spcPct val="100000"/>
              </a:lnSpc>
              <a:spcBef>
                <a:spcPts val="1450"/>
              </a:spcBef>
            </a:pPr>
            <a:r>
              <a:rPr dirty="0" sz="1200" spc="-5">
                <a:latin typeface="LM Roman 12"/>
                <a:cs typeface="LM Roman 12"/>
              </a:rPr>
              <a:t>The </a:t>
            </a:r>
            <a:r>
              <a:rPr dirty="0" sz="1200" spc="-15">
                <a:latin typeface="LM Roman 12"/>
                <a:cs typeface="LM Roman 12"/>
              </a:rPr>
              <a:t>water </a:t>
            </a:r>
            <a:r>
              <a:rPr dirty="0" sz="1200" spc="-10">
                <a:latin typeface="LM Roman 12"/>
                <a:cs typeface="LM Roman 12"/>
              </a:rPr>
              <a:t>and electricity </a:t>
            </a:r>
            <a:r>
              <a:rPr dirty="0" sz="1200" spc="-5">
                <a:latin typeface="LM Roman 12"/>
                <a:cs typeface="LM Roman 12"/>
              </a:rPr>
              <a:t>fee cost is for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20">
                <a:latin typeface="LM Roman 12"/>
                <a:cs typeface="LM Roman 12"/>
              </a:rPr>
              <a:t>office.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predicted </a:t>
            </a:r>
            <a:r>
              <a:rPr dirty="0" sz="1200" spc="-10">
                <a:latin typeface="LM Roman 12"/>
                <a:cs typeface="LM Roman 12"/>
              </a:rPr>
              <a:t>that the </a:t>
            </a:r>
            <a:r>
              <a:rPr dirty="0" sz="1200" spc="-5">
                <a:latin typeface="LM Roman 12"/>
                <a:cs typeface="LM Roman 12"/>
              </a:rPr>
              <a:t>cost will </a:t>
            </a:r>
            <a:r>
              <a:rPr dirty="0" sz="1200" spc="10">
                <a:latin typeface="LM Roman 12"/>
                <a:cs typeface="LM Roman 12"/>
              </a:rPr>
              <a:t>be  </a:t>
            </a:r>
            <a:r>
              <a:rPr dirty="0" sz="1200" spc="-10">
                <a:latin typeface="LM Roman 12"/>
                <a:cs typeface="LM Roman 12"/>
              </a:rPr>
              <a:t>18,000 RMB</a:t>
            </a:r>
            <a:r>
              <a:rPr dirty="0" sz="1200" spc="-5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annually.</a:t>
            </a:r>
            <a:endParaRPr sz="1200">
              <a:latin typeface="LM Roman 12"/>
              <a:cs typeface="LM Roman 12"/>
            </a:endParaRPr>
          </a:p>
          <a:p>
            <a:pPr marL="822960" indent="-209550">
              <a:lnSpc>
                <a:spcPct val="100000"/>
              </a:lnSpc>
              <a:spcBef>
                <a:spcPts val="1455"/>
              </a:spcBef>
              <a:buAutoNum type="arabicPeriod" startAt="8"/>
              <a:tabLst>
                <a:tab pos="823594" algn="l"/>
              </a:tabLst>
            </a:pPr>
            <a:r>
              <a:rPr dirty="0" sz="1200" spc="-20" b="1">
                <a:latin typeface="LM Roman 12"/>
                <a:cs typeface="LM Roman 12"/>
              </a:rPr>
              <a:t>Facilities</a:t>
            </a:r>
            <a:endParaRPr sz="1200">
              <a:latin typeface="LM Roman 12"/>
              <a:cs typeface="LM Roman 12"/>
            </a:endParaRPr>
          </a:p>
          <a:p>
            <a:pPr algn="just" marL="614045" marR="605155">
              <a:lnSpc>
                <a:spcPct val="100000"/>
              </a:lnSpc>
              <a:spcBef>
                <a:spcPts val="1450"/>
              </a:spcBef>
            </a:pPr>
            <a:r>
              <a:rPr dirty="0" sz="1200" spc="-10">
                <a:latin typeface="LM Roman 12"/>
                <a:cs typeface="LM Roman 12"/>
              </a:rPr>
              <a:t>Our company contains </a:t>
            </a:r>
            <a:r>
              <a:rPr dirty="0" sz="1200" spc="-5">
                <a:latin typeface="LM Roman 12"/>
                <a:cs typeface="LM Roman 12"/>
              </a:rPr>
              <a:t>40 </a:t>
            </a:r>
            <a:r>
              <a:rPr dirty="0" sz="1200" spc="-15">
                <a:latin typeface="LM Roman 12"/>
                <a:cs typeface="LM Roman 12"/>
              </a:rPr>
              <a:t>workers </a:t>
            </a:r>
            <a:r>
              <a:rPr dirty="0" sz="1200" spc="-5">
                <a:latin typeface="LM Roman 12"/>
                <a:cs typeface="LM Roman 12"/>
              </a:rPr>
              <a:t>excluding Muriel, Eddie, Suky and Stephanie. </a:t>
            </a:r>
            <a:r>
              <a:rPr dirty="0" sz="1200" spc="-55">
                <a:latin typeface="LM Roman 12"/>
                <a:cs typeface="LM Roman 12"/>
              </a:rPr>
              <a:t>We  </a:t>
            </a:r>
            <a:r>
              <a:rPr dirty="0" sz="1200" spc="-5">
                <a:latin typeface="LM Roman 12"/>
                <a:cs typeface="LM Roman 12"/>
              </a:rPr>
              <a:t>plan to buy 40 computers for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20">
                <a:latin typeface="LM Roman 12"/>
                <a:cs typeface="LM Roman 12"/>
              </a:rPr>
              <a:t>company. </a:t>
            </a:r>
            <a:r>
              <a:rPr dirty="0" sz="1200" spc="-5">
                <a:latin typeface="LM Roman 12"/>
                <a:cs typeface="LM Roman 12"/>
              </a:rPr>
              <a:t>Since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20">
                <a:latin typeface="LM Roman 12"/>
                <a:cs typeface="LM Roman 12"/>
              </a:rPr>
              <a:t>office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5">
                <a:latin typeface="LM Roman 12"/>
                <a:cs typeface="LM Roman 12"/>
              </a:rPr>
              <a:t>rent </a:t>
            </a:r>
            <a:r>
              <a:rPr dirty="0" sz="1200" spc="-10">
                <a:latin typeface="LM Roman 12"/>
                <a:cs typeface="LM Roman 12"/>
              </a:rPr>
              <a:t>contains </a:t>
            </a:r>
            <a:r>
              <a:rPr dirty="0" sz="1200" spc="-5">
                <a:latin typeface="LM Roman 12"/>
                <a:cs typeface="LM Roman 12"/>
              </a:rPr>
              <a:t>basic  </a:t>
            </a:r>
            <a:r>
              <a:rPr dirty="0" sz="1200" spc="-20">
                <a:latin typeface="LM Roman 12"/>
                <a:cs typeface="LM Roman 12"/>
              </a:rPr>
              <a:t>office </a:t>
            </a:r>
            <a:r>
              <a:rPr dirty="0" sz="1200" spc="-5">
                <a:latin typeface="LM Roman 12"/>
                <a:cs typeface="LM Roman 12"/>
              </a:rPr>
              <a:t>furniture,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-10">
                <a:latin typeface="LM Roman 12"/>
                <a:cs typeface="LM Roman 12"/>
              </a:rPr>
              <a:t>only </a:t>
            </a:r>
            <a:r>
              <a:rPr dirty="0" sz="1200" spc="-5">
                <a:latin typeface="LM Roman 12"/>
                <a:cs typeface="LM Roman 12"/>
              </a:rPr>
              <a:t>prepare </a:t>
            </a:r>
            <a:r>
              <a:rPr dirty="0" sz="1200" spc="-10">
                <a:latin typeface="LM Roman 12"/>
                <a:cs typeface="LM Roman 12"/>
              </a:rPr>
              <a:t>computers </a:t>
            </a:r>
            <a:r>
              <a:rPr dirty="0" sz="1200" spc="-5">
                <a:latin typeface="LM Roman 12"/>
                <a:cs typeface="LM Roman 12"/>
              </a:rPr>
              <a:t>(about </a:t>
            </a:r>
            <a:r>
              <a:rPr dirty="0" sz="1200" spc="-10">
                <a:latin typeface="LM Roman 12"/>
                <a:cs typeface="LM Roman 12"/>
              </a:rPr>
              <a:t>1,700 RMB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enough) for  </a:t>
            </a:r>
            <a:r>
              <a:rPr dirty="0" sz="1200" spc="-15">
                <a:latin typeface="LM Roman 12"/>
                <a:cs typeface="LM Roman 12"/>
              </a:rPr>
              <a:t>workers.</a:t>
            </a:r>
            <a:endParaRPr sz="1200">
              <a:latin typeface="LM Roman 12"/>
              <a:cs typeface="LM Roman 12"/>
            </a:endParaRPr>
          </a:p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dirty="0" sz="1200" spc="-20" b="1">
                <a:latin typeface="LM Roman 12"/>
                <a:cs typeface="LM Roman 12"/>
              </a:rPr>
              <a:t>Facilities </a:t>
            </a:r>
            <a:r>
              <a:rPr dirty="0" sz="1200" spc="-10" b="1">
                <a:latin typeface="LM Roman 12"/>
                <a:cs typeface="LM Roman 12"/>
              </a:rPr>
              <a:t>fee </a:t>
            </a:r>
            <a:r>
              <a:rPr dirty="0" sz="1200" spc="-15">
                <a:latin typeface="LM Roman 12"/>
                <a:cs typeface="LM Roman 12"/>
              </a:rPr>
              <a:t>2023=40</a:t>
            </a:r>
            <a:r>
              <a:rPr dirty="0" sz="1200" spc="-15" i="1">
                <a:latin typeface="Verdana"/>
                <a:cs typeface="Verdana"/>
              </a:rPr>
              <a:t>×</a:t>
            </a:r>
            <a:r>
              <a:rPr dirty="0" sz="1200" spc="-15">
                <a:latin typeface="LM Roman 12"/>
                <a:cs typeface="LM Roman 12"/>
              </a:rPr>
              <a:t>1</a:t>
            </a:r>
            <a:r>
              <a:rPr dirty="0" sz="1200" spc="-15" i="1">
                <a:latin typeface="Arial"/>
                <a:cs typeface="Arial"/>
              </a:rPr>
              <a:t>, </a:t>
            </a:r>
            <a:r>
              <a:rPr dirty="0" sz="1200" spc="-10">
                <a:latin typeface="LM Roman 12"/>
                <a:cs typeface="LM Roman 12"/>
              </a:rPr>
              <a:t>700=68,000</a:t>
            </a:r>
            <a:r>
              <a:rPr dirty="0" sz="1200" spc="-1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RMB.</a:t>
            </a:r>
            <a:endParaRPr sz="1200">
              <a:latin typeface="LM Roman 12"/>
              <a:cs typeface="LM Roman 12"/>
            </a:endParaRPr>
          </a:p>
          <a:p>
            <a:pPr algn="just" marL="614045" marR="606425">
              <a:lnSpc>
                <a:spcPct val="100000"/>
              </a:lnSpc>
              <a:spcBef>
                <a:spcPts val="1450"/>
              </a:spcBef>
            </a:pP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2024,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>
                <a:latin typeface="LM Roman 12"/>
                <a:cs typeface="LM Roman 12"/>
              </a:rPr>
              <a:t>expect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>
                <a:latin typeface="LM Roman 12"/>
                <a:cs typeface="LM Roman 12"/>
              </a:rPr>
              <a:t>spend </a:t>
            </a:r>
            <a:r>
              <a:rPr dirty="0" sz="1200" spc="-10">
                <a:latin typeface="LM Roman 12"/>
                <a:cs typeface="LM Roman 12"/>
              </a:rPr>
              <a:t>15,000 RMB </a:t>
            </a:r>
            <a:r>
              <a:rPr dirty="0" sz="1200" spc="-5">
                <a:latin typeface="LM Roman 12"/>
                <a:cs typeface="LM Roman 12"/>
              </a:rPr>
              <a:t>on </a:t>
            </a:r>
            <a:r>
              <a:rPr dirty="0" sz="1200" spc="-20">
                <a:latin typeface="LM Roman 12"/>
                <a:cs typeface="LM Roman 12"/>
              </a:rPr>
              <a:t>office </a:t>
            </a:r>
            <a:r>
              <a:rPr dirty="0" sz="1200" spc="-5">
                <a:latin typeface="LM Roman 12"/>
                <a:cs typeface="LM Roman 12"/>
              </a:rPr>
              <a:t>facilities to </a:t>
            </a:r>
            <a:r>
              <a:rPr dirty="0" sz="1200" spc="-10">
                <a:latin typeface="LM Roman 12"/>
                <a:cs typeface="LM Roman 12"/>
              </a:rPr>
              <a:t>add </a:t>
            </a:r>
            <a:r>
              <a:rPr dirty="0" sz="1200" spc="-5">
                <a:latin typeface="LM Roman 12"/>
                <a:cs typeface="LM Roman 12"/>
              </a:rPr>
              <a:t>facilities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em-  </a:t>
            </a:r>
            <a:r>
              <a:rPr dirty="0" sz="1200" spc="-15">
                <a:latin typeface="LM Roman 12"/>
                <a:cs typeface="LM Roman 12"/>
              </a:rPr>
              <a:t>ployees</a:t>
            </a:r>
            <a:r>
              <a:rPr dirty="0" sz="1200" spc="-10">
                <a:latin typeface="LM Roman 12"/>
                <a:cs typeface="LM Roman 12"/>
              </a:rPr>
              <a:t> require.</a:t>
            </a:r>
            <a:endParaRPr sz="1200">
              <a:latin typeface="LM Roman 12"/>
              <a:cs typeface="LM Roman 12"/>
            </a:endParaRPr>
          </a:p>
          <a:p>
            <a:pPr marL="822960" indent="-209550">
              <a:lnSpc>
                <a:spcPct val="100000"/>
              </a:lnSpc>
              <a:spcBef>
                <a:spcPts val="1455"/>
              </a:spcBef>
              <a:buAutoNum type="arabicPeriod" startAt="9"/>
              <a:tabLst>
                <a:tab pos="823594" algn="l"/>
              </a:tabLst>
            </a:pPr>
            <a:r>
              <a:rPr dirty="0" sz="1200" spc="-15" b="1">
                <a:latin typeface="LM Roman 12"/>
                <a:cs typeface="LM Roman 12"/>
              </a:rPr>
              <a:t>Advertisement</a:t>
            </a:r>
            <a:endParaRPr sz="1200">
              <a:latin typeface="LM Roman 12"/>
              <a:cs typeface="LM Roman 12"/>
            </a:endParaRPr>
          </a:p>
          <a:p>
            <a:pPr algn="just" marL="614045" marR="606425">
              <a:lnSpc>
                <a:spcPct val="100000"/>
              </a:lnSpc>
              <a:spcBef>
                <a:spcPts val="1450"/>
              </a:spcBef>
            </a:pP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plan to place </a:t>
            </a:r>
            <a:r>
              <a:rPr dirty="0" sz="1200" spc="-10">
                <a:latin typeface="LM Roman 12"/>
                <a:cs typeface="LM Roman 12"/>
              </a:rPr>
              <a:t>advertisements </a:t>
            </a:r>
            <a:r>
              <a:rPr dirty="0" sz="1200" spc="-5">
                <a:latin typeface="LM Roman 12"/>
                <a:cs typeface="LM Roman 12"/>
              </a:rPr>
              <a:t>on </a:t>
            </a:r>
            <a:r>
              <a:rPr dirty="0" sz="1200" spc="-10">
                <a:latin typeface="LM Roman 12"/>
                <a:cs typeface="LM Roman 12"/>
              </a:rPr>
              <a:t>video </a:t>
            </a:r>
            <a:r>
              <a:rPr dirty="0" sz="1200" spc="-5">
                <a:latin typeface="LM Roman 12"/>
                <a:cs typeface="LM Roman 12"/>
              </a:rPr>
              <a:t>platforms. for example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-15">
                <a:latin typeface="LM Roman 12"/>
                <a:cs typeface="LM Roman 12"/>
              </a:rPr>
              <a:t>work </a:t>
            </a:r>
            <a:r>
              <a:rPr dirty="0" sz="1200" spc="-5">
                <a:latin typeface="LM Roman 12"/>
                <a:cs typeface="LM Roman 12"/>
              </a:rPr>
              <a:t>with  </a:t>
            </a:r>
            <a:r>
              <a:rPr dirty="0" sz="1200" spc="-10">
                <a:latin typeface="LM Roman 12"/>
                <a:cs typeface="LM Roman 12"/>
              </a:rPr>
              <a:t>student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uploaders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on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5" i="1">
                <a:latin typeface="LM Roman 12"/>
                <a:cs typeface="LM Roman 12"/>
              </a:rPr>
              <a:t>Bilibili</a:t>
            </a:r>
            <a:r>
              <a:rPr dirty="0" sz="1200" spc="-20" i="1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who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are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studying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abroad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pay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them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place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ads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endParaRPr sz="1200">
              <a:latin typeface="LM Roman 12"/>
              <a:cs typeface="LM Roman 12"/>
            </a:endParaRPr>
          </a:p>
          <a:p>
            <a:pPr marL="785495" marR="2561590">
              <a:lnSpc>
                <a:spcPct val="100000"/>
              </a:lnSpc>
              <a:spcBef>
                <a:spcPts val="910"/>
              </a:spcBef>
            </a:pPr>
            <a:r>
              <a:rPr dirty="0" baseline="27777" sz="1050" spc="-15">
                <a:latin typeface="LM Roman 7"/>
                <a:cs typeface="LM Roman 7"/>
              </a:rPr>
              <a:t>3</a:t>
            </a:r>
            <a:r>
              <a:rPr dirty="0" sz="1000" spc="-10">
                <a:latin typeface="LM Roman 10"/>
                <a:cs typeface="LM Roman 10"/>
              </a:rPr>
              <a:t>https://new.qq.com/rain/a/20200506A0OTUJ00  </a:t>
            </a:r>
            <a:r>
              <a:rPr dirty="0" baseline="27777" sz="1050" spc="-15">
                <a:latin typeface="LM Roman 7"/>
                <a:cs typeface="LM Roman 7"/>
              </a:rPr>
              <a:t>4</a:t>
            </a:r>
            <a:r>
              <a:rPr dirty="0" sz="1000" spc="-10">
                <a:latin typeface="LM Roman 10"/>
                <a:cs typeface="LM Roman 10"/>
              </a:rPr>
              <a:t>https://sh.diandianzu.com/listing/housedetail-i85077li32.html</a:t>
            </a:r>
            <a:endParaRPr sz="1000">
              <a:latin typeface="LM Roman 10"/>
              <a:cs typeface="LM Roman 1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894" y="1427299"/>
            <a:ext cx="5692775" cy="2959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LM Roman 12"/>
                <a:cs typeface="LM Roman 12"/>
              </a:rPr>
              <a:t>products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their videos. </a:t>
            </a:r>
            <a:r>
              <a:rPr dirty="0" sz="1200" spc="-5">
                <a:latin typeface="LM Roman 12"/>
                <a:cs typeface="LM Roman 12"/>
              </a:rPr>
              <a:t>Usually </a:t>
            </a:r>
            <a:r>
              <a:rPr dirty="0" sz="1200" spc="-10">
                <a:latin typeface="LM Roman 12"/>
                <a:cs typeface="LM Roman 12"/>
              </a:rPr>
              <a:t>they also </a:t>
            </a:r>
            <a:r>
              <a:rPr dirty="0" sz="1200" spc="-20">
                <a:latin typeface="LM Roman 12"/>
                <a:cs typeface="LM Roman 12"/>
              </a:rPr>
              <a:t>have </a:t>
            </a:r>
            <a:r>
              <a:rPr dirty="0" sz="1200" spc="-40" i="1">
                <a:latin typeface="LM Roman 12"/>
                <a:cs typeface="LM Roman 12"/>
              </a:rPr>
              <a:t>YouTube </a:t>
            </a:r>
            <a:r>
              <a:rPr dirty="0" sz="1200" spc="-15">
                <a:latin typeface="LM Roman 12"/>
                <a:cs typeface="LM Roman 12"/>
              </a:rPr>
              <a:t>accounts </a:t>
            </a:r>
            <a:r>
              <a:rPr dirty="0" sz="1200" spc="-5">
                <a:latin typeface="LM Roman 12"/>
                <a:cs typeface="LM Roman 12"/>
              </a:rPr>
              <a:t>to upload </a:t>
            </a:r>
            <a:r>
              <a:rPr dirty="0" sz="1200" spc="-10">
                <a:latin typeface="LM Roman 12"/>
                <a:cs typeface="LM Roman 12"/>
              </a:rPr>
              <a:t>videos, </a:t>
            </a:r>
            <a:r>
              <a:rPr dirty="0" sz="1200" spc="-5">
                <a:latin typeface="LM Roman 12"/>
                <a:cs typeface="LM Roman 12"/>
              </a:rPr>
              <a:t>so 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0">
                <a:latin typeface="LM Roman 12"/>
                <a:cs typeface="LM Roman 12"/>
              </a:rPr>
              <a:t>kill </a:t>
            </a:r>
            <a:r>
              <a:rPr dirty="0" sz="1200" spc="-30">
                <a:latin typeface="LM Roman 12"/>
                <a:cs typeface="LM Roman 12"/>
              </a:rPr>
              <a:t>two </a:t>
            </a:r>
            <a:r>
              <a:rPr dirty="0" sz="1200" spc="-5">
                <a:latin typeface="LM Roman 12"/>
                <a:cs typeface="LM Roman 12"/>
              </a:rPr>
              <a:t>birds with </a:t>
            </a:r>
            <a:r>
              <a:rPr dirty="0" sz="1200" spc="-10">
                <a:latin typeface="LM Roman 12"/>
                <a:cs typeface="LM Roman 12"/>
              </a:rPr>
              <a:t>one </a:t>
            </a:r>
            <a:r>
              <a:rPr dirty="0" sz="1200" spc="-5">
                <a:latin typeface="LM Roman 12"/>
                <a:cs typeface="LM Roman 12"/>
              </a:rPr>
              <a:t>stone </a:t>
            </a:r>
            <a:r>
              <a:rPr dirty="0" sz="1200" spc="-10">
                <a:latin typeface="LM Roman 12"/>
                <a:cs typeface="LM Roman 12"/>
              </a:rPr>
              <a:t>and ask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discount </a:t>
            </a:r>
            <a:r>
              <a:rPr dirty="0" sz="1200" spc="-5">
                <a:latin typeface="LM Roman 12"/>
                <a:cs typeface="LM Roman 12"/>
              </a:rPr>
              <a:t>since </a:t>
            </a:r>
            <a:r>
              <a:rPr dirty="0" sz="1200" spc="-10">
                <a:latin typeface="LM Roman 12"/>
                <a:cs typeface="LM Roman 12"/>
              </a:rPr>
              <a:t>they only </a:t>
            </a:r>
            <a:r>
              <a:rPr dirty="0" sz="1200" spc="-5">
                <a:latin typeface="LM Roman 12"/>
                <a:cs typeface="LM Roman 12"/>
              </a:rPr>
              <a:t>need to </a:t>
            </a:r>
            <a:r>
              <a:rPr dirty="0" sz="1200" spc="-15">
                <a:latin typeface="LM Roman 12"/>
                <a:cs typeface="LM Roman 12"/>
              </a:rPr>
              <a:t>make  </a:t>
            </a:r>
            <a:r>
              <a:rPr dirty="0" sz="1200" spc="-10">
                <a:latin typeface="LM Roman 12"/>
                <a:cs typeface="LM Roman 12"/>
              </a:rPr>
              <a:t>one video. </a:t>
            </a:r>
            <a:r>
              <a:rPr dirty="0" sz="1200" spc="-5">
                <a:latin typeface="LM Roman 12"/>
                <a:cs typeface="LM Roman 12"/>
              </a:rPr>
              <a:t>The price </a:t>
            </a:r>
            <a:r>
              <a:rPr dirty="0" sz="1200" spc="-10">
                <a:latin typeface="LM Roman 12"/>
                <a:cs typeface="LM Roman 12"/>
              </a:rPr>
              <a:t>quoted </a:t>
            </a:r>
            <a:r>
              <a:rPr dirty="0" sz="1200" spc="-5">
                <a:latin typeface="LM Roman 12"/>
                <a:cs typeface="LM Roman 12"/>
              </a:rPr>
              <a:t>for a custom </a:t>
            </a:r>
            <a:r>
              <a:rPr dirty="0" sz="1200" spc="-10">
                <a:latin typeface="LM Roman 12"/>
                <a:cs typeface="LM Roman 12"/>
              </a:rPr>
              <a:t>video </a:t>
            </a:r>
            <a:r>
              <a:rPr dirty="0" sz="1200" spc="-5">
                <a:latin typeface="LM Roman 12"/>
                <a:cs typeface="LM Roman 12"/>
              </a:rPr>
              <a:t>for an ad is </a:t>
            </a:r>
            <a:r>
              <a:rPr dirty="0" sz="1200">
                <a:latin typeface="LM Roman 12"/>
                <a:cs typeface="LM Roman 12"/>
              </a:rPr>
              <a:t>about </a:t>
            </a:r>
            <a:r>
              <a:rPr dirty="0" sz="1200" spc="-10">
                <a:latin typeface="LM Roman 12"/>
                <a:cs typeface="LM Roman 12"/>
              </a:rPr>
              <a:t>10,000 RMB </a:t>
            </a:r>
            <a:r>
              <a:rPr dirty="0" baseline="31250" sz="1200" spc="15">
                <a:latin typeface="LM Roman 8"/>
                <a:cs typeface="LM Roman 8"/>
              </a:rPr>
              <a:t>5</a:t>
            </a:r>
            <a:r>
              <a:rPr dirty="0" sz="1200" spc="10">
                <a:latin typeface="LM Roman 12"/>
                <a:cs typeface="LM Roman 12"/>
              </a:rPr>
              <a:t>for  </a:t>
            </a:r>
            <a:r>
              <a:rPr dirty="0" sz="1200" spc="-5">
                <a:latin typeface="LM Roman 12"/>
                <a:cs typeface="LM Roman 12"/>
              </a:rPr>
              <a:t>most </a:t>
            </a:r>
            <a:r>
              <a:rPr dirty="0" sz="1200" spc="-10">
                <a:latin typeface="LM Roman 12"/>
                <a:cs typeface="LM Roman 12"/>
              </a:rPr>
              <a:t>student </a:t>
            </a:r>
            <a:r>
              <a:rPr dirty="0" sz="1200" spc="-5">
                <a:latin typeface="LM Roman 12"/>
                <a:cs typeface="LM Roman 12"/>
              </a:rPr>
              <a:t>uploaders with </a:t>
            </a:r>
            <a:r>
              <a:rPr dirty="0" sz="1200">
                <a:latin typeface="LM Roman 12"/>
                <a:cs typeface="LM Roman 12"/>
              </a:rPr>
              <a:t>about </a:t>
            </a:r>
            <a:r>
              <a:rPr dirty="0" sz="1200" spc="-10">
                <a:latin typeface="LM Roman 12"/>
                <a:cs typeface="LM Roman 12"/>
              </a:rPr>
              <a:t>10w+ </a:t>
            </a:r>
            <a:r>
              <a:rPr dirty="0" sz="1200" spc="-5">
                <a:latin typeface="LM Roman 12"/>
                <a:cs typeface="LM Roman 12"/>
              </a:rPr>
              <a:t>followers</a:t>
            </a:r>
            <a:r>
              <a:rPr dirty="0" baseline="31250" sz="1200" spc="-7">
                <a:latin typeface="LM Roman 8"/>
                <a:cs typeface="LM Roman 8"/>
              </a:rPr>
              <a:t>6</a:t>
            </a:r>
            <a:r>
              <a:rPr dirty="0" sz="1200" spc="-5">
                <a:latin typeface="LM Roman 12"/>
                <a:cs typeface="LM Roman 12"/>
              </a:rPr>
              <a:t>.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are ready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5">
                <a:latin typeface="LM Roman 12"/>
                <a:cs typeface="LM Roman 12"/>
              </a:rPr>
              <a:t>invest</a:t>
            </a:r>
            <a:r>
              <a:rPr dirty="0" sz="1200" spc="-1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promotion  costs on 8 </a:t>
            </a:r>
            <a:r>
              <a:rPr dirty="0" sz="1200" spc="-10">
                <a:latin typeface="LM Roman 12"/>
                <a:cs typeface="LM Roman 12"/>
              </a:rPr>
              <a:t>video makers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this </a:t>
            </a:r>
            <a:r>
              <a:rPr dirty="0" sz="1200" spc="-5">
                <a:latin typeface="LM Roman 12"/>
                <a:cs typeface="LM Roman 12"/>
              </a:rPr>
              <a:t>category in </a:t>
            </a:r>
            <a:r>
              <a:rPr dirty="0" sz="1200" spc="-10">
                <a:latin typeface="LM Roman 12"/>
                <a:cs typeface="LM Roman 12"/>
              </a:rPr>
              <a:t>2023</a:t>
            </a:r>
            <a:r>
              <a:rPr dirty="0" sz="1200" spc="1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year.</a:t>
            </a:r>
            <a:endParaRPr sz="1200">
              <a:latin typeface="LM Roman 12"/>
              <a:cs typeface="LM Roman 12"/>
            </a:endParaRPr>
          </a:p>
          <a:p>
            <a:pPr algn="just" marL="38100" marR="30480">
              <a:lnSpc>
                <a:spcPct val="100000"/>
              </a:lnSpc>
              <a:spcBef>
                <a:spcPts val="1465"/>
              </a:spcBef>
            </a:pPr>
            <a:r>
              <a:rPr dirty="0" sz="1200" spc="-10">
                <a:latin typeface="LM Roman 12"/>
                <a:cs typeface="LM Roman 12"/>
              </a:rPr>
              <a:t>International students </a:t>
            </a:r>
            <a:r>
              <a:rPr dirty="0" sz="1200" spc="-5">
                <a:latin typeface="LM Roman 12"/>
                <a:cs typeface="LM Roman 12"/>
              </a:rPr>
              <a:t>on </a:t>
            </a:r>
            <a:r>
              <a:rPr dirty="0" sz="1200" spc="-40" i="1">
                <a:latin typeface="LM Roman 12"/>
                <a:cs typeface="LM Roman 12"/>
              </a:rPr>
              <a:t>YouTube </a:t>
            </a:r>
            <a:r>
              <a:rPr dirty="0" sz="1200" spc="-5">
                <a:latin typeface="LM Roman 12"/>
                <a:cs typeface="LM Roman 12"/>
              </a:rPr>
              <a:t>platform </a:t>
            </a:r>
            <a:r>
              <a:rPr dirty="0" sz="1200" spc="-10">
                <a:latin typeface="LM Roman 12"/>
                <a:cs typeface="LM Roman 12"/>
              </a:rPr>
              <a:t>also </a:t>
            </a:r>
            <a:r>
              <a:rPr dirty="0" sz="1200" spc="-15">
                <a:latin typeface="LM Roman 12"/>
                <a:cs typeface="LM Roman 12"/>
              </a:rPr>
              <a:t>like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20">
                <a:latin typeface="LM Roman 12"/>
                <a:cs typeface="LM Roman 12"/>
              </a:rPr>
              <a:t>watch </a:t>
            </a:r>
            <a:r>
              <a:rPr dirty="0" sz="1200" spc="-10">
                <a:latin typeface="LM Roman 12"/>
                <a:cs typeface="LM Roman 12"/>
              </a:rPr>
              <a:t>videos </a:t>
            </a:r>
            <a:r>
              <a:rPr dirty="0" sz="1200" spc="-5">
                <a:latin typeface="LM Roman 12"/>
                <a:cs typeface="LM Roman 12"/>
              </a:rPr>
              <a:t>from domestic 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25">
                <a:latin typeface="LM Roman 12"/>
                <a:cs typeface="LM Roman 12"/>
              </a:rPr>
              <a:t>Taiwanese </a:t>
            </a:r>
            <a:r>
              <a:rPr dirty="0" sz="1200" spc="-10">
                <a:latin typeface="LM Roman 12"/>
                <a:cs typeface="LM Roman 12"/>
              </a:rPr>
              <a:t>video makers.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are going </a:t>
            </a:r>
            <a:r>
              <a:rPr dirty="0" sz="1200" spc="-5">
                <a:latin typeface="LM Roman 12"/>
                <a:cs typeface="LM Roman 12"/>
              </a:rPr>
              <a:t>to choose 2 </a:t>
            </a:r>
            <a:r>
              <a:rPr dirty="0" sz="1200" spc="-10">
                <a:latin typeface="LM Roman 12"/>
                <a:cs typeface="LM Roman 12"/>
              </a:rPr>
              <a:t>video </a:t>
            </a:r>
            <a:r>
              <a:rPr dirty="0" sz="1200">
                <a:latin typeface="LM Roman 12"/>
                <a:cs typeface="LM Roman 12"/>
              </a:rPr>
              <a:t>producers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advertise  </a:t>
            </a:r>
            <a:r>
              <a:rPr dirty="0" sz="1200" spc="-5">
                <a:latin typeface="LM Roman 12"/>
                <a:cs typeface="LM Roman 12"/>
              </a:rPr>
              <a:t>on </a:t>
            </a:r>
            <a:r>
              <a:rPr dirty="0" sz="1200" spc="-40" i="1">
                <a:latin typeface="LM Roman 12"/>
                <a:cs typeface="LM Roman 12"/>
              </a:rPr>
              <a:t>YouTube </a:t>
            </a:r>
            <a:r>
              <a:rPr dirty="0" sz="1200" spc="-5">
                <a:latin typeface="LM Roman 12"/>
                <a:cs typeface="LM Roman 12"/>
              </a:rPr>
              <a:t>platform. </a:t>
            </a:r>
            <a:r>
              <a:rPr dirty="0" sz="1200" spc="-40">
                <a:latin typeface="LM Roman 12"/>
                <a:cs typeface="LM Roman 12"/>
              </a:rPr>
              <a:t>For </a:t>
            </a:r>
            <a:r>
              <a:rPr dirty="0" sz="1200" spc="-5">
                <a:latin typeface="LM Roman 12"/>
                <a:cs typeface="LM Roman 12"/>
              </a:rPr>
              <a:t>example,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choose </a:t>
            </a:r>
            <a:r>
              <a:rPr dirty="0" sz="1200" spc="-10" b="1">
                <a:latin typeface="LM Roman 12"/>
                <a:cs typeface="LM Roman 12"/>
              </a:rPr>
              <a:t>Leonard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 b="1">
                <a:latin typeface="LM Roman 12"/>
                <a:cs typeface="LM Roman 12"/>
              </a:rPr>
              <a:t>Realpotterking </a:t>
            </a:r>
            <a:r>
              <a:rPr dirty="0" sz="1200" spc="-5">
                <a:latin typeface="LM Roman 12"/>
                <a:cs typeface="LM Roman 12"/>
              </a:rPr>
              <a:t>to help  us with promotion. The </a:t>
            </a:r>
            <a:r>
              <a:rPr dirty="0" sz="1200" spc="-10">
                <a:latin typeface="LM Roman 12"/>
                <a:cs typeface="LM Roman 12"/>
              </a:rPr>
              <a:t>advertising </a:t>
            </a:r>
            <a:r>
              <a:rPr dirty="0" sz="1200" spc="-5">
                <a:latin typeface="LM Roman 12"/>
                <a:cs typeface="LM Roman 12"/>
              </a:rPr>
              <a:t>fee of </a:t>
            </a:r>
            <a:r>
              <a:rPr dirty="0" sz="1200" spc="-10" b="1">
                <a:latin typeface="LM Roman 12"/>
                <a:cs typeface="LM Roman 12"/>
              </a:rPr>
              <a:t>Leonard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-10">
                <a:latin typeface="LM Roman 12"/>
                <a:cs typeface="LM Roman 12"/>
              </a:rPr>
              <a:t>137,800 RMB/ video</a:t>
            </a:r>
            <a:r>
              <a:rPr dirty="0" baseline="31250" sz="1200" spc="-15">
                <a:latin typeface="LM Roman 8"/>
                <a:cs typeface="LM Roman 8"/>
              </a:rPr>
              <a:t>7 </a:t>
            </a:r>
            <a:r>
              <a:rPr dirty="0" sz="1200" spc="-10">
                <a:latin typeface="LM Roman 12"/>
                <a:cs typeface="LM Roman 12"/>
              </a:rPr>
              <a:t>and the  advertising </a:t>
            </a:r>
            <a:r>
              <a:rPr dirty="0" sz="1200" spc="-5">
                <a:latin typeface="LM Roman 12"/>
                <a:cs typeface="LM Roman 12"/>
              </a:rPr>
              <a:t>fee of </a:t>
            </a:r>
            <a:r>
              <a:rPr dirty="0" sz="1200" spc="-5" b="1">
                <a:latin typeface="LM Roman 12"/>
                <a:cs typeface="LM Roman 12"/>
              </a:rPr>
              <a:t>Realpotterking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-10">
                <a:latin typeface="LM Roman 12"/>
                <a:cs typeface="LM Roman 12"/>
              </a:rPr>
              <a:t>31,000 RMB/</a:t>
            </a:r>
            <a:r>
              <a:rPr dirty="0" sz="1200" spc="5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video</a:t>
            </a:r>
            <a:r>
              <a:rPr dirty="0" baseline="31250" sz="1200">
                <a:latin typeface="LM Roman 8"/>
                <a:cs typeface="LM Roman 8"/>
              </a:rPr>
              <a:t>8</a:t>
            </a:r>
            <a:r>
              <a:rPr dirty="0" sz="1200">
                <a:latin typeface="LM Roman 12"/>
                <a:cs typeface="LM Roman 12"/>
              </a:rPr>
              <a:t>.</a:t>
            </a:r>
            <a:endParaRPr sz="1200">
              <a:latin typeface="LM Roman 12"/>
              <a:cs typeface="LM Roman 12"/>
            </a:endParaRPr>
          </a:p>
          <a:p>
            <a:pPr marL="629920">
              <a:lnSpc>
                <a:spcPct val="100000"/>
              </a:lnSpc>
              <a:spcBef>
                <a:spcPts val="1470"/>
              </a:spcBef>
            </a:pPr>
            <a:r>
              <a:rPr dirty="0" sz="1200" spc="-15" b="1">
                <a:latin typeface="LM Roman 12"/>
                <a:cs typeface="LM Roman 12"/>
              </a:rPr>
              <a:t>Advertisement </a:t>
            </a:r>
            <a:r>
              <a:rPr dirty="0" sz="1200" spc="-10">
                <a:latin typeface="LM Roman 12"/>
                <a:cs typeface="LM Roman 12"/>
              </a:rPr>
              <a:t>2023 </a:t>
            </a:r>
            <a:r>
              <a:rPr dirty="0" sz="1200" spc="-5">
                <a:latin typeface="LM Roman 12"/>
                <a:cs typeface="LM Roman 12"/>
              </a:rPr>
              <a:t>= </a:t>
            </a:r>
            <a:r>
              <a:rPr dirty="0" sz="1200" spc="-10">
                <a:latin typeface="LM Roman 12"/>
                <a:cs typeface="LM Roman 12"/>
              </a:rPr>
              <a:t>10,000</a:t>
            </a:r>
            <a:r>
              <a:rPr dirty="0" sz="1200" spc="-10" i="1">
                <a:latin typeface="Verdana"/>
                <a:cs typeface="Verdana"/>
              </a:rPr>
              <a:t>×</a:t>
            </a:r>
            <a:r>
              <a:rPr dirty="0" sz="1200" spc="-10">
                <a:latin typeface="LM Roman 12"/>
                <a:cs typeface="LM Roman 12"/>
              </a:rPr>
              <a:t>8+31,000+137,800=248,800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RMB.</a:t>
            </a:r>
            <a:endParaRPr sz="1200">
              <a:latin typeface="LM Roman 12"/>
              <a:cs typeface="LM Roman 12"/>
            </a:endParaRPr>
          </a:p>
          <a:p>
            <a:pPr algn="just" marL="38100" marR="30480">
              <a:lnSpc>
                <a:spcPct val="100000"/>
              </a:lnSpc>
              <a:spcBef>
                <a:spcPts val="1450"/>
              </a:spcBef>
            </a:pPr>
            <a:r>
              <a:rPr dirty="0" sz="1200" spc="-40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2024,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 ask 15 </a:t>
            </a:r>
            <a:r>
              <a:rPr dirty="0" sz="1200" spc="-10">
                <a:latin typeface="LM Roman 12"/>
                <a:cs typeface="LM Roman 12"/>
              </a:rPr>
              <a:t>videos </a:t>
            </a:r>
            <a:r>
              <a:rPr dirty="0" sz="1200">
                <a:latin typeface="LM Roman 12"/>
                <a:cs typeface="LM Roman 12"/>
              </a:rPr>
              <a:t>producer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total. </a:t>
            </a:r>
            <a:r>
              <a:rPr dirty="0" sz="1200" spc="-5">
                <a:latin typeface="LM Roman 12"/>
                <a:cs typeface="LM Roman 12"/>
              </a:rPr>
              <a:t>The proportion of </a:t>
            </a:r>
            <a:r>
              <a:rPr dirty="0" sz="1200" spc="-10">
                <a:latin typeface="LM Roman 12"/>
                <a:cs typeface="LM Roman 12"/>
              </a:rPr>
              <a:t>our advertising  </a:t>
            </a:r>
            <a:r>
              <a:rPr dirty="0" sz="1200">
                <a:latin typeface="LM Roman 12"/>
                <a:cs typeface="LM Roman 12"/>
              </a:rPr>
              <a:t>spend </a:t>
            </a:r>
            <a:r>
              <a:rPr dirty="0" sz="1200" spc="-5">
                <a:latin typeface="LM Roman 12"/>
                <a:cs typeface="LM Roman 12"/>
              </a:rPr>
              <a:t>on </a:t>
            </a:r>
            <a:r>
              <a:rPr dirty="0" sz="1200" spc="-5" i="1">
                <a:latin typeface="LM Roman 12"/>
                <a:cs typeface="LM Roman 12"/>
              </a:rPr>
              <a:t>Bilibili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40" i="1">
                <a:latin typeface="LM Roman 12"/>
                <a:cs typeface="LM Roman 12"/>
              </a:rPr>
              <a:t>YouTube </a:t>
            </a:r>
            <a:r>
              <a:rPr dirty="0" sz="1200" spc="-5">
                <a:latin typeface="LM Roman 12"/>
                <a:cs typeface="LM Roman 12"/>
              </a:rPr>
              <a:t>platforms in </a:t>
            </a:r>
            <a:r>
              <a:rPr dirty="0" sz="1200" spc="-10">
                <a:latin typeface="LM Roman 12"/>
                <a:cs typeface="LM Roman 12"/>
              </a:rPr>
              <a:t>2024 remains the </a:t>
            </a:r>
            <a:r>
              <a:rPr dirty="0" sz="1200" spc="-5">
                <a:latin typeface="LM Roman 12"/>
                <a:cs typeface="LM Roman 12"/>
              </a:rPr>
              <a:t>same as in</a:t>
            </a:r>
            <a:r>
              <a:rPr dirty="0" sz="1200" spc="18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2023.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294" y="4573673"/>
            <a:ext cx="2647950" cy="57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34415">
              <a:lnSpc>
                <a:spcPct val="100000"/>
              </a:lnSpc>
              <a:spcBef>
                <a:spcPts val="95"/>
              </a:spcBef>
            </a:pPr>
            <a:r>
              <a:rPr dirty="0" sz="1200" spc="-15" b="1">
                <a:latin typeface="LM Roman 12"/>
                <a:cs typeface="LM Roman 12"/>
              </a:rPr>
              <a:t>Advertisement </a:t>
            </a:r>
            <a:r>
              <a:rPr dirty="0" sz="1200" spc="-10">
                <a:latin typeface="LM Roman 12"/>
                <a:cs typeface="LM Roman 12"/>
              </a:rPr>
              <a:t>2024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=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1200" spc="-10" b="1">
                <a:latin typeface="LM Roman 12"/>
                <a:cs typeface="LM Roman 12"/>
              </a:rPr>
              <a:t>10. Management</a:t>
            </a:r>
            <a:r>
              <a:rPr dirty="0" sz="1200" spc="-29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fee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87" y="4446283"/>
            <a:ext cx="538480" cy="43942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LM Roman 12"/>
                <a:cs typeface="LM Roman 12"/>
              </a:rPr>
              <a:t>248</a:t>
            </a:r>
            <a:r>
              <a:rPr dirty="0" u="sng" sz="12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dirty="0" u="sng" sz="1200" spc="-19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LM Roman 12"/>
                <a:cs typeface="LM Roman 12"/>
              </a:rPr>
              <a:t>800</a:t>
            </a:r>
            <a:endParaRPr sz="1200">
              <a:latin typeface="LM Roman 12"/>
              <a:cs typeface="LM Roman 12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dirty="0" sz="1200" spc="-10">
                <a:latin typeface="LM Roman 12"/>
                <a:cs typeface="LM Roman 12"/>
              </a:rPr>
              <a:t>10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8005" y="4573673"/>
            <a:ext cx="13703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5" i="1">
                <a:latin typeface="Verdana"/>
                <a:cs typeface="Verdana"/>
              </a:rPr>
              <a:t>× </a:t>
            </a:r>
            <a:r>
              <a:rPr dirty="0" sz="1200" spc="-10">
                <a:latin typeface="LM Roman 12"/>
                <a:cs typeface="LM Roman 12"/>
              </a:rPr>
              <a:t>15=373,200</a:t>
            </a:r>
            <a:r>
              <a:rPr dirty="0" sz="1200" spc="-1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1994" y="8508669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30" h="0">
                <a:moveTo>
                  <a:pt x="0" y="0"/>
                </a:moveTo>
                <a:lnTo>
                  <a:pt x="22463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2045" y="5307518"/>
            <a:ext cx="6315710" cy="3836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49885" marR="340995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The base salary of </a:t>
            </a:r>
            <a:r>
              <a:rPr dirty="0" sz="1200" spc="-10">
                <a:latin typeface="LM Roman 12"/>
                <a:cs typeface="LM Roman 12"/>
              </a:rPr>
              <a:t>Homoverseas’ employees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-10">
                <a:latin typeface="LM Roman 12"/>
                <a:cs typeface="LM Roman 12"/>
              </a:rPr>
              <a:t>differentiated </a:t>
            </a:r>
            <a:r>
              <a:rPr dirty="0" sz="1200" spc="-20">
                <a:latin typeface="LM Roman 12"/>
                <a:cs typeface="LM Roman 12"/>
              </a:rPr>
              <a:t>by </a:t>
            </a:r>
            <a:r>
              <a:rPr dirty="0" sz="1200" spc="-5">
                <a:latin typeface="LM Roman 12"/>
                <a:cs typeface="LM Roman 12"/>
              </a:rPr>
              <a:t>position.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>
                <a:latin typeface="LM Roman 12"/>
                <a:cs typeface="LM Roman 12"/>
              </a:rPr>
              <a:t>expect </a:t>
            </a:r>
            <a:r>
              <a:rPr dirty="0" sz="1200" spc="-5">
                <a:latin typeface="LM Roman 12"/>
                <a:cs typeface="LM Roman 12"/>
              </a:rPr>
              <a:t>a  base salary of </a:t>
            </a:r>
            <a:r>
              <a:rPr dirty="0" sz="1200" spc="-10">
                <a:latin typeface="LM Roman 12"/>
                <a:cs typeface="LM Roman 12"/>
              </a:rPr>
              <a:t>40,000 RMB </a:t>
            </a:r>
            <a:r>
              <a:rPr dirty="0" sz="1200" spc="5">
                <a:latin typeface="LM Roman 12"/>
                <a:cs typeface="LM Roman 12"/>
              </a:rPr>
              <a:t>per </a:t>
            </a:r>
            <a:r>
              <a:rPr dirty="0" sz="1200" spc="-15">
                <a:latin typeface="LM Roman 12"/>
                <a:cs typeface="LM Roman 12"/>
              </a:rPr>
              <a:t>month </a:t>
            </a:r>
            <a:r>
              <a:rPr dirty="0" sz="1200" spc="-5">
                <a:latin typeface="LM Roman 12"/>
                <a:cs typeface="LM Roman 12"/>
              </a:rPr>
              <a:t>for 4 directors, </a:t>
            </a:r>
            <a:r>
              <a:rPr dirty="0" sz="1200" spc="-10">
                <a:latin typeface="LM Roman 12"/>
                <a:cs typeface="LM Roman 12"/>
              </a:rPr>
              <a:t>20,000 RMB </a:t>
            </a:r>
            <a:r>
              <a:rPr dirty="0" sz="1200" spc="5">
                <a:latin typeface="LM Roman 12"/>
                <a:cs typeface="LM Roman 12"/>
              </a:rPr>
              <a:t>per </a:t>
            </a:r>
            <a:r>
              <a:rPr dirty="0" sz="1200" spc="-15">
                <a:latin typeface="LM Roman 12"/>
                <a:cs typeface="LM Roman 12"/>
              </a:rPr>
              <a:t>month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10  </a:t>
            </a:r>
            <a:r>
              <a:rPr dirty="0" sz="1200" spc="-5">
                <a:latin typeface="LM Roman 12"/>
                <a:cs typeface="LM Roman 12"/>
              </a:rPr>
              <a:t>managers, </a:t>
            </a:r>
            <a:r>
              <a:rPr dirty="0" sz="1200" spc="-10">
                <a:latin typeface="LM Roman 12"/>
                <a:cs typeface="LM Roman 12"/>
              </a:rPr>
              <a:t>and 8,000 RMB </a:t>
            </a:r>
            <a:r>
              <a:rPr dirty="0" sz="1200" spc="5">
                <a:latin typeface="LM Roman 12"/>
                <a:cs typeface="LM Roman 12"/>
              </a:rPr>
              <a:t>per </a:t>
            </a:r>
            <a:r>
              <a:rPr dirty="0" sz="1200" spc="-15">
                <a:latin typeface="LM Roman 12"/>
                <a:cs typeface="LM Roman 12"/>
              </a:rPr>
              <a:t>month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5">
                <a:latin typeface="LM Roman 12"/>
                <a:cs typeface="LM Roman 12"/>
              </a:rPr>
              <a:t>each employee </a:t>
            </a:r>
            <a:r>
              <a:rPr dirty="0" sz="1200" spc="-5">
                <a:latin typeface="LM Roman 12"/>
                <a:cs typeface="LM Roman 12"/>
              </a:rPr>
              <a:t>except for 4 IT </a:t>
            </a:r>
            <a:r>
              <a:rPr dirty="0" sz="1200" spc="-10">
                <a:latin typeface="LM Roman 12"/>
                <a:cs typeface="LM Roman 12"/>
              </a:rPr>
              <a:t>staff. </a:t>
            </a:r>
            <a:r>
              <a:rPr dirty="0" sz="1200" spc="-40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the  </a:t>
            </a:r>
            <a:r>
              <a:rPr dirty="0" sz="1200" spc="-5">
                <a:latin typeface="LM Roman 12"/>
                <a:cs typeface="LM Roman 12"/>
              </a:rPr>
              <a:t>4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IT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employees,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because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they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already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have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high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salary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48,000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5">
                <a:latin typeface="LM Roman 12"/>
                <a:cs typeface="LM Roman 12"/>
              </a:rPr>
              <a:t>per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month,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we  </a:t>
            </a:r>
            <a:r>
              <a:rPr dirty="0" sz="1200" spc="-5">
                <a:latin typeface="LM Roman 12"/>
                <a:cs typeface="LM Roman 12"/>
              </a:rPr>
              <a:t>will not </a:t>
            </a:r>
            <a:r>
              <a:rPr dirty="0" sz="1200" spc="-15">
                <a:latin typeface="LM Roman 12"/>
                <a:cs typeface="LM Roman 12"/>
              </a:rPr>
              <a:t>give </a:t>
            </a:r>
            <a:r>
              <a:rPr dirty="0" sz="1200" spc="-10">
                <a:latin typeface="LM Roman 12"/>
                <a:cs typeface="LM Roman 12"/>
              </a:rPr>
              <a:t>them </a:t>
            </a:r>
            <a:r>
              <a:rPr dirty="0" sz="1200" spc="-5">
                <a:latin typeface="LM Roman 12"/>
                <a:cs typeface="LM Roman 12"/>
              </a:rPr>
              <a:t>dividends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bonus.</a:t>
            </a:r>
            <a:endParaRPr sz="1200">
              <a:latin typeface="LM Roman 12"/>
              <a:cs typeface="LM Roman 12"/>
            </a:endParaRPr>
          </a:p>
          <a:p>
            <a:pPr algn="just" marL="349885" marR="341630">
              <a:lnSpc>
                <a:spcPct val="100000"/>
              </a:lnSpc>
              <a:spcBef>
                <a:spcPts val="1465"/>
              </a:spcBef>
            </a:pP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also </a:t>
            </a:r>
            <a:r>
              <a:rPr dirty="0" sz="1200" spc="-5">
                <a:latin typeface="LM Roman 12"/>
                <a:cs typeface="LM Roman 12"/>
              </a:rPr>
              <a:t>prepare </a:t>
            </a:r>
            <a:r>
              <a:rPr dirty="0" sz="1200" spc="-10">
                <a:latin typeface="LM Roman 12"/>
                <a:cs typeface="LM Roman 12"/>
              </a:rPr>
              <a:t>1,500,000 RMB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total </a:t>
            </a:r>
            <a:r>
              <a:rPr dirty="0" sz="1200" spc="-5">
                <a:latin typeface="LM Roman 12"/>
                <a:cs typeface="LM Roman 12"/>
              </a:rPr>
              <a:t>to use as bonus for </a:t>
            </a:r>
            <a:r>
              <a:rPr dirty="0" sz="1200" spc="-10">
                <a:latin typeface="LM Roman 12"/>
                <a:cs typeface="LM Roman 12"/>
              </a:rPr>
              <a:t>employees </a:t>
            </a:r>
            <a:r>
              <a:rPr dirty="0" sz="1200" spc="-5">
                <a:latin typeface="LM Roman 12"/>
                <a:cs typeface="LM Roman 12"/>
              </a:rPr>
              <a:t>to encourage  </a:t>
            </a:r>
            <a:r>
              <a:rPr dirty="0" sz="1200" spc="-10">
                <a:latin typeface="LM Roman 12"/>
                <a:cs typeface="LM Roman 12"/>
              </a:rPr>
              <a:t>them and stimulate their </a:t>
            </a:r>
            <a:r>
              <a:rPr dirty="0" sz="1200" spc="-5">
                <a:latin typeface="LM Roman 12"/>
                <a:cs typeface="LM Roman 12"/>
              </a:rPr>
              <a:t>passion for</a:t>
            </a:r>
            <a:r>
              <a:rPr dirty="0" sz="1200" spc="2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work.</a:t>
            </a:r>
            <a:endParaRPr sz="1200">
              <a:latin typeface="LM Roman 12"/>
              <a:cs typeface="LM Roman 12"/>
            </a:endParaRPr>
          </a:p>
          <a:p>
            <a:pPr marL="25400">
              <a:lnSpc>
                <a:spcPct val="100000"/>
              </a:lnSpc>
              <a:spcBef>
                <a:spcPts val="1455"/>
              </a:spcBef>
            </a:pPr>
            <a:r>
              <a:rPr dirty="0" sz="1200" spc="-10" b="1">
                <a:latin typeface="LM Roman 12"/>
                <a:cs typeface="LM Roman 12"/>
              </a:rPr>
              <a:t>Management</a:t>
            </a:r>
            <a:r>
              <a:rPr dirty="0" sz="1200" spc="-65" b="1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2023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=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40,000</a:t>
            </a:r>
            <a:r>
              <a:rPr dirty="0" sz="1200" spc="-15" i="1">
                <a:latin typeface="Verdana"/>
                <a:cs typeface="Verdana"/>
              </a:rPr>
              <a:t>×</a:t>
            </a:r>
            <a:r>
              <a:rPr dirty="0" sz="1200" spc="-15">
                <a:latin typeface="LM Roman 12"/>
                <a:cs typeface="LM Roman 12"/>
              </a:rPr>
              <a:t>12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Verdana"/>
                <a:cs typeface="Verdana"/>
              </a:rPr>
              <a:t>×</a:t>
            </a:r>
            <a:r>
              <a:rPr dirty="0" sz="1200" spc="-160" i="1">
                <a:latin typeface="Verdana"/>
                <a:cs typeface="Verdana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4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+</a:t>
            </a:r>
            <a:r>
              <a:rPr dirty="0" sz="1200" spc="-1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20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0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000</a:t>
            </a:r>
            <a:r>
              <a:rPr dirty="0" sz="1200" spc="-130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Verdana"/>
                <a:cs typeface="Verdana"/>
              </a:rPr>
              <a:t>×</a:t>
            </a:r>
            <a:r>
              <a:rPr dirty="0" sz="1200" spc="-155" i="1">
                <a:latin typeface="Verdana"/>
                <a:cs typeface="Verdana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12</a:t>
            </a:r>
            <a:r>
              <a:rPr dirty="0" sz="1200" spc="-130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Verdana"/>
                <a:cs typeface="Verdana"/>
              </a:rPr>
              <a:t>×</a:t>
            </a:r>
            <a:r>
              <a:rPr dirty="0" sz="1200" spc="-155" i="1">
                <a:latin typeface="Verdana"/>
                <a:cs typeface="Verdana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10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+</a:t>
            </a:r>
            <a:r>
              <a:rPr dirty="0" sz="1200" spc="-1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8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0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000</a:t>
            </a:r>
            <a:r>
              <a:rPr dirty="0" sz="1200" spc="-130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Verdana"/>
                <a:cs typeface="Verdana"/>
              </a:rPr>
              <a:t>×</a:t>
            </a:r>
            <a:r>
              <a:rPr dirty="0" sz="1200" spc="-155" i="1">
                <a:latin typeface="Verdana"/>
                <a:cs typeface="Verdana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12</a:t>
            </a:r>
            <a:r>
              <a:rPr dirty="0" sz="1200" spc="-130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Verdana"/>
                <a:cs typeface="Verdana"/>
              </a:rPr>
              <a:t>×</a:t>
            </a:r>
            <a:r>
              <a:rPr dirty="0" sz="1200" spc="-155" i="1">
                <a:latin typeface="Verdana"/>
                <a:cs typeface="Verdana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26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=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8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0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316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5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000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RMB.</a:t>
            </a:r>
            <a:endParaRPr sz="1200">
              <a:latin typeface="LM Roman 12"/>
              <a:cs typeface="LM Roman 12"/>
            </a:endParaRPr>
          </a:p>
          <a:p>
            <a:pPr algn="just" marL="349885" marR="340995">
              <a:lnSpc>
                <a:spcPct val="100000"/>
              </a:lnSpc>
              <a:spcBef>
                <a:spcPts val="1450"/>
              </a:spcBef>
            </a:pP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2024, </a:t>
            </a:r>
            <a:r>
              <a:rPr dirty="0" sz="1200">
                <a:latin typeface="LM Roman 12"/>
                <a:cs typeface="LM Roman 12"/>
              </a:rPr>
              <a:t>because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earn more,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consider to </a:t>
            </a:r>
            <a:r>
              <a:rPr dirty="0" sz="1200" spc="-10">
                <a:latin typeface="LM Roman 12"/>
                <a:cs typeface="LM Roman 12"/>
              </a:rPr>
              <a:t>raise the </a:t>
            </a:r>
            <a:r>
              <a:rPr dirty="0" sz="1200" spc="-5">
                <a:latin typeface="LM Roman 12"/>
                <a:cs typeface="LM Roman 12"/>
              </a:rPr>
              <a:t>base salary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bonus. </a:t>
            </a:r>
            <a:r>
              <a:rPr dirty="0" sz="1200" spc="-55">
                <a:latin typeface="LM Roman 12"/>
                <a:cs typeface="LM Roman 12"/>
              </a:rPr>
              <a:t>We  </a:t>
            </a:r>
            <a:r>
              <a:rPr dirty="0" sz="1200" spc="-5">
                <a:latin typeface="LM Roman 12"/>
                <a:cs typeface="LM Roman 12"/>
              </a:rPr>
              <a:t>consider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base salary for directors to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0">
                <a:latin typeface="LM Roman 12"/>
                <a:cs typeface="LM Roman 12"/>
              </a:rPr>
              <a:t>50,000 RMB </a:t>
            </a:r>
            <a:r>
              <a:rPr dirty="0" sz="1200" spc="5">
                <a:latin typeface="LM Roman 12"/>
                <a:cs typeface="LM Roman 12"/>
              </a:rPr>
              <a:t>per </a:t>
            </a:r>
            <a:r>
              <a:rPr dirty="0" sz="1200" spc="-10">
                <a:latin typeface="LM Roman 12"/>
                <a:cs typeface="LM Roman 12"/>
              </a:rPr>
              <a:t>month; the </a:t>
            </a:r>
            <a:r>
              <a:rPr dirty="0" sz="1200" spc="-5">
                <a:latin typeface="LM Roman 12"/>
                <a:cs typeface="LM Roman 12"/>
              </a:rPr>
              <a:t>base salary</a:t>
            </a:r>
            <a:r>
              <a:rPr dirty="0" sz="1200" spc="-1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  managers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will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10">
                <a:latin typeface="LM Roman 12"/>
                <a:cs typeface="LM Roman 12"/>
              </a:rPr>
              <a:t>be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22,000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5">
                <a:latin typeface="LM Roman 12"/>
                <a:cs typeface="LM Roman 12"/>
              </a:rPr>
              <a:t>per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month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base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salary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26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base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employees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will 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0">
                <a:latin typeface="LM Roman 12"/>
                <a:cs typeface="LM Roman 12"/>
              </a:rPr>
              <a:t>10,000 RMB </a:t>
            </a:r>
            <a:r>
              <a:rPr dirty="0" sz="1200" spc="5">
                <a:latin typeface="LM Roman 12"/>
                <a:cs typeface="LM Roman 12"/>
              </a:rPr>
              <a:t>per </a:t>
            </a:r>
            <a:r>
              <a:rPr dirty="0" sz="1200" spc="-10">
                <a:latin typeface="LM Roman 12"/>
                <a:cs typeface="LM Roman 12"/>
              </a:rPr>
              <a:t>month. </a:t>
            </a:r>
            <a:r>
              <a:rPr dirty="0" sz="1200" spc="-5">
                <a:latin typeface="LM Roman 12"/>
                <a:cs typeface="LM Roman 12"/>
              </a:rPr>
              <a:t>The </a:t>
            </a:r>
            <a:r>
              <a:rPr dirty="0" sz="1200" spc="-10">
                <a:latin typeface="LM Roman 12"/>
                <a:cs typeface="LM Roman 12"/>
              </a:rPr>
              <a:t>total </a:t>
            </a:r>
            <a:r>
              <a:rPr dirty="0" sz="1200" spc="-15">
                <a:latin typeface="LM Roman 12"/>
                <a:cs typeface="LM Roman 12"/>
              </a:rPr>
              <a:t>amount </a:t>
            </a:r>
            <a:r>
              <a:rPr dirty="0" sz="1200" spc="-5">
                <a:latin typeface="LM Roman 12"/>
                <a:cs typeface="LM Roman 12"/>
              </a:rPr>
              <a:t>of bonus will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increased to </a:t>
            </a:r>
            <a:r>
              <a:rPr dirty="0" sz="1200" spc="-10">
                <a:latin typeface="LM Roman 12"/>
                <a:cs typeface="LM Roman 12"/>
              </a:rPr>
              <a:t>2,000,000  RMB.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LM Roman 12"/>
              <a:cs typeface="LM Roman 12"/>
            </a:endParaRPr>
          </a:p>
          <a:p>
            <a:pPr marL="520700" marR="3259454">
              <a:lnSpc>
                <a:spcPct val="100000"/>
              </a:lnSpc>
            </a:pPr>
            <a:r>
              <a:rPr dirty="0" baseline="27777" sz="1050" spc="-15">
                <a:latin typeface="LM Roman 7"/>
                <a:cs typeface="LM Roman 7"/>
              </a:rPr>
              <a:t>5</a:t>
            </a:r>
            <a:r>
              <a:rPr dirty="0" sz="1000" spc="-10">
                <a:latin typeface="LM Roman 10"/>
                <a:cs typeface="LM Roman 10"/>
              </a:rPr>
              <a:t>https://bz.feigua.cn  </a:t>
            </a:r>
            <a:r>
              <a:rPr dirty="0" baseline="27777" sz="1050" spc="-15">
                <a:latin typeface="LM Roman 7"/>
                <a:cs typeface="LM Roman 7"/>
              </a:rPr>
              <a:t>6</a:t>
            </a:r>
            <a:r>
              <a:rPr dirty="0" sz="1000" spc="-10">
                <a:latin typeface="LM Roman 10"/>
                <a:cs typeface="LM Roman 10"/>
              </a:rPr>
              <a:t>h</a:t>
            </a:r>
            <a:r>
              <a:rPr dirty="0" sz="1000" spc="-10">
                <a:latin typeface="LM Roman 10"/>
                <a:cs typeface="LM Roman 10"/>
                <a:hlinkClick r:id="rId2"/>
              </a:rPr>
              <a:t>ttps://www.zhihu.com/question/267785442</a:t>
            </a:r>
            <a:endParaRPr sz="1000">
              <a:latin typeface="LM Roman 10"/>
              <a:cs typeface="LM Roman 10"/>
            </a:endParaRPr>
          </a:p>
          <a:p>
            <a:pPr marL="520700" marR="1229995">
              <a:lnSpc>
                <a:spcPts val="1200"/>
              </a:lnSpc>
              <a:spcBef>
                <a:spcPts val="30"/>
              </a:spcBef>
            </a:pPr>
            <a:r>
              <a:rPr dirty="0" baseline="27777" sz="1050" spc="-15">
                <a:latin typeface="LM Roman 7"/>
                <a:cs typeface="LM Roman 7"/>
              </a:rPr>
              <a:t>7</a:t>
            </a:r>
            <a:r>
              <a:rPr dirty="0" sz="1000" spc="-10">
                <a:latin typeface="LM Roman 10"/>
                <a:cs typeface="LM Roman 10"/>
              </a:rPr>
              <a:t>https://cn.noxinfluencer.com/youtube/channel/UC1mx_wcSHtfpLk5N_zY0TRg  </a:t>
            </a:r>
            <a:r>
              <a:rPr dirty="0" baseline="27777" sz="1050" spc="-15">
                <a:latin typeface="LM Roman 7"/>
                <a:cs typeface="LM Roman 7"/>
              </a:rPr>
              <a:t>8</a:t>
            </a:r>
            <a:r>
              <a:rPr dirty="0" sz="1000" spc="-10">
                <a:latin typeface="LM Roman 10"/>
                <a:cs typeface="LM Roman 10"/>
              </a:rPr>
              <a:t>https://cn.noxinfluencer.com/youtube/channel/UCsBP1dmKYfcorJ17kfOUTvg</a:t>
            </a:r>
            <a:endParaRPr sz="1000">
              <a:latin typeface="LM Roman 10"/>
              <a:cs typeface="LM Roman 1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643" y="1427299"/>
            <a:ext cx="717677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 b="1">
                <a:latin typeface="LM Roman 12"/>
                <a:cs typeface="LM Roman 12"/>
              </a:rPr>
              <a:t>Management</a:t>
            </a:r>
            <a:r>
              <a:rPr dirty="0" sz="1200" spc="-60" b="1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2024=50,000</a:t>
            </a:r>
            <a:r>
              <a:rPr dirty="0" sz="1200" spc="-15" i="1">
                <a:latin typeface="Verdana"/>
                <a:cs typeface="Verdana"/>
              </a:rPr>
              <a:t>×</a:t>
            </a:r>
            <a:r>
              <a:rPr dirty="0" sz="1200" spc="-15">
                <a:latin typeface="LM Roman 12"/>
                <a:cs typeface="LM Roman 12"/>
              </a:rPr>
              <a:t>12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Verdana"/>
                <a:cs typeface="Verdana"/>
              </a:rPr>
              <a:t>×</a:t>
            </a:r>
            <a:r>
              <a:rPr dirty="0" sz="1200" spc="-155" i="1">
                <a:latin typeface="Verdana"/>
                <a:cs typeface="Verdana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4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+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22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0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000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Verdana"/>
                <a:cs typeface="Verdana"/>
              </a:rPr>
              <a:t>×</a:t>
            </a:r>
            <a:r>
              <a:rPr dirty="0" sz="1200" spc="-155" i="1">
                <a:latin typeface="Verdana"/>
                <a:cs typeface="Verdana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12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Verdana"/>
                <a:cs typeface="Verdana"/>
              </a:rPr>
              <a:t>×</a:t>
            </a:r>
            <a:r>
              <a:rPr dirty="0" sz="1200" spc="-150" i="1">
                <a:latin typeface="Verdana"/>
                <a:cs typeface="Verdana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10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+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10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5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000</a:t>
            </a:r>
            <a:r>
              <a:rPr dirty="0" sz="1200" spc="-120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Verdana"/>
                <a:cs typeface="Verdana"/>
              </a:rPr>
              <a:t>×</a:t>
            </a:r>
            <a:r>
              <a:rPr dirty="0" sz="1200" spc="-155" i="1">
                <a:latin typeface="Verdana"/>
                <a:cs typeface="Verdana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12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5" i="1">
                <a:latin typeface="Verdana"/>
                <a:cs typeface="Verdana"/>
              </a:rPr>
              <a:t>×</a:t>
            </a:r>
            <a:r>
              <a:rPr dirty="0" sz="1200" spc="-155" i="1">
                <a:latin typeface="Verdana"/>
                <a:cs typeface="Verdana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26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+</a:t>
            </a:r>
            <a:r>
              <a:rPr dirty="0" sz="1200" spc="-12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2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0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000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0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000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=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10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0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160</a:t>
            </a:r>
            <a:r>
              <a:rPr dirty="0" sz="1200" spc="-10" i="1">
                <a:latin typeface="Arial"/>
                <a:cs typeface="Arial"/>
              </a:rPr>
              <a:t>,</a:t>
            </a:r>
            <a:r>
              <a:rPr dirty="0" sz="1200" spc="-130" i="1">
                <a:latin typeface="Arial"/>
                <a:cs typeface="Arial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000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RMB.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4120" y="2390556"/>
            <a:ext cx="2537460" cy="2719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20395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Introduction &amp; Business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idea  Business</a:t>
            </a:r>
            <a:r>
              <a:rPr dirty="0" sz="1200" spc="-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objectives</a:t>
            </a:r>
            <a:endParaRPr sz="1200">
              <a:latin typeface="LM Roman 12"/>
              <a:cs typeface="LM Roman 12"/>
            </a:endParaRPr>
          </a:p>
          <a:p>
            <a:pPr marL="12700" marR="1162050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LM Roman 12"/>
                <a:cs typeface="LM Roman 12"/>
              </a:rPr>
              <a:t>Type of </a:t>
            </a:r>
            <a:r>
              <a:rPr dirty="0" sz="1200" spc="-10">
                <a:latin typeface="LM Roman 12"/>
                <a:cs typeface="LM Roman 12"/>
              </a:rPr>
              <a:t>organization  Organization</a:t>
            </a:r>
            <a:r>
              <a:rPr dirty="0" sz="1200" spc="-2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chart</a:t>
            </a:r>
            <a:endParaRPr sz="1200">
              <a:latin typeface="LM Roman 12"/>
              <a:cs typeface="LM Roman 12"/>
            </a:endParaRPr>
          </a:p>
          <a:p>
            <a:pPr marL="12700" marR="37465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LM Roman 12"/>
                <a:cs typeface="LM Roman 12"/>
              </a:rPr>
              <a:t>Market segmentation </a:t>
            </a:r>
            <a:r>
              <a:rPr dirty="0" sz="1200" spc="-5">
                <a:latin typeface="LM Roman 12"/>
                <a:cs typeface="LM Roman 12"/>
              </a:rPr>
              <a:t>&amp; </a:t>
            </a:r>
            <a:r>
              <a:rPr dirty="0" sz="1200" spc="-10">
                <a:latin typeface="LM Roman 12"/>
                <a:cs typeface="LM Roman 12"/>
              </a:rPr>
              <a:t>target market  Questionaire</a:t>
            </a:r>
            <a:endParaRPr sz="1200">
              <a:latin typeface="LM Roman 12"/>
              <a:cs typeface="LM Roman 12"/>
            </a:endParaRPr>
          </a:p>
          <a:p>
            <a:pPr marL="164465" marR="1557655" indent="-152400">
              <a:lnSpc>
                <a:spcPct val="100000"/>
              </a:lnSpc>
              <a:spcBef>
                <a:spcPts val="10"/>
              </a:spcBef>
            </a:pPr>
            <a:r>
              <a:rPr dirty="0" sz="1200" spc="-10">
                <a:latin typeface="LM Roman 12"/>
                <a:cs typeface="LM Roman 12"/>
              </a:rPr>
              <a:t>Marketing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mix  </a:t>
            </a:r>
            <a:r>
              <a:rPr dirty="0" sz="1200">
                <a:latin typeface="LM Roman 12"/>
                <a:cs typeface="LM Roman 12"/>
              </a:rPr>
              <a:t>Product  </a:t>
            </a:r>
            <a:r>
              <a:rPr dirty="0" sz="1200" spc="-5">
                <a:latin typeface="LM Roman 12"/>
                <a:cs typeface="LM Roman 12"/>
              </a:rPr>
              <a:t>Price</a:t>
            </a:r>
            <a:endParaRPr sz="1200">
              <a:latin typeface="LM Roman 12"/>
              <a:cs typeface="LM Roman 12"/>
            </a:endParaRPr>
          </a:p>
          <a:p>
            <a:pPr marL="164465" marR="1676400">
              <a:lnSpc>
                <a:spcPct val="100000"/>
              </a:lnSpc>
              <a:spcBef>
                <a:spcPts val="15"/>
              </a:spcBef>
            </a:pPr>
            <a:r>
              <a:rPr dirty="0" sz="1200" spc="-5">
                <a:latin typeface="LM Roman 12"/>
                <a:cs typeface="LM Roman 12"/>
              </a:rPr>
              <a:t>Place  </a:t>
            </a:r>
            <a:r>
              <a:rPr dirty="0" sz="1200" spc="-5">
                <a:latin typeface="LM Roman 12"/>
                <a:cs typeface="LM Roman 12"/>
              </a:rPr>
              <a:t>Promotion</a:t>
            </a:r>
            <a:endParaRPr sz="1200">
              <a:latin typeface="LM Roman 12"/>
              <a:cs typeface="LM Roman 12"/>
            </a:endParaRPr>
          </a:p>
          <a:p>
            <a:pPr marL="12700" marR="918210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LM Roman 12"/>
                <a:cs typeface="LM Roman 12"/>
              </a:rPr>
              <a:t>Predicted </a:t>
            </a:r>
            <a:r>
              <a:rPr dirty="0" sz="1200" spc="-10">
                <a:latin typeface="LM Roman 12"/>
                <a:cs typeface="LM Roman 12"/>
              </a:rPr>
              <a:t>profit and </a:t>
            </a:r>
            <a:r>
              <a:rPr dirty="0" sz="1200" spc="-5">
                <a:latin typeface="LM Roman 12"/>
                <a:cs typeface="LM Roman 12"/>
              </a:rPr>
              <a:t>loss  Structure</a:t>
            </a:r>
            <a:endParaRPr sz="1200">
              <a:latin typeface="LM Roman 12"/>
              <a:cs typeface="LM Roman 12"/>
            </a:endParaRPr>
          </a:p>
          <a:p>
            <a:pPr marL="766445">
              <a:lnSpc>
                <a:spcPct val="100000"/>
              </a:lnSpc>
              <a:spcBef>
                <a:spcPts val="1005"/>
              </a:spcBef>
            </a:pPr>
            <a:r>
              <a:rPr dirty="0" sz="1200" spc="-30">
                <a:latin typeface="LM Roman 12"/>
                <a:cs typeface="LM Roman 12"/>
              </a:rPr>
              <a:t>Table </a:t>
            </a:r>
            <a:r>
              <a:rPr dirty="0" sz="1200" spc="-5">
                <a:latin typeface="LM Roman 12"/>
                <a:cs typeface="LM Roman 12"/>
              </a:rPr>
              <a:t>2: </a:t>
            </a:r>
            <a:r>
              <a:rPr dirty="0" sz="1200" spc="-10">
                <a:latin typeface="LM Roman 12"/>
                <a:cs typeface="LM Roman 12"/>
              </a:rPr>
              <a:t>Division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114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labour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3864" y="2390556"/>
            <a:ext cx="662940" cy="2409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Stephanie  </a:t>
            </a:r>
            <a:r>
              <a:rPr dirty="0" sz="1200" spc="-5">
                <a:latin typeface="LM Roman 12"/>
                <a:cs typeface="LM Roman 12"/>
              </a:rPr>
              <a:t>Suky  Eddie  Eddie  Muriel  </a:t>
            </a:r>
            <a:r>
              <a:rPr dirty="0" sz="1200" spc="-5">
                <a:latin typeface="LM Roman 12"/>
                <a:cs typeface="LM Roman 12"/>
              </a:rPr>
              <a:t>Stephanie</a:t>
            </a:r>
            <a:endParaRPr sz="1200">
              <a:latin typeface="LM Roman 12"/>
              <a:cs typeface="LM Roman 12"/>
            </a:endParaRPr>
          </a:p>
          <a:p>
            <a:pPr marL="13335" marR="5080">
              <a:lnSpc>
                <a:spcPct val="100000"/>
              </a:lnSpc>
              <a:spcBef>
                <a:spcPts val="1470"/>
              </a:spcBef>
            </a:pPr>
            <a:r>
              <a:rPr dirty="0" sz="1200" spc="-5">
                <a:latin typeface="LM Roman 12"/>
                <a:cs typeface="LM Roman 12"/>
              </a:rPr>
              <a:t>Stephanie  </a:t>
            </a:r>
            <a:r>
              <a:rPr dirty="0" sz="1200" spc="-5">
                <a:latin typeface="LM Roman 12"/>
                <a:cs typeface="LM Roman 12"/>
              </a:rPr>
              <a:t>Suky  Suky  Suky  </a:t>
            </a:r>
            <a:r>
              <a:rPr dirty="0" sz="1200" spc="-5">
                <a:latin typeface="LM Roman 12"/>
                <a:cs typeface="LM Roman 12"/>
              </a:rPr>
              <a:t>Stephanie  Stephanie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5215" y="7185404"/>
            <a:ext cx="4465955" cy="1068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95"/>
              </a:spcBef>
            </a:pPr>
            <a:r>
              <a:rPr dirty="0" sz="1200" spc="-30">
                <a:latin typeface="LM Roman 12"/>
                <a:cs typeface="LM Roman 12"/>
              </a:rPr>
              <a:t>Tel:  </a:t>
            </a:r>
            <a:r>
              <a:rPr dirty="0" sz="1200" spc="-10">
                <a:latin typeface="LM Roman 12"/>
                <a:cs typeface="LM Roman 12"/>
              </a:rPr>
              <a:t>777 7777</a:t>
            </a:r>
            <a:r>
              <a:rPr dirty="0" sz="1200" spc="-254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7777</a:t>
            </a:r>
            <a:endParaRPr sz="1200">
              <a:latin typeface="LM Roman 12"/>
              <a:cs typeface="LM Roman 12"/>
            </a:endParaRPr>
          </a:p>
          <a:p>
            <a:pPr algn="r" marL="12700" marR="5080" indent="296291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LM Roman 12"/>
                <a:cs typeface="LM Roman 12"/>
                <a:hlinkClick r:id="rId2"/>
              </a:rPr>
              <a:t>www.hom</a:t>
            </a:r>
            <a:r>
              <a:rPr dirty="0" sz="1200" spc="-40">
                <a:latin typeface="LM Roman 12"/>
                <a:cs typeface="LM Roman 12"/>
                <a:hlinkClick r:id="rId2"/>
              </a:rPr>
              <a:t>ov</a:t>
            </a:r>
            <a:r>
              <a:rPr dirty="0" sz="1200" spc="-5">
                <a:latin typeface="LM Roman 12"/>
                <a:cs typeface="LM Roman 12"/>
                <a:hlinkClick r:id="rId2"/>
              </a:rPr>
              <a:t>erseas.com </a:t>
            </a:r>
            <a:r>
              <a:rPr dirty="0" sz="1200" spc="-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Shanghai Jinmao </a:t>
            </a:r>
            <a:r>
              <a:rPr dirty="0" sz="1200" spc="-35">
                <a:latin typeface="LM Roman 12"/>
                <a:cs typeface="LM Roman 12"/>
              </a:rPr>
              <a:t>Tower, </a:t>
            </a:r>
            <a:r>
              <a:rPr dirty="0" sz="1200" spc="-5">
                <a:latin typeface="LM Roman 12"/>
                <a:cs typeface="LM Roman 12"/>
              </a:rPr>
              <a:t>No.88, </a:t>
            </a:r>
            <a:r>
              <a:rPr dirty="0" sz="1200" spc="-10">
                <a:latin typeface="LM Roman 12"/>
                <a:cs typeface="LM Roman 12"/>
              </a:rPr>
              <a:t>Century </a:t>
            </a:r>
            <a:r>
              <a:rPr dirty="0" sz="1200" spc="-35">
                <a:latin typeface="LM Roman 12"/>
                <a:cs typeface="LM Roman 12"/>
              </a:rPr>
              <a:t>Avenue, </a:t>
            </a:r>
            <a:r>
              <a:rPr dirty="0" sz="1200" spc="-5">
                <a:latin typeface="LM Roman 12"/>
                <a:cs typeface="LM Roman 12"/>
              </a:rPr>
              <a:t>Pudong New</a:t>
            </a:r>
            <a:r>
              <a:rPr dirty="0" sz="1200" spc="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Area</a:t>
            </a:r>
            <a:endParaRPr sz="1200">
              <a:latin typeface="LM Roman 12"/>
              <a:cs typeface="LM Roman 12"/>
            </a:endParaRPr>
          </a:p>
          <a:p>
            <a:pPr algn="r" marR="5080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LM Roman 12"/>
                <a:cs typeface="LM Roman 12"/>
              </a:rPr>
              <a:t>Shanghai,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China</a:t>
            </a:r>
            <a:endParaRPr sz="1200">
              <a:latin typeface="LM Roman 12"/>
              <a:cs typeface="LM Roman 12"/>
            </a:endParaRPr>
          </a:p>
          <a:p>
            <a:pPr marL="2503170">
              <a:lnSpc>
                <a:spcPct val="100000"/>
              </a:lnSpc>
              <a:spcBef>
                <a:spcPts val="1000"/>
              </a:spcBef>
            </a:pPr>
            <a:r>
              <a:rPr dirty="0" sz="1200" spc="-30">
                <a:latin typeface="LM Roman 12"/>
                <a:cs typeface="LM Roman 12"/>
              </a:rPr>
              <a:t>Table</a:t>
            </a:r>
            <a:r>
              <a:rPr dirty="0" sz="1200" spc="-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3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294" y="1360495"/>
            <a:ext cx="5642610" cy="32251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635" indent="-369570">
              <a:lnSpc>
                <a:spcPct val="100000"/>
              </a:lnSpc>
              <a:spcBef>
                <a:spcPts val="120"/>
              </a:spcBef>
              <a:buFont typeface="LM Roman 12"/>
              <a:buAutoNum type="arabicPlain"/>
              <a:tabLst>
                <a:tab pos="381000" algn="l"/>
                <a:tab pos="382270" algn="l"/>
              </a:tabLst>
            </a:pPr>
            <a:r>
              <a:rPr dirty="0" sz="1700" spc="5" b="1">
                <a:latin typeface="LM Roman 12"/>
                <a:cs typeface="LM Roman 12"/>
              </a:rPr>
              <a:t>I</a:t>
            </a:r>
            <a:r>
              <a:rPr dirty="0" sz="1700" spc="5" b="1">
                <a:latin typeface="LM Roman 12"/>
                <a:cs typeface="LM Roman 12"/>
              </a:rPr>
              <a:t>ntroduction of our </a:t>
            </a:r>
            <a:r>
              <a:rPr dirty="0" sz="1700" spc="15" b="1">
                <a:latin typeface="LM Roman 12"/>
                <a:cs typeface="LM Roman 12"/>
              </a:rPr>
              <a:t>product</a:t>
            </a:r>
            <a:endParaRPr sz="1700">
              <a:latin typeface="LM Roman 12"/>
              <a:cs typeface="LM Roman 12"/>
            </a:endParaRPr>
          </a:p>
          <a:p>
            <a:pPr lvl="1" marL="479425" indent="-467359">
              <a:lnSpc>
                <a:spcPct val="100000"/>
              </a:lnSpc>
              <a:spcBef>
                <a:spcPts val="1590"/>
              </a:spcBef>
              <a:buFont typeface="LM Roman 12"/>
              <a:buAutoNum type="arabicPeriod"/>
              <a:tabLst>
                <a:tab pos="479425" algn="l"/>
                <a:tab pos="480059" algn="l"/>
              </a:tabLst>
            </a:pPr>
            <a:r>
              <a:rPr dirty="0" sz="1400" spc="20" b="1">
                <a:latin typeface="LM Roman 12"/>
                <a:cs typeface="LM Roman 12"/>
              </a:rPr>
              <a:t>The</a:t>
            </a:r>
            <a:r>
              <a:rPr dirty="0" sz="1400" spc="20" b="1">
                <a:latin typeface="LM Roman 12"/>
                <a:cs typeface="LM Roman 12"/>
              </a:rPr>
              <a:t> </a:t>
            </a:r>
            <a:r>
              <a:rPr dirty="0" sz="1400" spc="10" b="1">
                <a:latin typeface="LM Roman 12"/>
                <a:cs typeface="LM Roman 12"/>
              </a:rPr>
              <a:t>reason </a:t>
            </a:r>
            <a:r>
              <a:rPr dirty="0" sz="1400" spc="5" b="1">
                <a:latin typeface="LM Roman 12"/>
                <a:cs typeface="LM Roman 12"/>
              </a:rPr>
              <a:t>why </a:t>
            </a:r>
            <a:r>
              <a:rPr dirty="0" sz="1400" spc="-5" b="1">
                <a:latin typeface="LM Roman 12"/>
                <a:cs typeface="LM Roman 12"/>
              </a:rPr>
              <a:t>we </a:t>
            </a:r>
            <a:r>
              <a:rPr dirty="0" sz="1400" spc="15" b="1">
                <a:latin typeface="LM Roman 12"/>
                <a:cs typeface="LM Roman 12"/>
              </a:rPr>
              <a:t>developed </a:t>
            </a:r>
            <a:r>
              <a:rPr dirty="0" sz="1400" spc="10" b="1">
                <a:latin typeface="LM Roman 12"/>
                <a:cs typeface="LM Roman 12"/>
              </a:rPr>
              <a:t>the</a:t>
            </a:r>
            <a:r>
              <a:rPr dirty="0" sz="1400" spc="15" b="1">
                <a:latin typeface="LM Roman 12"/>
                <a:cs typeface="LM Roman 12"/>
              </a:rPr>
              <a:t> </a:t>
            </a:r>
            <a:r>
              <a:rPr dirty="0" sz="1400" spc="20" b="1">
                <a:latin typeface="LM Roman 12"/>
                <a:cs typeface="LM Roman 12"/>
              </a:rPr>
              <a:t>product</a:t>
            </a:r>
            <a:endParaRPr sz="1400">
              <a:latin typeface="LM Roman 12"/>
              <a:cs typeface="LM Roman 12"/>
            </a:endParaRPr>
          </a:p>
          <a:p>
            <a:pPr algn="just" marL="12700" marR="5080" indent="222885">
              <a:lnSpc>
                <a:spcPct val="100000"/>
              </a:lnSpc>
              <a:spcBef>
                <a:spcPts val="1085"/>
              </a:spcBef>
            </a:pPr>
            <a:r>
              <a:rPr dirty="0" sz="1200" spc="-40">
                <a:latin typeface="LM Roman 12"/>
                <a:cs typeface="LM Roman 12"/>
              </a:rPr>
              <a:t>For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international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students,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most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them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need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find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host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families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or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apartments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to  </a:t>
            </a:r>
            <a:r>
              <a:rPr dirty="0" sz="1200" spc="-15">
                <a:latin typeface="LM Roman 12"/>
                <a:cs typeface="LM Roman 12"/>
              </a:rPr>
              <a:t>live </a:t>
            </a:r>
            <a:r>
              <a:rPr dirty="0" sz="1200" spc="-5">
                <a:latin typeface="LM Roman 12"/>
                <a:cs typeface="LM Roman 12"/>
              </a:rPr>
              <a:t>in when </a:t>
            </a:r>
            <a:r>
              <a:rPr dirty="0" sz="1200" spc="-10">
                <a:latin typeface="LM Roman 12"/>
                <a:cs typeface="LM Roman 12"/>
              </a:rPr>
              <a:t>they are going </a:t>
            </a:r>
            <a:r>
              <a:rPr dirty="0" sz="1200" spc="-5">
                <a:latin typeface="LM Roman 12"/>
                <a:cs typeface="LM Roman 12"/>
              </a:rPr>
              <a:t>to study </a:t>
            </a:r>
            <a:r>
              <a:rPr dirty="0" sz="1200" spc="-10">
                <a:latin typeface="LM Roman 12"/>
                <a:cs typeface="LM Roman 12"/>
              </a:rPr>
              <a:t>abroad.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noticed </a:t>
            </a:r>
            <a:r>
              <a:rPr dirty="0" sz="1200" spc="-10">
                <a:latin typeface="LM Roman 12"/>
                <a:cs typeface="LM Roman 12"/>
              </a:rPr>
              <a:t>that </a:t>
            </a:r>
            <a:r>
              <a:rPr dirty="0" sz="1200" spc="-5">
                <a:latin typeface="LM Roman 12"/>
                <a:cs typeface="LM Roman 12"/>
              </a:rPr>
              <a:t>most </a:t>
            </a:r>
            <a:r>
              <a:rPr dirty="0" sz="1200" spc="-10">
                <a:latin typeface="LM Roman 12"/>
                <a:cs typeface="LM Roman 12"/>
              </a:rPr>
              <a:t>students </a:t>
            </a:r>
            <a:r>
              <a:rPr dirty="0" sz="1200" spc="-20">
                <a:latin typeface="LM Roman 12"/>
                <a:cs typeface="LM Roman 12"/>
              </a:rPr>
              <a:t>have </a:t>
            </a:r>
            <a:r>
              <a:rPr dirty="0" sz="1200" spc="-10">
                <a:latin typeface="LM Roman 12"/>
                <a:cs typeface="LM Roman 12"/>
              </a:rPr>
              <a:t>their  </a:t>
            </a:r>
            <a:r>
              <a:rPr dirty="0" sz="1200" spc="-5">
                <a:latin typeface="LM Roman 12"/>
                <a:cs typeface="LM Roman 12"/>
              </a:rPr>
              <a:t>host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families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chosen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not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by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themselves,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but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by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their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schools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or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other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institutions,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which  </a:t>
            </a:r>
            <a:r>
              <a:rPr dirty="0" sz="1200" spc="-5">
                <a:latin typeface="LM Roman 12"/>
                <a:cs typeface="LM Roman 12"/>
              </a:rPr>
              <a:t>lead to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consequence </a:t>
            </a:r>
            <a:r>
              <a:rPr dirty="0" sz="1200" spc="-10">
                <a:latin typeface="LM Roman 12"/>
                <a:cs typeface="LM Roman 12"/>
              </a:rPr>
              <a:t>that they </a:t>
            </a:r>
            <a:r>
              <a:rPr dirty="0" sz="1200" spc="-5">
                <a:latin typeface="LM Roman 12"/>
                <a:cs typeface="LM Roman 12"/>
              </a:rPr>
              <a:t>cannot connect with </a:t>
            </a:r>
            <a:r>
              <a:rPr dirty="0" sz="1200" spc="-10">
                <a:latin typeface="LM Roman 12"/>
                <a:cs typeface="LM Roman 12"/>
              </a:rPr>
              <a:t>their </a:t>
            </a:r>
            <a:r>
              <a:rPr dirty="0" sz="1200" spc="-5">
                <a:latin typeface="LM Roman 12"/>
                <a:cs typeface="LM Roman 12"/>
              </a:rPr>
              <a:t>host families directly </a:t>
            </a:r>
            <a:r>
              <a:rPr dirty="0" sz="1200" spc="-10">
                <a:latin typeface="LM Roman 12"/>
                <a:cs typeface="LM Roman 12"/>
              </a:rPr>
              <a:t>and  </a:t>
            </a:r>
            <a:r>
              <a:rPr dirty="0" sz="1200" spc="-15">
                <a:latin typeface="LM Roman 12"/>
                <a:cs typeface="LM Roman 12"/>
              </a:rPr>
              <a:t>lack </a:t>
            </a:r>
            <a:r>
              <a:rPr dirty="0" sz="1200" spc="-5">
                <a:latin typeface="LM Roman 12"/>
                <a:cs typeface="LM Roman 12"/>
              </a:rPr>
              <a:t>of some </a:t>
            </a:r>
            <a:r>
              <a:rPr dirty="0" sz="1200" spc="-15">
                <a:latin typeface="LM Roman 12"/>
                <a:cs typeface="LM Roman 12"/>
              </a:rPr>
              <a:t>key </a:t>
            </a:r>
            <a:r>
              <a:rPr dirty="0" sz="1200" spc="-5">
                <a:latin typeface="LM Roman 12"/>
                <a:cs typeface="LM Roman 12"/>
              </a:rPr>
              <a:t>host family information </a:t>
            </a:r>
            <a:r>
              <a:rPr dirty="0" sz="1200" spc="-10">
                <a:latin typeface="LM Roman 12"/>
                <a:cs typeface="LM Roman 12"/>
              </a:rPr>
              <a:t>that they </a:t>
            </a:r>
            <a:r>
              <a:rPr dirty="0" sz="1200" spc="-15">
                <a:latin typeface="LM Roman 12"/>
                <a:cs typeface="LM Roman 12"/>
              </a:rPr>
              <a:t>may </a:t>
            </a:r>
            <a:r>
              <a:rPr dirty="0" sz="1200" spc="-5">
                <a:latin typeface="LM Roman 12"/>
                <a:cs typeface="LM Roman 12"/>
              </a:rPr>
              <a:t>not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0">
                <a:latin typeface="LM Roman 12"/>
                <a:cs typeface="LM Roman 12"/>
              </a:rPr>
              <a:t>satisfied </a:t>
            </a:r>
            <a:r>
              <a:rPr dirty="0" sz="1200" spc="-5">
                <a:latin typeface="LM Roman 12"/>
                <a:cs typeface="LM Roman 12"/>
              </a:rPr>
              <a:t>with. What’s  more, for host </a:t>
            </a:r>
            <a:r>
              <a:rPr dirty="0" sz="1200" spc="-10">
                <a:latin typeface="LM Roman 12"/>
                <a:cs typeface="LM Roman 12"/>
              </a:rPr>
              <a:t>families, they also </a:t>
            </a:r>
            <a:r>
              <a:rPr dirty="0" sz="1200" spc="-15">
                <a:latin typeface="LM Roman 12"/>
                <a:cs typeface="LM Roman 12"/>
              </a:rPr>
              <a:t>worried </a:t>
            </a:r>
            <a:r>
              <a:rPr dirty="0" sz="1200" spc="-10">
                <a:latin typeface="LM Roman 12"/>
                <a:cs typeface="LM Roman 12"/>
              </a:rPr>
              <a:t>that the students </a:t>
            </a:r>
            <a:r>
              <a:rPr dirty="0" sz="1200" spc="-5">
                <a:latin typeface="LM Roman 12"/>
                <a:cs typeface="LM Roman 12"/>
              </a:rPr>
              <a:t>living in their home </a:t>
            </a:r>
            <a:r>
              <a:rPr dirty="0" sz="1200" spc="-15">
                <a:latin typeface="LM Roman 12"/>
                <a:cs typeface="LM Roman 12"/>
              </a:rPr>
              <a:t>may  </a:t>
            </a:r>
            <a:r>
              <a:rPr dirty="0" sz="1200" spc="-5">
                <a:latin typeface="LM Roman 12"/>
                <a:cs typeface="LM Roman 12"/>
              </a:rPr>
              <a:t>not </a:t>
            </a:r>
            <a:r>
              <a:rPr dirty="0" sz="1200">
                <a:latin typeface="LM Roman 12"/>
                <a:cs typeface="LM Roman 12"/>
              </a:rPr>
              <a:t>obey </a:t>
            </a:r>
            <a:r>
              <a:rPr dirty="0" sz="1200" spc="-10">
                <a:latin typeface="LM Roman 12"/>
                <a:cs typeface="LM Roman 12"/>
              </a:rPr>
              <a:t>their </a:t>
            </a:r>
            <a:r>
              <a:rPr dirty="0" sz="1200" spc="-5">
                <a:latin typeface="LM Roman 12"/>
                <a:cs typeface="LM Roman 12"/>
              </a:rPr>
              <a:t>instructions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rules.</a:t>
            </a:r>
            <a:endParaRPr sz="1200">
              <a:latin typeface="LM Roman 12"/>
              <a:cs typeface="LM Roman 12"/>
            </a:endParaRPr>
          </a:p>
          <a:p>
            <a:pPr algn="just" marL="12700" marR="5715">
              <a:lnSpc>
                <a:spcPct val="100000"/>
              </a:lnSpc>
              <a:spcBef>
                <a:spcPts val="1480"/>
              </a:spcBef>
            </a:pP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order </a:t>
            </a:r>
            <a:r>
              <a:rPr dirty="0" sz="1200" spc="-5">
                <a:latin typeface="LM Roman 12"/>
                <a:cs typeface="LM Roman 12"/>
              </a:rPr>
              <a:t>to create </a:t>
            </a:r>
            <a:r>
              <a:rPr dirty="0" sz="1200">
                <a:latin typeface="LM Roman 12"/>
                <a:cs typeface="LM Roman 12"/>
              </a:rPr>
              <a:t>better </a:t>
            </a:r>
            <a:r>
              <a:rPr dirty="0" sz="1200" spc="-10">
                <a:latin typeface="LM Roman 12"/>
                <a:cs typeface="LM Roman 12"/>
              </a:rPr>
              <a:t>relationship between the </a:t>
            </a:r>
            <a:r>
              <a:rPr dirty="0" sz="1200" spc="-5">
                <a:latin typeface="LM Roman 12"/>
                <a:cs typeface="LM Roman 12"/>
              </a:rPr>
              <a:t>host families </a:t>
            </a:r>
            <a:r>
              <a:rPr dirty="0" sz="1200" spc="-10">
                <a:latin typeface="LM Roman 12"/>
                <a:cs typeface="LM Roman 12"/>
              </a:rPr>
              <a:t>the and </a:t>
            </a:r>
            <a:r>
              <a:rPr dirty="0" sz="1200" spc="-5">
                <a:latin typeface="LM Roman 12"/>
                <a:cs typeface="LM Roman 12"/>
              </a:rPr>
              <a:t>international  </a:t>
            </a:r>
            <a:r>
              <a:rPr dirty="0" sz="1200" spc="-10">
                <a:latin typeface="LM Roman 12"/>
                <a:cs typeface="LM Roman 12"/>
              </a:rPr>
              <a:t>students,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develop our </a:t>
            </a:r>
            <a:r>
              <a:rPr dirty="0" sz="1200">
                <a:latin typeface="LM Roman 12"/>
                <a:cs typeface="LM Roman 12"/>
              </a:rPr>
              <a:t>product, </a:t>
            </a:r>
            <a:r>
              <a:rPr dirty="0" sz="1200" spc="-15" b="1">
                <a:latin typeface="LM Roman 12"/>
                <a:cs typeface="LM Roman 12"/>
              </a:rPr>
              <a:t>Homoverseas</a:t>
            </a:r>
            <a:r>
              <a:rPr dirty="0" sz="1200" spc="-15">
                <a:latin typeface="LM Roman 12"/>
                <a:cs typeface="LM Roman 12"/>
              </a:rPr>
              <a:t>,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solve this </a:t>
            </a:r>
            <a:r>
              <a:rPr dirty="0" sz="1200" spc="-5">
                <a:latin typeface="LM Roman 12"/>
                <a:cs typeface="LM Roman 12"/>
              </a:rPr>
              <a:t>problem. </a:t>
            </a:r>
            <a:r>
              <a:rPr dirty="0" sz="1200" spc="-5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provide  students </a:t>
            </a:r>
            <a:r>
              <a:rPr dirty="0" sz="1200" spc="-5">
                <a:latin typeface="LM Roman 12"/>
                <a:cs typeface="LM Roman 12"/>
              </a:rPr>
              <a:t>with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15">
                <a:latin typeface="LM Roman 12"/>
                <a:cs typeface="LM Roman 12"/>
              </a:rPr>
              <a:t>right </a:t>
            </a:r>
            <a:r>
              <a:rPr dirty="0" sz="1200" spc="-5">
                <a:latin typeface="LM Roman 12"/>
                <a:cs typeface="LM Roman 12"/>
              </a:rPr>
              <a:t>to choose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suitable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comfortable </a:t>
            </a:r>
            <a:r>
              <a:rPr dirty="0" sz="1200" spc="-10">
                <a:latin typeface="LM Roman 12"/>
                <a:cs typeface="LM Roman 12"/>
              </a:rPr>
              <a:t>homestay they </a:t>
            </a:r>
            <a:r>
              <a:rPr dirty="0" sz="1200" spc="-15">
                <a:latin typeface="LM Roman 12"/>
                <a:cs typeface="LM Roman 12"/>
              </a:rPr>
              <a:t>like </a:t>
            </a:r>
            <a:r>
              <a:rPr dirty="0" sz="1200" spc="-10">
                <a:latin typeface="LM Roman 12"/>
                <a:cs typeface="LM Roman 12"/>
              </a:rPr>
              <a:t>and  </a:t>
            </a:r>
            <a:r>
              <a:rPr dirty="0" sz="1200" spc="-5">
                <a:latin typeface="LM Roman 12"/>
                <a:cs typeface="LM Roman 12"/>
              </a:rPr>
              <a:t>ensure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them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with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quality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validity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information</a:t>
            </a:r>
            <a:r>
              <a:rPr dirty="0" sz="1200" spc="-80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by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providing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comments,</a:t>
            </a:r>
            <a:r>
              <a:rPr dirty="0" sz="1200" spc="-6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ranks,  profiles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host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family.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294" y="5197155"/>
            <a:ext cx="5642610" cy="12979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79425" algn="l"/>
              </a:tabLst>
            </a:pPr>
            <a:r>
              <a:rPr dirty="0" sz="1400" spc="10" b="1">
                <a:latin typeface="LM Roman 12"/>
                <a:cs typeface="LM Roman 12"/>
              </a:rPr>
              <a:t>1.2	</a:t>
            </a:r>
            <a:r>
              <a:rPr dirty="0" sz="1400" spc="15" b="1">
                <a:latin typeface="LM Roman 12"/>
                <a:cs typeface="LM Roman 12"/>
              </a:rPr>
              <a:t>Key </a:t>
            </a:r>
            <a:r>
              <a:rPr dirty="0" sz="1400" spc="10" b="1">
                <a:latin typeface="LM Roman 12"/>
                <a:cs typeface="LM Roman 12"/>
              </a:rPr>
              <a:t>features of </a:t>
            </a:r>
            <a:r>
              <a:rPr dirty="0" sz="1400" spc="15" b="1">
                <a:latin typeface="LM Roman 12"/>
                <a:cs typeface="LM Roman 12"/>
              </a:rPr>
              <a:t>our</a:t>
            </a:r>
            <a:r>
              <a:rPr dirty="0" sz="1400" spc="-5" b="1">
                <a:latin typeface="LM Roman 12"/>
                <a:cs typeface="LM Roman 12"/>
              </a:rPr>
              <a:t> </a:t>
            </a:r>
            <a:r>
              <a:rPr dirty="0" sz="1400" spc="25" b="1">
                <a:latin typeface="LM Roman 12"/>
                <a:cs typeface="LM Roman 12"/>
              </a:rPr>
              <a:t>product</a:t>
            </a:r>
            <a:endParaRPr sz="1400">
              <a:latin typeface="LM Roman 12"/>
              <a:cs typeface="LM Roman 12"/>
            </a:endParaRPr>
          </a:p>
          <a:p>
            <a:pPr marL="12700" marR="5080" indent="222885">
              <a:lnSpc>
                <a:spcPct val="100000"/>
              </a:lnSpc>
              <a:spcBef>
                <a:spcPts val="1085"/>
              </a:spcBef>
            </a:pPr>
            <a:r>
              <a:rPr dirty="0" sz="1200" spc="-5">
                <a:latin typeface="LM Roman 12"/>
                <a:cs typeface="LM Roman 12"/>
              </a:rPr>
              <a:t>The most </a:t>
            </a:r>
            <a:r>
              <a:rPr dirty="0" sz="1200">
                <a:latin typeface="LM Roman 12"/>
                <a:cs typeface="LM Roman 12"/>
              </a:rPr>
              <a:t>special </a:t>
            </a:r>
            <a:r>
              <a:rPr dirty="0" sz="1200" spc="-5">
                <a:latin typeface="LM Roman 12"/>
                <a:cs typeface="LM Roman 12"/>
              </a:rPr>
              <a:t>part of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>
                <a:latin typeface="LM Roman 12"/>
                <a:cs typeface="LM Roman 12"/>
              </a:rPr>
              <a:t>product </a:t>
            </a:r>
            <a:r>
              <a:rPr dirty="0" sz="1200" spc="-5">
                <a:latin typeface="LM Roman 12"/>
                <a:cs typeface="LM Roman 12"/>
              </a:rPr>
              <a:t>compared to </a:t>
            </a:r>
            <a:r>
              <a:rPr dirty="0" sz="1200" spc="-10">
                <a:latin typeface="LM Roman 12"/>
                <a:cs typeface="LM Roman 12"/>
              </a:rPr>
              <a:t>other </a:t>
            </a:r>
            <a:r>
              <a:rPr dirty="0" sz="1200" spc="-5">
                <a:latin typeface="LM Roman 12"/>
                <a:cs typeface="LM Roman 12"/>
              </a:rPr>
              <a:t>similar </a:t>
            </a:r>
            <a:r>
              <a:rPr dirty="0" sz="1200">
                <a:latin typeface="LM Roman 12"/>
                <a:cs typeface="LM Roman 12"/>
              </a:rPr>
              <a:t>product </a:t>
            </a:r>
            <a:r>
              <a:rPr dirty="0" sz="1200" spc="-10">
                <a:latin typeface="LM Roman 12"/>
                <a:cs typeface="LM Roman 12"/>
              </a:rPr>
              <a:t>which are  our </a:t>
            </a:r>
            <a:r>
              <a:rPr dirty="0" sz="1200">
                <a:latin typeface="LM Roman 12"/>
                <a:cs typeface="LM Roman 12"/>
              </a:rPr>
              <a:t>competitors, </a:t>
            </a:r>
            <a:r>
              <a:rPr dirty="0" sz="1200" spc="-10">
                <a:latin typeface="LM Roman 12"/>
                <a:cs typeface="LM Roman 12"/>
              </a:rPr>
              <a:t>lik</a:t>
            </a:r>
            <a:r>
              <a:rPr dirty="0" sz="1200" spc="-10">
                <a:latin typeface="LM Roman 12"/>
                <a:cs typeface="LM Roman 12"/>
                <a:hlinkClick r:id="rId2"/>
              </a:rPr>
              <a:t>eStayInFamily</a:t>
            </a:r>
            <a:r>
              <a:rPr dirty="0" sz="1200" spc="-10">
                <a:latin typeface="LM Roman 12"/>
                <a:cs typeface="LM Roman 12"/>
              </a:rPr>
              <a:t>andBo</a:t>
            </a:r>
            <a:r>
              <a:rPr dirty="0" sz="1200" spc="-10">
                <a:latin typeface="LM Roman 12"/>
                <a:cs typeface="LM Roman 12"/>
                <a:hlinkClick r:id="rId3"/>
              </a:rPr>
              <a:t>oking.com,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-10">
                <a:latin typeface="LM Roman 12"/>
                <a:cs typeface="LM Roman 12"/>
              </a:rPr>
              <a:t>that our </a:t>
            </a:r>
            <a:r>
              <a:rPr dirty="0" sz="1200">
                <a:latin typeface="LM Roman 12"/>
                <a:cs typeface="LM Roman 12"/>
              </a:rPr>
              <a:t>product </a:t>
            </a:r>
            <a:r>
              <a:rPr dirty="0" sz="1200" spc="-5">
                <a:latin typeface="LM Roman 12"/>
                <a:cs typeface="LM Roman 12"/>
              </a:rPr>
              <a:t>not </a:t>
            </a:r>
            <a:r>
              <a:rPr dirty="0" sz="1200" spc="-10">
                <a:latin typeface="LM Roman 12"/>
                <a:cs typeface="LM Roman 12"/>
              </a:rPr>
              <a:t>only </a:t>
            </a:r>
            <a:r>
              <a:rPr dirty="0" sz="1200" spc="-15">
                <a:latin typeface="LM Roman 12"/>
                <a:cs typeface="LM Roman 12"/>
              </a:rPr>
              <a:t>show  </a:t>
            </a:r>
            <a:r>
              <a:rPr dirty="0" sz="1200" spc="-10">
                <a:latin typeface="LM Roman 12"/>
                <a:cs typeface="LM Roman 12"/>
              </a:rPr>
              <a:t>the comment </a:t>
            </a:r>
            <a:r>
              <a:rPr dirty="0" sz="1200" spc="-5">
                <a:latin typeface="LM Roman 12"/>
                <a:cs typeface="LM Roman 12"/>
              </a:rPr>
              <a:t>from </a:t>
            </a:r>
            <a:r>
              <a:rPr dirty="0" sz="1200" spc="-10">
                <a:latin typeface="LM Roman 12"/>
                <a:cs typeface="LM Roman 12"/>
              </a:rPr>
              <a:t>students </a:t>
            </a:r>
            <a:r>
              <a:rPr dirty="0" sz="1200" spc="-5">
                <a:latin typeface="LM Roman 12"/>
                <a:cs typeface="LM Roman 12"/>
              </a:rPr>
              <a:t>for host </a:t>
            </a:r>
            <a:r>
              <a:rPr dirty="0" sz="1200" spc="-20">
                <a:latin typeface="LM Roman 12"/>
                <a:cs typeface="LM Roman 12"/>
              </a:rPr>
              <a:t>family, </a:t>
            </a:r>
            <a:r>
              <a:rPr dirty="0" sz="1200" spc="-5">
                <a:latin typeface="LM Roman 12"/>
                <a:cs typeface="LM Roman 12"/>
              </a:rPr>
              <a:t>but </a:t>
            </a:r>
            <a:r>
              <a:rPr dirty="0" sz="1200" spc="-10">
                <a:latin typeface="LM Roman 12"/>
                <a:cs typeface="LM Roman 12"/>
              </a:rPr>
              <a:t>also provide the </a:t>
            </a:r>
            <a:r>
              <a:rPr dirty="0" sz="1200" spc="-5">
                <a:latin typeface="LM Roman 12"/>
                <a:cs typeface="LM Roman 12"/>
              </a:rPr>
              <a:t>host family with </a:t>
            </a:r>
            <a:r>
              <a:rPr dirty="0" sz="1200" spc="-10">
                <a:latin typeface="LM Roman 12"/>
                <a:cs typeface="LM Roman 12"/>
              </a:rPr>
              <a:t>the  ranking </a:t>
            </a:r>
            <a:r>
              <a:rPr dirty="0" sz="1200" spc="-5">
                <a:latin typeface="LM Roman 12"/>
                <a:cs typeface="LM Roman 12"/>
              </a:rPr>
              <a:t>system so that </a:t>
            </a:r>
            <a:r>
              <a:rPr dirty="0" sz="1200" spc="-10">
                <a:latin typeface="LM Roman 12"/>
                <a:cs typeface="LM Roman 12"/>
              </a:rPr>
              <a:t>they </a:t>
            </a:r>
            <a:r>
              <a:rPr dirty="0" sz="1200" spc="-5">
                <a:latin typeface="LM Roman 12"/>
                <a:cs typeface="LM Roman 12"/>
              </a:rPr>
              <a:t>can see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stars </a:t>
            </a:r>
            <a:r>
              <a:rPr dirty="0" sz="1200" spc="-10">
                <a:latin typeface="LM Roman 12"/>
                <a:cs typeface="LM Roman 12"/>
              </a:rPr>
              <a:t>rank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the students </a:t>
            </a:r>
            <a:r>
              <a:rPr dirty="0" sz="1200" spc="-15">
                <a:latin typeface="LM Roman 12"/>
                <a:cs typeface="LM Roman 12"/>
              </a:rPr>
              <a:t>given </a:t>
            </a:r>
            <a:r>
              <a:rPr dirty="0" sz="1200" spc="-20">
                <a:latin typeface="LM Roman 12"/>
                <a:cs typeface="LM Roman 12"/>
              </a:rPr>
              <a:t>by </a:t>
            </a:r>
            <a:r>
              <a:rPr dirty="0" sz="1200" spc="-10">
                <a:latin typeface="LM Roman 12"/>
                <a:cs typeface="LM Roman 12"/>
              </a:rPr>
              <a:t>their </a:t>
            </a:r>
            <a:r>
              <a:rPr dirty="0" sz="1200" spc="-5">
                <a:latin typeface="LM Roman 12"/>
                <a:cs typeface="LM Roman 12"/>
              </a:rPr>
              <a:t>past  host</a:t>
            </a:r>
            <a:r>
              <a:rPr dirty="0" sz="1200" spc="-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families.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0000" y="6622008"/>
            <a:ext cx="2875788" cy="1966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59294" y="8678949"/>
            <a:ext cx="564197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Figure 1: When </a:t>
            </a:r>
            <a:r>
              <a:rPr dirty="0" sz="1200" spc="-10">
                <a:latin typeface="LM Roman 12"/>
                <a:cs typeface="LM Roman 12"/>
              </a:rPr>
              <a:t>students </a:t>
            </a:r>
            <a:r>
              <a:rPr dirty="0" sz="1200" spc="-15">
                <a:latin typeface="LM Roman 12"/>
                <a:cs typeface="LM Roman 12"/>
              </a:rPr>
              <a:t>enter </a:t>
            </a:r>
            <a:r>
              <a:rPr dirty="0" sz="1200" spc="-5">
                <a:latin typeface="LM Roman 12"/>
                <a:cs typeface="LM Roman 12"/>
              </a:rPr>
              <a:t>a page of a specific </a:t>
            </a:r>
            <a:r>
              <a:rPr dirty="0" sz="1200" spc="-10">
                <a:latin typeface="LM Roman 12"/>
                <a:cs typeface="LM Roman 12"/>
              </a:rPr>
              <a:t>homestay </a:t>
            </a:r>
            <a:r>
              <a:rPr dirty="0" sz="1200" spc="-5">
                <a:latin typeface="LM Roman 12"/>
                <a:cs typeface="LM Roman 12"/>
              </a:rPr>
              <a:t>introduction, </a:t>
            </a:r>
            <a:r>
              <a:rPr dirty="0" sz="1200" spc="-10">
                <a:latin typeface="LM Roman 12"/>
                <a:cs typeface="LM Roman 12"/>
              </a:rPr>
              <a:t>they </a:t>
            </a:r>
            <a:r>
              <a:rPr dirty="0" sz="1200" spc="-5">
                <a:latin typeface="LM Roman 12"/>
                <a:cs typeface="LM Roman 12"/>
              </a:rPr>
              <a:t>can</a:t>
            </a:r>
            <a:r>
              <a:rPr dirty="0" sz="1200" spc="-2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see  </a:t>
            </a:r>
            <a:r>
              <a:rPr dirty="0" sz="1200" spc="-10">
                <a:latin typeface="LM Roman 12"/>
                <a:cs typeface="LM Roman 12"/>
              </a:rPr>
              <a:t>the comments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home from </a:t>
            </a:r>
            <a:r>
              <a:rPr dirty="0" sz="1200">
                <a:latin typeface="LM Roman 12"/>
                <a:cs typeface="LM Roman 12"/>
              </a:rPr>
              <a:t>both </a:t>
            </a:r>
            <a:r>
              <a:rPr dirty="0" sz="1200" spc="-5">
                <a:latin typeface="LM Roman 12"/>
                <a:cs typeface="LM Roman 12"/>
              </a:rPr>
              <a:t>former </a:t>
            </a:r>
            <a:r>
              <a:rPr dirty="0" sz="1200" spc="-10">
                <a:latin typeface="LM Roman 12"/>
                <a:cs typeface="LM Roman 12"/>
              </a:rPr>
              <a:t>students and the staff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16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cooperation.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294" y="1360495"/>
            <a:ext cx="5643245" cy="79127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381635" indent="-369570">
              <a:lnSpc>
                <a:spcPct val="100000"/>
              </a:lnSpc>
              <a:spcBef>
                <a:spcPts val="120"/>
              </a:spcBef>
              <a:buFont typeface="LM Roman 12"/>
              <a:buAutoNum type="arabicPlain" startAt="2"/>
              <a:tabLst>
                <a:tab pos="382270" algn="l"/>
              </a:tabLst>
            </a:pPr>
            <a:r>
              <a:rPr dirty="0" sz="1700" spc="10" b="1">
                <a:latin typeface="LM Roman 12"/>
                <a:cs typeface="LM Roman 12"/>
              </a:rPr>
              <a:t>Ou</a:t>
            </a:r>
            <a:r>
              <a:rPr dirty="0" sz="1700" spc="10" b="1">
                <a:latin typeface="LM Roman 12"/>
                <a:cs typeface="LM Roman 12"/>
              </a:rPr>
              <a:t>r business</a:t>
            </a:r>
            <a:r>
              <a:rPr dirty="0" sz="1700" spc="-5" b="1">
                <a:latin typeface="LM Roman 12"/>
                <a:cs typeface="LM Roman 12"/>
              </a:rPr>
              <a:t> </a:t>
            </a:r>
            <a:r>
              <a:rPr dirty="0" sz="1700" spc="5" b="1">
                <a:latin typeface="LM Roman 12"/>
                <a:cs typeface="LM Roman 12"/>
              </a:rPr>
              <a:t>objective</a:t>
            </a:r>
            <a:endParaRPr sz="1700">
              <a:latin typeface="LM Roman 12"/>
              <a:cs typeface="LM Roman 12"/>
            </a:endParaRPr>
          </a:p>
          <a:p>
            <a:pPr algn="just" marL="12700" marR="5080" indent="222885">
              <a:lnSpc>
                <a:spcPct val="100000"/>
              </a:lnSpc>
              <a:spcBef>
                <a:spcPts val="1440"/>
              </a:spcBef>
            </a:pPr>
            <a:r>
              <a:rPr dirty="0" sz="1200" spc="-10">
                <a:latin typeface="LM Roman 12"/>
                <a:cs typeface="LM Roman 12"/>
              </a:rPr>
              <a:t>Homoverseas’ </a:t>
            </a:r>
            <a:r>
              <a:rPr dirty="0" sz="1200" spc="-5">
                <a:latin typeface="LM Roman 12"/>
                <a:cs typeface="LM Roman 12"/>
              </a:rPr>
              <a:t>objectives can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basically divided </a:t>
            </a:r>
            <a:r>
              <a:rPr dirty="0" sz="1200" spc="-15">
                <a:latin typeface="LM Roman 12"/>
                <a:cs typeface="LM Roman 12"/>
              </a:rPr>
              <a:t>into </a:t>
            </a:r>
            <a:r>
              <a:rPr dirty="0" sz="1200" spc="-30">
                <a:latin typeface="LM Roman 12"/>
                <a:cs typeface="LM Roman 12"/>
              </a:rPr>
              <a:t>two </a:t>
            </a:r>
            <a:r>
              <a:rPr dirty="0" sz="1200" spc="-5">
                <a:latin typeface="LM Roman 12"/>
                <a:cs typeface="LM Roman 12"/>
              </a:rPr>
              <a:t>stages: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former </a:t>
            </a:r>
            <a:r>
              <a:rPr dirty="0" sz="1200" spc="-10">
                <a:latin typeface="LM Roman 12"/>
                <a:cs typeface="LM Roman 12"/>
              </a:rPr>
              <a:t>stage  and the </a:t>
            </a:r>
            <a:r>
              <a:rPr dirty="0" sz="1200" spc="-5">
                <a:latin typeface="LM Roman 12"/>
                <a:cs typeface="LM Roman 12"/>
              </a:rPr>
              <a:t>later stage. These objectives </a:t>
            </a:r>
            <a:r>
              <a:rPr dirty="0" sz="1200" spc="-10">
                <a:latin typeface="LM Roman 12"/>
                <a:cs typeface="LM Roman 12"/>
              </a:rPr>
              <a:t>are </a:t>
            </a:r>
            <a:r>
              <a:rPr dirty="0" sz="1200" spc="-5">
                <a:latin typeface="LM Roman 12"/>
                <a:cs typeface="LM Roman 12"/>
              </a:rPr>
              <a:t>all what our </a:t>
            </a:r>
            <a:r>
              <a:rPr dirty="0" sz="1200" spc="-10">
                <a:latin typeface="LM Roman 12"/>
                <a:cs typeface="LM Roman 12"/>
              </a:rPr>
              <a:t>company </a:t>
            </a:r>
            <a:r>
              <a:rPr dirty="0" sz="1200" spc="-5">
                <a:latin typeface="LM Roman 12"/>
                <a:cs typeface="LM Roman 12"/>
              </a:rPr>
              <a:t>need to </a:t>
            </a:r>
            <a:r>
              <a:rPr dirty="0" sz="1200">
                <a:latin typeface="LM Roman 12"/>
                <a:cs typeface="LM Roman 12"/>
              </a:rPr>
              <a:t>focus </a:t>
            </a:r>
            <a:r>
              <a:rPr dirty="0" sz="1200" spc="-10">
                <a:latin typeface="LM Roman 12"/>
                <a:cs typeface="LM Roman 12"/>
              </a:rPr>
              <a:t>on. </a:t>
            </a:r>
            <a:r>
              <a:rPr dirty="0" sz="1200" spc="-5">
                <a:latin typeface="LM Roman 12"/>
                <a:cs typeface="LM Roman 12"/>
              </a:rPr>
              <a:t>They  can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provide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direction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</a:t>
            </a:r>
            <a:r>
              <a:rPr dirty="0" sz="1200" spc="-8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company’s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future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growth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also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motivate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enthusiasm 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our staff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5">
                <a:latin typeface="LM Roman 12"/>
                <a:cs typeface="LM Roman 12"/>
              </a:rPr>
              <a:t>pay </a:t>
            </a:r>
            <a:r>
              <a:rPr dirty="0" sz="1200" spc="-10">
                <a:latin typeface="LM Roman 12"/>
                <a:cs typeface="LM Roman 12"/>
              </a:rPr>
              <a:t>attention </a:t>
            </a:r>
            <a:r>
              <a:rPr dirty="0" sz="1200" spc="-5">
                <a:latin typeface="LM Roman 12"/>
                <a:cs typeface="LM Roman 12"/>
              </a:rPr>
              <a:t>on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1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works.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LM Roman 12"/>
              <a:cs typeface="LM Roman 12"/>
            </a:endParaRPr>
          </a:p>
          <a:p>
            <a:pPr algn="just" lvl="1" marL="479425" indent="-467359">
              <a:lnSpc>
                <a:spcPct val="100000"/>
              </a:lnSpc>
              <a:buFont typeface="LM Roman 12"/>
              <a:buAutoNum type="arabicPeriod"/>
              <a:tabLst>
                <a:tab pos="480059" algn="l"/>
              </a:tabLst>
            </a:pPr>
            <a:r>
              <a:rPr dirty="0" sz="1400" spc="-5" b="1">
                <a:latin typeface="LM Roman 12"/>
                <a:cs typeface="LM Roman 12"/>
              </a:rPr>
              <a:t>F</a:t>
            </a:r>
            <a:r>
              <a:rPr dirty="0" sz="1400" spc="-5" b="1">
                <a:latin typeface="LM Roman 12"/>
                <a:cs typeface="LM Roman 12"/>
              </a:rPr>
              <a:t>ormer</a:t>
            </a:r>
            <a:r>
              <a:rPr dirty="0" sz="1400" spc="5" b="1">
                <a:latin typeface="LM Roman 12"/>
                <a:cs typeface="LM Roman 12"/>
              </a:rPr>
              <a:t> </a:t>
            </a:r>
            <a:r>
              <a:rPr dirty="0" sz="1400" spc="10" b="1">
                <a:latin typeface="LM Roman 12"/>
                <a:cs typeface="LM Roman 12"/>
              </a:rPr>
              <a:t>stage</a:t>
            </a:r>
            <a:endParaRPr sz="14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LM Roman 12"/>
              <a:cs typeface="LM Roman 12"/>
            </a:endParaRPr>
          </a:p>
          <a:p>
            <a:pPr algn="just" marL="220979" indent="-208915">
              <a:lnSpc>
                <a:spcPct val="100000"/>
              </a:lnSpc>
              <a:buAutoNum type="arabicPeriod"/>
              <a:tabLst>
                <a:tab pos="221615" algn="l"/>
              </a:tabLst>
            </a:pPr>
            <a:r>
              <a:rPr dirty="0" sz="1200" spc="-15" b="1">
                <a:latin typeface="LM Roman 12"/>
                <a:cs typeface="LM Roman 12"/>
              </a:rPr>
              <a:t>Survival</a:t>
            </a:r>
            <a:endParaRPr sz="1200">
              <a:latin typeface="LM Roman 12"/>
              <a:cs typeface="LM Roman 12"/>
            </a:endParaRPr>
          </a:p>
          <a:p>
            <a:pPr algn="just" marL="12700" marR="5080" indent="222885">
              <a:lnSpc>
                <a:spcPct val="100000"/>
              </a:lnSpc>
              <a:spcBef>
                <a:spcPts val="355"/>
              </a:spcBef>
            </a:pPr>
            <a:r>
              <a:rPr dirty="0" sz="1200" spc="-5">
                <a:latin typeface="LM Roman 12"/>
                <a:cs typeface="LM Roman 12"/>
              </a:rPr>
              <a:t>In early </a:t>
            </a:r>
            <a:r>
              <a:rPr dirty="0" sz="1200" spc="-15">
                <a:latin typeface="LM Roman 12"/>
                <a:cs typeface="LM Roman 12"/>
              </a:rPr>
              <a:t>days, </a:t>
            </a:r>
            <a:r>
              <a:rPr dirty="0" sz="1200" spc="-10">
                <a:latin typeface="LM Roman 12"/>
                <a:cs typeface="LM Roman 12"/>
              </a:rPr>
              <a:t>Homoverseas </a:t>
            </a:r>
            <a:r>
              <a:rPr dirty="0" sz="1200" spc="-15">
                <a:latin typeface="LM Roman 12"/>
                <a:cs typeface="LM Roman 12"/>
              </a:rPr>
              <a:t>may </a:t>
            </a:r>
            <a:r>
              <a:rPr dirty="0" sz="1200" spc="-10">
                <a:latin typeface="LM Roman 12"/>
                <a:cs typeface="LM Roman 12"/>
              </a:rPr>
              <a:t>suffer </a:t>
            </a:r>
            <a:r>
              <a:rPr dirty="0" sz="1200" spc="-5">
                <a:latin typeface="LM Roman 12"/>
                <a:cs typeface="LM Roman 12"/>
              </a:rPr>
              <a:t>from a harsh </a:t>
            </a:r>
            <a:r>
              <a:rPr dirty="0" sz="1200" spc="-10">
                <a:latin typeface="LM Roman 12"/>
                <a:cs typeface="LM Roman 12"/>
              </a:rPr>
              <a:t>time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15">
                <a:latin typeface="LM Roman 12"/>
                <a:cs typeface="LM Roman 12"/>
              </a:rPr>
              <a:t>lack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profit and  </a:t>
            </a:r>
            <a:r>
              <a:rPr dirty="0" sz="1200" spc="-15">
                <a:latin typeface="LM Roman 12"/>
                <a:cs typeface="LM Roman 12"/>
              </a:rPr>
              <a:t>lack </a:t>
            </a:r>
            <a:r>
              <a:rPr dirty="0" sz="1200" spc="-5">
                <a:latin typeface="LM Roman 12"/>
                <a:cs typeface="LM Roman 12"/>
              </a:rPr>
              <a:t>of customers. As an </a:t>
            </a:r>
            <a:r>
              <a:rPr dirty="0" sz="1200" spc="-10">
                <a:latin typeface="LM Roman 12"/>
                <a:cs typeface="LM Roman 12"/>
              </a:rPr>
              <a:t>international website, </a:t>
            </a:r>
            <a:r>
              <a:rPr dirty="0" sz="1200" spc="-5">
                <a:latin typeface="LM Roman 12"/>
                <a:cs typeface="LM Roman 12"/>
              </a:rPr>
              <a:t>it’s </a:t>
            </a:r>
            <a:r>
              <a:rPr dirty="0" sz="1200">
                <a:latin typeface="LM Roman 12"/>
                <a:cs typeface="LM Roman 12"/>
              </a:rPr>
              <a:t>both </a:t>
            </a:r>
            <a:r>
              <a:rPr dirty="0" sz="1200" spc="-10">
                <a:latin typeface="LM Roman 12"/>
                <a:cs typeface="LM Roman 12"/>
              </a:rPr>
              <a:t>time consuming and </a:t>
            </a:r>
            <a:r>
              <a:rPr dirty="0" sz="1200" spc="-5">
                <a:latin typeface="LM Roman 12"/>
                <a:cs typeface="LM Roman 12"/>
              </a:rPr>
              <a:t>cost lots  of </a:t>
            </a:r>
            <a:r>
              <a:rPr dirty="0" sz="1200" spc="-10">
                <a:latin typeface="LM Roman 12"/>
                <a:cs typeface="LM Roman 12"/>
              </a:rPr>
              <a:t>human resource and finance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>
                <a:latin typeface="LM Roman 12"/>
                <a:cs typeface="LM Roman 12"/>
              </a:rPr>
              <a:t>operate </a:t>
            </a:r>
            <a:r>
              <a:rPr dirty="0" sz="1200" spc="-10">
                <a:latin typeface="LM Roman 12"/>
                <a:cs typeface="LM Roman 12"/>
              </a:rPr>
              <a:t>this </a:t>
            </a:r>
            <a:r>
              <a:rPr dirty="0" sz="1200" spc="-5">
                <a:latin typeface="LM Roman 12"/>
                <a:cs typeface="LM Roman 12"/>
              </a:rPr>
              <a:t>whole industry: from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establishment  of </a:t>
            </a:r>
            <a:r>
              <a:rPr dirty="0" sz="1200" spc="-10">
                <a:latin typeface="LM Roman 12"/>
                <a:cs typeface="LM Roman 12"/>
              </a:rPr>
              <a:t>the website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the finding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20">
                <a:latin typeface="LM Roman 12"/>
                <a:cs typeface="LM Roman 12"/>
              </a:rPr>
              <a:t>available </a:t>
            </a:r>
            <a:r>
              <a:rPr dirty="0" sz="1200" spc="-5">
                <a:latin typeface="LM Roman 12"/>
                <a:cs typeface="LM Roman 12"/>
              </a:rPr>
              <a:t>house </a:t>
            </a:r>
            <a:r>
              <a:rPr dirty="0" sz="1200" spc="-10">
                <a:latin typeface="LM Roman 12"/>
                <a:cs typeface="LM Roman 12"/>
              </a:rPr>
              <a:t>resources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different countries and  finally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the homestay agency </a:t>
            </a:r>
            <a:r>
              <a:rPr dirty="0" sz="1200" spc="-5">
                <a:latin typeface="LM Roman 12"/>
                <a:cs typeface="LM Roman 12"/>
              </a:rPr>
              <a:t>service </a:t>
            </a:r>
            <a:r>
              <a:rPr dirty="0" sz="1200" spc="-10">
                <a:latin typeface="LM Roman 12"/>
                <a:cs typeface="LM Roman 12"/>
              </a:rPr>
              <a:t>provided. </a:t>
            </a:r>
            <a:r>
              <a:rPr dirty="0" sz="1200" spc="-5">
                <a:latin typeface="LM Roman 12"/>
                <a:cs typeface="LM Roman 12"/>
              </a:rPr>
              <a:t>Though </a:t>
            </a:r>
            <a:r>
              <a:rPr dirty="0" sz="1200" spc="-10">
                <a:latin typeface="LM Roman 12"/>
                <a:cs typeface="LM Roman 12"/>
              </a:rPr>
              <a:t>several </a:t>
            </a:r>
            <a:r>
              <a:rPr dirty="0" sz="1200" spc="-15">
                <a:latin typeface="LM Roman 12"/>
                <a:cs typeface="LM Roman 12"/>
              </a:rPr>
              <a:t>investment </a:t>
            </a:r>
            <a:r>
              <a:rPr dirty="0" sz="1200" spc="-5">
                <a:latin typeface="LM Roman 12"/>
                <a:cs typeface="LM Roman 12"/>
              </a:rPr>
              <a:t>strategies  </a:t>
            </a:r>
            <a:r>
              <a:rPr dirty="0" sz="1200" spc="-15">
                <a:latin typeface="LM Roman 12"/>
                <a:cs typeface="LM Roman 12"/>
              </a:rPr>
              <a:t>(which </a:t>
            </a:r>
            <a:r>
              <a:rPr dirty="0" sz="1200" spc="-10">
                <a:latin typeface="LM Roman 12"/>
                <a:cs typeface="LM Roman 12"/>
              </a:rPr>
              <a:t>provided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the “Price” </a:t>
            </a:r>
            <a:r>
              <a:rPr dirty="0" sz="1200" spc="-5">
                <a:latin typeface="LM Roman 12"/>
                <a:cs typeface="LM Roman 12"/>
              </a:rPr>
              <a:t>section) can </a:t>
            </a:r>
            <a:r>
              <a:rPr dirty="0" sz="1200" spc="-10">
                <a:latin typeface="LM Roman 12"/>
                <a:cs typeface="LM Roman 12"/>
              </a:rPr>
              <a:t>guarantee </a:t>
            </a:r>
            <a:r>
              <a:rPr dirty="0" sz="1200" spc="-5">
                <a:latin typeface="LM Roman 12"/>
                <a:cs typeface="LM Roman 12"/>
              </a:rPr>
              <a:t>enough </a:t>
            </a:r>
            <a:r>
              <a:rPr dirty="0" sz="1200" spc="-10">
                <a:latin typeface="LM Roman 12"/>
                <a:cs typeface="LM Roman 12"/>
              </a:rPr>
              <a:t>finance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>
                <a:latin typeface="LM Roman 12"/>
                <a:cs typeface="LM Roman 12"/>
              </a:rPr>
              <a:t>support </a:t>
            </a:r>
            <a:r>
              <a:rPr dirty="0" sz="1200" spc="-5">
                <a:latin typeface="LM Roman 12"/>
                <a:cs typeface="LM Roman 12"/>
              </a:rPr>
              <a:t>us  to struggle </a:t>
            </a:r>
            <a:r>
              <a:rPr dirty="0" sz="1200" spc="-10">
                <a:latin typeface="LM Roman 12"/>
                <a:cs typeface="LM Roman 12"/>
              </a:rPr>
              <a:t>though this </a:t>
            </a:r>
            <a:r>
              <a:rPr dirty="0" sz="1200">
                <a:latin typeface="LM Roman 12"/>
                <a:cs typeface="LM Roman 12"/>
              </a:rPr>
              <a:t>period,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might </a:t>
            </a:r>
            <a:r>
              <a:rPr dirty="0" sz="1200" spc="-5">
                <a:latin typeface="LM Roman 12"/>
                <a:cs typeface="LM Roman 12"/>
              </a:rPr>
              <a:t>still face </a:t>
            </a:r>
            <a:r>
              <a:rPr dirty="0" sz="1200" spc="-10">
                <a:latin typeface="LM Roman 12"/>
                <a:cs typeface="LM Roman 12"/>
              </a:rPr>
              <a:t>several </a:t>
            </a:r>
            <a:r>
              <a:rPr dirty="0" sz="1200" spc="-5">
                <a:latin typeface="LM Roman 12"/>
                <a:cs typeface="LM Roman 12"/>
              </a:rPr>
              <a:t>problems </a:t>
            </a:r>
            <a:r>
              <a:rPr dirty="0" sz="1200" spc="-15">
                <a:latin typeface="LM Roman 12"/>
                <a:cs typeface="LM Roman 12"/>
              </a:rPr>
              <a:t>like </a:t>
            </a:r>
            <a:r>
              <a:rPr dirty="0" sz="1200" spc="-5">
                <a:latin typeface="LM Roman 12"/>
                <a:cs typeface="LM Roman 12"/>
              </a:rPr>
              <a:t>competitive  </a:t>
            </a:r>
            <a:r>
              <a:rPr dirty="0" sz="1200" spc="-10">
                <a:latin typeface="LM Roman 12"/>
                <a:cs typeface="LM Roman 12"/>
              </a:rPr>
              <a:t>Internet </a:t>
            </a:r>
            <a:r>
              <a:rPr dirty="0" sz="1200" spc="-15">
                <a:latin typeface="LM Roman 12"/>
                <a:cs typeface="LM Roman 12"/>
              </a:rPr>
              <a:t>environment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not enough customer base </a:t>
            </a:r>
            <a:r>
              <a:rPr dirty="0" sz="1200" spc="-10">
                <a:latin typeface="LM Roman 12"/>
                <a:cs typeface="LM Roman 12"/>
              </a:rPr>
              <a:t>which </a:t>
            </a:r>
            <a:r>
              <a:rPr dirty="0" sz="1200" spc="-5">
                <a:latin typeface="LM Roman 12"/>
                <a:cs typeface="LM Roman 12"/>
              </a:rPr>
              <a:t>means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20">
                <a:latin typeface="LM Roman 12"/>
                <a:cs typeface="LM Roman 12"/>
              </a:rPr>
              <a:t>invalidity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our  </a:t>
            </a:r>
            <a:r>
              <a:rPr dirty="0" sz="1200" spc="-5">
                <a:latin typeface="LM Roman 12"/>
                <a:cs typeface="LM Roman 12"/>
              </a:rPr>
              <a:t>promotion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strategy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penetration.</a:t>
            </a:r>
            <a:r>
              <a:rPr dirty="0" sz="1200" spc="12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These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cause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issues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which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will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affect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survival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  </a:t>
            </a:r>
            <a:r>
              <a:rPr dirty="0" sz="1200" spc="-20">
                <a:latin typeface="LM Roman 12"/>
                <a:cs typeface="LM Roman 12"/>
              </a:rPr>
              <a:t>company.</a:t>
            </a:r>
            <a:endParaRPr sz="1200">
              <a:latin typeface="LM Roman 12"/>
              <a:cs typeface="LM Roman 12"/>
            </a:endParaRPr>
          </a:p>
          <a:p>
            <a:pPr algn="just" marL="220979" indent="-208915">
              <a:lnSpc>
                <a:spcPct val="100000"/>
              </a:lnSpc>
              <a:spcBef>
                <a:spcPts val="1495"/>
              </a:spcBef>
              <a:buAutoNum type="arabicPeriod" startAt="2"/>
              <a:tabLst>
                <a:tab pos="221615" algn="l"/>
              </a:tabLst>
            </a:pPr>
            <a:r>
              <a:rPr dirty="0" sz="1200" spc="-5" b="1">
                <a:latin typeface="LM Roman 12"/>
                <a:cs typeface="LM Roman 12"/>
              </a:rPr>
              <a:t>Increase </a:t>
            </a:r>
            <a:r>
              <a:rPr dirty="0" sz="1200" spc="-10" b="1">
                <a:latin typeface="LM Roman 12"/>
                <a:cs typeface="LM Roman 12"/>
              </a:rPr>
              <a:t>sales </a:t>
            </a:r>
            <a:r>
              <a:rPr dirty="0" sz="1200" spc="-20" b="1">
                <a:latin typeface="LM Roman 12"/>
                <a:cs typeface="LM Roman 12"/>
              </a:rPr>
              <a:t>revenue</a:t>
            </a:r>
            <a:endParaRPr sz="1200">
              <a:latin typeface="LM Roman 12"/>
              <a:cs typeface="LM Roman 12"/>
            </a:endParaRPr>
          </a:p>
          <a:p>
            <a:pPr algn="just" marL="12700" marR="5080" indent="222885">
              <a:lnSpc>
                <a:spcPct val="100000"/>
              </a:lnSpc>
              <a:spcBef>
                <a:spcPts val="355"/>
              </a:spcBef>
            </a:pPr>
            <a:r>
              <a:rPr dirty="0" sz="1200" spc="-5">
                <a:latin typeface="LM Roman 12"/>
                <a:cs typeface="LM Roman 12"/>
              </a:rPr>
              <a:t>Sales </a:t>
            </a:r>
            <a:r>
              <a:rPr dirty="0" sz="1200" spc="-15">
                <a:latin typeface="LM Roman 12"/>
                <a:cs typeface="LM Roman 12"/>
              </a:rPr>
              <a:t>revenue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-10">
                <a:latin typeface="LM Roman 12"/>
                <a:cs typeface="LM Roman 12"/>
              </a:rPr>
              <a:t>another challenge Homoverseas </a:t>
            </a:r>
            <a:r>
              <a:rPr dirty="0" sz="1200" spc="-5">
                <a:latin typeface="LM Roman 12"/>
                <a:cs typeface="LM Roman 12"/>
              </a:rPr>
              <a:t>need to face. By using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5">
                <a:latin typeface="LM Roman 12"/>
                <a:cs typeface="LM Roman 12"/>
              </a:rPr>
              <a:t>pen-  </a:t>
            </a:r>
            <a:r>
              <a:rPr dirty="0" sz="1200" spc="-5">
                <a:latin typeface="LM Roman 12"/>
                <a:cs typeface="LM Roman 12"/>
              </a:rPr>
              <a:t>etration of pricing strategy during </a:t>
            </a:r>
            <a:r>
              <a:rPr dirty="0" sz="1200" spc="-10">
                <a:latin typeface="LM Roman 12"/>
                <a:cs typeface="LM Roman 12"/>
              </a:rPr>
              <a:t>the first </a:t>
            </a:r>
            <a:r>
              <a:rPr dirty="0" sz="1200" spc="-5">
                <a:latin typeface="LM Roman 12"/>
                <a:cs typeface="LM Roman 12"/>
              </a:rPr>
              <a:t>stage, </a:t>
            </a:r>
            <a:r>
              <a:rPr dirty="0" sz="1200" spc="-10">
                <a:latin typeface="LM Roman 12"/>
                <a:cs typeface="LM Roman 12"/>
              </a:rPr>
              <a:t>there’s </a:t>
            </a:r>
            <a:r>
              <a:rPr dirty="0" sz="1200" spc="-5">
                <a:latin typeface="LM Roman 12"/>
                <a:cs typeface="LM Roman 12"/>
              </a:rPr>
              <a:t>no uniqueness </a:t>
            </a:r>
            <a:r>
              <a:rPr dirty="0" sz="1200" spc="-10">
                <a:latin typeface="LM Roman 12"/>
                <a:cs typeface="LM Roman 12"/>
              </a:rPr>
              <a:t>present and  </a:t>
            </a:r>
            <a:r>
              <a:rPr dirty="0" sz="1200" spc="-5">
                <a:latin typeface="LM Roman 12"/>
                <a:cs typeface="LM Roman 12"/>
              </a:rPr>
              <a:t>cannot </a:t>
            </a:r>
            <a:r>
              <a:rPr dirty="0" sz="1200" spc="-10">
                <a:latin typeface="LM Roman 12"/>
                <a:cs typeface="LM Roman 12"/>
              </a:rPr>
              <a:t>attract </a:t>
            </a:r>
            <a:r>
              <a:rPr dirty="0" sz="1200" spc="-5">
                <a:latin typeface="LM Roman 12"/>
                <a:cs typeface="LM Roman 12"/>
              </a:rPr>
              <a:t>customers so </a:t>
            </a:r>
            <a:r>
              <a:rPr dirty="0" sz="1200" spc="-10">
                <a:latin typeface="LM Roman 12"/>
                <a:cs typeface="LM Roman 12"/>
              </a:rPr>
              <a:t>effectively and eye-catching. </a:t>
            </a:r>
            <a:r>
              <a:rPr dirty="0" sz="1200" spc="-5">
                <a:latin typeface="LM Roman 12"/>
                <a:cs typeface="LM Roman 12"/>
              </a:rPr>
              <a:t>With </a:t>
            </a:r>
            <a:r>
              <a:rPr dirty="0" sz="1200" spc="-20">
                <a:latin typeface="LM Roman 12"/>
                <a:cs typeface="LM Roman 12"/>
              </a:rPr>
              <a:t>lower </a:t>
            </a:r>
            <a:r>
              <a:rPr dirty="0" sz="1200" spc="-5">
                <a:latin typeface="LM Roman 12"/>
                <a:cs typeface="LM Roman 12"/>
              </a:rPr>
              <a:t>or same price </a:t>
            </a:r>
            <a:r>
              <a:rPr dirty="0" sz="1200" spc="-10">
                <a:latin typeface="LM Roman 12"/>
                <a:cs typeface="LM Roman 12"/>
              </a:rPr>
              <a:t>as  our </a:t>
            </a:r>
            <a:r>
              <a:rPr dirty="0" sz="1200" spc="-5">
                <a:latin typeface="LM Roman 12"/>
                <a:cs typeface="LM Roman 12"/>
              </a:rPr>
              <a:t>competitors,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objective is to ensure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economical image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at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2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meanwhile  </a:t>
            </a:r>
            <a:r>
              <a:rPr dirty="0" sz="1200" spc="-5">
                <a:latin typeface="LM Roman 12"/>
                <a:cs typeface="LM Roman 12"/>
              </a:rPr>
              <a:t>increase as </a:t>
            </a:r>
            <a:r>
              <a:rPr dirty="0" sz="1200" spc="-25">
                <a:latin typeface="LM Roman 12"/>
                <a:cs typeface="LM Roman 12"/>
              </a:rPr>
              <a:t>much </a:t>
            </a:r>
            <a:r>
              <a:rPr dirty="0" sz="1200" spc="-5">
                <a:latin typeface="LM Roman 12"/>
                <a:cs typeface="LM Roman 12"/>
              </a:rPr>
              <a:t>sales </a:t>
            </a:r>
            <a:r>
              <a:rPr dirty="0" sz="1200" spc="-15">
                <a:latin typeface="LM Roman 12"/>
                <a:cs typeface="LM Roman 12"/>
              </a:rPr>
              <a:t>revenue </a:t>
            </a:r>
            <a:r>
              <a:rPr dirty="0" sz="1200" spc="-5">
                <a:latin typeface="LM Roman 12"/>
                <a:cs typeface="LM Roman 12"/>
              </a:rPr>
              <a:t>as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to </a:t>
            </a:r>
            <a:r>
              <a:rPr dirty="0" sz="1200">
                <a:latin typeface="LM Roman 12"/>
                <a:cs typeface="LM Roman 12"/>
              </a:rPr>
              <a:t>compensate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loans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to earn </a:t>
            </a:r>
            <a:r>
              <a:rPr dirty="0" sz="1200" spc="-10">
                <a:latin typeface="LM Roman 12"/>
                <a:cs typeface="LM Roman 12"/>
              </a:rPr>
              <a:t>finance  </a:t>
            </a:r>
            <a:r>
              <a:rPr dirty="0" sz="1200" spc="-5">
                <a:latin typeface="LM Roman 12"/>
                <a:cs typeface="LM Roman 12"/>
              </a:rPr>
              <a:t>for future </a:t>
            </a:r>
            <a:r>
              <a:rPr dirty="0" sz="1200" spc="-10">
                <a:latin typeface="LM Roman 12"/>
                <a:cs typeface="LM Roman 12"/>
              </a:rPr>
              <a:t>development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company.</a:t>
            </a:r>
            <a:endParaRPr sz="12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LM Roman 12"/>
              <a:cs typeface="LM Roman 12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400" spc="10" b="1">
                <a:latin typeface="LM Roman 12"/>
                <a:cs typeface="LM Roman 12"/>
              </a:rPr>
              <a:t>2.2</a:t>
            </a:r>
            <a:r>
              <a:rPr dirty="0" sz="1400" spc="545" b="1">
                <a:latin typeface="LM Roman 12"/>
                <a:cs typeface="LM Roman 12"/>
              </a:rPr>
              <a:t> </a:t>
            </a:r>
            <a:r>
              <a:rPr dirty="0" sz="1400" spc="10" b="1">
                <a:latin typeface="LM Roman 12"/>
                <a:cs typeface="LM Roman 12"/>
              </a:rPr>
              <a:t>Later stage</a:t>
            </a:r>
            <a:endParaRPr sz="1400">
              <a:latin typeface="LM Roman 12"/>
              <a:cs typeface="LM Roman 1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LM Roman 12"/>
              <a:cs typeface="LM Roman 12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LM Roman 12"/>
                <a:cs typeface="LM Roman 12"/>
              </a:rPr>
              <a:t>1. </a:t>
            </a:r>
            <a:r>
              <a:rPr dirty="0" sz="1200" spc="-15" b="1">
                <a:latin typeface="LM Roman 12"/>
                <a:cs typeface="LM Roman 12"/>
              </a:rPr>
              <a:t>Provide quality </a:t>
            </a:r>
            <a:r>
              <a:rPr dirty="0" sz="1200" spc="-10" b="1">
                <a:latin typeface="LM Roman 12"/>
                <a:cs typeface="LM Roman 12"/>
              </a:rPr>
              <a:t>services Customer</a:t>
            </a:r>
            <a:r>
              <a:rPr dirty="0" sz="1200" spc="185" b="1">
                <a:latin typeface="LM Roman 12"/>
                <a:cs typeface="LM Roman 12"/>
              </a:rPr>
              <a:t> </a:t>
            </a:r>
            <a:r>
              <a:rPr dirty="0" sz="1200" spc="-10" b="1">
                <a:latin typeface="LM Roman 12"/>
                <a:cs typeface="LM Roman 12"/>
              </a:rPr>
              <a:t>satisfaction</a:t>
            </a:r>
            <a:endParaRPr sz="1200">
              <a:latin typeface="LM Roman 12"/>
              <a:cs typeface="LM Roman 12"/>
            </a:endParaRPr>
          </a:p>
          <a:p>
            <a:pPr algn="just" marL="12700" marR="5080" indent="222885">
              <a:lnSpc>
                <a:spcPct val="100000"/>
              </a:lnSpc>
              <a:spcBef>
                <a:spcPts val="355"/>
              </a:spcBef>
            </a:pPr>
            <a:r>
              <a:rPr dirty="0" sz="1200" spc="-10">
                <a:latin typeface="LM Roman 12"/>
                <a:cs typeface="LM Roman 12"/>
              </a:rPr>
              <a:t>During the </a:t>
            </a:r>
            <a:r>
              <a:rPr dirty="0" sz="1200" spc="-5">
                <a:latin typeface="LM Roman 12"/>
                <a:cs typeface="LM Roman 12"/>
              </a:rPr>
              <a:t>second stage, as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customer base is established </a:t>
            </a:r>
            <a:r>
              <a:rPr dirty="0" sz="1200" spc="-10">
                <a:latin typeface="LM Roman 12"/>
                <a:cs typeface="LM Roman 12"/>
              </a:rPr>
              <a:t>and earned </a:t>
            </a:r>
            <a:r>
              <a:rPr dirty="0" sz="1200" spc="-5">
                <a:latin typeface="LM Roman 12"/>
                <a:cs typeface="LM Roman 12"/>
              </a:rPr>
              <a:t>enough  </a:t>
            </a:r>
            <a:r>
              <a:rPr dirty="0" sz="1200" spc="-10">
                <a:latin typeface="LM Roman 12"/>
                <a:cs typeface="LM Roman 12"/>
              </a:rPr>
              <a:t>profit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0">
                <a:latin typeface="LM Roman 12"/>
                <a:cs typeface="LM Roman 12"/>
              </a:rPr>
              <a:t>the first </a:t>
            </a:r>
            <a:r>
              <a:rPr dirty="0" sz="1200" spc="-5">
                <a:latin typeface="LM Roman 12"/>
                <a:cs typeface="LM Roman 12"/>
              </a:rPr>
              <a:t>stage to </a:t>
            </a:r>
            <a:r>
              <a:rPr dirty="0" sz="1200">
                <a:latin typeface="LM Roman 12"/>
                <a:cs typeface="LM Roman 12"/>
              </a:rPr>
              <a:t>support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further App’s functioning,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pricing strategy  </a:t>
            </a:r>
            <a:r>
              <a:rPr dirty="0" sz="1200" spc="-10">
                <a:latin typeface="LM Roman 12"/>
                <a:cs typeface="LM Roman 12"/>
              </a:rPr>
              <a:t>transforms </a:t>
            </a:r>
            <a:r>
              <a:rPr dirty="0" sz="1200" spc="-5">
                <a:latin typeface="LM Roman 12"/>
                <a:cs typeface="LM Roman 12"/>
              </a:rPr>
              <a:t>from </a:t>
            </a:r>
            <a:r>
              <a:rPr dirty="0" sz="1200">
                <a:latin typeface="LM Roman 12"/>
                <a:cs typeface="LM Roman 12"/>
              </a:rPr>
              <a:t>penetration </a:t>
            </a:r>
            <a:r>
              <a:rPr dirty="0" sz="1200" spc="-5">
                <a:latin typeface="LM Roman 12"/>
                <a:cs typeface="LM Roman 12"/>
              </a:rPr>
              <a:t>to cost plus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skimming. </a:t>
            </a:r>
            <a:r>
              <a:rPr dirty="0" sz="1200" spc="-20">
                <a:latin typeface="LM Roman 12"/>
                <a:cs typeface="LM Roman 12"/>
              </a:rPr>
              <a:t>At </a:t>
            </a:r>
            <a:r>
              <a:rPr dirty="0" sz="1200" spc="-10">
                <a:latin typeface="LM Roman 12"/>
                <a:cs typeface="LM Roman 12"/>
              </a:rPr>
              <a:t>this </a:t>
            </a:r>
            <a:r>
              <a:rPr dirty="0" sz="1200" spc="-5">
                <a:latin typeface="LM Roman 12"/>
                <a:cs typeface="LM Roman 12"/>
              </a:rPr>
              <a:t>stage, </a:t>
            </a:r>
            <a:r>
              <a:rPr dirty="0" sz="1200" spc="-10">
                <a:latin typeface="LM Roman 12"/>
                <a:cs typeface="LM Roman 12"/>
              </a:rPr>
              <a:t>several </a:t>
            </a:r>
            <a:r>
              <a:rPr dirty="0" sz="1200" spc="-5">
                <a:latin typeface="LM Roman 12"/>
                <a:cs typeface="LM Roman 12"/>
              </a:rPr>
              <a:t>unique-  ness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app’s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function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like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one-to-one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communicating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channel,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offline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house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viewing  </a:t>
            </a:r>
            <a:r>
              <a:rPr dirty="0" sz="1200" spc="-5">
                <a:latin typeface="LM Roman 12"/>
                <a:cs typeface="LM Roman 12"/>
              </a:rPr>
              <a:t>service </a:t>
            </a:r>
            <a:r>
              <a:rPr dirty="0" sz="1200" spc="-10">
                <a:latin typeface="LM Roman 12"/>
                <a:cs typeface="LM Roman 12"/>
              </a:rPr>
              <a:t>and ranking </a:t>
            </a:r>
            <a:r>
              <a:rPr dirty="0" sz="1200" spc="-5">
                <a:latin typeface="LM Roman 12"/>
                <a:cs typeface="LM Roman 12"/>
              </a:rPr>
              <a:t>system is </a:t>
            </a:r>
            <a:r>
              <a:rPr dirty="0" sz="1200" spc="-10">
                <a:latin typeface="LM Roman 12"/>
                <a:cs typeface="LM Roman 12"/>
              </a:rPr>
              <a:t>presented. Our </a:t>
            </a:r>
            <a:r>
              <a:rPr dirty="0" sz="1200" spc="-5">
                <a:latin typeface="LM Roman 12"/>
                <a:cs typeface="LM Roman 12"/>
              </a:rPr>
              <a:t>objective is to ensure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image with  high </a:t>
            </a:r>
            <a:r>
              <a:rPr dirty="0" sz="1200" spc="-15">
                <a:latin typeface="LM Roman 12"/>
                <a:cs typeface="LM Roman 12"/>
              </a:rPr>
              <a:t>quality </a:t>
            </a:r>
            <a:r>
              <a:rPr dirty="0" sz="1200" spc="-5">
                <a:latin typeface="LM Roman 12"/>
                <a:cs typeface="LM Roman 12"/>
              </a:rPr>
              <a:t>from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customers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earn satisfaction from </a:t>
            </a:r>
            <a:r>
              <a:rPr dirty="0" sz="1200" spc="-10">
                <a:latin typeface="LM Roman 12"/>
                <a:cs typeface="LM Roman 12"/>
              </a:rPr>
              <a:t>them. </a:t>
            </a:r>
            <a:r>
              <a:rPr dirty="0" sz="1200" spc="-5">
                <a:latin typeface="LM Roman 12"/>
                <a:cs typeface="LM Roman 12"/>
              </a:rPr>
              <a:t>So </a:t>
            </a:r>
            <a:r>
              <a:rPr dirty="0" sz="1200" spc="-10">
                <a:latin typeface="LM Roman 12"/>
                <a:cs typeface="LM Roman 12"/>
              </a:rPr>
              <a:t>that, </a:t>
            </a:r>
            <a:r>
              <a:rPr dirty="0" sz="1200" spc="-5">
                <a:latin typeface="LM Roman 12"/>
                <a:cs typeface="LM Roman 12"/>
              </a:rPr>
              <a:t>more </a:t>
            </a:r>
            <a:r>
              <a:rPr dirty="0" sz="1200" spc="-20">
                <a:latin typeface="LM Roman 12"/>
                <a:cs typeface="LM Roman 12"/>
              </a:rPr>
              <a:t>loyal  </a:t>
            </a:r>
            <a:r>
              <a:rPr dirty="0" sz="1200" spc="-5">
                <a:latin typeface="LM Roman 12"/>
                <a:cs typeface="LM Roman 12"/>
              </a:rPr>
              <a:t>customers can form </a:t>
            </a:r>
            <a:r>
              <a:rPr dirty="0" sz="1200" spc="-10">
                <a:latin typeface="LM Roman 12"/>
                <a:cs typeface="LM Roman 12"/>
              </a:rPr>
              <a:t>and recommend Homoverseas </a:t>
            </a:r>
            <a:r>
              <a:rPr dirty="0" sz="1200" spc="-5">
                <a:latin typeface="LM Roman 12"/>
                <a:cs typeface="LM Roman 12"/>
              </a:rPr>
              <a:t>to families or friends</a:t>
            </a:r>
            <a:r>
              <a:rPr dirty="0" sz="1200" spc="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overseas.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294" y="1564906"/>
            <a:ext cx="5643245" cy="405701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algn="just" marL="220979" indent="-208915">
              <a:lnSpc>
                <a:spcPct val="100000"/>
              </a:lnSpc>
              <a:spcBef>
                <a:spcPts val="455"/>
              </a:spcBef>
              <a:buAutoNum type="arabicPeriod" startAt="2"/>
              <a:tabLst>
                <a:tab pos="221615" algn="l"/>
              </a:tabLst>
            </a:pPr>
            <a:r>
              <a:rPr dirty="0" sz="1200" spc="-15" b="1">
                <a:latin typeface="LM Roman 12"/>
                <a:cs typeface="LM Roman 12"/>
              </a:rPr>
              <a:t>Profit</a:t>
            </a:r>
            <a:r>
              <a:rPr dirty="0" sz="1200" spc="-10" b="1">
                <a:latin typeface="LM Roman 12"/>
                <a:cs typeface="LM Roman 12"/>
              </a:rPr>
              <a:t> maximization</a:t>
            </a:r>
            <a:endParaRPr sz="1200">
              <a:latin typeface="LM Roman 12"/>
              <a:cs typeface="LM Roman 12"/>
            </a:endParaRPr>
          </a:p>
          <a:p>
            <a:pPr algn="just" marL="12700" marR="5715" indent="222885">
              <a:lnSpc>
                <a:spcPct val="100000"/>
              </a:lnSpc>
              <a:spcBef>
                <a:spcPts val="355"/>
              </a:spcBef>
            </a:pPr>
            <a:r>
              <a:rPr dirty="0" sz="1200" spc="-5">
                <a:latin typeface="LM Roman 12"/>
                <a:cs typeface="LM Roman 12"/>
              </a:rPr>
              <a:t>Since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several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specialties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are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shown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App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during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this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second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stage,</a:t>
            </a:r>
            <a:r>
              <a:rPr dirty="0" sz="1200" spc="-2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price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of  </a:t>
            </a:r>
            <a:r>
              <a:rPr dirty="0" sz="1200">
                <a:latin typeface="LM Roman 12"/>
                <a:cs typeface="LM Roman 12"/>
              </a:rPr>
              <a:t>both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service </a:t>
            </a:r>
            <a:r>
              <a:rPr dirty="0" sz="1200" spc="-10">
                <a:latin typeface="LM Roman 12"/>
                <a:cs typeface="LM Roman 12"/>
              </a:rPr>
              <a:t>and our advertising </a:t>
            </a:r>
            <a:r>
              <a:rPr dirty="0" sz="1200" spc="-5">
                <a:latin typeface="LM Roman 12"/>
                <a:cs typeface="LM Roman 12"/>
              </a:rPr>
              <a:t>space should </a:t>
            </a:r>
            <a:r>
              <a:rPr dirty="0" sz="1200" spc="-10">
                <a:latin typeface="LM Roman 12"/>
                <a:cs typeface="LM Roman 12"/>
              </a:rPr>
              <a:t>also </a:t>
            </a:r>
            <a:r>
              <a:rPr dirty="0" sz="1200" spc="-5">
                <a:latin typeface="LM Roman 12"/>
                <a:cs typeface="LM Roman 12"/>
              </a:rPr>
              <a:t>increase to </a:t>
            </a:r>
            <a:r>
              <a:rPr dirty="0" sz="1200" spc="-10">
                <a:latin typeface="LM Roman 12"/>
                <a:cs typeface="LM Roman 12"/>
              </a:rPr>
              <a:t>attain our</a:t>
            </a:r>
            <a:r>
              <a:rPr dirty="0" sz="1200" spc="-1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objectives  of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profit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maximization.</a:t>
            </a:r>
            <a:r>
              <a:rPr dirty="0" sz="1200" spc="1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This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objective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can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help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App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maintain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7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finance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income 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provide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more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advanced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service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customers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ensure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future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development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  </a:t>
            </a:r>
            <a:r>
              <a:rPr dirty="0" sz="1200" spc="-15">
                <a:latin typeface="LM Roman 12"/>
                <a:cs typeface="LM Roman 12"/>
              </a:rPr>
              <a:t>motivate </a:t>
            </a:r>
            <a:r>
              <a:rPr dirty="0" sz="1200" spc="-10">
                <a:latin typeface="LM Roman 12"/>
                <a:cs typeface="LM Roman 12"/>
              </a:rPr>
              <a:t>our staff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5">
                <a:latin typeface="LM Roman 12"/>
                <a:cs typeface="LM Roman 12"/>
              </a:rPr>
              <a:t>work </a:t>
            </a:r>
            <a:r>
              <a:rPr dirty="0" sz="1200" spc="-5">
                <a:latin typeface="LM Roman 12"/>
                <a:cs typeface="LM Roman 12"/>
              </a:rPr>
              <a:t>harder to earn more</a:t>
            </a:r>
            <a:r>
              <a:rPr dirty="0" sz="1200" spc="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salaries.</a:t>
            </a:r>
            <a:endParaRPr sz="1200">
              <a:latin typeface="LM Roman 12"/>
              <a:cs typeface="LM Roman 12"/>
            </a:endParaRPr>
          </a:p>
          <a:p>
            <a:pPr algn="just" marL="220979" indent="-208915">
              <a:lnSpc>
                <a:spcPct val="100000"/>
              </a:lnSpc>
              <a:spcBef>
                <a:spcPts val="1470"/>
              </a:spcBef>
              <a:buAutoNum type="arabicPeriod" startAt="3"/>
              <a:tabLst>
                <a:tab pos="221615" algn="l"/>
              </a:tabLst>
            </a:pPr>
            <a:r>
              <a:rPr dirty="0" sz="1200" spc="-15" b="1">
                <a:latin typeface="LM Roman 12"/>
                <a:cs typeface="LM Roman 12"/>
              </a:rPr>
              <a:t>Growth</a:t>
            </a:r>
            <a:endParaRPr sz="1200">
              <a:latin typeface="LM Roman 12"/>
              <a:cs typeface="LM Roman 12"/>
            </a:endParaRPr>
          </a:p>
          <a:p>
            <a:pPr algn="just" marL="12700" marR="5080" indent="222885">
              <a:lnSpc>
                <a:spcPct val="100000"/>
              </a:lnSpc>
              <a:spcBef>
                <a:spcPts val="355"/>
              </a:spcBef>
            </a:pPr>
            <a:r>
              <a:rPr dirty="0" sz="1200" spc="-10">
                <a:latin typeface="LM Roman 12"/>
                <a:cs typeface="LM Roman 12"/>
              </a:rPr>
              <a:t>Growth </a:t>
            </a:r>
            <a:r>
              <a:rPr dirty="0" sz="1200" spc="-20">
                <a:latin typeface="LM Roman 12"/>
                <a:cs typeface="LM Roman 12"/>
              </a:rPr>
              <a:t>always </a:t>
            </a:r>
            <a:r>
              <a:rPr dirty="0" sz="1200" spc="-10">
                <a:latin typeface="LM Roman 12"/>
                <a:cs typeface="LM Roman 12"/>
              </a:rPr>
              <a:t>serves </a:t>
            </a:r>
            <a:r>
              <a:rPr dirty="0" sz="1200" spc="-5">
                <a:latin typeface="LM Roman 12"/>
                <a:cs typeface="LM Roman 12"/>
              </a:rPr>
              <a:t>as an important objective in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objective. By expanding  housing </a:t>
            </a:r>
            <a:r>
              <a:rPr dirty="0" sz="1200" spc="-10">
                <a:latin typeface="LM Roman 12"/>
                <a:cs typeface="LM Roman 12"/>
              </a:rPr>
              <a:t>resources and </a:t>
            </a:r>
            <a:r>
              <a:rPr dirty="0" sz="1200" spc="-5">
                <a:latin typeface="LM Roman 12"/>
                <a:cs typeface="LM Roman 12"/>
              </a:rPr>
              <a:t>service to more </a:t>
            </a:r>
            <a:r>
              <a:rPr dirty="0" sz="1200" spc="-25">
                <a:latin typeface="LM Roman 12"/>
                <a:cs typeface="LM Roman 12"/>
              </a:rPr>
              <a:t>country, we </a:t>
            </a:r>
            <a:r>
              <a:rPr dirty="0" sz="1200" spc="-5">
                <a:latin typeface="LM Roman 12"/>
                <a:cs typeface="LM Roman 12"/>
              </a:rPr>
              <a:t>can increase </a:t>
            </a:r>
            <a:r>
              <a:rPr dirty="0" sz="1200" spc="-10">
                <a:latin typeface="LM Roman 12"/>
                <a:cs typeface="LM Roman 12"/>
              </a:rPr>
              <a:t>our market </a:t>
            </a:r>
            <a:r>
              <a:rPr dirty="0" sz="1200" spc="-5">
                <a:latin typeface="LM Roman 12"/>
                <a:cs typeface="LM Roman 12"/>
              </a:rPr>
              <a:t>share </a:t>
            </a:r>
            <a:r>
              <a:rPr dirty="0" sz="1200" spc="-10">
                <a:latin typeface="LM Roman 12"/>
                <a:cs typeface="LM Roman 12"/>
              </a:rPr>
              <a:t>at  the </a:t>
            </a:r>
            <a:r>
              <a:rPr dirty="0" sz="1200" spc="-5">
                <a:latin typeface="LM Roman 12"/>
                <a:cs typeface="LM Roman 12"/>
              </a:rPr>
              <a:t>same </a:t>
            </a:r>
            <a:r>
              <a:rPr dirty="0" sz="1200" spc="-10">
                <a:latin typeface="LM Roman 12"/>
                <a:cs typeface="LM Roman 12"/>
              </a:rPr>
              <a:t>time and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more competitive with more suitable </a:t>
            </a:r>
            <a:r>
              <a:rPr dirty="0" sz="1200" spc="-10">
                <a:latin typeface="LM Roman 12"/>
                <a:cs typeface="LM Roman 12"/>
              </a:rPr>
              <a:t>homestay </a:t>
            </a:r>
            <a:r>
              <a:rPr dirty="0" sz="1200" spc="-5">
                <a:latin typeface="LM Roman 12"/>
                <a:cs typeface="LM Roman 12"/>
              </a:rPr>
              <a:t>for customers </a:t>
            </a:r>
            <a:r>
              <a:rPr dirty="0" sz="1200" spc="-10">
                <a:latin typeface="LM Roman 12"/>
                <a:cs typeface="LM Roman 12"/>
              </a:rPr>
              <a:t>to  choose.</a:t>
            </a:r>
            <a:endParaRPr sz="1200">
              <a:latin typeface="LM Roman 12"/>
              <a:cs typeface="LM Roman 12"/>
            </a:endParaRPr>
          </a:p>
          <a:p>
            <a:pPr algn="just" marL="220979" indent="-208915">
              <a:lnSpc>
                <a:spcPct val="100000"/>
              </a:lnSpc>
              <a:spcBef>
                <a:spcPts val="1460"/>
              </a:spcBef>
              <a:buAutoNum type="arabicPeriod" startAt="4"/>
              <a:tabLst>
                <a:tab pos="221615" algn="l"/>
              </a:tabLst>
            </a:pPr>
            <a:r>
              <a:rPr dirty="0" sz="1200" spc="-5" b="1">
                <a:latin typeface="LM Roman 12"/>
                <a:cs typeface="LM Roman 12"/>
              </a:rPr>
              <a:t>Corporate </a:t>
            </a:r>
            <a:r>
              <a:rPr dirty="0" sz="1200" b="1">
                <a:latin typeface="LM Roman 12"/>
                <a:cs typeface="LM Roman 12"/>
              </a:rPr>
              <a:t>social</a:t>
            </a:r>
            <a:r>
              <a:rPr dirty="0" sz="1200" spc="-10" b="1">
                <a:latin typeface="LM Roman 12"/>
                <a:cs typeface="LM Roman 12"/>
              </a:rPr>
              <a:t> responsibility</a:t>
            </a:r>
            <a:endParaRPr sz="1200">
              <a:latin typeface="LM Roman 12"/>
              <a:cs typeface="LM Roman 12"/>
            </a:endParaRPr>
          </a:p>
          <a:p>
            <a:pPr algn="just" marL="12700" marR="5080" indent="222885">
              <a:lnSpc>
                <a:spcPct val="100000"/>
              </a:lnSpc>
              <a:spcBef>
                <a:spcPts val="359"/>
              </a:spcBef>
            </a:pPr>
            <a:r>
              <a:rPr dirty="0" sz="1200" spc="-5">
                <a:latin typeface="LM Roman 12"/>
                <a:cs typeface="LM Roman 12"/>
              </a:rPr>
              <a:t>This is </a:t>
            </a:r>
            <a:r>
              <a:rPr dirty="0" sz="1200" spc="-10">
                <a:latin typeface="LM Roman 12"/>
                <a:cs typeface="LM Roman 12"/>
              </a:rPr>
              <a:t>one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objectives </a:t>
            </a:r>
            <a:r>
              <a:rPr dirty="0" sz="1200">
                <a:latin typeface="LM Roman 12"/>
                <a:cs typeface="LM Roman 12"/>
              </a:rPr>
              <a:t>because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are Homoverseas </a:t>
            </a:r>
            <a:r>
              <a:rPr dirty="0" sz="1200" spc="-5">
                <a:latin typeface="LM Roman 12"/>
                <a:cs typeface="LM Roman 12"/>
              </a:rPr>
              <a:t>who </a:t>
            </a:r>
            <a:r>
              <a:rPr dirty="0" sz="1200" spc="-10">
                <a:latin typeface="LM Roman 12"/>
                <a:cs typeface="LM Roman 12"/>
              </a:rPr>
              <a:t>provide </a:t>
            </a:r>
            <a:r>
              <a:rPr dirty="0" sz="1200" spc="-5">
                <a:latin typeface="LM Roman 12"/>
                <a:cs typeface="LM Roman 12"/>
              </a:rPr>
              <a:t>home to </a:t>
            </a:r>
            <a:r>
              <a:rPr dirty="0" sz="1200" spc="-10">
                <a:latin typeface="LM Roman 12"/>
                <a:cs typeface="LM Roman 12"/>
              </a:rPr>
              <a:t>our  </a:t>
            </a:r>
            <a:r>
              <a:rPr dirty="0" sz="1200" spc="-5">
                <a:latin typeface="LM Roman 12"/>
                <a:cs typeface="LM Roman 12"/>
              </a:rPr>
              <a:t>customers, </a:t>
            </a:r>
            <a:r>
              <a:rPr dirty="0" sz="1200" spc="-15">
                <a:latin typeface="LM Roman 12"/>
                <a:cs typeface="LM Roman 12"/>
              </a:rPr>
              <a:t>overseas </a:t>
            </a:r>
            <a:r>
              <a:rPr dirty="0" sz="1200" spc="-10">
                <a:latin typeface="LM Roman 12"/>
                <a:cs typeface="LM Roman 12"/>
              </a:rPr>
              <a:t>students. </a:t>
            </a:r>
            <a:r>
              <a:rPr dirty="0" sz="1200" spc="-5">
                <a:latin typeface="LM Roman 12"/>
                <a:cs typeface="LM Roman 12"/>
              </a:rPr>
              <a:t>The establishment of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APP at </a:t>
            </a:r>
            <a:r>
              <a:rPr dirty="0" sz="1200" spc="-10">
                <a:latin typeface="LM Roman 12"/>
                <a:cs typeface="LM Roman 12"/>
              </a:rPr>
              <a:t>first </a:t>
            </a:r>
            <a:r>
              <a:rPr dirty="0" sz="1200" spc="-5">
                <a:latin typeface="LM Roman 12"/>
                <a:cs typeface="LM Roman 12"/>
              </a:rPr>
              <a:t>come up with</a:t>
            </a:r>
            <a:r>
              <a:rPr dirty="0" sz="1200" spc="-1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this  </a:t>
            </a:r>
            <a:r>
              <a:rPr dirty="0" sz="1200" spc="-5">
                <a:latin typeface="LM Roman 12"/>
                <a:cs typeface="LM Roman 12"/>
              </a:rPr>
              <a:t>idea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help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more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overseas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students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we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want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App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have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social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impact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so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that  </a:t>
            </a:r>
            <a:r>
              <a:rPr dirty="0" sz="1200" spc="-5">
                <a:latin typeface="LM Roman 12"/>
                <a:cs typeface="LM Roman 12"/>
              </a:rPr>
              <a:t>more </a:t>
            </a:r>
            <a:r>
              <a:rPr dirty="0" sz="1200" spc="-10">
                <a:latin typeface="LM Roman 12"/>
                <a:cs typeface="LM Roman 12"/>
              </a:rPr>
              <a:t>students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20">
                <a:latin typeface="LM Roman 12"/>
                <a:cs typeface="LM Roman 12"/>
              </a:rPr>
              <a:t>have </a:t>
            </a:r>
            <a:r>
              <a:rPr dirty="0" sz="1200" spc="-10">
                <a:latin typeface="LM Roman 12"/>
                <a:cs typeface="LM Roman 12"/>
              </a:rPr>
              <a:t>find </a:t>
            </a:r>
            <a:r>
              <a:rPr dirty="0" sz="1200" spc="-5">
                <a:latin typeface="LM Roman 12"/>
                <a:cs typeface="LM Roman 12"/>
              </a:rPr>
              <a:t>a comfortable </a:t>
            </a:r>
            <a:r>
              <a:rPr dirty="0" sz="1200" spc="-10">
                <a:latin typeface="LM Roman 12"/>
                <a:cs typeface="LM Roman 12"/>
              </a:rPr>
              <a:t>homestay </a:t>
            </a:r>
            <a:r>
              <a:rPr dirty="0" sz="1200" spc="-15">
                <a:latin typeface="LM Roman 12"/>
                <a:cs typeface="LM Roman 12"/>
              </a:rPr>
              <a:t>even </a:t>
            </a:r>
            <a:r>
              <a:rPr dirty="0" sz="1200" spc="-5">
                <a:latin typeface="LM Roman 12"/>
                <a:cs typeface="LM Roman 12"/>
              </a:rPr>
              <a:t>outside of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25">
                <a:latin typeface="LM Roman 12"/>
                <a:cs typeface="LM Roman 12"/>
              </a:rPr>
              <a:t>country.</a:t>
            </a:r>
            <a:r>
              <a:rPr dirty="0" sz="1200" spc="-22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Thus  </a:t>
            </a:r>
            <a:r>
              <a:rPr dirty="0" sz="1200" spc="-20">
                <a:latin typeface="LM Roman 12"/>
                <a:cs typeface="LM Roman 12"/>
              </a:rPr>
              <a:t>by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participating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more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activities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show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social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responsibility,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can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increase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  </a:t>
            </a:r>
            <a:r>
              <a:rPr dirty="0" sz="1200" spc="-5">
                <a:latin typeface="LM Roman 12"/>
                <a:cs typeface="LM Roman 12"/>
              </a:rPr>
              <a:t>APP’s image </a:t>
            </a:r>
            <a:r>
              <a:rPr dirty="0" sz="1200" spc="-10">
                <a:latin typeface="LM Roman 12"/>
                <a:cs typeface="LM Roman 12"/>
              </a:rPr>
              <a:t>and reputation </a:t>
            </a:r>
            <a:r>
              <a:rPr dirty="0" sz="1200" spc="-5">
                <a:latin typeface="LM Roman 12"/>
                <a:cs typeface="LM Roman 12"/>
              </a:rPr>
              <a:t>as </a:t>
            </a:r>
            <a:r>
              <a:rPr dirty="0" sz="1200" spc="-15">
                <a:latin typeface="LM Roman 12"/>
                <a:cs typeface="LM Roman 12"/>
              </a:rPr>
              <a:t>well </a:t>
            </a:r>
            <a:r>
              <a:rPr dirty="0" sz="1200" spc="-5">
                <a:latin typeface="LM Roman 12"/>
                <a:cs typeface="LM Roman 12"/>
              </a:rPr>
              <a:t>as </a:t>
            </a:r>
            <a:r>
              <a:rPr dirty="0" sz="1200" spc="-15">
                <a:latin typeface="LM Roman 12"/>
                <a:cs typeface="LM Roman 12"/>
              </a:rPr>
              <a:t>make </a:t>
            </a:r>
            <a:r>
              <a:rPr dirty="0" sz="1200" spc="-5">
                <a:latin typeface="LM Roman 12"/>
                <a:cs typeface="LM Roman 12"/>
              </a:rPr>
              <a:t>more customers to </a:t>
            </a:r>
            <a:r>
              <a:rPr dirty="0" sz="1200" spc="-10">
                <a:latin typeface="LM Roman 12"/>
                <a:cs typeface="LM Roman 12"/>
              </a:rPr>
              <a:t>find </a:t>
            </a:r>
            <a:r>
              <a:rPr dirty="0" sz="1200" spc="-5">
                <a:latin typeface="LM Roman 12"/>
                <a:cs typeface="LM Roman 12"/>
              </a:rPr>
              <a:t>us to seek service  from</a:t>
            </a:r>
            <a:r>
              <a:rPr dirty="0" sz="1200" spc="-1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us.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294" y="1360495"/>
            <a:ext cx="5643245" cy="45059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1000" algn="l"/>
              </a:tabLst>
            </a:pPr>
            <a:r>
              <a:rPr dirty="0" sz="1700" spc="10" b="1">
                <a:latin typeface="LM Roman 12"/>
                <a:cs typeface="LM Roman 12"/>
              </a:rPr>
              <a:t>3	Type </a:t>
            </a:r>
            <a:r>
              <a:rPr dirty="0" sz="1700" spc="5" b="1">
                <a:latin typeface="LM Roman 12"/>
                <a:cs typeface="LM Roman 12"/>
              </a:rPr>
              <a:t>of organizations of our</a:t>
            </a:r>
            <a:r>
              <a:rPr dirty="0" sz="1700" spc="-15" b="1">
                <a:latin typeface="LM Roman 12"/>
                <a:cs typeface="LM Roman 12"/>
              </a:rPr>
              <a:t> </a:t>
            </a:r>
            <a:r>
              <a:rPr dirty="0" sz="1700" spc="10" b="1">
                <a:latin typeface="LM Roman 12"/>
                <a:cs typeface="LM Roman 12"/>
              </a:rPr>
              <a:t>business</a:t>
            </a:r>
            <a:endParaRPr sz="1700">
              <a:latin typeface="LM Roman 12"/>
              <a:cs typeface="LM Roman 12"/>
            </a:endParaRPr>
          </a:p>
          <a:p>
            <a:pPr algn="just" marL="12700" marR="5080" indent="222885">
              <a:lnSpc>
                <a:spcPct val="100000"/>
              </a:lnSpc>
              <a:spcBef>
                <a:spcPts val="1440"/>
              </a:spcBef>
            </a:pPr>
            <a:r>
              <a:rPr dirty="0" sz="1200" spc="-10">
                <a:latin typeface="LM Roman 12"/>
                <a:cs typeface="LM Roman 12"/>
              </a:rPr>
              <a:t>Our company </a:t>
            </a:r>
            <a:r>
              <a:rPr dirty="0" sz="1200" spc="-5">
                <a:latin typeface="LM Roman 12"/>
                <a:cs typeface="LM Roman 12"/>
              </a:rPr>
              <a:t>will start as a </a:t>
            </a:r>
            <a:r>
              <a:rPr dirty="0" sz="1200" spc="-15">
                <a:latin typeface="LM Roman 12"/>
                <a:cs typeface="LM Roman 12"/>
              </a:rPr>
              <a:t>private </a:t>
            </a:r>
            <a:r>
              <a:rPr dirty="0" sz="1200" spc="-5">
                <a:latin typeface="LM Roman 12"/>
                <a:cs typeface="LM Roman 12"/>
              </a:rPr>
              <a:t>limited </a:t>
            </a:r>
            <a:r>
              <a:rPr dirty="0" sz="1200" spc="-20">
                <a:latin typeface="LM Roman 12"/>
                <a:cs typeface="LM Roman 12"/>
              </a:rPr>
              <a:t>company. </a:t>
            </a:r>
            <a:r>
              <a:rPr dirty="0" sz="1200" spc="-15">
                <a:latin typeface="LM Roman 12"/>
                <a:cs typeface="LM Roman 12"/>
              </a:rPr>
              <a:t>Firstly,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5">
                <a:latin typeface="LM Roman 12"/>
                <a:cs typeface="LM Roman 12"/>
              </a:rPr>
              <a:t>control </a:t>
            </a:r>
            <a:r>
              <a:rPr dirty="0" sz="1200" spc="-5">
                <a:latin typeface="LM Roman 12"/>
                <a:cs typeface="LM Roman 12"/>
              </a:rPr>
              <a:t>most  of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shares in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hands so </a:t>
            </a:r>
            <a:r>
              <a:rPr dirty="0" sz="1200" spc="-10">
                <a:latin typeface="LM Roman 12"/>
                <a:cs typeface="LM Roman 12"/>
              </a:rPr>
              <a:t>that our company </a:t>
            </a:r>
            <a:r>
              <a:rPr dirty="0" sz="1200" spc="-15">
                <a:latin typeface="LM Roman 12"/>
                <a:cs typeface="LM Roman 12"/>
              </a:rPr>
              <a:t>won’t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easily bought </a:t>
            </a:r>
            <a:r>
              <a:rPr dirty="0" sz="1200" spc="-20">
                <a:latin typeface="LM Roman 12"/>
                <a:cs typeface="LM Roman 12"/>
              </a:rPr>
              <a:t>by </a:t>
            </a:r>
            <a:r>
              <a:rPr dirty="0" sz="1200" spc="-10">
                <a:latin typeface="LM Roman 12"/>
                <a:cs typeface="LM Roman 12"/>
              </a:rPr>
              <a:t>other </a:t>
            </a:r>
            <a:r>
              <a:rPr dirty="0" sz="1200" spc="-5">
                <a:latin typeface="LM Roman 12"/>
                <a:cs typeface="LM Roman 12"/>
              </a:rPr>
              <a:t>big  companies </a:t>
            </a:r>
            <a:r>
              <a:rPr dirty="0" sz="1200" spc="-20">
                <a:latin typeface="LM Roman 12"/>
                <a:cs typeface="LM Roman 12"/>
              </a:rPr>
              <a:t>by </a:t>
            </a:r>
            <a:r>
              <a:rPr dirty="0" sz="1200" spc="-10">
                <a:latin typeface="LM Roman 12"/>
                <a:cs typeface="LM Roman 12"/>
              </a:rPr>
              <a:t>acquisition. </a:t>
            </a:r>
            <a:r>
              <a:rPr dirty="0" sz="1200" spc="-15">
                <a:latin typeface="LM Roman 12"/>
                <a:cs typeface="LM Roman 12"/>
              </a:rPr>
              <a:t>Each </a:t>
            </a:r>
            <a:r>
              <a:rPr dirty="0" sz="1200" spc="-5">
                <a:latin typeface="LM Roman 12"/>
                <a:cs typeface="LM Roman 12"/>
              </a:rPr>
              <a:t>of us will hold 20% of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shares </a:t>
            </a:r>
            <a:r>
              <a:rPr dirty="0" sz="1200" spc="-10">
                <a:latin typeface="LM Roman 12"/>
                <a:cs typeface="LM Roman 12"/>
              </a:rPr>
              <a:t>and the </a:t>
            </a:r>
            <a:r>
              <a:rPr dirty="0" sz="1200" spc="-5">
                <a:latin typeface="LM Roman 12"/>
                <a:cs typeface="LM Roman 12"/>
              </a:rPr>
              <a:t>left will 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5">
                <a:latin typeface="LM Roman 12"/>
                <a:cs typeface="LM Roman 12"/>
              </a:rPr>
              <a:t>given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our employees. (Also </a:t>
            </a:r>
            <a:r>
              <a:rPr dirty="0" sz="1200" spc="-5">
                <a:latin typeface="LM Roman 12"/>
                <a:cs typeface="LM Roman 12"/>
              </a:rPr>
              <a:t>in our </a:t>
            </a:r>
            <a:r>
              <a:rPr dirty="0" sz="1200" spc="-10">
                <a:latin typeface="LM Roman 12"/>
                <a:cs typeface="LM Roman 12"/>
              </a:rPr>
              <a:t>contract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-10">
                <a:latin typeface="LM Roman 12"/>
                <a:cs typeface="LM Roman 12"/>
              </a:rPr>
              <a:t>add </a:t>
            </a:r>
            <a:r>
              <a:rPr dirty="0" sz="1200" spc="-5">
                <a:latin typeface="LM Roman 12"/>
                <a:cs typeface="LM Roman 12"/>
              </a:rPr>
              <a:t>a rule </a:t>
            </a:r>
            <a:r>
              <a:rPr dirty="0" sz="1200" spc="-10">
                <a:latin typeface="LM Roman 12"/>
                <a:cs typeface="LM Roman 12"/>
              </a:rPr>
              <a:t>that </a:t>
            </a:r>
            <a:r>
              <a:rPr dirty="0" sz="1200" spc="-5">
                <a:latin typeface="LM Roman 12"/>
                <a:cs typeface="LM Roman 12"/>
              </a:rPr>
              <a:t>if </a:t>
            </a:r>
            <a:r>
              <a:rPr dirty="0" sz="1200" spc="-20">
                <a:latin typeface="LM Roman 12"/>
                <a:cs typeface="LM Roman 12"/>
              </a:rPr>
              <a:t>any </a:t>
            </a:r>
            <a:r>
              <a:rPr dirty="0" sz="1200" spc="-5">
                <a:latin typeface="LM Roman 12"/>
                <a:cs typeface="LM Roman 12"/>
              </a:rPr>
              <a:t>of us  </a:t>
            </a:r>
            <a:r>
              <a:rPr dirty="0" sz="1200" spc="-25">
                <a:latin typeface="LM Roman 12"/>
                <a:cs typeface="LM Roman 12"/>
              </a:rPr>
              <a:t>want </a:t>
            </a:r>
            <a:r>
              <a:rPr dirty="0" sz="1200" spc="-5">
                <a:latin typeface="LM Roman 12"/>
                <a:cs typeface="LM Roman 12"/>
              </a:rPr>
              <a:t>to sell more </a:t>
            </a:r>
            <a:r>
              <a:rPr dirty="0" sz="1200" spc="-10">
                <a:latin typeface="LM Roman 12"/>
                <a:cs typeface="LM Roman 12"/>
              </a:rPr>
              <a:t>than 4%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shares, she or he needs to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0">
                <a:latin typeface="LM Roman 12"/>
                <a:cs typeface="LM Roman 12"/>
              </a:rPr>
              <a:t>agreed </a:t>
            </a:r>
            <a:r>
              <a:rPr dirty="0" sz="1200" spc="-20">
                <a:latin typeface="LM Roman 12"/>
                <a:cs typeface="LM Roman 12"/>
              </a:rPr>
              <a:t>by </a:t>
            </a:r>
            <a:r>
              <a:rPr dirty="0" sz="1200" spc="-10">
                <a:latin typeface="LM Roman 12"/>
                <a:cs typeface="LM Roman 12"/>
              </a:rPr>
              <a:t>other three  </a:t>
            </a:r>
            <a:r>
              <a:rPr dirty="0" sz="1200">
                <a:latin typeface="LM Roman 12"/>
                <a:cs typeface="LM Roman 12"/>
              </a:rPr>
              <a:t>people.) </a:t>
            </a:r>
            <a:r>
              <a:rPr dirty="0" sz="1200" spc="-5">
                <a:latin typeface="LM Roman 12"/>
                <a:cs typeface="LM Roman 12"/>
              </a:rPr>
              <a:t>Because shares can </a:t>
            </a:r>
            <a:r>
              <a:rPr dirty="0" sz="1200" spc="-10">
                <a:latin typeface="LM Roman 12"/>
                <a:cs typeface="LM Roman 12"/>
              </a:rPr>
              <a:t>only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sold </a:t>
            </a:r>
            <a:r>
              <a:rPr dirty="0" sz="1200" spc="-25">
                <a:latin typeface="LM Roman 12"/>
                <a:cs typeface="LM Roman 12"/>
              </a:rPr>
              <a:t>privately, </a:t>
            </a:r>
            <a:r>
              <a:rPr dirty="0" sz="1200" spc="-10">
                <a:latin typeface="LM Roman 12"/>
                <a:cs typeface="LM Roman 12"/>
              </a:rPr>
              <a:t>often </a:t>
            </a:r>
            <a:r>
              <a:rPr dirty="0" sz="1200" spc="-5">
                <a:latin typeface="LM Roman 12"/>
                <a:cs typeface="LM Roman 12"/>
              </a:rPr>
              <a:t>to family members, friends  or </a:t>
            </a:r>
            <a:r>
              <a:rPr dirty="0" sz="1200" spc="-10">
                <a:latin typeface="LM Roman 12"/>
                <a:cs typeface="LM Roman 12"/>
              </a:rPr>
              <a:t>employees, </a:t>
            </a:r>
            <a:r>
              <a:rPr dirty="0" sz="1200" spc="-5">
                <a:latin typeface="LM Roman 12"/>
                <a:cs typeface="LM Roman 12"/>
              </a:rPr>
              <a:t>so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money to run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business </a:t>
            </a:r>
            <a:r>
              <a:rPr dirty="0" sz="1200" spc="-15">
                <a:latin typeface="LM Roman 12"/>
                <a:cs typeface="LM Roman 12"/>
              </a:rPr>
              <a:t>may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5">
                <a:latin typeface="LM Roman 12"/>
                <a:cs typeface="LM Roman 12"/>
              </a:rPr>
              <a:t>hard to </a:t>
            </a:r>
            <a:r>
              <a:rPr dirty="0" sz="1200" spc="-10">
                <a:latin typeface="LM Roman 12"/>
                <a:cs typeface="LM Roman 12"/>
              </a:rPr>
              <a:t>raise. </a:t>
            </a:r>
            <a:r>
              <a:rPr dirty="0" sz="1200" spc="-5">
                <a:latin typeface="LM Roman 12"/>
                <a:cs typeface="LM Roman 12"/>
              </a:rPr>
              <a:t>This </a:t>
            </a:r>
            <a:r>
              <a:rPr dirty="0" sz="1200" spc="-15">
                <a:latin typeface="LM Roman 12"/>
                <a:cs typeface="LM Roman 12"/>
              </a:rPr>
              <a:t>may </a:t>
            </a:r>
            <a:r>
              <a:rPr dirty="0" sz="1200" spc="-5">
                <a:latin typeface="LM Roman 12"/>
                <a:cs typeface="LM Roman 12"/>
              </a:rPr>
              <a:t>cause 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initial scale of </a:t>
            </a:r>
            <a:r>
              <a:rPr dirty="0" sz="1200" spc="-10">
                <a:latin typeface="LM Roman 12"/>
                <a:cs typeface="LM Roman 12"/>
              </a:rPr>
              <a:t>our company </a:t>
            </a:r>
            <a:r>
              <a:rPr dirty="0" sz="1200" spc="-5">
                <a:latin typeface="LM Roman 12"/>
                <a:cs typeface="LM Roman 12"/>
              </a:rPr>
              <a:t>not complete </a:t>
            </a:r>
            <a:r>
              <a:rPr dirty="0" sz="1200" spc="-10">
                <a:latin typeface="LM Roman 12"/>
                <a:cs typeface="LM Roman 12"/>
              </a:rPr>
              <a:t>which </a:t>
            </a:r>
            <a:r>
              <a:rPr dirty="0" sz="1200" spc="-5">
                <a:latin typeface="LM Roman 12"/>
                <a:cs typeface="LM Roman 12"/>
              </a:rPr>
              <a:t>means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 </a:t>
            </a:r>
            <a:r>
              <a:rPr dirty="0" sz="1200" spc="-10">
                <a:latin typeface="LM Roman 12"/>
                <a:cs typeface="LM Roman 12"/>
              </a:rPr>
              <a:t>only </a:t>
            </a:r>
            <a:r>
              <a:rPr dirty="0" sz="1200" spc="-20">
                <a:latin typeface="LM Roman 12"/>
                <a:cs typeface="LM Roman 12"/>
              </a:rPr>
              <a:t>have</a:t>
            </a:r>
            <a:r>
              <a:rPr dirty="0" sz="1200" spc="-1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necessary  </a:t>
            </a:r>
            <a:r>
              <a:rPr dirty="0" sz="1200">
                <a:latin typeface="LM Roman 12"/>
                <a:cs typeface="LM Roman 12"/>
              </a:rPr>
              <a:t>post. </a:t>
            </a:r>
            <a:r>
              <a:rPr dirty="0" sz="1200" spc="-5">
                <a:latin typeface="LM Roman 12"/>
                <a:cs typeface="LM Roman 12"/>
              </a:rPr>
              <a:t>After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5">
                <a:latin typeface="LM Roman 12"/>
                <a:cs typeface="LM Roman 12"/>
              </a:rPr>
              <a:t>make </a:t>
            </a:r>
            <a:r>
              <a:rPr dirty="0" sz="1200" spc="-5">
                <a:latin typeface="LM Roman 12"/>
                <a:cs typeface="LM Roman 12"/>
              </a:rPr>
              <a:t>enough </a:t>
            </a:r>
            <a:r>
              <a:rPr dirty="0" sz="1200" spc="-10">
                <a:latin typeface="LM Roman 12"/>
                <a:cs typeface="LM Roman 12"/>
              </a:rPr>
              <a:t>profit </a:t>
            </a:r>
            <a:r>
              <a:rPr dirty="0" sz="1200" spc="-5">
                <a:latin typeface="LM Roman 12"/>
                <a:cs typeface="LM Roman 12"/>
              </a:rPr>
              <a:t>from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business,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will start to enlarge </a:t>
            </a:r>
            <a:r>
              <a:rPr dirty="0" sz="1200" spc="-10">
                <a:latin typeface="LM Roman 12"/>
                <a:cs typeface="LM Roman 12"/>
              </a:rPr>
              <a:t>our  </a:t>
            </a:r>
            <a:r>
              <a:rPr dirty="0" sz="1200" spc="-5">
                <a:latin typeface="LM Roman 12"/>
                <a:cs typeface="LM Roman 12"/>
              </a:rPr>
              <a:t>scale </a:t>
            </a:r>
            <a:r>
              <a:rPr dirty="0" sz="1200" spc="-10">
                <a:latin typeface="LM Roman 12"/>
                <a:cs typeface="LM Roman 12"/>
              </a:rPr>
              <a:t>and recruit </a:t>
            </a:r>
            <a:r>
              <a:rPr dirty="0" sz="1200" spc="-5">
                <a:latin typeface="LM Roman 12"/>
                <a:cs typeface="LM Roman 12"/>
              </a:rPr>
              <a:t>more </a:t>
            </a:r>
            <a:r>
              <a:rPr dirty="0" sz="1200" spc="-10">
                <a:latin typeface="LM Roman 12"/>
                <a:cs typeface="LM Roman 12"/>
              </a:rPr>
              <a:t>employees </a:t>
            </a:r>
            <a:r>
              <a:rPr dirty="0" sz="1200" spc="-5">
                <a:latin typeface="LM Roman 12"/>
                <a:cs typeface="LM Roman 12"/>
              </a:rPr>
              <a:t>to help </a:t>
            </a:r>
            <a:r>
              <a:rPr dirty="0" sz="1200" spc="-10">
                <a:latin typeface="LM Roman 12"/>
                <a:cs typeface="LM Roman 12"/>
              </a:rPr>
              <a:t>the company </a:t>
            </a:r>
            <a:r>
              <a:rPr dirty="0" sz="1200">
                <a:latin typeface="LM Roman 12"/>
                <a:cs typeface="LM Roman 12"/>
              </a:rPr>
              <a:t>become </a:t>
            </a:r>
            <a:r>
              <a:rPr dirty="0" sz="1200" spc="-5">
                <a:latin typeface="LM Roman 12"/>
                <a:cs typeface="LM Roman 12"/>
              </a:rPr>
              <a:t>more competitive </a:t>
            </a:r>
            <a:r>
              <a:rPr dirty="0" sz="1200" spc="-10">
                <a:latin typeface="LM Roman 12"/>
                <a:cs typeface="LM Roman 12"/>
              </a:rPr>
              <a:t>and  </a:t>
            </a:r>
            <a:r>
              <a:rPr dirty="0" sz="1200" spc="-15">
                <a:latin typeface="LM Roman 12"/>
                <a:cs typeface="LM Roman 12"/>
              </a:rPr>
              <a:t>make </a:t>
            </a:r>
            <a:r>
              <a:rPr dirty="0" sz="1200" spc="-5">
                <a:latin typeface="LM Roman 12"/>
                <a:cs typeface="LM Roman 12"/>
              </a:rPr>
              <a:t>What’s more, </a:t>
            </a:r>
            <a:r>
              <a:rPr dirty="0" sz="1200">
                <a:latin typeface="LM Roman 12"/>
                <a:cs typeface="LM Roman 12"/>
              </a:rPr>
              <a:t>because </a:t>
            </a:r>
            <a:r>
              <a:rPr dirty="0" sz="1200" spc="-10">
                <a:latin typeface="LM Roman 12"/>
                <a:cs typeface="LM Roman 12"/>
              </a:rPr>
              <a:t>ownership </a:t>
            </a:r>
            <a:r>
              <a:rPr dirty="0" sz="1200" spc="-5">
                <a:latin typeface="LM Roman 12"/>
                <a:cs typeface="LM Roman 12"/>
              </a:rPr>
              <a:t>is not separated from </a:t>
            </a:r>
            <a:r>
              <a:rPr dirty="0" sz="1200" spc="-10">
                <a:latin typeface="LM Roman 12"/>
                <a:cs typeface="LM Roman 12"/>
              </a:rPr>
              <a:t>control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5">
                <a:latin typeface="LM Roman 12"/>
                <a:cs typeface="LM Roman 12"/>
              </a:rPr>
              <a:t>private </a:t>
            </a:r>
            <a:r>
              <a:rPr dirty="0" sz="1200" spc="-5">
                <a:latin typeface="LM Roman 12"/>
                <a:cs typeface="LM Roman 12"/>
              </a:rPr>
              <a:t>limited  </a:t>
            </a:r>
            <a:r>
              <a:rPr dirty="0" sz="1200" spc="-10">
                <a:latin typeface="LM Roman 12"/>
                <a:cs typeface="LM Roman 12"/>
              </a:rPr>
              <a:t>company </a:t>
            </a:r>
            <a:r>
              <a:rPr dirty="0" sz="1200" spc="-5">
                <a:latin typeface="LM Roman 12"/>
                <a:cs typeface="LM Roman 12"/>
              </a:rPr>
              <a:t>so </a:t>
            </a:r>
            <a:r>
              <a:rPr dirty="0" sz="1200">
                <a:latin typeface="LM Roman 12"/>
                <a:cs typeface="LM Roman 12"/>
              </a:rPr>
              <a:t>people </a:t>
            </a:r>
            <a:r>
              <a:rPr dirty="0" sz="1200" spc="-5">
                <a:latin typeface="LM Roman 12"/>
                <a:cs typeface="LM Roman 12"/>
              </a:rPr>
              <a:t>who </a:t>
            </a:r>
            <a:r>
              <a:rPr dirty="0" sz="1200" spc="-15">
                <a:latin typeface="LM Roman 12"/>
                <a:cs typeface="LM Roman 12"/>
              </a:rPr>
              <a:t>own </a:t>
            </a:r>
            <a:r>
              <a:rPr dirty="0" sz="1200" spc="-5">
                <a:latin typeface="LM Roman 12"/>
                <a:cs typeface="LM Roman 12"/>
              </a:rPr>
              <a:t>shares will spare no </a:t>
            </a:r>
            <a:r>
              <a:rPr dirty="0" sz="1200" spc="-10">
                <a:latin typeface="LM Roman 12"/>
                <a:cs typeface="LM Roman 12"/>
              </a:rPr>
              <a:t>effort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5">
                <a:latin typeface="LM Roman 12"/>
                <a:cs typeface="LM Roman 12"/>
              </a:rPr>
              <a:t>work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25">
                <a:latin typeface="LM Roman 12"/>
                <a:cs typeface="LM Roman 12"/>
              </a:rPr>
              <a:t>company. </a:t>
            </a:r>
            <a:r>
              <a:rPr dirty="0" sz="1200" spc="-5">
                <a:latin typeface="LM Roman 12"/>
                <a:cs typeface="LM Roman 12"/>
              </a:rPr>
              <a:t>Also,  </a:t>
            </a:r>
            <a:r>
              <a:rPr dirty="0" sz="1200">
                <a:latin typeface="LM Roman 12"/>
                <a:cs typeface="LM Roman 12"/>
              </a:rPr>
              <a:t>being </a:t>
            </a:r>
            <a:r>
              <a:rPr dirty="0" sz="1200" spc="-5">
                <a:latin typeface="LM Roman 12"/>
                <a:cs typeface="LM Roman 12"/>
              </a:rPr>
              <a:t>a </a:t>
            </a:r>
            <a:r>
              <a:rPr dirty="0" sz="1200" spc="-15">
                <a:latin typeface="LM Roman 12"/>
                <a:cs typeface="LM Roman 12"/>
              </a:rPr>
              <a:t>private </a:t>
            </a:r>
            <a:r>
              <a:rPr dirty="0" sz="1200" spc="-5">
                <a:latin typeface="LM Roman 12"/>
                <a:cs typeface="LM Roman 12"/>
              </a:rPr>
              <a:t>limited </a:t>
            </a:r>
            <a:r>
              <a:rPr dirty="0" sz="1200" spc="-10">
                <a:latin typeface="LM Roman 12"/>
                <a:cs typeface="LM Roman 12"/>
              </a:rPr>
              <a:t>company </a:t>
            </a:r>
            <a:r>
              <a:rPr dirty="0" sz="1200" spc="-5">
                <a:latin typeface="LM Roman 12"/>
                <a:cs typeface="LM Roman 12"/>
              </a:rPr>
              <a:t>can decrease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cost of</a:t>
            </a:r>
            <a:r>
              <a:rPr dirty="0" sz="1200" spc="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flotation.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505"/>
              </a:spcBef>
            </a:pPr>
            <a:r>
              <a:rPr dirty="0" sz="1200" spc="-5">
                <a:latin typeface="LM Roman 12"/>
                <a:cs typeface="LM Roman 12"/>
              </a:rPr>
              <a:t>What’s more,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5">
                <a:latin typeface="LM Roman 12"/>
                <a:cs typeface="LM Roman 12"/>
              </a:rPr>
              <a:t>won’t </a:t>
            </a:r>
            <a:r>
              <a:rPr dirty="0" sz="1200" spc="-5">
                <a:latin typeface="LM Roman 12"/>
                <a:cs typeface="LM Roman 12"/>
              </a:rPr>
              <a:t>let </a:t>
            </a:r>
            <a:r>
              <a:rPr dirty="0" sz="1200" spc="-10">
                <a:latin typeface="LM Roman 12"/>
                <a:cs typeface="LM Roman 12"/>
              </a:rPr>
              <a:t>our company </a:t>
            </a:r>
            <a:r>
              <a:rPr dirty="0" sz="1200" spc="-5">
                <a:latin typeface="LM Roman 12"/>
                <a:cs typeface="LM Roman 12"/>
              </a:rPr>
              <a:t>go public for </a:t>
            </a:r>
            <a:r>
              <a:rPr dirty="0" sz="1200" spc="-10">
                <a:latin typeface="LM Roman 12"/>
                <a:cs typeface="LM Roman 12"/>
              </a:rPr>
              <a:t>the following reasons.First, once  our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company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is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listed,</a:t>
            </a:r>
            <a:r>
              <a:rPr dirty="0" sz="1200" spc="-25">
                <a:latin typeface="LM Roman 12"/>
                <a:cs typeface="LM Roman 12"/>
              </a:rPr>
              <a:t> we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will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10">
                <a:latin typeface="LM Roman 12"/>
                <a:cs typeface="LM Roman 12"/>
              </a:rPr>
              <a:t>be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required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providing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financial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data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which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we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do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not  </a:t>
            </a:r>
            <a:r>
              <a:rPr dirty="0" sz="1200" spc="-25">
                <a:latin typeface="LM Roman 12"/>
                <a:cs typeface="LM Roman 12"/>
              </a:rPr>
              <a:t>want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competitors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see.The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reason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why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do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not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want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competitors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see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  financial </a:t>
            </a:r>
            <a:r>
              <a:rPr dirty="0" sz="1200" spc="-5">
                <a:latin typeface="LM Roman 12"/>
                <a:cs typeface="LM Roman 12"/>
              </a:rPr>
              <a:t>data is </a:t>
            </a:r>
            <a:r>
              <a:rPr dirty="0" sz="1200" spc="-10">
                <a:latin typeface="LM Roman 12"/>
                <a:cs typeface="LM Roman 12"/>
              </a:rPr>
              <a:t>that, </a:t>
            </a:r>
            <a:r>
              <a:rPr dirty="0" sz="1200" spc="-5">
                <a:latin typeface="LM Roman 12"/>
                <a:cs typeface="LM Roman 12"/>
              </a:rPr>
              <a:t>if </a:t>
            </a:r>
            <a:r>
              <a:rPr dirty="0" sz="1200" spc="-10">
                <a:latin typeface="LM Roman 12"/>
                <a:cs typeface="LM Roman 12"/>
              </a:rPr>
              <a:t>they </a:t>
            </a:r>
            <a:r>
              <a:rPr dirty="0" sz="1200" spc="-15">
                <a:latin typeface="LM Roman 12"/>
                <a:cs typeface="LM Roman 12"/>
              </a:rPr>
              <a:t>know </a:t>
            </a:r>
            <a:r>
              <a:rPr dirty="0" sz="1200" spc="-5">
                <a:latin typeface="LM Roman 12"/>
                <a:cs typeface="LM Roman 12"/>
              </a:rPr>
              <a:t>a lot </a:t>
            </a:r>
            <a:r>
              <a:rPr dirty="0" sz="1200">
                <a:latin typeface="LM Roman 12"/>
                <a:cs typeface="LM Roman 12"/>
              </a:rPr>
              <a:t>about </a:t>
            </a:r>
            <a:r>
              <a:rPr dirty="0" sz="1200" spc="-10">
                <a:latin typeface="LM Roman 12"/>
                <a:cs typeface="LM Roman 12"/>
              </a:rPr>
              <a:t>our financial </a:t>
            </a:r>
            <a:r>
              <a:rPr dirty="0" sz="1200" spc="-5">
                <a:latin typeface="LM Roman 12"/>
                <a:cs typeface="LM Roman 12"/>
              </a:rPr>
              <a:t>condition, </a:t>
            </a:r>
            <a:r>
              <a:rPr dirty="0" sz="1200" spc="-10">
                <a:latin typeface="LM Roman 12"/>
                <a:cs typeface="LM Roman 12"/>
              </a:rPr>
              <a:t>they </a:t>
            </a:r>
            <a:r>
              <a:rPr dirty="0" sz="1200" spc="-15">
                <a:latin typeface="LM Roman 12"/>
                <a:cs typeface="LM Roman 12"/>
              </a:rPr>
              <a:t>may </a:t>
            </a:r>
            <a:r>
              <a:rPr dirty="0" sz="1200" spc="-5">
                <a:latin typeface="LM Roman 12"/>
                <a:cs typeface="LM Roman 12"/>
              </a:rPr>
              <a:t>use  price strategy to </a:t>
            </a:r>
            <a:r>
              <a:rPr dirty="0" sz="1200">
                <a:latin typeface="LM Roman 12"/>
                <a:cs typeface="LM Roman 12"/>
              </a:rPr>
              <a:t>compete </a:t>
            </a:r>
            <a:r>
              <a:rPr dirty="0" sz="1200" spc="-5">
                <a:latin typeface="LM Roman 12"/>
                <a:cs typeface="LM Roman 12"/>
              </a:rPr>
              <a:t>with us of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>
                <a:latin typeface="LM Roman 12"/>
                <a:cs typeface="LM Roman 12"/>
              </a:rPr>
              <a:t>cooperation </a:t>
            </a:r>
            <a:r>
              <a:rPr dirty="0" sz="1200" spc="-5">
                <a:latin typeface="LM Roman 12"/>
                <a:cs typeface="LM Roman 12"/>
              </a:rPr>
              <a:t>with foreign </a:t>
            </a:r>
            <a:r>
              <a:rPr dirty="0" sz="1200" spc="-20">
                <a:latin typeface="LM Roman 12"/>
                <a:cs typeface="LM Roman 12"/>
              </a:rPr>
              <a:t>agency. </a:t>
            </a:r>
            <a:r>
              <a:rPr dirty="0" sz="1200" spc="-5">
                <a:latin typeface="LM Roman 12"/>
                <a:cs typeface="LM Roman 12"/>
              </a:rPr>
              <a:t>If </a:t>
            </a:r>
            <a:r>
              <a:rPr dirty="0" sz="1200" spc="-10">
                <a:latin typeface="LM Roman 12"/>
                <a:cs typeface="LM Roman 12"/>
              </a:rPr>
              <a:t>they </a:t>
            </a:r>
            <a:r>
              <a:rPr dirty="0" sz="1200" spc="-5">
                <a:latin typeface="LM Roman 12"/>
                <a:cs typeface="LM Roman 12"/>
              </a:rPr>
              <a:t>do  not </a:t>
            </a:r>
            <a:r>
              <a:rPr dirty="0" sz="1200" spc="-15">
                <a:latin typeface="LM Roman 12"/>
                <a:cs typeface="LM Roman 12"/>
              </a:rPr>
              <a:t>know </a:t>
            </a:r>
            <a:r>
              <a:rPr dirty="0" sz="1200" spc="-5">
                <a:latin typeface="LM Roman 12"/>
                <a:cs typeface="LM Roman 12"/>
              </a:rPr>
              <a:t>our </a:t>
            </a:r>
            <a:r>
              <a:rPr dirty="0" sz="1200" spc="-10">
                <a:latin typeface="LM Roman 12"/>
                <a:cs typeface="LM Roman 12"/>
              </a:rPr>
              <a:t>financial </a:t>
            </a:r>
            <a:r>
              <a:rPr dirty="0" sz="1200" spc="-5">
                <a:latin typeface="LM Roman 12"/>
                <a:cs typeface="LM Roman 12"/>
              </a:rPr>
              <a:t>condition,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can </a:t>
            </a:r>
            <a:r>
              <a:rPr dirty="0" sz="1200" spc="-10">
                <a:latin typeface="LM Roman 12"/>
                <a:cs typeface="LM Roman 12"/>
              </a:rPr>
              <a:t>gain </a:t>
            </a:r>
            <a:r>
              <a:rPr dirty="0" sz="1200" spc="-5">
                <a:latin typeface="LM Roman 12"/>
                <a:cs typeface="LM Roman 12"/>
              </a:rPr>
              <a:t>more </a:t>
            </a:r>
            <a:r>
              <a:rPr dirty="0" sz="1200" spc="-10">
                <a:latin typeface="LM Roman 12"/>
                <a:cs typeface="LM Roman 12"/>
              </a:rPr>
              <a:t>chances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>
                <a:latin typeface="LM Roman 12"/>
                <a:cs typeface="LM Roman 12"/>
              </a:rPr>
              <a:t>cooperate </a:t>
            </a:r>
            <a:r>
              <a:rPr dirty="0" sz="1200" spc="-5">
                <a:latin typeface="LM Roman 12"/>
                <a:cs typeface="LM Roman 12"/>
              </a:rPr>
              <a:t>with foreign  </a:t>
            </a:r>
            <a:r>
              <a:rPr dirty="0" sz="1200" spc="-10">
                <a:latin typeface="LM Roman 12"/>
                <a:cs typeface="LM Roman 12"/>
              </a:rPr>
              <a:t>agency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the reason that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5">
                <a:latin typeface="LM Roman 12"/>
                <a:cs typeface="LM Roman 12"/>
              </a:rPr>
              <a:t>started </a:t>
            </a:r>
            <a:r>
              <a:rPr dirty="0" sz="1200" spc="-10">
                <a:latin typeface="LM Roman 12"/>
                <a:cs typeface="LM Roman 12"/>
              </a:rPr>
              <a:t>our </a:t>
            </a:r>
            <a:r>
              <a:rPr dirty="0" sz="1200" spc="-5">
                <a:latin typeface="LM Roman 12"/>
                <a:cs typeface="LM Roman 12"/>
              </a:rPr>
              <a:t>business earlier </a:t>
            </a:r>
            <a:r>
              <a:rPr dirty="0" sz="1200" spc="-10">
                <a:latin typeface="LM Roman 12"/>
                <a:cs typeface="LM Roman 12"/>
              </a:rPr>
              <a:t>than other </a:t>
            </a:r>
            <a:r>
              <a:rPr dirty="0" sz="1200" spc="-5">
                <a:latin typeface="LM Roman 12"/>
                <a:cs typeface="LM Roman 12"/>
              </a:rPr>
              <a:t>companies </a:t>
            </a:r>
            <a:r>
              <a:rPr dirty="0" sz="1200" spc="-10">
                <a:latin typeface="LM Roman 12"/>
                <a:cs typeface="LM Roman 12"/>
              </a:rPr>
              <a:t>and  </a:t>
            </a:r>
            <a:r>
              <a:rPr dirty="0" sz="1200" spc="-20">
                <a:latin typeface="LM Roman 12"/>
                <a:cs typeface="LM Roman 12"/>
              </a:rPr>
              <a:t>have </a:t>
            </a:r>
            <a:r>
              <a:rPr dirty="0" sz="1200" spc="-5">
                <a:latin typeface="LM Roman 12"/>
                <a:cs typeface="LM Roman 12"/>
              </a:rPr>
              <a:t>a better</a:t>
            </a:r>
            <a:r>
              <a:rPr dirty="0" sz="1200" spc="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reputation.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294" y="1360495"/>
            <a:ext cx="24174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1000" algn="l"/>
              </a:tabLst>
            </a:pPr>
            <a:r>
              <a:rPr dirty="0" sz="1700" spc="10" b="1">
                <a:latin typeface="LM Roman 12"/>
                <a:cs typeface="LM Roman 12"/>
              </a:rPr>
              <a:t>4	</a:t>
            </a:r>
            <a:r>
              <a:rPr dirty="0" sz="1700" spc="5" b="1">
                <a:latin typeface="LM Roman 12"/>
                <a:cs typeface="LM Roman 12"/>
              </a:rPr>
              <a:t>Organization</a:t>
            </a:r>
            <a:r>
              <a:rPr dirty="0" sz="1700" spc="-60" b="1">
                <a:latin typeface="LM Roman 12"/>
                <a:cs typeface="LM Roman 12"/>
              </a:rPr>
              <a:t> </a:t>
            </a:r>
            <a:r>
              <a:rPr dirty="0" sz="1700" b="1">
                <a:latin typeface="LM Roman 12"/>
                <a:cs typeface="LM Roman 12"/>
              </a:rPr>
              <a:t>chart</a:t>
            </a:r>
            <a:endParaRPr sz="1700">
              <a:latin typeface="LM Roman 12"/>
              <a:cs typeface="LM Roman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0767" y="2137355"/>
            <a:ext cx="5051146" cy="1479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9294" y="3941074"/>
            <a:ext cx="5642610" cy="5344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222885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Because </a:t>
            </a:r>
            <a:r>
              <a:rPr dirty="0" sz="1200" spc="-10">
                <a:latin typeface="LM Roman 12"/>
                <a:cs typeface="LM Roman 12"/>
              </a:rPr>
              <a:t>our company </a:t>
            </a:r>
            <a:r>
              <a:rPr dirty="0" sz="1200" spc="-5">
                <a:latin typeface="LM Roman 12"/>
                <a:cs typeface="LM Roman 12"/>
              </a:rPr>
              <a:t>is at a </a:t>
            </a:r>
            <a:r>
              <a:rPr dirty="0" sz="1200" spc="-10">
                <a:latin typeface="LM Roman 12"/>
                <a:cs typeface="LM Roman 12"/>
              </a:rPr>
              <a:t>enlightenment </a:t>
            </a:r>
            <a:r>
              <a:rPr dirty="0" sz="1200" spc="-5">
                <a:latin typeface="LM Roman 12"/>
                <a:cs typeface="LM Roman 12"/>
              </a:rPr>
              <a:t>stage so </a:t>
            </a:r>
            <a:r>
              <a:rPr dirty="0" sz="1200" spc="-10">
                <a:latin typeface="LM Roman 12"/>
                <a:cs typeface="LM Roman 12"/>
              </a:rPr>
              <a:t>there </a:t>
            </a:r>
            <a:r>
              <a:rPr dirty="0" sz="1200" spc="-15">
                <a:latin typeface="LM Roman 12"/>
                <a:cs typeface="LM Roman 12"/>
              </a:rPr>
              <a:t>won’t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5">
                <a:latin typeface="LM Roman 12"/>
                <a:cs typeface="LM Roman 12"/>
              </a:rPr>
              <a:t>too </a:t>
            </a:r>
            <a:r>
              <a:rPr dirty="0" sz="1200" spc="-15">
                <a:latin typeface="LM Roman 12"/>
                <a:cs typeface="LM Roman 12"/>
              </a:rPr>
              <a:t>many </a:t>
            </a:r>
            <a:r>
              <a:rPr dirty="0" sz="1200" spc="-10">
                <a:latin typeface="LM Roman 12"/>
                <a:cs typeface="LM Roman 12"/>
              </a:rPr>
              <a:t>stuff  </a:t>
            </a:r>
            <a:r>
              <a:rPr dirty="0" sz="1200" spc="-5">
                <a:latin typeface="LM Roman 12"/>
                <a:cs typeface="LM Roman 12"/>
              </a:rPr>
              <a:t>in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55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company.In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order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make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our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company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better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connected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together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also</a:t>
            </a:r>
            <a:r>
              <a:rPr dirty="0" sz="1200" spc="-5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more  easier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controlled,</a:t>
            </a:r>
            <a:r>
              <a:rPr dirty="0" sz="1200" spc="-7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hierarchy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is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flat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9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span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control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is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also</a:t>
            </a:r>
            <a:r>
              <a:rPr dirty="0" sz="1200" spc="-1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relatively</a:t>
            </a:r>
            <a:r>
              <a:rPr dirty="0" sz="1200" spc="-9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narrow.  </a:t>
            </a:r>
            <a:r>
              <a:rPr dirty="0" sz="1200" spc="-5">
                <a:latin typeface="LM Roman 12"/>
                <a:cs typeface="LM Roman 12"/>
              </a:rPr>
              <a:t>So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as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20">
                <a:latin typeface="LM Roman 12"/>
                <a:cs typeface="LM Roman 12"/>
              </a:rPr>
              <a:t>you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can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>
                <a:latin typeface="LM Roman 12"/>
                <a:cs typeface="LM Roman 12"/>
              </a:rPr>
              <a:t>see,because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25">
                <a:latin typeface="LM Roman 12"/>
                <a:cs typeface="LM Roman 12"/>
              </a:rPr>
              <a:t>we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four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students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are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founders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company</a:t>
            </a:r>
            <a:r>
              <a:rPr dirty="0" sz="1200" spc="-4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so</a:t>
            </a:r>
            <a:r>
              <a:rPr dirty="0" sz="1200" spc="-4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that  </a:t>
            </a:r>
            <a:r>
              <a:rPr dirty="0" sz="1200" spc="-25">
                <a:latin typeface="LM Roman 12"/>
                <a:cs typeface="LM Roman 12"/>
              </a:rPr>
              <a:t>we </a:t>
            </a:r>
            <a:r>
              <a:rPr dirty="0" sz="1200" spc="-10">
                <a:latin typeface="LM Roman 12"/>
                <a:cs typeface="LM Roman 12"/>
              </a:rPr>
              <a:t>are also the </a:t>
            </a:r>
            <a:r>
              <a:rPr dirty="0" sz="1200" spc="-5">
                <a:latin typeface="LM Roman 12"/>
                <a:cs typeface="LM Roman 12"/>
              </a:rPr>
              <a:t>directors of</a:t>
            </a:r>
            <a:r>
              <a:rPr dirty="0" sz="1200" spc="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department.</a:t>
            </a:r>
            <a:endParaRPr sz="1200">
              <a:latin typeface="LM Roman 12"/>
              <a:cs typeface="LM Roman 12"/>
            </a:endParaRPr>
          </a:p>
          <a:p>
            <a:pPr algn="just" marL="12700" marR="5715">
              <a:lnSpc>
                <a:spcPct val="100000"/>
              </a:lnSpc>
              <a:spcBef>
                <a:spcPts val="1465"/>
              </a:spcBef>
            </a:pPr>
            <a:r>
              <a:rPr dirty="0" sz="1200" spc="-5" b="1">
                <a:latin typeface="LM Roman 12"/>
                <a:cs typeface="LM Roman 12"/>
              </a:rPr>
              <a:t>Stephanie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10">
                <a:latin typeface="LM Roman 12"/>
                <a:cs typeface="LM Roman 12"/>
              </a:rPr>
              <a:t>good </a:t>
            </a:r>
            <a:r>
              <a:rPr dirty="0" sz="1200" spc="-5">
                <a:latin typeface="LM Roman 12"/>
                <a:cs typeface="LM Roman 12"/>
              </a:rPr>
              <a:t>at designing programme so she is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director of </a:t>
            </a:r>
            <a:r>
              <a:rPr dirty="0" sz="1200" spc="-10">
                <a:latin typeface="LM Roman 12"/>
                <a:cs typeface="LM Roman 12"/>
              </a:rPr>
              <a:t>technique </a:t>
            </a:r>
            <a:r>
              <a:rPr dirty="0" sz="1200" spc="-5">
                <a:latin typeface="LM Roman 12"/>
                <a:cs typeface="LM Roman 12"/>
              </a:rPr>
              <a:t>depart-  </a:t>
            </a:r>
            <a:r>
              <a:rPr dirty="0" sz="1200" spc="-15">
                <a:latin typeface="LM Roman 12"/>
                <a:cs typeface="LM Roman 12"/>
              </a:rPr>
              <a:t>ment.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55"/>
              </a:spcBef>
            </a:pPr>
            <a:r>
              <a:rPr dirty="0" sz="1200" spc="-5" b="1">
                <a:latin typeface="LM Roman 12"/>
                <a:cs typeface="LM Roman 12"/>
              </a:rPr>
              <a:t>Suky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10">
                <a:latin typeface="LM Roman 12"/>
                <a:cs typeface="LM Roman 12"/>
              </a:rPr>
              <a:t>good </a:t>
            </a:r>
            <a:r>
              <a:rPr dirty="0" sz="1200" spc="-5">
                <a:latin typeface="LM Roman 12"/>
                <a:cs typeface="LM Roman 12"/>
              </a:rPr>
              <a:t>at making sale strategy </a:t>
            </a:r>
            <a:r>
              <a:rPr dirty="0" sz="1200" spc="-10">
                <a:latin typeface="LM Roman 12"/>
                <a:cs typeface="LM Roman 12"/>
              </a:rPr>
              <a:t>and also </a:t>
            </a:r>
            <a:r>
              <a:rPr dirty="0" sz="1200" spc="-5">
                <a:latin typeface="LM Roman 12"/>
                <a:cs typeface="LM Roman 12"/>
              </a:rPr>
              <a:t>skillful at communicating so she is </a:t>
            </a:r>
            <a:r>
              <a:rPr dirty="0" sz="1200" spc="-10">
                <a:latin typeface="LM Roman 12"/>
                <a:cs typeface="LM Roman 12"/>
              </a:rPr>
              <a:t>the  </a:t>
            </a:r>
            <a:r>
              <a:rPr dirty="0" sz="1200" spc="-5">
                <a:latin typeface="LM Roman 12"/>
                <a:cs typeface="LM Roman 12"/>
              </a:rPr>
              <a:t>director of sales</a:t>
            </a:r>
            <a:r>
              <a:rPr dirty="0" sz="1200" spc="-10">
                <a:latin typeface="LM Roman 12"/>
                <a:cs typeface="LM Roman 12"/>
              </a:rPr>
              <a:t> department.</a:t>
            </a:r>
            <a:endParaRPr sz="1200">
              <a:latin typeface="LM Roman 12"/>
              <a:cs typeface="LM Roman 12"/>
            </a:endParaRPr>
          </a:p>
          <a:p>
            <a:pPr algn="just" marL="12700" marR="6985">
              <a:lnSpc>
                <a:spcPct val="100000"/>
              </a:lnSpc>
              <a:spcBef>
                <a:spcPts val="1455"/>
              </a:spcBef>
            </a:pPr>
            <a:r>
              <a:rPr dirty="0" sz="1200" spc="-5" b="1">
                <a:latin typeface="LM Roman 12"/>
                <a:cs typeface="LM Roman 12"/>
              </a:rPr>
              <a:t>Muriel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10">
                <a:latin typeface="LM Roman 12"/>
                <a:cs typeface="LM Roman 12"/>
              </a:rPr>
              <a:t>good </a:t>
            </a:r>
            <a:r>
              <a:rPr dirty="0" sz="1200" spc="-5">
                <a:latin typeface="LM Roman 12"/>
                <a:cs typeface="LM Roman 12"/>
              </a:rPr>
              <a:t>at </a:t>
            </a:r>
            <a:r>
              <a:rPr dirty="0" sz="1200" spc="-10">
                <a:latin typeface="LM Roman 12"/>
                <a:cs typeface="LM Roman 12"/>
              </a:rPr>
              <a:t>art, </a:t>
            </a:r>
            <a:r>
              <a:rPr dirty="0" sz="1200" spc="-5">
                <a:latin typeface="LM Roman 12"/>
                <a:cs typeface="LM Roman 12"/>
              </a:rPr>
              <a:t>designing </a:t>
            </a:r>
            <a:r>
              <a:rPr dirty="0" sz="1200" spc="-10">
                <a:latin typeface="LM Roman 12"/>
                <a:cs typeface="LM Roman 12"/>
              </a:rPr>
              <a:t>and also </a:t>
            </a:r>
            <a:r>
              <a:rPr dirty="0" sz="1200" spc="-5">
                <a:latin typeface="LM Roman 12"/>
                <a:cs typeface="LM Roman 12"/>
              </a:rPr>
              <a:t>has a long </a:t>
            </a:r>
            <a:r>
              <a:rPr dirty="0" sz="1200" spc="-10">
                <a:latin typeface="LM Roman 12"/>
                <a:cs typeface="LM Roman 12"/>
              </a:rPr>
              <a:t>term view and </a:t>
            </a:r>
            <a:r>
              <a:rPr dirty="0" sz="1200" spc="-5">
                <a:latin typeface="LM Roman 12"/>
                <a:cs typeface="LM Roman 12"/>
              </a:rPr>
              <a:t>deep </a:t>
            </a:r>
            <a:r>
              <a:rPr dirty="0" sz="1200" spc="-10">
                <a:latin typeface="LM Roman 12"/>
                <a:cs typeface="LM Roman 12"/>
              </a:rPr>
              <a:t>analysis of  the market.So </a:t>
            </a:r>
            <a:r>
              <a:rPr dirty="0" sz="1200" spc="-5">
                <a:latin typeface="LM Roman 12"/>
                <a:cs typeface="LM Roman 12"/>
              </a:rPr>
              <a:t>she is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director of </a:t>
            </a:r>
            <a:r>
              <a:rPr dirty="0" sz="1200" spc="-10">
                <a:latin typeface="LM Roman 12"/>
                <a:cs typeface="LM Roman 12"/>
              </a:rPr>
              <a:t>marketing</a:t>
            </a:r>
            <a:r>
              <a:rPr dirty="0" sz="1200" spc="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department.</a:t>
            </a:r>
            <a:endParaRPr sz="1200">
              <a:latin typeface="LM Roman 12"/>
              <a:cs typeface="LM Roman 12"/>
            </a:endParaRPr>
          </a:p>
          <a:p>
            <a:pPr algn="just" marL="12700" marR="5715">
              <a:lnSpc>
                <a:spcPct val="100000"/>
              </a:lnSpc>
              <a:spcBef>
                <a:spcPts val="1455"/>
              </a:spcBef>
            </a:pPr>
            <a:r>
              <a:rPr dirty="0" sz="1200" spc="-5" b="1">
                <a:latin typeface="LM Roman 12"/>
                <a:cs typeface="LM Roman 12"/>
              </a:rPr>
              <a:t>Eddie </a:t>
            </a:r>
            <a:r>
              <a:rPr dirty="0" sz="1200" spc="-5">
                <a:latin typeface="LM Roman 12"/>
                <a:cs typeface="LM Roman 12"/>
              </a:rPr>
              <a:t>is </a:t>
            </a:r>
            <a:r>
              <a:rPr dirty="0" sz="1200" spc="10">
                <a:latin typeface="LM Roman 12"/>
                <a:cs typeface="LM Roman 12"/>
              </a:rPr>
              <a:t>good </a:t>
            </a:r>
            <a:r>
              <a:rPr dirty="0" sz="1200" spc="-5">
                <a:latin typeface="LM Roman 12"/>
                <a:cs typeface="LM Roman 12"/>
              </a:rPr>
              <a:t>at judge </a:t>
            </a:r>
            <a:r>
              <a:rPr dirty="0" sz="1200">
                <a:latin typeface="LM Roman 12"/>
                <a:cs typeface="LM Roman 12"/>
              </a:rPr>
              <a:t>people’s </a:t>
            </a:r>
            <a:r>
              <a:rPr dirty="0" sz="1200" spc="-5">
                <a:latin typeface="LM Roman 12"/>
                <a:cs typeface="LM Roman 12"/>
              </a:rPr>
              <a:t>characteristics </a:t>
            </a:r>
            <a:r>
              <a:rPr dirty="0" sz="1200" spc="-10">
                <a:latin typeface="LM Roman 12"/>
                <a:cs typeface="LM Roman 12"/>
              </a:rPr>
              <a:t>and qualities </a:t>
            </a:r>
            <a:r>
              <a:rPr dirty="0" sz="1200" spc="-5">
                <a:latin typeface="LM Roman 12"/>
                <a:cs typeface="LM Roman 12"/>
              </a:rPr>
              <a:t>so he is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director </a:t>
            </a:r>
            <a:r>
              <a:rPr dirty="0" sz="1200" spc="-10">
                <a:latin typeface="LM Roman 12"/>
                <a:cs typeface="LM Roman 12"/>
              </a:rPr>
              <a:t>of  </a:t>
            </a:r>
            <a:r>
              <a:rPr dirty="0" sz="1200">
                <a:latin typeface="LM Roman 12"/>
                <a:cs typeface="LM Roman 12"/>
              </a:rPr>
              <a:t>personnel</a:t>
            </a:r>
            <a:r>
              <a:rPr dirty="0" sz="1200" spc="-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department.</a:t>
            </a:r>
            <a:endParaRPr sz="1200">
              <a:latin typeface="LM Roman 12"/>
              <a:cs typeface="LM Roman 12"/>
            </a:endParaRPr>
          </a:p>
          <a:p>
            <a:pPr algn="just" marL="12700">
              <a:lnSpc>
                <a:spcPct val="100000"/>
              </a:lnSpc>
              <a:spcBef>
                <a:spcPts val="1450"/>
              </a:spcBef>
            </a:pPr>
            <a:r>
              <a:rPr dirty="0" sz="1200" spc="-5">
                <a:latin typeface="LM Roman 12"/>
                <a:cs typeface="LM Roman 12"/>
              </a:rPr>
              <a:t>So </a:t>
            </a:r>
            <a:r>
              <a:rPr dirty="0" sz="1200" spc="-10">
                <a:latin typeface="LM Roman 12"/>
                <a:cs typeface="LM Roman 12"/>
              </a:rPr>
              <a:t>there are </a:t>
            </a:r>
            <a:r>
              <a:rPr dirty="0" sz="1200" spc="-10" b="1">
                <a:latin typeface="LM Roman 12"/>
                <a:cs typeface="LM Roman 12"/>
              </a:rPr>
              <a:t>three </a:t>
            </a:r>
            <a:r>
              <a:rPr dirty="0" sz="1200" spc="-15" b="1">
                <a:latin typeface="LM Roman 12"/>
                <a:cs typeface="LM Roman 12"/>
              </a:rPr>
              <a:t>levels </a:t>
            </a:r>
            <a:r>
              <a:rPr dirty="0" sz="1200" spc="-5" b="1">
                <a:latin typeface="LM Roman 12"/>
                <a:cs typeface="LM Roman 12"/>
              </a:rPr>
              <a:t>of </a:t>
            </a:r>
            <a:r>
              <a:rPr dirty="0" sz="1200" spc="-15" b="1">
                <a:latin typeface="LM Roman 12"/>
                <a:cs typeface="LM Roman 12"/>
              </a:rPr>
              <a:t>authority </a:t>
            </a:r>
            <a:r>
              <a:rPr dirty="0" sz="1200" spc="-5">
                <a:latin typeface="LM Roman 12"/>
                <a:cs typeface="LM Roman 12"/>
              </a:rPr>
              <a:t>in all</a:t>
            </a:r>
            <a:r>
              <a:rPr dirty="0" sz="1200" spc="-10">
                <a:latin typeface="LM Roman 12"/>
                <a:cs typeface="LM Roman 12"/>
              </a:rPr>
              <a:t> departments.</a:t>
            </a:r>
            <a:endParaRPr sz="1200">
              <a:latin typeface="LM Roman 12"/>
              <a:cs typeface="LM Roman 12"/>
            </a:endParaRPr>
          </a:p>
          <a:p>
            <a:pPr algn="just" marL="12700" marR="5715">
              <a:lnSpc>
                <a:spcPct val="100000"/>
              </a:lnSpc>
              <a:spcBef>
                <a:spcPts val="1450"/>
              </a:spcBef>
            </a:pPr>
            <a:r>
              <a:rPr dirty="0" sz="1200" spc="-40">
                <a:latin typeface="LM Roman 12"/>
                <a:cs typeface="LM Roman 12"/>
              </a:rPr>
              <a:t>For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 b="1">
                <a:latin typeface="LM Roman 12"/>
                <a:cs typeface="LM Roman 12"/>
              </a:rPr>
              <a:t>directors</a:t>
            </a:r>
            <a:r>
              <a:rPr dirty="0" sz="1200" spc="-5">
                <a:latin typeface="LM Roman 12"/>
                <a:cs typeface="LM Roman 12"/>
              </a:rPr>
              <a:t>,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first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they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needs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to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ask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for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weekly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monthly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report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from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subordi-  nates to ensure </a:t>
            </a:r>
            <a:r>
              <a:rPr dirty="0" sz="1200" spc="-10">
                <a:latin typeface="LM Roman 12"/>
                <a:cs typeface="LM Roman 12"/>
              </a:rPr>
              <a:t>that </a:t>
            </a:r>
            <a:r>
              <a:rPr dirty="0" sz="1200" spc="-5">
                <a:latin typeface="LM Roman 12"/>
                <a:cs typeface="LM Roman 12"/>
              </a:rPr>
              <a:t>all </a:t>
            </a:r>
            <a:r>
              <a:rPr dirty="0" sz="1200" spc="-10">
                <a:latin typeface="LM Roman 12"/>
                <a:cs typeface="LM Roman 12"/>
              </a:rPr>
              <a:t>the tasks they </a:t>
            </a:r>
            <a:r>
              <a:rPr dirty="0" sz="1200" spc="-5">
                <a:latin typeface="LM Roman 12"/>
                <a:cs typeface="LM Roman 12"/>
              </a:rPr>
              <a:t>send </a:t>
            </a:r>
            <a:r>
              <a:rPr dirty="0" sz="1200" spc="-10">
                <a:latin typeface="LM Roman 12"/>
                <a:cs typeface="LM Roman 12"/>
              </a:rPr>
              <a:t>out </a:t>
            </a:r>
            <a:r>
              <a:rPr dirty="0" sz="1200" spc="-5">
                <a:latin typeface="LM Roman 12"/>
                <a:cs typeface="LM Roman 12"/>
              </a:rPr>
              <a:t>is on </a:t>
            </a:r>
            <a:r>
              <a:rPr dirty="0" sz="1200" spc="-10">
                <a:latin typeface="LM Roman 12"/>
                <a:cs typeface="LM Roman 12"/>
              </a:rPr>
              <a:t>going </a:t>
            </a:r>
            <a:r>
              <a:rPr dirty="0" sz="1200" spc="-5">
                <a:latin typeface="LM Roman 12"/>
                <a:cs typeface="LM Roman 12"/>
              </a:rPr>
              <a:t>.Also </a:t>
            </a:r>
            <a:r>
              <a:rPr dirty="0" sz="1200" spc="-15">
                <a:latin typeface="LM Roman 12"/>
                <a:cs typeface="LM Roman 12"/>
              </a:rPr>
              <a:t>make </a:t>
            </a:r>
            <a:r>
              <a:rPr dirty="0" sz="1200" spc="-5">
                <a:latin typeface="LM Roman 12"/>
                <a:cs typeface="LM Roman 12"/>
              </a:rPr>
              <a:t>long </a:t>
            </a:r>
            <a:r>
              <a:rPr dirty="0" sz="1200" spc="-10">
                <a:latin typeface="LM Roman 12"/>
                <a:cs typeface="LM Roman 12"/>
              </a:rPr>
              <a:t>term </a:t>
            </a:r>
            <a:r>
              <a:rPr dirty="0" sz="1200" spc="-5">
                <a:latin typeface="LM Roman 12"/>
                <a:cs typeface="LM Roman 12"/>
              </a:rPr>
              <a:t>plan  </a:t>
            </a:r>
            <a:r>
              <a:rPr dirty="0" sz="1200" spc="-10">
                <a:latin typeface="LM Roman 12"/>
                <a:cs typeface="LM Roman 12"/>
              </a:rPr>
              <a:t>according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company’s</a:t>
            </a:r>
            <a:r>
              <a:rPr dirty="0" sz="1200" spc="-5">
                <a:latin typeface="LM Roman 12"/>
                <a:cs typeface="LM Roman 12"/>
              </a:rPr>
              <a:t> situation.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60"/>
              </a:spcBef>
            </a:pPr>
            <a:r>
              <a:rPr dirty="0" sz="1200" spc="-5">
                <a:latin typeface="LM Roman 12"/>
                <a:cs typeface="LM Roman 12"/>
              </a:rPr>
              <a:t>As for </a:t>
            </a:r>
            <a:r>
              <a:rPr dirty="0" sz="1200" spc="-10" b="1">
                <a:latin typeface="LM Roman 12"/>
                <a:cs typeface="LM Roman 12"/>
              </a:rPr>
              <a:t>technique </a:t>
            </a:r>
            <a:r>
              <a:rPr dirty="0" sz="1200" spc="-5" b="1">
                <a:latin typeface="LM Roman 12"/>
                <a:cs typeface="LM Roman 12"/>
              </a:rPr>
              <a:t>director</a:t>
            </a:r>
            <a:r>
              <a:rPr dirty="0" sz="1200" spc="-5">
                <a:latin typeface="LM Roman 12"/>
                <a:cs typeface="LM Roman 12"/>
              </a:rPr>
              <a:t>, Stephanie needs to </a:t>
            </a:r>
            <a:r>
              <a:rPr dirty="0" sz="1200" spc="-10">
                <a:latin typeface="LM Roman 12"/>
                <a:cs typeface="LM Roman 12"/>
              </a:rPr>
              <a:t>analyse the </a:t>
            </a:r>
            <a:r>
              <a:rPr dirty="0" sz="1200" spc="-15">
                <a:latin typeface="LM Roman 12"/>
                <a:cs typeface="LM Roman 12"/>
              </a:rPr>
              <a:t>disadvantages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app,</a:t>
            </a:r>
            <a:r>
              <a:rPr dirty="0" sz="1200" spc="-229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sug-  </a:t>
            </a:r>
            <a:r>
              <a:rPr dirty="0" sz="1200" spc="-10">
                <a:latin typeface="LM Roman 12"/>
                <a:cs typeface="LM Roman 12"/>
              </a:rPr>
              <a:t>gestions </a:t>
            </a:r>
            <a:r>
              <a:rPr dirty="0" sz="1200" spc="-5">
                <a:latin typeface="LM Roman 12"/>
                <a:cs typeface="LM Roman 12"/>
              </a:rPr>
              <a:t>from consumers from data collecting manager. After </a:t>
            </a:r>
            <a:r>
              <a:rPr dirty="0" sz="1200" spc="-10">
                <a:latin typeface="LM Roman 12"/>
                <a:cs typeface="LM Roman 12"/>
              </a:rPr>
              <a:t>that </a:t>
            </a:r>
            <a:r>
              <a:rPr dirty="0" sz="1200" spc="-5">
                <a:latin typeface="LM Roman 12"/>
                <a:cs typeface="LM Roman 12"/>
              </a:rPr>
              <a:t>she needs to </a:t>
            </a:r>
            <a:r>
              <a:rPr dirty="0" sz="1200" spc="-15">
                <a:latin typeface="LM Roman 12"/>
                <a:cs typeface="LM Roman 12"/>
              </a:rPr>
              <a:t>make  </a:t>
            </a:r>
            <a:r>
              <a:rPr dirty="0" sz="1200" spc="-5">
                <a:latin typeface="LM Roman 12"/>
                <a:cs typeface="LM Roman 12"/>
              </a:rPr>
              <a:t>decision to </a:t>
            </a:r>
            <a:r>
              <a:rPr dirty="0" sz="1200" spc="-15">
                <a:latin typeface="LM Roman 12"/>
                <a:cs typeface="LM Roman 12"/>
              </a:rPr>
              <a:t>improve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15">
                <a:latin typeface="LM Roman 12"/>
                <a:cs typeface="LM Roman 12"/>
              </a:rPr>
              <a:t>software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where is need to </a:t>
            </a:r>
            <a:r>
              <a:rPr dirty="0" sz="1200" spc="10">
                <a:latin typeface="LM Roman 12"/>
                <a:cs typeface="LM Roman 12"/>
              </a:rPr>
              <a:t>be </a:t>
            </a:r>
            <a:r>
              <a:rPr dirty="0" sz="1200" spc="-10">
                <a:latin typeface="LM Roman 12"/>
                <a:cs typeface="LM Roman 12"/>
              </a:rPr>
              <a:t>repaired </a:t>
            </a:r>
            <a:r>
              <a:rPr dirty="0" sz="1200" spc="-5">
                <a:latin typeface="LM Roman 12"/>
                <a:cs typeface="LM Roman 12"/>
              </a:rPr>
              <a:t>to help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254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company  run </a:t>
            </a:r>
            <a:r>
              <a:rPr dirty="0" sz="1200">
                <a:latin typeface="LM Roman 12"/>
                <a:cs typeface="LM Roman 12"/>
              </a:rPr>
              <a:t>better </a:t>
            </a:r>
            <a:r>
              <a:rPr dirty="0" sz="1200" spc="-5">
                <a:latin typeface="LM Roman 12"/>
                <a:cs typeface="LM Roman 12"/>
              </a:rPr>
              <a:t>. Of course, </a:t>
            </a:r>
            <a:r>
              <a:rPr dirty="0" sz="1200" spc="-10">
                <a:latin typeface="LM Roman 12"/>
                <a:cs typeface="LM Roman 12"/>
              </a:rPr>
              <a:t>these </a:t>
            </a:r>
            <a:r>
              <a:rPr dirty="0" sz="1200" spc="-5">
                <a:latin typeface="LM Roman 12"/>
                <a:cs typeface="LM Roman 12"/>
              </a:rPr>
              <a:t>decision will </a:t>
            </a:r>
            <a:r>
              <a:rPr dirty="0" sz="1200" spc="-10">
                <a:latin typeface="LM Roman 12"/>
                <a:cs typeface="LM Roman 12"/>
              </a:rPr>
              <a:t>finally </a:t>
            </a:r>
            <a:r>
              <a:rPr dirty="0" sz="1200" spc="-20">
                <a:latin typeface="LM Roman 12"/>
                <a:cs typeface="LM Roman 12"/>
              </a:rPr>
              <a:t>flow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development </a:t>
            </a:r>
            <a:r>
              <a:rPr dirty="0" sz="1200" spc="-5">
                <a:latin typeface="LM Roman 12"/>
                <a:cs typeface="LM Roman 12"/>
              </a:rPr>
              <a:t>manager </a:t>
            </a:r>
            <a:r>
              <a:rPr dirty="0" sz="1200" spc="-10">
                <a:latin typeface="LM Roman 12"/>
                <a:cs typeface="LM Roman 12"/>
              </a:rPr>
              <a:t>and  post-maintenance </a:t>
            </a:r>
            <a:r>
              <a:rPr dirty="0" sz="1200" spc="-5">
                <a:latin typeface="LM Roman 12"/>
                <a:cs typeface="LM Roman 12"/>
              </a:rPr>
              <a:t>manager as an </a:t>
            </a:r>
            <a:r>
              <a:rPr dirty="0" sz="1200" spc="-10">
                <a:latin typeface="LM Roman 12"/>
                <a:cs typeface="LM Roman 12"/>
              </a:rPr>
              <a:t>order.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294" y="1610763"/>
            <a:ext cx="5641975" cy="7546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M Roman 12"/>
                <a:cs typeface="LM Roman 12"/>
              </a:rPr>
              <a:t>As for </a:t>
            </a:r>
            <a:r>
              <a:rPr dirty="0" sz="1200" spc="-10" b="1">
                <a:latin typeface="LM Roman 12"/>
                <a:cs typeface="LM Roman 12"/>
              </a:rPr>
              <a:t>sales </a:t>
            </a:r>
            <a:r>
              <a:rPr dirty="0" sz="1200" spc="-5" b="1">
                <a:latin typeface="LM Roman 12"/>
                <a:cs typeface="LM Roman 12"/>
              </a:rPr>
              <a:t>director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10" b="1">
                <a:latin typeface="LM Roman 12"/>
                <a:cs typeface="LM Roman 12"/>
              </a:rPr>
              <a:t>marketing </a:t>
            </a:r>
            <a:r>
              <a:rPr dirty="0" sz="1200" spc="-5" b="1">
                <a:latin typeface="LM Roman 12"/>
                <a:cs typeface="LM Roman 12"/>
              </a:rPr>
              <a:t>director</a:t>
            </a:r>
            <a:r>
              <a:rPr dirty="0" sz="1200" spc="-5">
                <a:latin typeface="LM Roman 12"/>
                <a:cs typeface="LM Roman 12"/>
              </a:rPr>
              <a:t>, </a:t>
            </a:r>
            <a:r>
              <a:rPr dirty="0" sz="1200" spc="-10">
                <a:latin typeface="LM Roman 12"/>
                <a:cs typeface="LM Roman 12"/>
              </a:rPr>
              <a:t>they </a:t>
            </a:r>
            <a:r>
              <a:rPr dirty="0" sz="1200" spc="-5">
                <a:latin typeface="LM Roman 12"/>
                <a:cs typeface="LM Roman 12"/>
              </a:rPr>
              <a:t>need to </a:t>
            </a:r>
            <a:r>
              <a:rPr dirty="0" sz="1200" spc="-15">
                <a:latin typeface="LM Roman 12"/>
                <a:cs typeface="LM Roman 12"/>
              </a:rPr>
              <a:t>make </a:t>
            </a:r>
            <a:r>
              <a:rPr dirty="0" sz="1200" spc="-5">
                <a:latin typeface="LM Roman 12"/>
                <a:cs typeface="LM Roman 12"/>
              </a:rPr>
              <a:t>strategy </a:t>
            </a:r>
            <a:r>
              <a:rPr dirty="0" sz="1200" spc="-10">
                <a:latin typeface="LM Roman 12"/>
                <a:cs typeface="LM Roman 12"/>
              </a:rPr>
              <a:t>changes  </a:t>
            </a:r>
            <a:r>
              <a:rPr dirty="0" sz="1200" spc="-5">
                <a:latin typeface="LM Roman 12"/>
                <a:cs typeface="LM Roman 12"/>
              </a:rPr>
              <a:t>or </a:t>
            </a:r>
            <a:r>
              <a:rPr dirty="0" sz="1200" spc="-10">
                <a:latin typeface="LM Roman 12"/>
                <a:cs typeface="LM Roman 12"/>
              </a:rPr>
              <a:t>adjustment according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latest </a:t>
            </a:r>
            <a:r>
              <a:rPr dirty="0" sz="1200" spc="-10">
                <a:latin typeface="LM Roman 12"/>
                <a:cs typeface="LM Roman 12"/>
              </a:rPr>
              <a:t>market change. </a:t>
            </a:r>
            <a:r>
              <a:rPr dirty="0" sz="1200" spc="-5">
                <a:latin typeface="LM Roman 12"/>
                <a:cs typeface="LM Roman 12"/>
              </a:rPr>
              <a:t>They </a:t>
            </a:r>
            <a:r>
              <a:rPr dirty="0" sz="1200" spc="-10">
                <a:latin typeface="LM Roman 12"/>
                <a:cs typeface="LM Roman 12"/>
              </a:rPr>
              <a:t>also </a:t>
            </a:r>
            <a:r>
              <a:rPr dirty="0" sz="1200" spc="-5">
                <a:latin typeface="LM Roman 12"/>
                <a:cs typeface="LM Roman 12"/>
              </a:rPr>
              <a:t>need to </a:t>
            </a:r>
            <a:r>
              <a:rPr dirty="0" sz="1200" spc="-10">
                <a:latin typeface="LM Roman 12"/>
                <a:cs typeface="LM Roman 12"/>
              </a:rPr>
              <a:t>communicate  </a:t>
            </a:r>
            <a:r>
              <a:rPr dirty="0" sz="1200" spc="-15">
                <a:latin typeface="LM Roman 12"/>
                <a:cs typeface="LM Roman 12"/>
              </a:rPr>
              <a:t>very </a:t>
            </a:r>
            <a:r>
              <a:rPr dirty="0" sz="1200" spc="-10">
                <a:latin typeface="LM Roman 12"/>
                <a:cs typeface="LM Roman 12"/>
              </a:rPr>
              <a:t>often </a:t>
            </a:r>
            <a:r>
              <a:rPr dirty="0" sz="1200">
                <a:latin typeface="LM Roman 12"/>
                <a:cs typeface="LM Roman 12"/>
              </a:rPr>
              <a:t>because </a:t>
            </a:r>
            <a:r>
              <a:rPr dirty="0" sz="1200" spc="-5">
                <a:latin typeface="LM Roman 12"/>
                <a:cs typeface="LM Roman 12"/>
              </a:rPr>
              <a:t>sales </a:t>
            </a:r>
            <a:r>
              <a:rPr dirty="0" sz="1200" spc="-10">
                <a:latin typeface="LM Roman 12"/>
                <a:cs typeface="LM Roman 12"/>
              </a:rPr>
              <a:t>and marketing are </a:t>
            </a:r>
            <a:r>
              <a:rPr dirty="0" sz="1200" spc="-5">
                <a:latin typeface="LM Roman 12"/>
                <a:cs typeface="LM Roman 12"/>
              </a:rPr>
              <a:t>closely</a:t>
            </a:r>
            <a:r>
              <a:rPr dirty="0" sz="1200" spc="4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connected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55"/>
              </a:spcBef>
            </a:pPr>
            <a:r>
              <a:rPr dirty="0" sz="1200" spc="-5">
                <a:latin typeface="LM Roman 12"/>
                <a:cs typeface="LM Roman 12"/>
              </a:rPr>
              <a:t>As for </a:t>
            </a:r>
            <a:r>
              <a:rPr dirty="0" sz="1200" b="1">
                <a:latin typeface="LM Roman 12"/>
                <a:cs typeface="LM Roman 12"/>
              </a:rPr>
              <a:t>personnel </a:t>
            </a:r>
            <a:r>
              <a:rPr dirty="0" sz="1200" spc="-5" b="1">
                <a:latin typeface="LM Roman 12"/>
                <a:cs typeface="LM Roman 12"/>
              </a:rPr>
              <a:t>director</a:t>
            </a:r>
            <a:r>
              <a:rPr dirty="0" sz="1200" spc="-5">
                <a:latin typeface="LM Roman 12"/>
                <a:cs typeface="LM Roman 12"/>
              </a:rPr>
              <a:t>, he needs to collect personnel needs from </a:t>
            </a:r>
            <a:r>
              <a:rPr dirty="0" sz="1200" spc="-10">
                <a:latin typeface="LM Roman 12"/>
                <a:cs typeface="LM Roman 12"/>
              </a:rPr>
              <a:t>different </a:t>
            </a:r>
            <a:r>
              <a:rPr dirty="0" sz="1200" spc="-5">
                <a:latin typeface="LM Roman 12"/>
                <a:cs typeface="LM Roman 12"/>
              </a:rPr>
              <a:t>depart-  </a:t>
            </a:r>
            <a:r>
              <a:rPr dirty="0" sz="1200" spc="-15">
                <a:latin typeface="LM Roman 12"/>
                <a:cs typeface="LM Roman 12"/>
              </a:rPr>
              <a:t>ments </a:t>
            </a:r>
            <a:r>
              <a:rPr dirty="0" sz="1200" spc="-10">
                <a:latin typeface="LM Roman 12"/>
                <a:cs typeface="LM Roman 12"/>
              </a:rPr>
              <a:t>and also </a:t>
            </a:r>
            <a:r>
              <a:rPr dirty="0" sz="1200" spc="-5">
                <a:latin typeface="LM Roman 12"/>
                <a:cs typeface="LM Roman 12"/>
              </a:rPr>
              <a:t>he needs to Fire bad </a:t>
            </a:r>
            <a:r>
              <a:rPr dirty="0" sz="1200">
                <a:latin typeface="LM Roman 12"/>
                <a:cs typeface="LM Roman 12"/>
              </a:rPr>
              <a:t>performers </a:t>
            </a:r>
            <a:r>
              <a:rPr dirty="0" sz="1200" spc="-5">
                <a:latin typeface="LM Roman 12"/>
                <a:cs typeface="LM Roman 12"/>
              </a:rPr>
              <a:t>or </a:t>
            </a:r>
            <a:r>
              <a:rPr dirty="0" sz="1200" spc="-15">
                <a:latin typeface="LM Roman 12"/>
                <a:cs typeface="LM Roman 12"/>
              </a:rPr>
              <a:t>gives</a:t>
            </a:r>
            <a:r>
              <a:rPr dirty="0" sz="1200" spc="2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detentions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55"/>
              </a:spcBef>
            </a:pPr>
            <a:r>
              <a:rPr dirty="0" sz="1200" spc="-40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10" b="1">
                <a:latin typeface="LM Roman 12"/>
                <a:cs typeface="LM Roman 12"/>
              </a:rPr>
              <a:t>managers</a:t>
            </a:r>
            <a:r>
              <a:rPr dirty="0" sz="1200" spc="-10">
                <a:latin typeface="LM Roman 12"/>
                <a:cs typeface="LM Roman 12"/>
              </a:rPr>
              <a:t>, after they </a:t>
            </a:r>
            <a:r>
              <a:rPr dirty="0" sz="1200" spc="-15">
                <a:latin typeface="LM Roman 12"/>
                <a:cs typeface="LM Roman 12"/>
              </a:rPr>
              <a:t>receive </a:t>
            </a:r>
            <a:r>
              <a:rPr dirty="0" sz="1200" spc="-10">
                <a:latin typeface="LM Roman 12"/>
                <a:cs typeface="LM Roman 12"/>
              </a:rPr>
              <a:t>the orders </a:t>
            </a:r>
            <a:r>
              <a:rPr dirty="0" sz="1200" spc="-5">
                <a:latin typeface="LM Roman 12"/>
                <a:cs typeface="LM Roman 12"/>
              </a:rPr>
              <a:t>or </a:t>
            </a:r>
            <a:r>
              <a:rPr dirty="0" sz="1200" spc="-10">
                <a:latin typeface="LM Roman 12"/>
                <a:cs typeface="LM Roman 12"/>
              </a:rPr>
              <a:t>tasks </a:t>
            </a:r>
            <a:r>
              <a:rPr dirty="0" sz="1200" spc="-5">
                <a:latin typeface="LM Roman 12"/>
                <a:cs typeface="LM Roman 12"/>
              </a:rPr>
              <a:t>from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director </a:t>
            </a:r>
            <a:r>
              <a:rPr dirty="0" sz="1200" spc="-10">
                <a:latin typeface="LM Roman 12"/>
                <a:cs typeface="LM Roman 12"/>
              </a:rPr>
              <a:t>they </a:t>
            </a:r>
            <a:r>
              <a:rPr dirty="0" sz="1200" spc="-5">
                <a:latin typeface="LM Roman 12"/>
                <a:cs typeface="LM Roman 12"/>
              </a:rPr>
              <a:t>need  to </a:t>
            </a:r>
            <a:r>
              <a:rPr dirty="0" sz="1200" spc="-10">
                <a:latin typeface="LM Roman 12"/>
                <a:cs typeface="LM Roman 12"/>
              </a:rPr>
              <a:t>the task themselves first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5">
                <a:latin typeface="LM Roman 12"/>
                <a:cs typeface="LM Roman 12"/>
              </a:rPr>
              <a:t>know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deadline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15">
                <a:latin typeface="LM Roman 12"/>
                <a:cs typeface="LM Roman 12"/>
              </a:rPr>
              <a:t>content </a:t>
            </a:r>
            <a:r>
              <a:rPr dirty="0" sz="1200" spc="-10">
                <a:latin typeface="LM Roman 12"/>
                <a:cs typeface="LM Roman 12"/>
              </a:rPr>
              <a:t>and also </a:t>
            </a:r>
            <a:r>
              <a:rPr dirty="0" sz="1200" spc="-15">
                <a:latin typeface="LM Roman 12"/>
                <a:cs typeface="LM Roman 12"/>
              </a:rPr>
              <a:t>feasibility. </a:t>
            </a:r>
            <a:r>
              <a:rPr dirty="0" sz="1200" spc="-5">
                <a:latin typeface="LM Roman 12"/>
                <a:cs typeface="LM Roman 12"/>
              </a:rPr>
              <a:t>If  it is a </a:t>
            </a:r>
            <a:r>
              <a:rPr dirty="0" sz="1200" spc="-10">
                <a:latin typeface="LM Roman 12"/>
                <a:cs typeface="LM Roman 12"/>
              </a:rPr>
              <a:t>task that </a:t>
            </a:r>
            <a:r>
              <a:rPr dirty="0" sz="1200" spc="-5">
                <a:latin typeface="LM Roman 12"/>
                <a:cs typeface="LM Roman 12"/>
              </a:rPr>
              <a:t>is impossible to </a:t>
            </a:r>
            <a:r>
              <a:rPr dirty="0" sz="1200" spc="-10">
                <a:latin typeface="LM Roman 12"/>
                <a:cs typeface="LM Roman 12"/>
              </a:rPr>
              <a:t>finish, the </a:t>
            </a:r>
            <a:r>
              <a:rPr dirty="0" sz="1200" spc="-5">
                <a:latin typeface="LM Roman 12"/>
                <a:cs typeface="LM Roman 12"/>
              </a:rPr>
              <a:t>manager should report it to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director  immediately in case of making enormous loss. Then due to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15">
                <a:latin typeface="LM Roman 12"/>
                <a:cs typeface="LM Roman 12"/>
              </a:rPr>
              <a:t>content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the task and  </a:t>
            </a:r>
            <a:r>
              <a:rPr dirty="0" sz="1200" spc="-15">
                <a:latin typeface="LM Roman 12"/>
                <a:cs typeface="LM Roman 12"/>
              </a:rPr>
              <a:t>ability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of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subordinates,</a:t>
            </a:r>
            <a:r>
              <a:rPr dirty="0" sz="1200" spc="-2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managers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can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divide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task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into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parts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3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distribute</a:t>
            </a:r>
            <a:r>
              <a:rPr dirty="0" sz="1200" spc="-2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it</a:t>
            </a:r>
            <a:r>
              <a:rPr dirty="0" sz="1200" spc="-3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to  different </a:t>
            </a:r>
            <a:r>
              <a:rPr dirty="0" sz="1200" spc="-5">
                <a:latin typeface="LM Roman 12"/>
                <a:cs typeface="LM Roman 12"/>
              </a:rPr>
              <a:t>subordinates.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75"/>
              </a:spcBef>
            </a:pPr>
            <a:r>
              <a:rPr dirty="0" sz="1200" spc="-5">
                <a:latin typeface="LM Roman 12"/>
                <a:cs typeface="LM Roman 12"/>
              </a:rPr>
              <a:t>As for </a:t>
            </a:r>
            <a:r>
              <a:rPr dirty="0" sz="1200" spc="-10" b="1">
                <a:latin typeface="LM Roman 12"/>
                <a:cs typeface="LM Roman 12"/>
              </a:rPr>
              <a:t>development manager</a:t>
            </a:r>
            <a:r>
              <a:rPr dirty="0" sz="1200" spc="-10">
                <a:latin typeface="LM Roman 12"/>
                <a:cs typeface="LM Roman 12"/>
              </a:rPr>
              <a:t>, </a:t>
            </a:r>
            <a:r>
              <a:rPr dirty="0" sz="1200" spc="-5">
                <a:latin typeface="LM Roman 12"/>
                <a:cs typeface="LM Roman 12"/>
              </a:rPr>
              <a:t>he </a:t>
            </a:r>
            <a:r>
              <a:rPr dirty="0" sz="1200" spc="-10">
                <a:latin typeface="LM Roman 12"/>
                <a:cs typeface="LM Roman 12"/>
              </a:rPr>
              <a:t>also </a:t>
            </a:r>
            <a:r>
              <a:rPr dirty="0" sz="1200" spc="-5">
                <a:latin typeface="LM Roman 12"/>
                <a:cs typeface="LM Roman 12"/>
              </a:rPr>
              <a:t>need to </a:t>
            </a:r>
            <a:r>
              <a:rPr dirty="0" sz="1200" spc="-15">
                <a:latin typeface="LM Roman 12"/>
                <a:cs typeface="LM Roman 12"/>
              </a:rPr>
              <a:t>make </a:t>
            </a:r>
            <a:r>
              <a:rPr dirty="0" sz="1200" spc="-5">
                <a:latin typeface="LM Roman 12"/>
                <a:cs typeface="LM Roman 12"/>
              </a:rPr>
              <a:t>a more precise plan to desired  </a:t>
            </a:r>
            <a:r>
              <a:rPr dirty="0" sz="1200" spc="-10">
                <a:latin typeface="LM Roman 12"/>
                <a:cs typeface="LM Roman 12"/>
              </a:rPr>
              <a:t>optimization effect that the </a:t>
            </a:r>
            <a:r>
              <a:rPr dirty="0" sz="1200" spc="-5">
                <a:latin typeface="LM Roman 12"/>
                <a:cs typeface="LM Roman 12"/>
              </a:rPr>
              <a:t>director </a:t>
            </a:r>
            <a:r>
              <a:rPr dirty="0" sz="1200" spc="-20">
                <a:latin typeface="LM Roman 12"/>
                <a:cs typeface="LM Roman 12"/>
              </a:rPr>
              <a:t>wants </a:t>
            </a:r>
            <a:r>
              <a:rPr dirty="0" sz="1200" spc="-10">
                <a:latin typeface="LM Roman 12"/>
                <a:cs typeface="LM Roman 12"/>
              </a:rPr>
              <a:t>and also the company’s</a:t>
            </a:r>
            <a:r>
              <a:rPr dirty="0" sz="1200" spc="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needs.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50"/>
              </a:spcBef>
            </a:pPr>
            <a:r>
              <a:rPr dirty="0" sz="1200" spc="-5">
                <a:latin typeface="LM Roman 12"/>
                <a:cs typeface="LM Roman 12"/>
              </a:rPr>
              <a:t>As for </a:t>
            </a:r>
            <a:r>
              <a:rPr dirty="0" sz="1200" spc="-10" b="1">
                <a:latin typeface="LM Roman 12"/>
                <a:cs typeface="LM Roman 12"/>
              </a:rPr>
              <a:t>post-maintenance manager</a:t>
            </a:r>
            <a:r>
              <a:rPr dirty="0" sz="1200" spc="-10">
                <a:latin typeface="LM Roman 12"/>
                <a:cs typeface="LM Roman 12"/>
              </a:rPr>
              <a:t>, </a:t>
            </a:r>
            <a:r>
              <a:rPr dirty="0" sz="1200" spc="-5">
                <a:latin typeface="LM Roman 12"/>
                <a:cs typeface="LM Roman 12"/>
              </a:rPr>
              <a:t>he needs to </a:t>
            </a:r>
            <a:r>
              <a:rPr dirty="0" sz="1200" spc="-10">
                <a:latin typeface="LM Roman 12"/>
                <a:cs typeface="LM Roman 12"/>
              </a:rPr>
              <a:t>catch </a:t>
            </a:r>
            <a:r>
              <a:rPr dirty="0" sz="1200" spc="-5">
                <a:latin typeface="LM Roman 12"/>
                <a:cs typeface="LM Roman 12"/>
              </a:rPr>
              <a:t>more detailed errors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-235">
                <a:latin typeface="LM Roman 12"/>
                <a:cs typeface="LM Roman 12"/>
              </a:rPr>
              <a:t> </a:t>
            </a:r>
            <a:r>
              <a:rPr dirty="0" sz="1200" spc="-15">
                <a:latin typeface="LM Roman 12"/>
                <a:cs typeface="LM Roman 12"/>
              </a:rPr>
              <a:t>pack  </a:t>
            </a:r>
            <a:r>
              <a:rPr dirty="0" sz="1200" spc="-10">
                <a:latin typeface="LM Roman 12"/>
                <a:cs typeface="LM Roman 12"/>
              </a:rPr>
              <a:t>them together.Finally </a:t>
            </a:r>
            <a:r>
              <a:rPr dirty="0" sz="1200" spc="-15">
                <a:latin typeface="LM Roman 12"/>
                <a:cs typeface="LM Roman 12"/>
              </a:rPr>
              <a:t>give </a:t>
            </a:r>
            <a:r>
              <a:rPr dirty="0" sz="1200" spc="-5">
                <a:latin typeface="LM Roman 12"/>
                <a:cs typeface="LM Roman 12"/>
              </a:rPr>
              <a:t>all of </a:t>
            </a:r>
            <a:r>
              <a:rPr dirty="0" sz="1200" spc="-10">
                <a:latin typeface="LM Roman 12"/>
                <a:cs typeface="LM Roman 12"/>
              </a:rPr>
              <a:t>them </a:t>
            </a:r>
            <a:r>
              <a:rPr dirty="0" sz="1200" spc="-5">
                <a:latin typeface="LM Roman 12"/>
                <a:cs typeface="LM Roman 12"/>
              </a:rPr>
              <a:t>to subordinates to </a:t>
            </a:r>
            <a:r>
              <a:rPr dirty="0" sz="1200" spc="-10">
                <a:latin typeface="LM Roman 12"/>
                <a:cs typeface="LM Roman 12"/>
              </a:rPr>
              <a:t>solve.Also </a:t>
            </a:r>
            <a:r>
              <a:rPr dirty="0" sz="1200" spc="-5">
                <a:latin typeface="LM Roman 12"/>
                <a:cs typeface="LM Roman 12"/>
              </a:rPr>
              <a:t>he needs to </a:t>
            </a:r>
            <a:r>
              <a:rPr dirty="0" sz="1200" spc="-15">
                <a:latin typeface="LM Roman 12"/>
                <a:cs typeface="LM Roman 12"/>
              </a:rPr>
              <a:t>show  </a:t>
            </a:r>
            <a:r>
              <a:rPr dirty="0" sz="1200" spc="-10">
                <a:latin typeface="LM Roman 12"/>
                <a:cs typeface="LM Roman 12"/>
              </a:rPr>
              <a:t>results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-5">
                <a:latin typeface="LM Roman 12"/>
                <a:cs typeface="LM Roman 12"/>
              </a:rPr>
              <a:t> director.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60"/>
              </a:spcBef>
            </a:pPr>
            <a:r>
              <a:rPr dirty="0" sz="1200" spc="-5">
                <a:latin typeface="LM Roman 12"/>
                <a:cs typeface="LM Roman 12"/>
              </a:rPr>
              <a:t>As for </a:t>
            </a:r>
            <a:r>
              <a:rPr dirty="0" sz="1200" spc="-5" b="1">
                <a:latin typeface="LM Roman 12"/>
                <a:cs typeface="LM Roman 12"/>
              </a:rPr>
              <a:t>data collecting </a:t>
            </a:r>
            <a:r>
              <a:rPr dirty="0" sz="1200" spc="-10" b="1">
                <a:latin typeface="LM Roman 12"/>
                <a:cs typeface="LM Roman 12"/>
              </a:rPr>
              <a:t>manager</a:t>
            </a:r>
            <a:r>
              <a:rPr dirty="0" sz="1200" spc="-10">
                <a:latin typeface="LM Roman 12"/>
                <a:cs typeface="LM Roman 12"/>
              </a:rPr>
              <a:t>, </a:t>
            </a:r>
            <a:r>
              <a:rPr dirty="0" sz="1200" spc="-5">
                <a:latin typeface="LM Roman 12"/>
                <a:cs typeface="LM Roman 12"/>
              </a:rPr>
              <a:t>he needs to summarize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5">
                <a:latin typeface="LM Roman 12"/>
                <a:cs typeface="LM Roman 12"/>
              </a:rPr>
              <a:t>classify useful informa-  </a:t>
            </a:r>
            <a:r>
              <a:rPr dirty="0" sz="1200" spc="-10">
                <a:latin typeface="LM Roman 12"/>
                <a:cs typeface="LM Roman 12"/>
              </a:rPr>
              <a:t>tion.</a:t>
            </a:r>
            <a:endParaRPr sz="1200">
              <a:latin typeface="LM Roman 12"/>
              <a:cs typeface="LM Roman 12"/>
            </a:endParaRPr>
          </a:p>
          <a:p>
            <a:pPr algn="just" marL="12700" marR="6350">
              <a:lnSpc>
                <a:spcPct val="100000"/>
              </a:lnSpc>
              <a:spcBef>
                <a:spcPts val="1455"/>
              </a:spcBef>
            </a:pPr>
            <a:r>
              <a:rPr dirty="0" sz="1200" spc="-5">
                <a:latin typeface="LM Roman 12"/>
                <a:cs typeface="LM Roman 12"/>
              </a:rPr>
              <a:t>As for </a:t>
            </a:r>
            <a:r>
              <a:rPr dirty="0" sz="1200" spc="-5" b="1">
                <a:latin typeface="LM Roman 12"/>
                <a:cs typeface="LM Roman 12"/>
              </a:rPr>
              <a:t>execution </a:t>
            </a:r>
            <a:r>
              <a:rPr dirty="0" sz="1200" spc="-10" b="1">
                <a:latin typeface="LM Roman 12"/>
                <a:cs typeface="LM Roman 12"/>
              </a:rPr>
              <a:t>manager</a:t>
            </a:r>
            <a:r>
              <a:rPr dirty="0" sz="1200" spc="-10">
                <a:latin typeface="LM Roman 12"/>
                <a:cs typeface="LM Roman 12"/>
              </a:rPr>
              <a:t>, </a:t>
            </a:r>
            <a:r>
              <a:rPr dirty="0" sz="1200" spc="-5">
                <a:latin typeface="LM Roman 12"/>
                <a:cs typeface="LM Roman 12"/>
              </a:rPr>
              <a:t>he needs to </a:t>
            </a:r>
            <a:r>
              <a:rPr dirty="0" sz="1200" spc="-10">
                <a:latin typeface="LM Roman 12"/>
                <a:cs typeface="LM Roman 12"/>
              </a:rPr>
              <a:t>real-time </a:t>
            </a:r>
            <a:r>
              <a:rPr dirty="0" sz="1200" spc="-15">
                <a:latin typeface="LM Roman 12"/>
                <a:cs typeface="LM Roman 12"/>
              </a:rPr>
              <a:t>track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progress of his subordi-  nates </a:t>
            </a:r>
            <a:r>
              <a:rPr dirty="0" sz="1200" spc="-10">
                <a:latin typeface="LM Roman 12"/>
                <a:cs typeface="LM Roman 12"/>
              </a:rPr>
              <a:t>and </a:t>
            </a:r>
            <a:r>
              <a:rPr dirty="0" sz="1200" spc="-15">
                <a:latin typeface="LM Roman 12"/>
                <a:cs typeface="LM Roman 12"/>
              </a:rPr>
              <a:t>make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adjustment.</a:t>
            </a:r>
            <a:endParaRPr sz="1200">
              <a:latin typeface="LM Roman 12"/>
              <a:cs typeface="LM Roman 12"/>
            </a:endParaRPr>
          </a:p>
          <a:p>
            <a:pPr algn="just" marL="12700">
              <a:lnSpc>
                <a:spcPct val="100000"/>
              </a:lnSpc>
              <a:spcBef>
                <a:spcPts val="1455"/>
              </a:spcBef>
            </a:pPr>
            <a:r>
              <a:rPr dirty="0" sz="1200" spc="-5">
                <a:latin typeface="LM Roman 12"/>
                <a:cs typeface="LM Roman 12"/>
              </a:rPr>
              <a:t>As for </a:t>
            </a:r>
            <a:r>
              <a:rPr dirty="0" sz="1200" spc="-5" b="1">
                <a:latin typeface="LM Roman 12"/>
                <a:cs typeface="LM Roman 12"/>
              </a:rPr>
              <a:t>planning </a:t>
            </a:r>
            <a:r>
              <a:rPr dirty="0" sz="1200" spc="-10" b="1">
                <a:latin typeface="LM Roman 12"/>
                <a:cs typeface="LM Roman 12"/>
              </a:rPr>
              <a:t>manager</a:t>
            </a:r>
            <a:r>
              <a:rPr dirty="0" sz="1200" spc="-10">
                <a:latin typeface="LM Roman 12"/>
                <a:cs typeface="LM Roman 12"/>
              </a:rPr>
              <a:t>, </a:t>
            </a:r>
            <a:r>
              <a:rPr dirty="0" sz="1200" spc="-15">
                <a:latin typeface="LM Roman 12"/>
                <a:cs typeface="LM Roman 12"/>
              </a:rPr>
              <a:t>make </a:t>
            </a:r>
            <a:r>
              <a:rPr dirty="0" sz="1200" spc="-5">
                <a:latin typeface="LM Roman 12"/>
                <a:cs typeface="LM Roman 12"/>
              </a:rPr>
              <a:t>precise plan </a:t>
            </a:r>
            <a:r>
              <a:rPr dirty="0" sz="1200" spc="-10">
                <a:latin typeface="LM Roman 12"/>
                <a:cs typeface="LM Roman 12"/>
              </a:rPr>
              <a:t>according </a:t>
            </a:r>
            <a:r>
              <a:rPr dirty="0" sz="1200" spc="-5">
                <a:latin typeface="LM Roman 12"/>
                <a:cs typeface="LM Roman 12"/>
              </a:rPr>
              <a:t>to director’s</a:t>
            </a:r>
            <a:r>
              <a:rPr dirty="0" sz="1200" spc="65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requirement.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45"/>
              </a:spcBef>
            </a:pPr>
            <a:r>
              <a:rPr dirty="0" sz="1200" spc="-5">
                <a:latin typeface="LM Roman 12"/>
                <a:cs typeface="LM Roman 12"/>
              </a:rPr>
              <a:t>As for </a:t>
            </a:r>
            <a:r>
              <a:rPr dirty="0" sz="1200" spc="-10" b="1">
                <a:latin typeface="LM Roman 12"/>
                <a:cs typeface="LM Roman 12"/>
              </a:rPr>
              <a:t>after sale service manager</a:t>
            </a:r>
            <a:r>
              <a:rPr dirty="0" sz="1200" spc="-10">
                <a:latin typeface="LM Roman 12"/>
                <a:cs typeface="LM Roman 12"/>
              </a:rPr>
              <a:t>, </a:t>
            </a:r>
            <a:r>
              <a:rPr dirty="0" sz="1200" spc="-5">
                <a:latin typeface="LM Roman 12"/>
                <a:cs typeface="LM Roman 12"/>
              </a:rPr>
              <a:t>he needs to </a:t>
            </a:r>
            <a:r>
              <a:rPr dirty="0" sz="1200" spc="-10">
                <a:latin typeface="LM Roman 12"/>
                <a:cs typeface="LM Roman 12"/>
              </a:rPr>
              <a:t>actively communicate </a:t>
            </a:r>
            <a:r>
              <a:rPr dirty="0" sz="1200" spc="-5">
                <a:latin typeface="LM Roman 12"/>
                <a:cs typeface="LM Roman 12"/>
              </a:rPr>
              <a:t>with data col-  lecting manager </a:t>
            </a:r>
            <a:r>
              <a:rPr dirty="0" sz="1200" spc="-10">
                <a:latin typeface="LM Roman 12"/>
                <a:cs typeface="LM Roman 12"/>
              </a:rPr>
              <a:t>and post-maintenance </a:t>
            </a:r>
            <a:r>
              <a:rPr dirty="0" sz="1200" spc="-5">
                <a:latin typeface="LM Roman 12"/>
                <a:cs typeface="LM Roman 12"/>
              </a:rPr>
              <a:t>manager to </a:t>
            </a:r>
            <a:r>
              <a:rPr dirty="0" sz="1200" spc="-10">
                <a:latin typeface="LM Roman 12"/>
                <a:cs typeface="LM Roman 12"/>
              </a:rPr>
              <a:t>provide feedback </a:t>
            </a:r>
            <a:r>
              <a:rPr dirty="0" sz="1200" spc="-5">
                <a:latin typeface="LM Roman 12"/>
                <a:cs typeface="LM Roman 12"/>
              </a:rPr>
              <a:t>from</a:t>
            </a:r>
            <a:r>
              <a:rPr dirty="0" sz="1200" spc="10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consumers.</a:t>
            </a:r>
            <a:endParaRPr sz="1200">
              <a:latin typeface="LM Roman 12"/>
              <a:cs typeface="LM Roman 12"/>
            </a:endParaRPr>
          </a:p>
          <a:p>
            <a:pPr algn="just" marL="12700" marR="6350">
              <a:lnSpc>
                <a:spcPct val="100000"/>
              </a:lnSpc>
              <a:spcBef>
                <a:spcPts val="1455"/>
              </a:spcBef>
            </a:pPr>
            <a:r>
              <a:rPr dirty="0" sz="1200" spc="-5">
                <a:latin typeface="LM Roman 12"/>
                <a:cs typeface="LM Roman 12"/>
              </a:rPr>
              <a:t>As for </a:t>
            </a:r>
            <a:r>
              <a:rPr dirty="0" sz="1200" spc="-10" b="1">
                <a:latin typeface="LM Roman 12"/>
                <a:cs typeface="LM Roman 12"/>
              </a:rPr>
              <a:t>marketing </a:t>
            </a:r>
            <a:r>
              <a:rPr dirty="0" sz="1200" spc="-15" b="1">
                <a:latin typeface="LM Roman 12"/>
                <a:cs typeface="LM Roman 12"/>
              </a:rPr>
              <a:t>research </a:t>
            </a:r>
            <a:r>
              <a:rPr dirty="0" sz="1200" spc="-10" b="1">
                <a:latin typeface="LM Roman 12"/>
                <a:cs typeface="LM Roman 12"/>
              </a:rPr>
              <a:t>manager</a:t>
            </a:r>
            <a:r>
              <a:rPr dirty="0" sz="1200" spc="-10">
                <a:latin typeface="LM Roman 12"/>
                <a:cs typeface="LM Roman 12"/>
              </a:rPr>
              <a:t>, </a:t>
            </a:r>
            <a:r>
              <a:rPr dirty="0" sz="1200" spc="-15">
                <a:latin typeface="LM Roman 12"/>
                <a:cs typeface="LM Roman 12"/>
              </a:rPr>
              <a:t>make </a:t>
            </a:r>
            <a:r>
              <a:rPr dirty="0" sz="1200" spc="-10">
                <a:latin typeface="LM Roman 12"/>
                <a:cs typeface="LM Roman 12"/>
              </a:rPr>
              <a:t>analysis according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reports of sub-  </a:t>
            </a:r>
            <a:r>
              <a:rPr dirty="0" sz="1200" spc="-10">
                <a:latin typeface="LM Roman 12"/>
                <a:cs typeface="LM Roman 12"/>
              </a:rPr>
              <a:t>ordinates and provide </a:t>
            </a:r>
            <a:r>
              <a:rPr dirty="0" sz="1200">
                <a:latin typeface="LM Roman 12"/>
                <a:cs typeface="LM Roman 12"/>
              </a:rPr>
              <a:t>personal </a:t>
            </a:r>
            <a:r>
              <a:rPr dirty="0" sz="1200" spc="-5">
                <a:latin typeface="LM Roman 12"/>
                <a:cs typeface="LM Roman 12"/>
              </a:rPr>
              <a:t>ideas of </a:t>
            </a:r>
            <a:r>
              <a:rPr dirty="0" sz="1200" spc="-10">
                <a:latin typeface="LM Roman 12"/>
                <a:cs typeface="LM Roman 12"/>
              </a:rPr>
              <a:t>market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the</a:t>
            </a:r>
            <a:r>
              <a:rPr dirty="0" sz="1200" spc="1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manager.</a:t>
            </a:r>
            <a:endParaRPr sz="1200">
              <a:latin typeface="LM Roman 12"/>
              <a:cs typeface="LM Roman 12"/>
            </a:endParaRPr>
          </a:p>
          <a:p>
            <a:pPr algn="just" marL="12700" marR="5080">
              <a:lnSpc>
                <a:spcPct val="100000"/>
              </a:lnSpc>
              <a:spcBef>
                <a:spcPts val="1455"/>
              </a:spcBef>
            </a:pPr>
            <a:r>
              <a:rPr dirty="0" sz="1200" spc="-5">
                <a:latin typeface="LM Roman 12"/>
                <a:cs typeface="LM Roman 12"/>
              </a:rPr>
              <a:t>As for </a:t>
            </a:r>
            <a:r>
              <a:rPr dirty="0" sz="1200" spc="-10" b="1">
                <a:latin typeface="LM Roman 12"/>
                <a:cs typeface="LM Roman 12"/>
              </a:rPr>
              <a:t>marketing </a:t>
            </a:r>
            <a:r>
              <a:rPr dirty="0" sz="1200" spc="-5" b="1">
                <a:latin typeface="LM Roman 12"/>
                <a:cs typeface="LM Roman 12"/>
              </a:rPr>
              <a:t>planning </a:t>
            </a:r>
            <a:r>
              <a:rPr dirty="0" sz="1200" spc="-10" b="1">
                <a:latin typeface="LM Roman 12"/>
                <a:cs typeface="LM Roman 12"/>
              </a:rPr>
              <a:t>manager</a:t>
            </a:r>
            <a:r>
              <a:rPr dirty="0" sz="1200" spc="-10">
                <a:latin typeface="LM Roman 12"/>
                <a:cs typeface="LM Roman 12"/>
              </a:rPr>
              <a:t>, </a:t>
            </a:r>
            <a:r>
              <a:rPr dirty="0" sz="1200" spc="-5">
                <a:latin typeface="LM Roman 12"/>
                <a:cs typeface="LM Roman 12"/>
              </a:rPr>
              <a:t>he needs to </a:t>
            </a:r>
            <a:r>
              <a:rPr dirty="0" sz="1200" spc="-15">
                <a:latin typeface="LM Roman 12"/>
                <a:cs typeface="LM Roman 12"/>
              </a:rPr>
              <a:t>keep </a:t>
            </a:r>
            <a:r>
              <a:rPr dirty="0" sz="1200" spc="-5">
                <a:latin typeface="LM Roman 12"/>
                <a:cs typeface="LM Roman 12"/>
              </a:rPr>
              <a:t>in </a:t>
            </a:r>
            <a:r>
              <a:rPr dirty="0" sz="1200" spc="-15">
                <a:latin typeface="LM Roman 12"/>
                <a:cs typeface="LM Roman 12"/>
              </a:rPr>
              <a:t>touch </a:t>
            </a:r>
            <a:r>
              <a:rPr dirty="0" sz="1200" spc="-5">
                <a:latin typeface="LM Roman 12"/>
                <a:cs typeface="LM Roman 12"/>
              </a:rPr>
              <a:t>with </a:t>
            </a:r>
            <a:r>
              <a:rPr dirty="0" sz="1200" spc="-10">
                <a:latin typeface="LM Roman 12"/>
                <a:cs typeface="LM Roman 12"/>
              </a:rPr>
              <a:t>marketing  </a:t>
            </a:r>
            <a:r>
              <a:rPr dirty="0" sz="1200" spc="-15">
                <a:latin typeface="LM Roman 12"/>
                <a:cs typeface="LM Roman 12"/>
              </a:rPr>
              <a:t>research </a:t>
            </a:r>
            <a:r>
              <a:rPr dirty="0" sz="1200" spc="-5">
                <a:latin typeface="LM Roman 12"/>
                <a:cs typeface="LM Roman 12"/>
              </a:rPr>
              <a:t>manager, </a:t>
            </a:r>
            <a:r>
              <a:rPr dirty="0" sz="1200" spc="-15">
                <a:latin typeface="LM Roman 12"/>
                <a:cs typeface="LM Roman 12"/>
              </a:rPr>
              <a:t>give </a:t>
            </a:r>
            <a:r>
              <a:rPr dirty="0" sz="1200" spc="-5">
                <a:latin typeface="LM Roman 12"/>
                <a:cs typeface="LM Roman 12"/>
              </a:rPr>
              <a:t>suggestions to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manager </a:t>
            </a:r>
            <a:r>
              <a:rPr dirty="0" sz="1200" spc="-10">
                <a:latin typeface="LM Roman 12"/>
                <a:cs typeface="LM Roman 12"/>
              </a:rPr>
              <a:t>according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market </a:t>
            </a:r>
            <a:r>
              <a:rPr dirty="0" sz="1200" spc="-5">
                <a:latin typeface="LM Roman 12"/>
                <a:cs typeface="LM Roman 12"/>
              </a:rPr>
              <a:t>changes.Also  he needs to </a:t>
            </a:r>
            <a:r>
              <a:rPr dirty="0" sz="1200" spc="-15">
                <a:latin typeface="LM Roman 12"/>
                <a:cs typeface="LM Roman 12"/>
              </a:rPr>
              <a:t>know </a:t>
            </a:r>
            <a:r>
              <a:rPr dirty="0" sz="1200" spc="-5">
                <a:latin typeface="LM Roman 12"/>
                <a:cs typeface="LM Roman 12"/>
              </a:rPr>
              <a:t>whether </a:t>
            </a:r>
            <a:r>
              <a:rPr dirty="0" sz="1200" spc="-10">
                <a:latin typeface="LM Roman 12"/>
                <a:cs typeface="LM Roman 12"/>
              </a:rPr>
              <a:t>the implementation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the marketing </a:t>
            </a:r>
            <a:r>
              <a:rPr dirty="0" sz="1200" spc="-5">
                <a:latin typeface="LM Roman 12"/>
                <a:cs typeface="LM Roman 12"/>
              </a:rPr>
              <a:t>plan is successful </a:t>
            </a:r>
            <a:r>
              <a:rPr dirty="0" sz="1200" spc="-10">
                <a:latin typeface="LM Roman 12"/>
                <a:cs typeface="LM Roman 12"/>
              </a:rPr>
              <a:t>and  </a:t>
            </a:r>
            <a:r>
              <a:rPr dirty="0" sz="1200" spc="-5">
                <a:latin typeface="LM Roman 12"/>
                <a:cs typeface="LM Roman 12"/>
              </a:rPr>
              <a:t>Report progress to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 spc="-5">
                <a:latin typeface="LM Roman 12"/>
                <a:cs typeface="LM Roman 12"/>
              </a:rPr>
              <a:t>manager in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time.</a:t>
            </a:r>
            <a:endParaRPr sz="1200">
              <a:latin typeface="LM Roman 12"/>
              <a:cs typeface="LM Roman 12"/>
            </a:endParaRPr>
          </a:p>
          <a:p>
            <a:pPr algn="just" marL="12700">
              <a:lnSpc>
                <a:spcPct val="100000"/>
              </a:lnSpc>
              <a:spcBef>
                <a:spcPts val="1460"/>
              </a:spcBef>
            </a:pPr>
            <a:r>
              <a:rPr dirty="0" sz="1200" spc="-5">
                <a:latin typeface="LM Roman 12"/>
                <a:cs typeface="LM Roman 12"/>
              </a:rPr>
              <a:t>As for </a:t>
            </a:r>
            <a:r>
              <a:rPr dirty="0" sz="1200" spc="-10" b="1">
                <a:latin typeface="LM Roman 12"/>
                <a:cs typeface="LM Roman 12"/>
              </a:rPr>
              <a:t>training manager</a:t>
            </a:r>
            <a:r>
              <a:rPr dirty="0" sz="1200" spc="-10">
                <a:latin typeface="LM Roman 12"/>
                <a:cs typeface="LM Roman 12"/>
              </a:rPr>
              <a:t>, </a:t>
            </a:r>
            <a:r>
              <a:rPr dirty="0" sz="1200" spc="-5">
                <a:latin typeface="LM Roman 12"/>
                <a:cs typeface="LM Roman 12"/>
              </a:rPr>
              <a:t>he needs to </a:t>
            </a:r>
            <a:r>
              <a:rPr dirty="0" sz="1200" spc="-20">
                <a:latin typeface="LM Roman 12"/>
                <a:cs typeface="LM Roman 12"/>
              </a:rPr>
              <a:t>have </a:t>
            </a:r>
            <a:r>
              <a:rPr dirty="0" sz="1200" spc="-15">
                <a:latin typeface="LM Roman 12"/>
                <a:cs typeface="LM Roman 12"/>
              </a:rPr>
              <a:t>very </a:t>
            </a:r>
            <a:r>
              <a:rPr dirty="0" sz="1200" spc="-5">
                <a:latin typeface="LM Roman 12"/>
                <a:cs typeface="LM Roman 12"/>
              </a:rPr>
              <a:t>professional </a:t>
            </a:r>
            <a:r>
              <a:rPr dirty="0" sz="1200" spc="-10">
                <a:latin typeface="LM Roman 12"/>
                <a:cs typeface="LM Roman 12"/>
              </a:rPr>
              <a:t>training </a:t>
            </a:r>
            <a:r>
              <a:rPr dirty="0" sz="1200" spc="-5">
                <a:latin typeface="LM Roman 12"/>
                <a:cs typeface="LM Roman 12"/>
              </a:rPr>
              <a:t>skills </a:t>
            </a:r>
            <a:r>
              <a:rPr dirty="0" sz="1200" spc="-10">
                <a:latin typeface="LM Roman 12"/>
                <a:cs typeface="LM Roman 12"/>
              </a:rPr>
              <a:t>and</a:t>
            </a:r>
            <a:r>
              <a:rPr dirty="0" sz="1200" spc="285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wide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294" y="1427299"/>
            <a:ext cx="5641340" cy="758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LM Roman 12"/>
                <a:cs typeface="LM Roman 12"/>
              </a:rPr>
              <a:t>knowledge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 spc="-10">
                <a:latin typeface="LM Roman 12"/>
                <a:cs typeface="LM Roman 12"/>
              </a:rPr>
              <a:t>training. </a:t>
            </a:r>
            <a:r>
              <a:rPr dirty="0" sz="1200" spc="-5">
                <a:latin typeface="LM Roman 12"/>
                <a:cs typeface="LM Roman 12"/>
              </a:rPr>
              <a:t>Also he needs to </a:t>
            </a:r>
            <a:r>
              <a:rPr dirty="0" sz="1200" spc="10">
                <a:latin typeface="LM Roman 12"/>
                <a:cs typeface="LM Roman 12"/>
              </a:rPr>
              <a:t>be good </a:t>
            </a:r>
            <a:r>
              <a:rPr dirty="0" sz="1200" spc="-5">
                <a:latin typeface="LM Roman 12"/>
                <a:cs typeface="LM Roman 12"/>
              </a:rPr>
              <a:t>at </a:t>
            </a:r>
            <a:r>
              <a:rPr dirty="0" sz="1200" spc="-10">
                <a:latin typeface="LM Roman 12"/>
                <a:cs typeface="LM Roman 12"/>
              </a:rPr>
              <a:t>identifying </a:t>
            </a:r>
            <a:r>
              <a:rPr dirty="0" sz="1200">
                <a:latin typeface="LM Roman 12"/>
                <a:cs typeface="LM Roman 12"/>
              </a:rPr>
              <a:t>people’s </a:t>
            </a:r>
            <a:r>
              <a:rPr dirty="0" sz="1200" spc="-10">
                <a:latin typeface="LM Roman 12"/>
                <a:cs typeface="LM Roman 12"/>
              </a:rPr>
              <a:t>potential and  </a:t>
            </a:r>
            <a:r>
              <a:rPr dirty="0" sz="1200" spc="-5">
                <a:latin typeface="LM Roman 12"/>
                <a:cs typeface="LM Roman 12"/>
              </a:rPr>
              <a:t>send </a:t>
            </a:r>
            <a:r>
              <a:rPr dirty="0" sz="1200" spc="-10">
                <a:latin typeface="LM Roman 12"/>
                <a:cs typeface="LM Roman 12"/>
              </a:rPr>
              <a:t>different kinds </a:t>
            </a:r>
            <a:r>
              <a:rPr dirty="0" sz="1200" spc="-5">
                <a:latin typeface="LM Roman 12"/>
                <a:cs typeface="LM Roman 12"/>
              </a:rPr>
              <a:t>of </a:t>
            </a:r>
            <a:r>
              <a:rPr dirty="0" sz="1200">
                <a:latin typeface="LM Roman 12"/>
                <a:cs typeface="LM Roman 12"/>
              </a:rPr>
              <a:t>people </a:t>
            </a:r>
            <a:r>
              <a:rPr dirty="0" sz="1200" spc="-5">
                <a:latin typeface="LM Roman 12"/>
                <a:cs typeface="LM Roman 12"/>
              </a:rPr>
              <a:t>to </a:t>
            </a:r>
            <a:r>
              <a:rPr dirty="0" sz="1200" spc="-10">
                <a:latin typeface="LM Roman 12"/>
                <a:cs typeface="LM Roman 12"/>
              </a:rPr>
              <a:t>different</a:t>
            </a:r>
            <a:r>
              <a:rPr dirty="0" sz="1200">
                <a:latin typeface="LM Roman 12"/>
                <a:cs typeface="LM Roman 12"/>
              </a:rPr>
              <a:t> </a:t>
            </a:r>
            <a:r>
              <a:rPr dirty="0" sz="1200" spc="-10">
                <a:latin typeface="LM Roman 12"/>
                <a:cs typeface="LM Roman 12"/>
              </a:rPr>
              <a:t>trainer.</a:t>
            </a:r>
            <a:endParaRPr sz="1200">
              <a:latin typeface="LM Roman 12"/>
              <a:cs typeface="LM Roman 12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dirty="0" sz="1200" spc="-5">
                <a:latin typeface="LM Roman 12"/>
                <a:cs typeface="LM Roman 12"/>
              </a:rPr>
              <a:t>As for </a:t>
            </a:r>
            <a:r>
              <a:rPr dirty="0" sz="1200" spc="-15" b="1">
                <a:latin typeface="LM Roman 12"/>
                <a:cs typeface="LM Roman 12"/>
              </a:rPr>
              <a:t>recruitment </a:t>
            </a:r>
            <a:r>
              <a:rPr dirty="0" sz="1200" spc="-10" b="1">
                <a:latin typeface="LM Roman 12"/>
                <a:cs typeface="LM Roman 12"/>
              </a:rPr>
              <a:t>manager</a:t>
            </a:r>
            <a:r>
              <a:rPr dirty="0" sz="1200" spc="-10">
                <a:latin typeface="LM Roman 12"/>
                <a:cs typeface="LM Roman 12"/>
              </a:rPr>
              <a:t>, </a:t>
            </a:r>
            <a:r>
              <a:rPr dirty="0" sz="1200" spc="-5">
                <a:latin typeface="LM Roman 12"/>
                <a:cs typeface="LM Roman 12"/>
              </a:rPr>
              <a:t>he needs to </a:t>
            </a:r>
            <a:r>
              <a:rPr dirty="0" sz="1200" spc="-10">
                <a:latin typeface="LM Roman 12"/>
                <a:cs typeface="LM Roman 12"/>
              </a:rPr>
              <a:t>find the </a:t>
            </a:r>
            <a:r>
              <a:rPr dirty="0" sz="1200" spc="5">
                <a:latin typeface="LM Roman 12"/>
                <a:cs typeface="LM Roman 12"/>
              </a:rPr>
              <a:t>best </a:t>
            </a:r>
            <a:r>
              <a:rPr dirty="0" sz="1200" spc="-10">
                <a:latin typeface="LM Roman 12"/>
                <a:cs typeface="LM Roman 12"/>
              </a:rPr>
              <a:t>choices </a:t>
            </a:r>
            <a:r>
              <a:rPr dirty="0" sz="1200" spc="-5">
                <a:latin typeface="LM Roman 12"/>
                <a:cs typeface="LM Roman 12"/>
              </a:rPr>
              <a:t>for </a:t>
            </a:r>
            <a:r>
              <a:rPr dirty="0" sz="1200" spc="-10">
                <a:latin typeface="LM Roman 12"/>
                <a:cs typeface="LM Roman 12"/>
              </a:rPr>
              <a:t>the </a:t>
            </a:r>
            <a:r>
              <a:rPr dirty="0" sz="1200">
                <a:latin typeface="LM Roman 12"/>
                <a:cs typeface="LM Roman 12"/>
              </a:rPr>
              <a:t>post</a:t>
            </a:r>
            <a:r>
              <a:rPr dirty="0" sz="1200" spc="130">
                <a:latin typeface="LM Roman 12"/>
                <a:cs typeface="LM Roman 12"/>
              </a:rPr>
              <a:t> </a:t>
            </a:r>
            <a:r>
              <a:rPr dirty="0" sz="1200" spc="-5">
                <a:latin typeface="LM Roman 12"/>
                <a:cs typeface="LM Roman 12"/>
              </a:rPr>
              <a:t>needed.</a:t>
            </a:r>
            <a:endParaRPr sz="1200">
              <a:latin typeface="LM Roman 12"/>
              <a:cs typeface="LM Roman 1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2022-12-30T11:37:13Z</dcterms:created>
  <dcterms:modified xsi:type="dcterms:W3CDTF">2022-12-30T11:37:13Z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2022-12-30T00:00:00Z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2022-12-30T00:00:00Z</vt:filetime>
  </property>
</Properties>
</file>