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71" r:id="rId4"/>
    <p:sldId id="270" r:id="rId5"/>
    <p:sldId id="272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K Grotesk Medium" panose="02010600030101010101" charset="0"/>
      <p:regular r:id="rId12"/>
    </p:embeddedFont>
    <p:embeddedFont>
      <p:font typeface="HK Grotesk Medium Bold" panose="02010600030101010101" charset="0"/>
      <p:regular r:id="rId13"/>
      <p:bold r:id="rId14"/>
    </p:embeddedFont>
    <p:embeddedFont>
      <p:font typeface="等线" panose="02010600030101010101" pitchFamily="2" charset="-122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593" autoAdjust="0"/>
  </p:normalViewPr>
  <p:slideViewPr>
    <p:cSldViewPr>
      <p:cViewPr varScale="1">
        <p:scale>
          <a:sx n="54" d="100"/>
          <a:sy n="54" d="100"/>
        </p:scale>
        <p:origin x="7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B00E5-30B7-6A49-A3B9-DFC7ED66085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E3114-6B24-E54D-A589-66FCD0029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062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DE3114-6B24-E54D-A589-66FCD00294B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30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567" y="841240"/>
            <a:ext cx="7364924" cy="993581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96825" y="1285711"/>
            <a:ext cx="8622690" cy="6414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50"/>
              </a:lnSpc>
            </a:pPr>
            <a:r>
              <a:rPr lang="en-US" sz="8000" dirty="0">
                <a:solidFill>
                  <a:srgbClr val="404041"/>
                </a:solidFill>
                <a:latin typeface="HK Grotesk Medium Bold"/>
              </a:rPr>
              <a:t>Deleted</a:t>
            </a:r>
            <a:r>
              <a:rPr lang="zh-CN" altLang="en-US" sz="8000" dirty="0">
                <a:solidFill>
                  <a:srgbClr val="404041"/>
                </a:solidFill>
                <a:latin typeface="HK Grotesk Medium Bold"/>
              </a:rPr>
              <a:t> </a:t>
            </a:r>
            <a:r>
              <a:rPr lang="en-US" altLang="zh-CN" sz="8000" dirty="0">
                <a:solidFill>
                  <a:srgbClr val="404041"/>
                </a:solidFill>
                <a:latin typeface="HK Grotesk Medium Bold"/>
              </a:rPr>
              <a:t>scene——</a:t>
            </a:r>
          </a:p>
          <a:p>
            <a:pPr>
              <a:lnSpc>
                <a:spcPts val="12650"/>
              </a:lnSpc>
            </a:pPr>
            <a:r>
              <a:rPr lang="en-US" altLang="zh-CN" sz="6600" dirty="0">
                <a:solidFill>
                  <a:srgbClr val="404041"/>
                </a:solidFill>
                <a:latin typeface="HK Grotesk Medium Bold"/>
              </a:rPr>
              <a:t>The epilogue for “Lamb to the slaughter”</a:t>
            </a:r>
          </a:p>
          <a:p>
            <a:pPr>
              <a:lnSpc>
                <a:spcPts val="12650"/>
              </a:lnSpc>
            </a:pPr>
            <a:endParaRPr lang="en-US" sz="8000" dirty="0">
              <a:solidFill>
                <a:srgbClr val="404041"/>
              </a:solidFill>
              <a:latin typeface="HK Grotesk Medium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43758" y="7198525"/>
            <a:ext cx="6985742" cy="908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solidFill>
                  <a:srgbClr val="404041"/>
                </a:solidFill>
                <a:latin typeface="HK Grotesk Medium"/>
              </a:rPr>
              <a:t>A further exploration of the theme ”Evil” and “The perception of women”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5081336" y="2749464"/>
            <a:ext cx="396540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404041"/>
                </a:solidFill>
                <a:latin typeface="HK Grotesk Medium Bold"/>
              </a:rPr>
              <a:t>EB third monthly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7">
            <a:extLst>
              <a:ext uri="{FF2B5EF4-FFF2-40B4-BE49-F238E27FC236}">
                <a16:creationId xmlns:a16="http://schemas.microsoft.com/office/drawing/2014/main" id="{0B242D46-EDEF-DD4C-B368-F5759515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75617" y="724664"/>
            <a:ext cx="3244332" cy="3244332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>
            <a:off x="2271068" y="5383234"/>
            <a:ext cx="13745865" cy="0"/>
          </a:xfrm>
          <a:prstGeom prst="line">
            <a:avLst/>
          </a:prstGeom>
          <a:ln w="9525" cap="rnd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2132448" y="5244614"/>
            <a:ext cx="277239" cy="277239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0404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833093" y="1787244"/>
            <a:ext cx="13527124" cy="1375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50"/>
              </a:lnSpc>
            </a:pPr>
            <a:r>
              <a:rPr lang="en-US" sz="9500" dirty="0">
                <a:solidFill>
                  <a:srgbClr val="404041"/>
                </a:solidFill>
                <a:latin typeface="HK Grotesk Medium Bold"/>
              </a:rPr>
              <a:t>Deleted</a:t>
            </a:r>
            <a:r>
              <a:rPr lang="zh-CN" altLang="en-US" sz="9500" dirty="0">
                <a:solidFill>
                  <a:srgbClr val="404041"/>
                </a:solidFill>
                <a:latin typeface="HK Grotesk Medium Bold"/>
              </a:rPr>
              <a:t> </a:t>
            </a:r>
            <a:r>
              <a:rPr lang="en-US" altLang="zh-CN" sz="9500" dirty="0">
                <a:solidFill>
                  <a:srgbClr val="404041"/>
                </a:solidFill>
                <a:latin typeface="HK Grotesk Medium Bold"/>
              </a:rPr>
              <a:t>scene plot</a:t>
            </a:r>
            <a:endParaRPr lang="en-US" sz="9500" dirty="0">
              <a:solidFill>
                <a:srgbClr val="404041"/>
              </a:solidFill>
              <a:latin typeface="HK Grotesk Medium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84033" y="6234906"/>
            <a:ext cx="2174070" cy="142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404041"/>
                </a:solidFill>
                <a:latin typeface="HK Grotesk Medium"/>
              </a:rPr>
              <a:t>Police chief James, who is Patrick’s best friend, started to investigate.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33206" y="6234906"/>
            <a:ext cx="2174070" cy="2500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404041"/>
                </a:solidFill>
                <a:latin typeface="HK Grotesk Medium"/>
              </a:rPr>
              <a:t>He thought Mary is suspicious but did not believe that such nice woman will kill her husband without reason.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82379" y="6234906"/>
            <a:ext cx="2174070" cy="2500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404041"/>
                </a:solidFill>
                <a:latin typeface="HK Grotesk Medium"/>
              </a:rPr>
              <a:t>When James visited the grocer Sam, Sam’s confession indicated that Patrick cheated on Mary.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31551" y="6234906"/>
            <a:ext cx="2174070" cy="2141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404041"/>
                </a:solidFill>
                <a:latin typeface="HK Grotesk Medium"/>
              </a:rPr>
              <a:t>James thought this is the motivation for Mary to kill Patrick and he tried to figured out the weapon.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180724" y="6234906"/>
            <a:ext cx="2174070" cy="2859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404041"/>
                </a:solidFill>
                <a:latin typeface="HK Grotesk Medium"/>
              </a:rPr>
              <a:t>James spotted on the oven and tin foil that haven't been cleaned up and discovered that the lamb can be used as a weapon.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929897" y="6234906"/>
            <a:ext cx="2174070" cy="1423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>
                <a:solidFill>
                  <a:srgbClr val="404041"/>
                </a:solidFill>
                <a:latin typeface="HK Grotesk Medium"/>
              </a:rPr>
              <a:t>After a month, James visited the cemetery and talked to himself.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4881621" y="5249377"/>
            <a:ext cx="277239" cy="277239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04041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7630794" y="5244614"/>
            <a:ext cx="277239" cy="277239"/>
            <a:chOff x="0" y="0"/>
            <a:chExt cx="6350000" cy="6350000"/>
          </a:xfrm>
        </p:grpSpPr>
        <p:sp>
          <p:nvSpPr>
            <p:cNvPr id="28" name="Freeform 2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04041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13129140" y="5244614"/>
            <a:ext cx="277239" cy="277239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04041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5878313" y="5244614"/>
            <a:ext cx="277239" cy="277239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04041"/>
            </a:solidFill>
          </p:spPr>
        </p:sp>
      </p:grpSp>
      <p:grpSp>
        <p:nvGrpSpPr>
          <p:cNvPr id="36" name="Group 27">
            <a:extLst>
              <a:ext uri="{FF2B5EF4-FFF2-40B4-BE49-F238E27FC236}">
                <a16:creationId xmlns:a16="http://schemas.microsoft.com/office/drawing/2014/main" id="{FCFF5B72-0FBF-D24A-8014-79E7D371EB6A}"/>
              </a:ext>
            </a:extLst>
          </p:cNvPr>
          <p:cNvGrpSpPr/>
          <p:nvPr/>
        </p:nvGrpSpPr>
        <p:grpSpPr>
          <a:xfrm>
            <a:off x="10379349" y="5244614"/>
            <a:ext cx="277239" cy="277239"/>
            <a:chOff x="0" y="0"/>
            <a:chExt cx="6350000" cy="6350000"/>
          </a:xfrm>
        </p:grpSpPr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B466054-BE67-CF4A-861D-3CCE23EC977A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04041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07428" y="482147"/>
            <a:ext cx="4814325" cy="35926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378234" y="1101179"/>
            <a:ext cx="15486708" cy="2587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6000" dirty="0">
                <a:solidFill>
                  <a:srgbClr val="404041"/>
                </a:solidFill>
                <a:latin typeface="HK Grotesk Medium Bold"/>
              </a:rPr>
              <a:t>Connection</a:t>
            </a:r>
            <a:r>
              <a:rPr lang="en-US" altLang="zh-CN" sz="6000" dirty="0">
                <a:solidFill>
                  <a:srgbClr val="404041"/>
                </a:solidFill>
                <a:latin typeface="HK Grotesk Medium Bold"/>
              </a:rPr>
              <a:t>——</a:t>
            </a:r>
          </a:p>
          <a:p>
            <a:pPr>
              <a:lnSpc>
                <a:spcPts val="10450"/>
              </a:lnSpc>
            </a:pPr>
            <a:r>
              <a:rPr lang="en-US" altLang="zh-CN" sz="6000" dirty="0">
                <a:solidFill>
                  <a:srgbClr val="404041"/>
                </a:solidFill>
                <a:latin typeface="HK Grotesk Medium Bold"/>
              </a:rPr>
              <a:t>content</a:t>
            </a:r>
            <a:r>
              <a:rPr lang="zh-CN" altLang="en-US" sz="6000" dirty="0">
                <a:solidFill>
                  <a:srgbClr val="404041"/>
                </a:solidFill>
                <a:latin typeface="HK Grotesk Medium Bold"/>
              </a:rPr>
              <a:t> </a:t>
            </a:r>
            <a:r>
              <a:rPr lang="en-US" altLang="zh-CN" sz="6000" dirty="0">
                <a:solidFill>
                  <a:srgbClr val="404041"/>
                </a:solidFill>
                <a:latin typeface="HK Grotesk Medium Bold"/>
              </a:rPr>
              <a:t>and</a:t>
            </a:r>
            <a:r>
              <a:rPr lang="zh-CN" altLang="en-US" sz="6000" dirty="0">
                <a:solidFill>
                  <a:srgbClr val="404041"/>
                </a:solidFill>
                <a:latin typeface="HK Grotesk Medium Bold"/>
              </a:rPr>
              <a:t> </a:t>
            </a:r>
            <a:r>
              <a:rPr lang="en-US" altLang="zh-CN" sz="6000" dirty="0">
                <a:solidFill>
                  <a:srgbClr val="404041"/>
                </a:solidFill>
                <a:latin typeface="HK Grotesk Medium Bold"/>
              </a:rPr>
              <a:t>logic</a:t>
            </a:r>
            <a:endParaRPr lang="en-US" sz="6000" dirty="0">
              <a:solidFill>
                <a:srgbClr val="404041"/>
              </a:solidFill>
              <a:latin typeface="HK Grotesk Medium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24000" y="4828999"/>
            <a:ext cx="3467100" cy="958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404041"/>
                </a:solidFill>
                <a:latin typeface="HK Grotesk Medium Bold"/>
              </a:rPr>
              <a:t>The offer of dinner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34396" y="4547800"/>
            <a:ext cx="4219207" cy="1057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404041"/>
                </a:solidFill>
                <a:latin typeface="HK Grotesk Medium Bold"/>
              </a:rPr>
              <a:t>The view of Mrs. Maloney crying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68147" y="4547800"/>
            <a:ext cx="4219207" cy="1057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404041"/>
                </a:solidFill>
                <a:latin typeface="HK Grotesk Medium Bold"/>
              </a:rPr>
              <a:t>Mrs. Maloney’s contact with Sam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1EE601-5CF6-E250-5EFE-1210230A9033}"/>
              </a:ext>
            </a:extLst>
          </p:cNvPr>
          <p:cNvSpPr txBox="1"/>
          <p:nvPr/>
        </p:nvSpPr>
        <p:spPr>
          <a:xfrm>
            <a:off x="3257550" y="7277100"/>
            <a:ext cx="5105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04041"/>
                </a:solidFill>
                <a:latin typeface="HK Grotesk Medium Bold"/>
              </a:rPr>
              <a:t>Patrick‘s  talk with Mrs. Maloney in the beginning</a:t>
            </a:r>
            <a:endParaRPr lang="zh-CN" altLang="en-US" sz="3000" dirty="0">
              <a:solidFill>
                <a:srgbClr val="404041"/>
              </a:solidFill>
              <a:latin typeface="HK Grotesk Medium Bold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E84D22-D7D0-1FAE-6551-27D3A62794F4}"/>
              </a:ext>
            </a:extLst>
          </p:cNvPr>
          <p:cNvSpPr txBox="1"/>
          <p:nvPr/>
        </p:nvSpPr>
        <p:spPr>
          <a:xfrm>
            <a:off x="10896600" y="72771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404041"/>
                </a:solidFill>
                <a:latin typeface="HK Grotesk Medium Bold"/>
              </a:rPr>
              <a:t>The uncleaned oven and tin foil</a:t>
            </a:r>
            <a:endParaRPr lang="zh-CN" altLang="en-US" sz="3000" dirty="0">
              <a:solidFill>
                <a:srgbClr val="404041"/>
              </a:solidFill>
              <a:latin typeface="HK Grotesk Medium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4602" y="1633909"/>
            <a:ext cx="4838598" cy="2633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7200" dirty="0">
                <a:solidFill>
                  <a:srgbClr val="404041"/>
                </a:solidFill>
                <a:latin typeface="HK Grotesk Medium Bold"/>
              </a:rPr>
              <a:t>Connection</a:t>
            </a:r>
            <a:r>
              <a:rPr lang="en-US" altLang="zh-CN" sz="7200" dirty="0">
                <a:solidFill>
                  <a:srgbClr val="404041"/>
                </a:solidFill>
                <a:latin typeface="HK Grotesk Medium Bold"/>
              </a:rPr>
              <a:t>——</a:t>
            </a:r>
            <a:r>
              <a:rPr lang="en-US" sz="7200" dirty="0">
                <a:solidFill>
                  <a:srgbClr val="404041"/>
                </a:solidFill>
                <a:latin typeface="HK Grotesk Medium Bold"/>
              </a:rPr>
              <a:t>Theme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613475" y="1866900"/>
            <a:ext cx="9659272" cy="1659180"/>
            <a:chOff x="0" y="-66675"/>
            <a:chExt cx="12879029" cy="2212240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12879029" cy="784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4800" dirty="0">
                  <a:solidFill>
                    <a:srgbClr val="404041"/>
                  </a:solidFill>
                  <a:latin typeface="HK Grotesk Medium Bold"/>
                </a:rPr>
                <a:t>Justice</a:t>
              </a:r>
              <a:r>
                <a:rPr lang="zh-CN" altLang="en-US" sz="4800" dirty="0">
                  <a:solidFill>
                    <a:srgbClr val="404041"/>
                  </a:solidFill>
                  <a:latin typeface="HK Grotesk Medium Bold"/>
                </a:rPr>
                <a:t> </a:t>
              </a:r>
              <a:r>
                <a:rPr lang="en-US" altLang="zh-CN" sz="4800" dirty="0">
                  <a:solidFill>
                    <a:srgbClr val="404041"/>
                  </a:solidFill>
                  <a:latin typeface="HK Grotesk Medium Bold"/>
                </a:rPr>
                <a:t>and</a:t>
              </a:r>
              <a:r>
                <a:rPr lang="zh-CN" altLang="en-US" sz="4800" dirty="0">
                  <a:solidFill>
                    <a:srgbClr val="404041"/>
                  </a:solidFill>
                  <a:latin typeface="HK Grotesk Medium Bold"/>
                </a:rPr>
                <a:t> </a:t>
              </a:r>
              <a:r>
                <a:rPr lang="en-US" altLang="zh-CN" sz="4800" dirty="0">
                  <a:solidFill>
                    <a:srgbClr val="404041"/>
                  </a:solidFill>
                  <a:latin typeface="HK Grotesk Medium Bold"/>
                </a:rPr>
                <a:t>evil</a:t>
              </a:r>
              <a:endParaRPr lang="en-US" sz="4800" dirty="0">
                <a:solidFill>
                  <a:srgbClr val="404041"/>
                </a:solidFill>
                <a:latin typeface="HK Grotesk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55973"/>
              <a:ext cx="12879029" cy="1389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dirty="0">
                  <a:solidFill>
                    <a:srgbClr val="404041"/>
                  </a:solidFill>
                  <a:latin typeface="HK Grotesk Medium"/>
                </a:rPr>
                <a:t>Present with ease and wow any audience with Canva Presentations. Choose from over a thousand professionally-made templates to fit any objective or topic. Make it your own by customizing with text and photos. 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72400" y="5676900"/>
            <a:ext cx="9659272" cy="1659180"/>
            <a:chOff x="0" y="-66675"/>
            <a:chExt cx="12879029" cy="2212240"/>
          </a:xfrm>
        </p:grpSpPr>
        <p:sp>
          <p:nvSpPr>
            <p:cNvPr id="7" name="TextBox 7"/>
            <p:cNvSpPr txBox="1"/>
            <p:nvPr/>
          </p:nvSpPr>
          <p:spPr>
            <a:xfrm>
              <a:off x="0" y="-66675"/>
              <a:ext cx="12879029" cy="784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4800" dirty="0">
                  <a:solidFill>
                    <a:srgbClr val="404041"/>
                  </a:solidFill>
                  <a:latin typeface="HK Grotesk Medium Bold"/>
                </a:rPr>
                <a:t>Perception</a:t>
              </a:r>
              <a:r>
                <a:rPr lang="zh-CN" altLang="en-US" sz="4800" dirty="0">
                  <a:solidFill>
                    <a:srgbClr val="404041"/>
                  </a:solidFill>
                  <a:latin typeface="HK Grotesk Medium Bold"/>
                </a:rPr>
                <a:t> </a:t>
              </a:r>
              <a:r>
                <a:rPr lang="en-US" altLang="zh-CN" sz="4800" dirty="0">
                  <a:solidFill>
                    <a:srgbClr val="404041"/>
                  </a:solidFill>
                  <a:latin typeface="HK Grotesk Medium Bold"/>
                </a:rPr>
                <a:t>of</a:t>
              </a:r>
              <a:r>
                <a:rPr lang="zh-CN" altLang="en-US" sz="4800" dirty="0">
                  <a:solidFill>
                    <a:srgbClr val="404041"/>
                  </a:solidFill>
                  <a:latin typeface="HK Grotesk Medium Bold"/>
                </a:rPr>
                <a:t> </a:t>
              </a:r>
              <a:r>
                <a:rPr lang="en-US" altLang="zh-CN" sz="4800" dirty="0">
                  <a:solidFill>
                    <a:srgbClr val="404041"/>
                  </a:solidFill>
                  <a:latin typeface="HK Grotesk Medium Bold"/>
                </a:rPr>
                <a:t>woman</a:t>
              </a:r>
              <a:endParaRPr lang="en-US" sz="4800" dirty="0">
                <a:solidFill>
                  <a:srgbClr val="404041"/>
                </a:solidFill>
                <a:latin typeface="HK Grotesk Medium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55973"/>
              <a:ext cx="12879029" cy="1389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dirty="0">
                  <a:solidFill>
                    <a:srgbClr val="404041"/>
                  </a:solidFill>
                  <a:latin typeface="HK Grotesk Medium"/>
                </a:rPr>
                <a:t>Apply page animations and transitions to emphasize ideas and make it even more memorable. Find the magic and fun in presenting by pressing C for confetti, D for drumroll, and O for bubbles. 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4577848"/>
            <a:ext cx="5725323" cy="46804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59718" y="3131245"/>
            <a:ext cx="14173200" cy="4024509"/>
            <a:chOff x="1503090" y="-709452"/>
            <a:chExt cx="9932135" cy="5366013"/>
          </a:xfrm>
        </p:grpSpPr>
        <p:sp>
          <p:nvSpPr>
            <p:cNvPr id="3" name="TextBox 3"/>
            <p:cNvSpPr txBox="1"/>
            <p:nvPr/>
          </p:nvSpPr>
          <p:spPr>
            <a:xfrm>
              <a:off x="1503090" y="-709452"/>
              <a:ext cx="9878736" cy="41036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10000" dirty="0">
                  <a:solidFill>
                    <a:srgbClr val="404041"/>
                  </a:solidFill>
                  <a:latin typeface="HK Grotesk Medium Bold"/>
                </a:rPr>
                <a:t>Thank you </a:t>
              </a:r>
            </a:p>
            <a:p>
              <a:r>
                <a:rPr lang="en-US" sz="10000" dirty="0">
                  <a:solidFill>
                    <a:srgbClr val="404041"/>
                  </a:solidFill>
                  <a:latin typeface="HK Grotesk Medium Bold"/>
                </a:rPr>
                <a:t>for watching!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556489" y="3964149"/>
              <a:ext cx="9878736" cy="6924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>
                  <a:solidFill>
                    <a:srgbClr val="404041"/>
                  </a:solidFill>
                  <a:latin typeface="HK Grotesk Medium"/>
                </a:rPr>
                <a:t>Icey, Stephanie, Mariah</a:t>
              </a:r>
            </a:p>
          </p:txBody>
        </p:sp>
      </p:grpSp>
      <p:pic>
        <p:nvPicPr>
          <p:cNvPr id="8" name="Picture 27">
            <a:extLst>
              <a:ext uri="{FF2B5EF4-FFF2-40B4-BE49-F238E27FC236}">
                <a16:creationId xmlns:a16="http://schemas.microsoft.com/office/drawing/2014/main" id="{DEFA86CA-6A78-5242-8363-5D6341FC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233341">
            <a:off x="-1119787" y="-1840061"/>
            <a:ext cx="5527491" cy="74569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274</Words>
  <Application>Microsoft Office PowerPoint</Application>
  <PresentationFormat>自定义</PresentationFormat>
  <Paragraphs>27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HK Grotesk Medium Bold</vt:lpstr>
      <vt:lpstr>等线</vt:lpstr>
      <vt:lpstr>Arial</vt:lpstr>
      <vt:lpstr>HK Grotesk Medium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周春芳</dc:creator>
  <cp:lastModifiedBy>89776684@qq.com</cp:lastModifiedBy>
  <cp:revision>4</cp:revision>
  <dcterms:created xsi:type="dcterms:W3CDTF">2006-08-16T00:00:00Z</dcterms:created>
  <dcterms:modified xsi:type="dcterms:W3CDTF">2022-12-06T02:10:50Z</dcterms:modified>
  <dc:identifier>DAFTsmAOw0U</dc:identifier>
</cp:coreProperties>
</file>