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258" r:id="rId3"/>
    <p:sldId id="259" r:id="rId4"/>
    <p:sldId id="272" r:id="rId5"/>
    <p:sldId id="271" r:id="rId6"/>
    <p:sldId id="260" r:id="rId7"/>
    <p:sldId id="267" r:id="rId8"/>
    <p:sldId id="273" r:id="rId9"/>
    <p:sldId id="261" r:id="rId10"/>
    <p:sldId id="274" r:id="rId11"/>
    <p:sldId id="275" r:id="rId12"/>
    <p:sldId id="262" r:id="rId13"/>
    <p:sldId id="276" r:id="rId14"/>
    <p:sldId id="265" r:id="rId15"/>
    <p:sldId id="277" r:id="rId16"/>
    <p:sldId id="278" r:id="rId17"/>
    <p:sldId id="279" r:id="rId18"/>
    <p:sldId id="263" r:id="rId19"/>
    <p:sldId id="280" r:id="rId20"/>
    <p:sldId id="281" r:id="rId21"/>
    <p:sldId id="28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F55"/>
    <a:srgbClr val="3B5675"/>
    <a:srgbClr val="426184"/>
    <a:srgbClr val="CDC6C1"/>
    <a:srgbClr val="EFE6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8499" autoAdjust="0"/>
  </p:normalViewPr>
  <p:slideViewPr>
    <p:cSldViewPr snapToGrid="0">
      <p:cViewPr varScale="1">
        <p:scale>
          <a:sx n="45" d="100"/>
          <a:sy n="45" d="100"/>
        </p:scale>
        <p:origin x="14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F92D9E-BB23-0A42-AA04-D77AA6C196FD}" type="doc">
      <dgm:prSet loTypeId="urn:microsoft.com/office/officeart/2005/8/layout/vList2" loCatId="" qsTypeId="urn:microsoft.com/office/officeart/2005/8/quickstyle/simple5" qsCatId="simple" csTypeId="urn:microsoft.com/office/officeart/2005/8/colors/accent2_3" csCatId="accent2" phldr="1"/>
      <dgm:spPr/>
      <dgm:t>
        <a:bodyPr/>
        <a:lstStyle/>
        <a:p>
          <a:endParaRPr lang="zh-CN" altLang="en-US"/>
        </a:p>
      </dgm:t>
    </dgm:pt>
    <dgm:pt modelId="{582F6C32-AB34-7346-9197-73FEB84F72C1}">
      <dgm:prSet phldrT="[文本]" custT="1"/>
      <dgm:spPr>
        <a:gradFill rotWithShape="0">
          <a:gsLst>
            <a:gs pos="0">
              <a:srgbClr val="2D3F55"/>
            </a:gs>
            <a:gs pos="100000">
              <a:srgbClr val="2D3F55"/>
            </a:gs>
            <a:gs pos="100000">
              <a:srgbClr val="3B5675"/>
            </a:gs>
          </a:gsLst>
        </a:gradFill>
      </dgm:spPr>
      <dgm:t>
        <a:bodyPr/>
        <a:lstStyle/>
        <a:p>
          <a:r>
            <a:rPr lang="en-US" altLang="zh-CN" sz="4000" b="1" dirty="0">
              <a:latin typeface="Times New Roman" panose="02020603050405020304" pitchFamily="18" charset="0"/>
              <a:cs typeface="Times New Roman" panose="02020603050405020304" pitchFamily="18" charset="0"/>
            </a:rPr>
            <a:t>Germany &amp; Jack</a:t>
          </a:r>
          <a:endParaRPr lang="zh-CN" altLang="en-US" sz="4000" b="1" dirty="0">
            <a:latin typeface="Times New Roman" panose="02020603050405020304" pitchFamily="18" charset="0"/>
            <a:cs typeface="Times New Roman" panose="02020603050405020304" pitchFamily="18" charset="0"/>
          </a:endParaRPr>
        </a:p>
      </dgm:t>
    </dgm:pt>
    <dgm:pt modelId="{8951C8A3-E7AE-EB4A-BFEE-DD8C6C59843D}" type="parTrans" cxnId="{0E6EA79D-6F1E-D94B-AB4C-32CA30B38F91}">
      <dgm:prSet/>
      <dgm:spPr/>
      <dgm:t>
        <a:bodyPr/>
        <a:lstStyle/>
        <a:p>
          <a:endParaRPr lang="zh-CN" altLang="en-US"/>
        </a:p>
      </dgm:t>
    </dgm:pt>
    <dgm:pt modelId="{1E1BDC97-B52A-0D43-9BEE-861E6662AC8A}" type="sibTrans" cxnId="{0E6EA79D-6F1E-D94B-AB4C-32CA30B38F91}">
      <dgm:prSet/>
      <dgm:spPr/>
      <dgm:t>
        <a:bodyPr/>
        <a:lstStyle/>
        <a:p>
          <a:endParaRPr lang="zh-CN" altLang="en-US"/>
        </a:p>
      </dgm:t>
    </dgm:pt>
    <dgm:pt modelId="{01667EDF-3C51-5D46-8284-AED3C47F4553}">
      <dgm:prSet phldrT="[文本]" custT="1"/>
      <dgm:spPr/>
      <dgm:t>
        <a:bodyPr/>
        <a:lstStyle/>
        <a:p>
          <a:pPr>
            <a:lnSpc>
              <a:spcPct val="150000"/>
            </a:lnSpc>
          </a:pPr>
          <a:r>
            <a:rPr lang="en-US" altLang="en-US" sz="2400" dirty="0">
              <a:latin typeface="Times New Roman" panose="02020603050405020304" pitchFamily="18" charset="0"/>
              <a:cs typeface="Times New Roman" panose="02020603050405020304" pitchFamily="18" charset="0"/>
            </a:rPr>
            <a:t>The power battle between Ralph and Jack, with Ralph emerging triumphant, represents the power struggle between Western democracies and Germany that led to World War I and soon to World War II.</a:t>
          </a:r>
          <a:endParaRPr lang="zh-CN" altLang="en-US" sz="2400" dirty="0">
            <a:latin typeface="Times New Roman" panose="02020603050405020304" pitchFamily="18" charset="0"/>
            <a:cs typeface="Times New Roman" panose="02020603050405020304" pitchFamily="18" charset="0"/>
          </a:endParaRPr>
        </a:p>
      </dgm:t>
    </dgm:pt>
    <dgm:pt modelId="{6B25BAB7-BC83-234E-84DB-523B12BA6D43}" type="parTrans" cxnId="{9A103045-0834-FC45-9F81-2BBAA4E0E271}">
      <dgm:prSet/>
      <dgm:spPr/>
      <dgm:t>
        <a:bodyPr/>
        <a:lstStyle/>
        <a:p>
          <a:endParaRPr lang="zh-CN" altLang="en-US"/>
        </a:p>
      </dgm:t>
    </dgm:pt>
    <dgm:pt modelId="{A97C01ED-7B4E-BD41-AB87-0872ACC6866A}" type="sibTrans" cxnId="{9A103045-0834-FC45-9F81-2BBAA4E0E271}">
      <dgm:prSet/>
      <dgm:spPr/>
      <dgm:t>
        <a:bodyPr/>
        <a:lstStyle/>
        <a:p>
          <a:endParaRPr lang="zh-CN" altLang="en-US"/>
        </a:p>
      </dgm:t>
    </dgm:pt>
    <dgm:pt modelId="{61D70067-DFD5-A54A-8316-1573907ED3EC}">
      <dgm:prSet phldrT="[文本]" custT="1"/>
      <dgm:spPr/>
      <dgm:t>
        <a:bodyPr/>
        <a:lstStyle/>
        <a:p>
          <a:pPr>
            <a:lnSpc>
              <a:spcPct val="150000"/>
            </a:lnSpc>
          </a:pPr>
          <a:endParaRPr lang="zh-CN" altLang="en-US" sz="1400" dirty="0">
            <a:latin typeface="Times New Roman" panose="02020603050405020304" pitchFamily="18" charset="0"/>
            <a:cs typeface="Times New Roman" panose="02020603050405020304" pitchFamily="18" charset="0"/>
          </a:endParaRPr>
        </a:p>
      </dgm:t>
    </dgm:pt>
    <dgm:pt modelId="{4B2A4F2B-BC19-3349-9C61-041BF404BC4E}" type="parTrans" cxnId="{5C523F85-405C-B842-979E-430A35F1EA12}">
      <dgm:prSet/>
      <dgm:spPr/>
      <dgm:t>
        <a:bodyPr/>
        <a:lstStyle/>
        <a:p>
          <a:endParaRPr lang="zh-CN" altLang="en-US"/>
        </a:p>
      </dgm:t>
    </dgm:pt>
    <dgm:pt modelId="{BAF7A1FA-527C-FF46-ADAB-CCADA3D1E42E}" type="sibTrans" cxnId="{5C523F85-405C-B842-979E-430A35F1EA12}">
      <dgm:prSet/>
      <dgm:spPr/>
      <dgm:t>
        <a:bodyPr/>
        <a:lstStyle/>
        <a:p>
          <a:endParaRPr lang="zh-CN" altLang="en-US"/>
        </a:p>
      </dgm:t>
    </dgm:pt>
    <dgm:pt modelId="{6164D4E4-4DBA-2540-8EEA-A94795190F6C}" type="pres">
      <dgm:prSet presAssocID="{B7F92D9E-BB23-0A42-AA04-D77AA6C196FD}" presName="linear" presStyleCnt="0">
        <dgm:presLayoutVars>
          <dgm:animLvl val="lvl"/>
          <dgm:resizeHandles val="exact"/>
        </dgm:presLayoutVars>
      </dgm:prSet>
      <dgm:spPr/>
    </dgm:pt>
    <dgm:pt modelId="{6255F3C4-1CFE-7D46-A4DE-7BA9DD0A10E3}" type="pres">
      <dgm:prSet presAssocID="{582F6C32-AB34-7346-9197-73FEB84F72C1}" presName="parentText" presStyleLbl="node1" presStyleIdx="0" presStyleCnt="1" custScaleX="98523" custScaleY="82886">
        <dgm:presLayoutVars>
          <dgm:chMax val="0"/>
          <dgm:bulletEnabled val="1"/>
        </dgm:presLayoutVars>
      </dgm:prSet>
      <dgm:spPr/>
    </dgm:pt>
    <dgm:pt modelId="{74F20BBD-F224-994B-B9BB-EE31E82AD1D2}" type="pres">
      <dgm:prSet presAssocID="{582F6C32-AB34-7346-9197-73FEB84F72C1}" presName="childText" presStyleLbl="revTx" presStyleIdx="0" presStyleCnt="1">
        <dgm:presLayoutVars>
          <dgm:bulletEnabled val="1"/>
        </dgm:presLayoutVars>
      </dgm:prSet>
      <dgm:spPr/>
    </dgm:pt>
  </dgm:ptLst>
  <dgm:cxnLst>
    <dgm:cxn modelId="{1FD6C141-565D-2D4D-AD2D-8B086D4EA205}" type="presOf" srcId="{01667EDF-3C51-5D46-8284-AED3C47F4553}" destId="{74F20BBD-F224-994B-B9BB-EE31E82AD1D2}" srcOrd="0" destOrd="1" presId="urn:microsoft.com/office/officeart/2005/8/layout/vList2"/>
    <dgm:cxn modelId="{9A103045-0834-FC45-9F81-2BBAA4E0E271}" srcId="{582F6C32-AB34-7346-9197-73FEB84F72C1}" destId="{01667EDF-3C51-5D46-8284-AED3C47F4553}" srcOrd="1" destOrd="0" parTransId="{6B25BAB7-BC83-234E-84DB-523B12BA6D43}" sibTransId="{A97C01ED-7B4E-BD41-AB87-0872ACC6866A}"/>
    <dgm:cxn modelId="{5C523F85-405C-B842-979E-430A35F1EA12}" srcId="{582F6C32-AB34-7346-9197-73FEB84F72C1}" destId="{61D70067-DFD5-A54A-8316-1573907ED3EC}" srcOrd="0" destOrd="0" parTransId="{4B2A4F2B-BC19-3349-9C61-041BF404BC4E}" sibTransId="{BAF7A1FA-527C-FF46-ADAB-CCADA3D1E42E}"/>
    <dgm:cxn modelId="{0E6EA79D-6F1E-D94B-AB4C-32CA30B38F91}" srcId="{B7F92D9E-BB23-0A42-AA04-D77AA6C196FD}" destId="{582F6C32-AB34-7346-9197-73FEB84F72C1}" srcOrd="0" destOrd="0" parTransId="{8951C8A3-E7AE-EB4A-BFEE-DD8C6C59843D}" sibTransId="{1E1BDC97-B52A-0D43-9BEE-861E6662AC8A}"/>
    <dgm:cxn modelId="{A28473BC-0FAD-E04B-947F-3A7BE0796B5A}" type="presOf" srcId="{B7F92D9E-BB23-0A42-AA04-D77AA6C196FD}" destId="{6164D4E4-4DBA-2540-8EEA-A94795190F6C}" srcOrd="0" destOrd="0" presId="urn:microsoft.com/office/officeart/2005/8/layout/vList2"/>
    <dgm:cxn modelId="{DA8D58C4-4746-9744-93BD-AE47C162CB08}" type="presOf" srcId="{582F6C32-AB34-7346-9197-73FEB84F72C1}" destId="{6255F3C4-1CFE-7D46-A4DE-7BA9DD0A10E3}" srcOrd="0" destOrd="0" presId="urn:microsoft.com/office/officeart/2005/8/layout/vList2"/>
    <dgm:cxn modelId="{CCBA4EE7-28E0-0544-87C8-2D8A3044F186}" type="presOf" srcId="{61D70067-DFD5-A54A-8316-1573907ED3EC}" destId="{74F20BBD-F224-994B-B9BB-EE31E82AD1D2}" srcOrd="0" destOrd="0" presId="urn:microsoft.com/office/officeart/2005/8/layout/vList2"/>
    <dgm:cxn modelId="{BB739836-9BBA-B648-9EBA-2BA40736B5C3}" type="presParOf" srcId="{6164D4E4-4DBA-2540-8EEA-A94795190F6C}" destId="{6255F3C4-1CFE-7D46-A4DE-7BA9DD0A10E3}" srcOrd="0" destOrd="0" presId="urn:microsoft.com/office/officeart/2005/8/layout/vList2"/>
    <dgm:cxn modelId="{D5E6DF3A-B179-C54B-A4F0-2C9AB4BABAC2}" type="presParOf" srcId="{6164D4E4-4DBA-2540-8EEA-A94795190F6C}" destId="{74F20BBD-F224-994B-B9BB-EE31E82AD1D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5F3C4-1CFE-7D46-A4DE-7BA9DD0A10E3}">
      <dsp:nvSpPr>
        <dsp:cNvPr id="0" name=""/>
        <dsp:cNvSpPr/>
      </dsp:nvSpPr>
      <dsp:spPr>
        <a:xfrm>
          <a:off x="77576" y="1246386"/>
          <a:ext cx="10349412" cy="1008556"/>
        </a:xfrm>
        <a:prstGeom prst="roundRect">
          <a:avLst/>
        </a:prstGeom>
        <a:gradFill rotWithShape="0">
          <a:gsLst>
            <a:gs pos="0">
              <a:srgbClr val="2D3F55"/>
            </a:gs>
            <a:gs pos="100000">
              <a:srgbClr val="2D3F55"/>
            </a:gs>
            <a:gs pos="100000">
              <a:srgbClr val="3B5675"/>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altLang="zh-CN" sz="4000" b="1" kern="1200" dirty="0">
              <a:latin typeface="Times New Roman" panose="02020603050405020304" pitchFamily="18" charset="0"/>
              <a:cs typeface="Times New Roman" panose="02020603050405020304" pitchFamily="18" charset="0"/>
            </a:rPr>
            <a:t>Germany &amp; Jack</a:t>
          </a:r>
          <a:endParaRPr lang="zh-CN" altLang="en-US" sz="4000" b="1" kern="1200" dirty="0">
            <a:latin typeface="Times New Roman" panose="02020603050405020304" pitchFamily="18" charset="0"/>
            <a:cs typeface="Times New Roman" panose="02020603050405020304" pitchFamily="18" charset="0"/>
          </a:endParaRPr>
        </a:p>
      </dsp:txBody>
      <dsp:txXfrm>
        <a:off x="126810" y="1295620"/>
        <a:ext cx="10250944" cy="910088"/>
      </dsp:txXfrm>
    </dsp:sp>
    <dsp:sp modelId="{74F20BBD-F224-994B-B9BB-EE31E82AD1D2}">
      <dsp:nvSpPr>
        <dsp:cNvPr id="0" name=""/>
        <dsp:cNvSpPr/>
      </dsp:nvSpPr>
      <dsp:spPr>
        <a:xfrm>
          <a:off x="0" y="2254943"/>
          <a:ext cx="10504565" cy="191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520" tIns="17780" rIns="99568" bIns="17780" numCol="1" spcCol="1270" anchor="t" anchorCtr="0">
          <a:noAutofit/>
        </a:bodyPr>
        <a:lstStyle/>
        <a:p>
          <a:pPr marL="114300" lvl="1" indent="-114300" algn="l" defTabSz="622300">
            <a:lnSpc>
              <a:spcPct val="150000"/>
            </a:lnSpc>
            <a:spcBef>
              <a:spcPct val="0"/>
            </a:spcBef>
            <a:spcAft>
              <a:spcPct val="20000"/>
            </a:spcAft>
            <a:buChar char="•"/>
          </a:pPr>
          <a:endParaRPr lang="zh-CN" altLang="en-US" sz="1400" kern="1200" dirty="0">
            <a:latin typeface="Times New Roman" panose="02020603050405020304" pitchFamily="18" charset="0"/>
            <a:cs typeface="Times New Roman" panose="02020603050405020304" pitchFamily="18" charset="0"/>
          </a:endParaRPr>
        </a:p>
        <a:p>
          <a:pPr marL="228600" lvl="1" indent="-228600" algn="l" defTabSz="1066800">
            <a:lnSpc>
              <a:spcPct val="150000"/>
            </a:lnSpc>
            <a:spcBef>
              <a:spcPct val="0"/>
            </a:spcBef>
            <a:spcAft>
              <a:spcPct val="20000"/>
            </a:spcAft>
            <a:buChar char="•"/>
          </a:pPr>
          <a:r>
            <a:rPr lang="en-US" altLang="en-US" sz="2400" kern="1200" dirty="0">
              <a:latin typeface="Times New Roman" panose="02020603050405020304" pitchFamily="18" charset="0"/>
              <a:cs typeface="Times New Roman" panose="02020603050405020304" pitchFamily="18" charset="0"/>
            </a:rPr>
            <a:t>The power battle between Ralph and Jack, with Ralph emerging triumphant, represents the power struggle between Western democracies and Germany that led to World War I and soon to World War II.</a:t>
          </a:r>
          <a:endParaRPr lang="zh-CN" altLang="en-US" sz="2400" kern="1200" dirty="0">
            <a:latin typeface="Times New Roman" panose="02020603050405020304" pitchFamily="18" charset="0"/>
            <a:cs typeface="Times New Roman" panose="02020603050405020304" pitchFamily="18" charset="0"/>
          </a:endParaRPr>
        </a:p>
      </dsp:txBody>
      <dsp:txXfrm>
        <a:off x="0" y="2254943"/>
        <a:ext cx="10504565" cy="19173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1827D-690F-D14A-9F4D-6CE9609BA0AE}" type="datetimeFigureOut">
              <a:rPr kumimoji="1" lang="zh-CN" altLang="en-US" smtClean="0"/>
              <a:t>2023/12/12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76545-49F2-DD40-BF1F-FA9DAEC8181F}" type="slidenum">
              <a:rPr kumimoji="1" lang="zh-CN" altLang="en-US" smtClean="0"/>
              <a:t>‹#›</a:t>
            </a:fld>
            <a:endParaRPr kumimoji="1" lang="zh-CN" altLang="en-US"/>
          </a:p>
        </p:txBody>
      </p:sp>
    </p:spTree>
    <p:extLst>
      <p:ext uri="{BB962C8B-B14F-4D97-AF65-F5344CB8AC3E}">
        <p14:creationId xmlns:p14="http://schemas.microsoft.com/office/powerpoint/2010/main" val="3596419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 proposal on our potential future research about the power struggles in WWII.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research question is </a:t>
            </a:r>
            <a:r>
              <a:rPr lang="en-US" altLang="zh-CN" sz="1200" dirty="0">
                <a:latin typeface="Times New Roman" panose="02020603050405020304" pitchFamily="18" charset="0"/>
                <a:cs typeface="Times New Roman" panose="02020603050405020304" pitchFamily="18" charset="0"/>
              </a:rPr>
              <a:t>How the conflict and power struggle among major countries involved in World War Two are presented in Lord of the Flies.</a:t>
            </a:r>
            <a:endParaRPr lang="en-US" altLang="zh-CN" sz="2400" dirty="0">
              <a:effectLst/>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0EAB849B-8AA4-462E-90D4-30B99F7942ED}" type="slidenum">
              <a:rPr lang="zh-CN" altLang="en-US" smtClean="0"/>
              <a:t>1</a:t>
            </a:fld>
            <a:endParaRPr lang="zh-CN" altLang="en-US"/>
          </a:p>
        </p:txBody>
      </p:sp>
    </p:spTree>
    <p:extLst>
      <p:ext uri="{BB962C8B-B14F-4D97-AF65-F5344CB8AC3E}">
        <p14:creationId xmlns:p14="http://schemas.microsoft.com/office/powerpoint/2010/main" val="1874747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10</a:t>
            </a:fld>
            <a:endParaRPr lang="zh-CN" altLang="en-US"/>
          </a:p>
        </p:txBody>
      </p:sp>
    </p:spTree>
    <p:extLst>
      <p:ext uri="{BB962C8B-B14F-4D97-AF65-F5344CB8AC3E}">
        <p14:creationId xmlns:p14="http://schemas.microsoft.com/office/powerpoint/2010/main" val="1777107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11</a:t>
            </a:fld>
            <a:endParaRPr lang="zh-CN" altLang="en-US"/>
          </a:p>
        </p:txBody>
      </p:sp>
    </p:spTree>
    <p:extLst>
      <p:ext uri="{BB962C8B-B14F-4D97-AF65-F5344CB8AC3E}">
        <p14:creationId xmlns:p14="http://schemas.microsoft.com/office/powerpoint/2010/main" val="1896723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12</a:t>
            </a:fld>
            <a:endParaRPr lang="zh-CN" altLang="en-US"/>
          </a:p>
        </p:txBody>
      </p:sp>
    </p:spTree>
    <p:extLst>
      <p:ext uri="{BB962C8B-B14F-4D97-AF65-F5344CB8AC3E}">
        <p14:creationId xmlns:p14="http://schemas.microsoft.com/office/powerpoint/2010/main" val="2222354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13</a:t>
            </a:fld>
            <a:endParaRPr lang="zh-CN" altLang="en-US"/>
          </a:p>
        </p:txBody>
      </p:sp>
    </p:spTree>
    <p:extLst>
      <p:ext uri="{BB962C8B-B14F-4D97-AF65-F5344CB8AC3E}">
        <p14:creationId xmlns:p14="http://schemas.microsoft.com/office/powerpoint/2010/main" val="3509023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14</a:t>
            </a:fld>
            <a:endParaRPr lang="zh-CN" altLang="en-US"/>
          </a:p>
        </p:txBody>
      </p:sp>
    </p:spTree>
    <p:extLst>
      <p:ext uri="{BB962C8B-B14F-4D97-AF65-F5344CB8AC3E}">
        <p14:creationId xmlns:p14="http://schemas.microsoft.com/office/powerpoint/2010/main" val="49687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15</a:t>
            </a:fld>
            <a:endParaRPr lang="zh-CN" altLang="en-US"/>
          </a:p>
        </p:txBody>
      </p:sp>
    </p:spTree>
    <p:extLst>
      <p:ext uri="{BB962C8B-B14F-4D97-AF65-F5344CB8AC3E}">
        <p14:creationId xmlns:p14="http://schemas.microsoft.com/office/powerpoint/2010/main" val="505123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16</a:t>
            </a:fld>
            <a:endParaRPr lang="zh-CN" altLang="en-US"/>
          </a:p>
        </p:txBody>
      </p:sp>
    </p:spTree>
    <p:extLst>
      <p:ext uri="{BB962C8B-B14F-4D97-AF65-F5344CB8AC3E}">
        <p14:creationId xmlns:p14="http://schemas.microsoft.com/office/powerpoint/2010/main" val="3193070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His Excellency is about social class differentiation since the labor government is a very upper-class figure.</a:t>
            </a:r>
          </a:p>
          <a:p>
            <a:endParaRPr lang="en-US" altLang="zh-CN" dirty="0"/>
          </a:p>
          <a:p>
            <a:r>
              <a:rPr lang="en-US" altLang="zh-CN" dirty="0"/>
              <a:t>Animal farm: an allegorical novel, </a:t>
            </a:r>
            <a:r>
              <a:rPr lang="en-US" altLang="zh-CN" b="0" i="0" dirty="0">
                <a:solidFill>
                  <a:srgbClr val="040C28"/>
                </a:solidFill>
                <a:effectLst/>
                <a:latin typeface="Google Sans"/>
              </a:rPr>
              <a:t>on a farm in England, previously called Manor Farm</a:t>
            </a:r>
            <a:r>
              <a:rPr lang="en-US" altLang="zh-CN" b="0" i="0" dirty="0">
                <a:solidFill>
                  <a:srgbClr val="202124"/>
                </a:solidFill>
                <a:effectLst/>
                <a:latin typeface="Google Sans"/>
              </a:rPr>
              <a:t>, though when the animals take it over, they rename it Animal Farm. The farm acts as a metaphor for a period of political upheaval in Russia and some European countries. </a:t>
            </a:r>
            <a:r>
              <a:rPr lang="en-US" altLang="zh-CN" b="0" i="0" dirty="0">
                <a:solidFill>
                  <a:srgbClr val="292C2E"/>
                </a:solidFill>
                <a:effectLst/>
                <a:latin typeface="Raleway" panose="020F0502020204030204" pitchFamily="2" charset="0"/>
              </a:rPr>
              <a:t> </a:t>
            </a:r>
            <a:r>
              <a:rPr lang="en-US" altLang="zh-CN" b="0" i="1" dirty="0">
                <a:solidFill>
                  <a:srgbClr val="292C2E"/>
                </a:solidFill>
                <a:effectLst/>
                <a:latin typeface="Raleway" panose="020F0502020204030204" pitchFamily="2" charset="0"/>
              </a:rPr>
              <a:t>Animal Farm</a:t>
            </a:r>
            <a:r>
              <a:rPr lang="en-US" altLang="zh-CN" b="0" i="0" dirty="0">
                <a:solidFill>
                  <a:srgbClr val="292C2E"/>
                </a:solidFill>
                <a:effectLst/>
                <a:latin typeface="Raleway" panose="020F0502020204030204" pitchFamily="2" charset="0"/>
              </a:rPr>
              <a:t> suggests that the corruption and bloodshed of Stalinism is much closer to reality than British readers may realize.</a:t>
            </a:r>
          </a:p>
          <a:p>
            <a:pPr marL="0" indent="0">
              <a:buFont typeface="Arial" panose="020B0604020202020204" pitchFamily="34" charset="0"/>
              <a:buNone/>
            </a:pPr>
            <a:endParaRPr lang="en-US" altLang="zh-CN" b="0" i="0" dirty="0">
              <a:solidFill>
                <a:srgbClr val="292C2E"/>
              </a:solidFill>
              <a:effectLst/>
              <a:latin typeface="Raleway" panose="020F0502020204030204" pitchFamily="2" charset="0"/>
            </a:endParaRPr>
          </a:p>
          <a:p>
            <a:pPr marL="0" indent="0">
              <a:buFont typeface="Arial" panose="020B0604020202020204" pitchFamily="34" charset="0"/>
              <a:buNone/>
            </a:pPr>
            <a:r>
              <a:rPr lang="en-US" altLang="zh-CN" b="0" i="0" dirty="0">
                <a:solidFill>
                  <a:srgbClr val="292C2E"/>
                </a:solidFill>
                <a:effectLst/>
                <a:latin typeface="Raleway" panose="020F0502020204030204" pitchFamily="2" charset="0"/>
              </a:rPr>
              <a:t>For Whom the Bell Tolls is written by Ernest Hemingway with the Spanish Civil War as its background setting</a:t>
            </a:r>
            <a:r>
              <a:rPr lang="en-US" altLang="zh-CN" b="0" i="0" dirty="0">
                <a:solidFill>
                  <a:srgbClr val="292C2E"/>
                </a:solidFill>
                <a:effectLst/>
                <a:latin typeface="Times New Roman" panose="02020603050405020304" pitchFamily="18" charset="0"/>
                <a:cs typeface="Times New Roman" panose="02020603050405020304" pitchFamily="18" charset="0"/>
              </a:rPr>
              <a:t>, revealing t</a:t>
            </a:r>
            <a:r>
              <a:rPr lang="en-US" altLang="zh-CN" dirty="0">
                <a:latin typeface="Times New Roman" panose="02020603050405020304" pitchFamily="18" charset="0"/>
                <a:cs typeface="Times New Roman" panose="02020603050405020304" pitchFamily="18" charset="0"/>
              </a:rPr>
              <a:t>hemes of political ideology, power struggles, and the brutality of war</a:t>
            </a:r>
            <a:r>
              <a:rPr lang="en-US" altLang="zh-CN" b="0" i="0" dirty="0">
                <a:solidFill>
                  <a:srgbClr val="292C2E"/>
                </a:solidFill>
                <a:effectLst/>
                <a:latin typeface="Raleway" panose="020F0502020204030204" pitchFamily="2" charset="0"/>
              </a:rPr>
              <a:t>. The story tells </a:t>
            </a:r>
            <a:r>
              <a:rPr lang="en-US" altLang="zh-CN" b="0" i="0" dirty="0">
                <a:solidFill>
                  <a:srgbClr val="000000"/>
                </a:solidFill>
                <a:effectLst/>
                <a:latin typeface="adobe-caslon-pro"/>
              </a:rPr>
              <a:t>a young American volunteer fighting with a Republican guerrilla unit against Franco’s nazi forces. The novel drew on the author’s own experiences as a reporter for the North American Newspaper Alliance during WWII. </a:t>
            </a:r>
            <a:endParaRPr lang="zh-CN" altLang="en-US" dirty="0"/>
          </a:p>
        </p:txBody>
      </p:sp>
      <p:sp>
        <p:nvSpPr>
          <p:cNvPr id="4" name="灯片编号占位符 3"/>
          <p:cNvSpPr>
            <a:spLocks noGrp="1"/>
          </p:cNvSpPr>
          <p:nvPr>
            <p:ph type="sldNum" sz="quarter" idx="5"/>
          </p:nvPr>
        </p:nvSpPr>
        <p:spPr/>
        <p:txBody>
          <a:bodyPr/>
          <a:lstStyle/>
          <a:p>
            <a:fld id="{0EAB849B-8AA4-462E-90D4-30B99F7942ED}" type="slidenum">
              <a:rPr lang="zh-CN" altLang="en-US" smtClean="0"/>
              <a:t>17</a:t>
            </a:fld>
            <a:endParaRPr lang="zh-CN" altLang="en-US"/>
          </a:p>
        </p:txBody>
      </p:sp>
    </p:spTree>
    <p:extLst>
      <p:ext uri="{BB962C8B-B14F-4D97-AF65-F5344CB8AC3E}">
        <p14:creationId xmlns:p14="http://schemas.microsoft.com/office/powerpoint/2010/main" val="790990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18</a:t>
            </a:fld>
            <a:endParaRPr lang="zh-CN" altLang="en-US"/>
          </a:p>
        </p:txBody>
      </p:sp>
    </p:spTree>
    <p:extLst>
      <p:ext uri="{BB962C8B-B14F-4D97-AF65-F5344CB8AC3E}">
        <p14:creationId xmlns:p14="http://schemas.microsoft.com/office/powerpoint/2010/main" val="750925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19</a:t>
            </a:fld>
            <a:endParaRPr lang="zh-CN" altLang="en-US"/>
          </a:p>
        </p:txBody>
      </p:sp>
    </p:spTree>
    <p:extLst>
      <p:ext uri="{BB962C8B-B14F-4D97-AF65-F5344CB8AC3E}">
        <p14:creationId xmlns:p14="http://schemas.microsoft.com/office/powerpoint/2010/main" val="49687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following sections are included in the research proposal:</a:t>
            </a:r>
            <a:endParaRPr lang="zh-CN" altLang="en-US" dirty="0"/>
          </a:p>
        </p:txBody>
      </p:sp>
      <p:sp>
        <p:nvSpPr>
          <p:cNvPr id="4" name="灯片编号占位符 3"/>
          <p:cNvSpPr>
            <a:spLocks noGrp="1"/>
          </p:cNvSpPr>
          <p:nvPr>
            <p:ph type="sldNum" sz="quarter" idx="5"/>
          </p:nvPr>
        </p:nvSpPr>
        <p:spPr/>
        <p:txBody>
          <a:bodyPr/>
          <a:lstStyle/>
          <a:p>
            <a:fld id="{0EAB849B-8AA4-462E-90D4-30B99F7942ED}" type="slidenum">
              <a:rPr lang="zh-CN" altLang="en-US" smtClean="0"/>
              <a:t>2</a:t>
            </a:fld>
            <a:endParaRPr lang="zh-CN" altLang="en-US"/>
          </a:p>
        </p:txBody>
      </p:sp>
    </p:spTree>
    <p:extLst>
      <p:ext uri="{BB962C8B-B14F-4D97-AF65-F5344CB8AC3E}">
        <p14:creationId xmlns:p14="http://schemas.microsoft.com/office/powerpoint/2010/main" val="2712152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20</a:t>
            </a:fld>
            <a:endParaRPr lang="zh-CN" altLang="en-US"/>
          </a:p>
        </p:txBody>
      </p:sp>
    </p:spTree>
    <p:extLst>
      <p:ext uri="{BB962C8B-B14F-4D97-AF65-F5344CB8AC3E}">
        <p14:creationId xmlns:p14="http://schemas.microsoft.com/office/powerpoint/2010/main" val="2031602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21</a:t>
            </a:fld>
            <a:endParaRPr lang="zh-CN" altLang="en-US"/>
          </a:p>
        </p:txBody>
      </p:sp>
    </p:spTree>
    <p:extLst>
      <p:ext uri="{BB962C8B-B14F-4D97-AF65-F5344CB8AC3E}">
        <p14:creationId xmlns:p14="http://schemas.microsoft.com/office/powerpoint/2010/main" val="2023898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3</a:t>
            </a:fld>
            <a:endParaRPr lang="zh-CN" altLang="en-US"/>
          </a:p>
        </p:txBody>
      </p:sp>
    </p:spTree>
    <p:extLst>
      <p:ext uri="{BB962C8B-B14F-4D97-AF65-F5344CB8AC3E}">
        <p14:creationId xmlns:p14="http://schemas.microsoft.com/office/powerpoint/2010/main" val="839046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4</a:t>
            </a:fld>
            <a:endParaRPr lang="zh-CN" altLang="en-US"/>
          </a:p>
        </p:txBody>
      </p:sp>
    </p:spTree>
    <p:extLst>
      <p:ext uri="{BB962C8B-B14F-4D97-AF65-F5344CB8AC3E}">
        <p14:creationId xmlns:p14="http://schemas.microsoft.com/office/powerpoint/2010/main" val="3538153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noProof="0" dirty="0"/>
              <a:t>Lord of the Flies uses the microcosm of the island to symbolize larger societal structures and power dynamics, making it a rich source for examining how the conflicts between different social classes are portrayed and dissected. By analyzing these representations, a deeper understanding of the novel's commentary on post-World War II social divisions and their impacts can be attained.</a:t>
            </a:r>
          </a:p>
        </p:txBody>
      </p:sp>
      <p:sp>
        <p:nvSpPr>
          <p:cNvPr id="4" name="灯片编号占位符 3"/>
          <p:cNvSpPr>
            <a:spLocks noGrp="1"/>
          </p:cNvSpPr>
          <p:nvPr>
            <p:ph type="sldNum" sz="quarter" idx="5"/>
          </p:nvPr>
        </p:nvSpPr>
        <p:spPr/>
        <p:txBody>
          <a:bodyPr/>
          <a:lstStyle/>
          <a:p>
            <a:fld id="{0EAB849B-8AA4-462E-90D4-30B99F7942ED}" type="slidenum">
              <a:rPr lang="zh-CN" altLang="en-US" smtClean="0"/>
              <a:t>5</a:t>
            </a:fld>
            <a:endParaRPr lang="zh-CN" altLang="en-US"/>
          </a:p>
        </p:txBody>
      </p:sp>
    </p:spTree>
    <p:extLst>
      <p:ext uri="{BB962C8B-B14F-4D97-AF65-F5344CB8AC3E}">
        <p14:creationId xmlns:p14="http://schemas.microsoft.com/office/powerpoint/2010/main" val="2648757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I would like to introduce the context of the topic, WWII.</a:t>
            </a:r>
            <a:endParaRPr lang="zh-CN" altLang="en-US" dirty="0"/>
          </a:p>
        </p:txBody>
      </p:sp>
      <p:sp>
        <p:nvSpPr>
          <p:cNvPr id="4" name="灯片编号占位符 3"/>
          <p:cNvSpPr>
            <a:spLocks noGrp="1"/>
          </p:cNvSpPr>
          <p:nvPr>
            <p:ph type="sldNum" sz="quarter" idx="5"/>
          </p:nvPr>
        </p:nvSpPr>
        <p:spPr/>
        <p:txBody>
          <a:bodyPr/>
          <a:lstStyle/>
          <a:p>
            <a:fld id="{0EAB849B-8AA4-462E-90D4-30B99F7942ED}" type="slidenum">
              <a:rPr lang="zh-CN" altLang="en-US" smtClean="0"/>
              <a:t>6</a:t>
            </a:fld>
            <a:endParaRPr lang="zh-CN" altLang="en-US"/>
          </a:p>
        </p:txBody>
      </p:sp>
    </p:spTree>
    <p:extLst>
      <p:ext uri="{BB962C8B-B14F-4D97-AF65-F5344CB8AC3E}">
        <p14:creationId xmlns:p14="http://schemas.microsoft.com/office/powerpoint/2010/main" val="130891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Who: German Nazi</a:t>
            </a:r>
          </a:p>
          <a:p>
            <a:r>
              <a:rPr lang="en-US" altLang="zh-CN" dirty="0"/>
              <a:t>When: September 1st, 1939</a:t>
            </a:r>
          </a:p>
          <a:p>
            <a:r>
              <a:rPr lang="en-US" altLang="zh-CN" dirty="0"/>
              <a:t>Iconic Event: Attacking Poland</a:t>
            </a:r>
          </a:p>
          <a:p>
            <a:r>
              <a:rPr lang="en-US" altLang="zh-CN" dirty="0"/>
              <a:t>The reason for starting WWII was to externalize the impact of internal economic crisis brought by Great Depression </a:t>
            </a:r>
          </a:p>
        </p:txBody>
      </p:sp>
      <p:sp>
        <p:nvSpPr>
          <p:cNvPr id="4" name="灯片编号占位符 3"/>
          <p:cNvSpPr>
            <a:spLocks noGrp="1"/>
          </p:cNvSpPr>
          <p:nvPr>
            <p:ph type="sldNum" sz="quarter" idx="5"/>
          </p:nvPr>
        </p:nvSpPr>
        <p:spPr/>
        <p:txBody>
          <a:bodyPr/>
          <a:lstStyle/>
          <a:p>
            <a:fld id="{0EAB849B-8AA4-462E-90D4-30B99F7942ED}" type="slidenum">
              <a:rPr lang="zh-CN" altLang="en-US" smtClean="0"/>
              <a:t>7</a:t>
            </a:fld>
            <a:endParaRPr lang="zh-CN" altLang="en-US"/>
          </a:p>
        </p:txBody>
      </p:sp>
    </p:spTree>
    <p:extLst>
      <p:ext uri="{BB962C8B-B14F-4D97-AF65-F5344CB8AC3E}">
        <p14:creationId xmlns:p14="http://schemas.microsoft.com/office/powerpoint/2010/main" val="2362559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power struggle during world war II is generally divided into the allies and axis powers by their different political views held. </a:t>
            </a:r>
          </a:p>
          <a:p>
            <a:endParaRPr lang="en-US" altLang="zh-CN" dirty="0"/>
          </a:p>
          <a:p>
            <a:r>
              <a:rPr lang="en-US" altLang="zh-CN" dirty="0"/>
              <a:t>By geographic position, it can be divided into the Eastern Front, pacific, and European areas.</a:t>
            </a:r>
          </a:p>
          <a:p>
            <a:endParaRPr lang="en-US" altLang="zh-CN" dirty="0"/>
          </a:p>
          <a:p>
            <a:r>
              <a:rPr lang="en-US" altLang="zh-CN" dirty="0"/>
              <a:t>includes</a:t>
            </a:r>
            <a:endParaRPr lang="zh-CN" altLang="en-US" dirty="0"/>
          </a:p>
        </p:txBody>
      </p:sp>
      <p:sp>
        <p:nvSpPr>
          <p:cNvPr id="4" name="灯片编号占位符 3"/>
          <p:cNvSpPr>
            <a:spLocks noGrp="1"/>
          </p:cNvSpPr>
          <p:nvPr>
            <p:ph type="sldNum" sz="quarter" idx="5"/>
          </p:nvPr>
        </p:nvSpPr>
        <p:spPr/>
        <p:txBody>
          <a:bodyPr/>
          <a:lstStyle/>
          <a:p>
            <a:fld id="{0EAB849B-8AA4-462E-90D4-30B99F7942ED}" type="slidenum">
              <a:rPr lang="zh-CN" altLang="en-US" smtClean="0"/>
              <a:t>8</a:t>
            </a:fld>
            <a:endParaRPr lang="zh-CN" altLang="en-US"/>
          </a:p>
        </p:txBody>
      </p:sp>
    </p:spTree>
    <p:extLst>
      <p:ext uri="{BB962C8B-B14F-4D97-AF65-F5344CB8AC3E}">
        <p14:creationId xmlns:p14="http://schemas.microsoft.com/office/powerpoint/2010/main" val="3839345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9</a:t>
            </a:fld>
            <a:endParaRPr lang="zh-CN" altLang="en-US"/>
          </a:p>
        </p:txBody>
      </p:sp>
    </p:spTree>
    <p:extLst>
      <p:ext uri="{BB962C8B-B14F-4D97-AF65-F5344CB8AC3E}">
        <p14:creationId xmlns:p14="http://schemas.microsoft.com/office/powerpoint/2010/main" val="1578655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5BA05-7F7D-215F-957A-3025D8FFC6B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5BB3703-1326-4454-7257-A708F9DB1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E1C3BE6-C183-C821-E7EE-DEE01E0D947D}"/>
              </a:ext>
            </a:extLst>
          </p:cNvPr>
          <p:cNvSpPr>
            <a:spLocks noGrp="1"/>
          </p:cNvSpPr>
          <p:nvPr>
            <p:ph type="dt" sz="half" idx="10"/>
          </p:nvPr>
        </p:nvSpPr>
        <p:spPr/>
        <p:txBody>
          <a:bodyPr/>
          <a:lstStyle/>
          <a:p>
            <a:fld id="{3118CCD8-1567-E440-ADD0-20DB8E625D35}" type="datetimeFigureOut">
              <a:rPr kumimoji="1" lang="zh-CN" altLang="en-US" smtClean="0"/>
              <a:t>2023/12/12</a:t>
            </a:fld>
            <a:endParaRPr kumimoji="1" lang="zh-CN" altLang="en-US"/>
          </a:p>
        </p:txBody>
      </p:sp>
      <p:sp>
        <p:nvSpPr>
          <p:cNvPr id="5" name="页脚占位符 4">
            <a:extLst>
              <a:ext uri="{FF2B5EF4-FFF2-40B4-BE49-F238E27FC236}">
                <a16:creationId xmlns:a16="http://schemas.microsoft.com/office/drawing/2014/main" id="{9E0666D5-070B-B2EB-9471-C8AAC418986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02B7C3C-C465-44EB-DE3B-005D7B98F5A8}"/>
              </a:ext>
            </a:extLst>
          </p:cNvPr>
          <p:cNvSpPr>
            <a:spLocks noGrp="1"/>
          </p:cNvSpPr>
          <p:nvPr>
            <p:ph type="sldNum" sz="quarter" idx="12"/>
          </p:nvPr>
        </p:nvSpPr>
        <p:spPr/>
        <p:txBody>
          <a:bodyPr/>
          <a:lstStyle/>
          <a:p>
            <a:fld id="{A74086CE-FBCC-F64B-B3D4-8689A072F787}" type="slidenum">
              <a:rPr kumimoji="1" lang="zh-CN" altLang="en-US" smtClean="0"/>
              <a:t>‹#›</a:t>
            </a:fld>
            <a:endParaRPr kumimoji="1" lang="zh-CN" altLang="en-US"/>
          </a:p>
        </p:txBody>
      </p:sp>
    </p:spTree>
    <p:extLst>
      <p:ext uri="{BB962C8B-B14F-4D97-AF65-F5344CB8AC3E}">
        <p14:creationId xmlns:p14="http://schemas.microsoft.com/office/powerpoint/2010/main" val="328361384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9B60C-14F1-13E8-88D0-2AE90A2CC28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A6CB97C-29AF-F266-0C21-A708F621359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4A42D92-D5C4-109F-98CE-02F9A3D76585}"/>
              </a:ext>
            </a:extLst>
          </p:cNvPr>
          <p:cNvSpPr>
            <a:spLocks noGrp="1"/>
          </p:cNvSpPr>
          <p:nvPr>
            <p:ph type="dt" sz="half" idx="10"/>
          </p:nvPr>
        </p:nvSpPr>
        <p:spPr/>
        <p:txBody>
          <a:bodyPr/>
          <a:lstStyle/>
          <a:p>
            <a:fld id="{3118CCD8-1567-E440-ADD0-20DB8E625D35}" type="datetimeFigureOut">
              <a:rPr kumimoji="1" lang="zh-CN" altLang="en-US" smtClean="0"/>
              <a:t>2023/12/12</a:t>
            </a:fld>
            <a:endParaRPr kumimoji="1" lang="zh-CN" altLang="en-US"/>
          </a:p>
        </p:txBody>
      </p:sp>
      <p:sp>
        <p:nvSpPr>
          <p:cNvPr id="5" name="页脚占位符 4">
            <a:extLst>
              <a:ext uri="{FF2B5EF4-FFF2-40B4-BE49-F238E27FC236}">
                <a16:creationId xmlns:a16="http://schemas.microsoft.com/office/drawing/2014/main" id="{C2ED87E9-B25A-F809-850C-FD06E150C16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ACF3019-7AE8-5A0A-1AFF-35770965E0F0}"/>
              </a:ext>
            </a:extLst>
          </p:cNvPr>
          <p:cNvSpPr>
            <a:spLocks noGrp="1"/>
          </p:cNvSpPr>
          <p:nvPr>
            <p:ph type="sldNum" sz="quarter" idx="12"/>
          </p:nvPr>
        </p:nvSpPr>
        <p:spPr/>
        <p:txBody>
          <a:bodyPr/>
          <a:lstStyle/>
          <a:p>
            <a:fld id="{A74086CE-FBCC-F64B-B3D4-8689A072F787}" type="slidenum">
              <a:rPr kumimoji="1" lang="zh-CN" altLang="en-US" smtClean="0"/>
              <a:t>‹#›</a:t>
            </a:fld>
            <a:endParaRPr kumimoji="1" lang="zh-CN" altLang="en-US"/>
          </a:p>
        </p:txBody>
      </p:sp>
    </p:spTree>
    <p:extLst>
      <p:ext uri="{BB962C8B-B14F-4D97-AF65-F5344CB8AC3E}">
        <p14:creationId xmlns:p14="http://schemas.microsoft.com/office/powerpoint/2010/main" val="38415649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D311881-8DB9-9FE2-ACD6-76EDFC1365B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41EA778-B7FD-EA91-60FB-CD2DD94931B5}"/>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A656D3B-E8B3-FC24-E64E-0575B06D59B0}"/>
              </a:ext>
            </a:extLst>
          </p:cNvPr>
          <p:cNvSpPr>
            <a:spLocks noGrp="1"/>
          </p:cNvSpPr>
          <p:nvPr>
            <p:ph type="dt" sz="half" idx="10"/>
          </p:nvPr>
        </p:nvSpPr>
        <p:spPr/>
        <p:txBody>
          <a:bodyPr/>
          <a:lstStyle/>
          <a:p>
            <a:fld id="{3118CCD8-1567-E440-ADD0-20DB8E625D35}" type="datetimeFigureOut">
              <a:rPr kumimoji="1" lang="zh-CN" altLang="en-US" smtClean="0"/>
              <a:t>2023/12/12</a:t>
            </a:fld>
            <a:endParaRPr kumimoji="1" lang="zh-CN" altLang="en-US"/>
          </a:p>
        </p:txBody>
      </p:sp>
      <p:sp>
        <p:nvSpPr>
          <p:cNvPr id="5" name="页脚占位符 4">
            <a:extLst>
              <a:ext uri="{FF2B5EF4-FFF2-40B4-BE49-F238E27FC236}">
                <a16:creationId xmlns:a16="http://schemas.microsoft.com/office/drawing/2014/main" id="{41677810-2BC1-A0BA-F410-212E06177EA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D6504B5-BD63-C422-1055-3EDE2365855C}"/>
              </a:ext>
            </a:extLst>
          </p:cNvPr>
          <p:cNvSpPr>
            <a:spLocks noGrp="1"/>
          </p:cNvSpPr>
          <p:nvPr>
            <p:ph type="sldNum" sz="quarter" idx="12"/>
          </p:nvPr>
        </p:nvSpPr>
        <p:spPr/>
        <p:txBody>
          <a:bodyPr/>
          <a:lstStyle/>
          <a:p>
            <a:fld id="{A74086CE-FBCC-F64B-B3D4-8689A072F787}" type="slidenum">
              <a:rPr kumimoji="1" lang="zh-CN" altLang="en-US" smtClean="0"/>
              <a:t>‹#›</a:t>
            </a:fld>
            <a:endParaRPr kumimoji="1" lang="zh-CN" altLang="en-US"/>
          </a:p>
        </p:txBody>
      </p:sp>
    </p:spTree>
    <p:extLst>
      <p:ext uri="{BB962C8B-B14F-4D97-AF65-F5344CB8AC3E}">
        <p14:creationId xmlns:p14="http://schemas.microsoft.com/office/powerpoint/2010/main" val="410240905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F541B-F234-EB22-B029-8077244DA06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AA9CDEA-9683-BF99-3D9F-A11794680D22}"/>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1D82B1B-A2C7-FDAF-96E0-494BDF96242E}"/>
              </a:ext>
            </a:extLst>
          </p:cNvPr>
          <p:cNvSpPr>
            <a:spLocks noGrp="1"/>
          </p:cNvSpPr>
          <p:nvPr>
            <p:ph type="dt" sz="half" idx="10"/>
          </p:nvPr>
        </p:nvSpPr>
        <p:spPr/>
        <p:txBody>
          <a:bodyPr/>
          <a:lstStyle/>
          <a:p>
            <a:fld id="{3118CCD8-1567-E440-ADD0-20DB8E625D35}" type="datetimeFigureOut">
              <a:rPr kumimoji="1" lang="zh-CN" altLang="en-US" smtClean="0"/>
              <a:t>2023/12/12</a:t>
            </a:fld>
            <a:endParaRPr kumimoji="1" lang="zh-CN" altLang="en-US"/>
          </a:p>
        </p:txBody>
      </p:sp>
      <p:sp>
        <p:nvSpPr>
          <p:cNvPr id="5" name="页脚占位符 4">
            <a:extLst>
              <a:ext uri="{FF2B5EF4-FFF2-40B4-BE49-F238E27FC236}">
                <a16:creationId xmlns:a16="http://schemas.microsoft.com/office/drawing/2014/main" id="{5FD8FC96-0E8F-2A71-1DE0-D58348FCD65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D9E721D-6D44-F3ED-60BC-6251491E6B43}"/>
              </a:ext>
            </a:extLst>
          </p:cNvPr>
          <p:cNvSpPr>
            <a:spLocks noGrp="1"/>
          </p:cNvSpPr>
          <p:nvPr>
            <p:ph type="sldNum" sz="quarter" idx="12"/>
          </p:nvPr>
        </p:nvSpPr>
        <p:spPr/>
        <p:txBody>
          <a:bodyPr/>
          <a:lstStyle/>
          <a:p>
            <a:fld id="{A74086CE-FBCC-F64B-B3D4-8689A072F787}" type="slidenum">
              <a:rPr kumimoji="1" lang="zh-CN" altLang="en-US" smtClean="0"/>
              <a:t>‹#›</a:t>
            </a:fld>
            <a:endParaRPr kumimoji="1" lang="zh-CN" altLang="en-US"/>
          </a:p>
        </p:txBody>
      </p:sp>
    </p:spTree>
    <p:extLst>
      <p:ext uri="{BB962C8B-B14F-4D97-AF65-F5344CB8AC3E}">
        <p14:creationId xmlns:p14="http://schemas.microsoft.com/office/powerpoint/2010/main" val="1455549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00C96-A98E-42A3-21AF-7B6A56248FB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40E320B6-ACFF-52F0-251F-F34DA6FD51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9FF77C5-2798-360D-65BD-3E1176BC0AD8}"/>
              </a:ext>
            </a:extLst>
          </p:cNvPr>
          <p:cNvSpPr>
            <a:spLocks noGrp="1"/>
          </p:cNvSpPr>
          <p:nvPr>
            <p:ph type="dt" sz="half" idx="10"/>
          </p:nvPr>
        </p:nvSpPr>
        <p:spPr/>
        <p:txBody>
          <a:bodyPr/>
          <a:lstStyle/>
          <a:p>
            <a:fld id="{3118CCD8-1567-E440-ADD0-20DB8E625D35}" type="datetimeFigureOut">
              <a:rPr kumimoji="1" lang="zh-CN" altLang="en-US" smtClean="0"/>
              <a:t>2023/12/12</a:t>
            </a:fld>
            <a:endParaRPr kumimoji="1" lang="zh-CN" altLang="en-US"/>
          </a:p>
        </p:txBody>
      </p:sp>
      <p:sp>
        <p:nvSpPr>
          <p:cNvPr id="5" name="页脚占位符 4">
            <a:extLst>
              <a:ext uri="{FF2B5EF4-FFF2-40B4-BE49-F238E27FC236}">
                <a16:creationId xmlns:a16="http://schemas.microsoft.com/office/drawing/2014/main" id="{4259AF1B-57B3-A953-6729-A027923ED15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569AB44-9F70-7636-8F02-F47F4FD3C063}"/>
              </a:ext>
            </a:extLst>
          </p:cNvPr>
          <p:cNvSpPr>
            <a:spLocks noGrp="1"/>
          </p:cNvSpPr>
          <p:nvPr>
            <p:ph type="sldNum" sz="quarter" idx="12"/>
          </p:nvPr>
        </p:nvSpPr>
        <p:spPr/>
        <p:txBody>
          <a:bodyPr/>
          <a:lstStyle/>
          <a:p>
            <a:fld id="{A74086CE-FBCC-F64B-B3D4-8689A072F787}" type="slidenum">
              <a:rPr kumimoji="1" lang="zh-CN" altLang="en-US" smtClean="0"/>
              <a:t>‹#›</a:t>
            </a:fld>
            <a:endParaRPr kumimoji="1" lang="zh-CN" altLang="en-US"/>
          </a:p>
        </p:txBody>
      </p:sp>
    </p:spTree>
    <p:extLst>
      <p:ext uri="{BB962C8B-B14F-4D97-AF65-F5344CB8AC3E}">
        <p14:creationId xmlns:p14="http://schemas.microsoft.com/office/powerpoint/2010/main" val="36361716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3B842-1E95-1B72-9746-0BA144ABE29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4356B12-C098-2C96-E74E-1EBD475F90C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DDC433F1-CB54-2A7D-75BE-9215D447D47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D99917D-BEC1-86E3-9A95-6790DD15FA3A}"/>
              </a:ext>
            </a:extLst>
          </p:cNvPr>
          <p:cNvSpPr>
            <a:spLocks noGrp="1"/>
          </p:cNvSpPr>
          <p:nvPr>
            <p:ph type="dt" sz="half" idx="10"/>
          </p:nvPr>
        </p:nvSpPr>
        <p:spPr/>
        <p:txBody>
          <a:bodyPr/>
          <a:lstStyle/>
          <a:p>
            <a:fld id="{3118CCD8-1567-E440-ADD0-20DB8E625D35}" type="datetimeFigureOut">
              <a:rPr kumimoji="1" lang="zh-CN" altLang="en-US" smtClean="0"/>
              <a:t>2023/12/12</a:t>
            </a:fld>
            <a:endParaRPr kumimoji="1" lang="zh-CN" altLang="en-US"/>
          </a:p>
        </p:txBody>
      </p:sp>
      <p:sp>
        <p:nvSpPr>
          <p:cNvPr id="6" name="页脚占位符 5">
            <a:extLst>
              <a:ext uri="{FF2B5EF4-FFF2-40B4-BE49-F238E27FC236}">
                <a16:creationId xmlns:a16="http://schemas.microsoft.com/office/drawing/2014/main" id="{DE17F896-BB0B-009A-3CBC-E72FAA800CA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906F312-AC87-80B6-A88E-5B5A7A27469A}"/>
              </a:ext>
            </a:extLst>
          </p:cNvPr>
          <p:cNvSpPr>
            <a:spLocks noGrp="1"/>
          </p:cNvSpPr>
          <p:nvPr>
            <p:ph type="sldNum" sz="quarter" idx="12"/>
          </p:nvPr>
        </p:nvSpPr>
        <p:spPr/>
        <p:txBody>
          <a:bodyPr/>
          <a:lstStyle/>
          <a:p>
            <a:fld id="{A74086CE-FBCC-F64B-B3D4-8689A072F787}" type="slidenum">
              <a:rPr kumimoji="1" lang="zh-CN" altLang="en-US" smtClean="0"/>
              <a:t>‹#›</a:t>
            </a:fld>
            <a:endParaRPr kumimoji="1" lang="zh-CN" altLang="en-US"/>
          </a:p>
        </p:txBody>
      </p:sp>
    </p:spTree>
    <p:extLst>
      <p:ext uri="{BB962C8B-B14F-4D97-AF65-F5344CB8AC3E}">
        <p14:creationId xmlns:p14="http://schemas.microsoft.com/office/powerpoint/2010/main" val="37251512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C5BB9-0A09-2F97-4CAF-490A0D4449A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F31BC7C-C52C-02C2-8066-E9B8B5E4ED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DBC6971-9F61-C38F-1F88-6EA43B23C71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F49B26F-1A3E-2325-034E-5E4D7C5D5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DEA8058-78FF-EF52-D11A-10F2741E97F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F60706F-8FD6-13D9-5749-8A74E2360BB4}"/>
              </a:ext>
            </a:extLst>
          </p:cNvPr>
          <p:cNvSpPr>
            <a:spLocks noGrp="1"/>
          </p:cNvSpPr>
          <p:nvPr>
            <p:ph type="dt" sz="half" idx="10"/>
          </p:nvPr>
        </p:nvSpPr>
        <p:spPr/>
        <p:txBody>
          <a:bodyPr/>
          <a:lstStyle/>
          <a:p>
            <a:fld id="{3118CCD8-1567-E440-ADD0-20DB8E625D35}" type="datetimeFigureOut">
              <a:rPr kumimoji="1" lang="zh-CN" altLang="en-US" smtClean="0"/>
              <a:t>2023/12/12</a:t>
            </a:fld>
            <a:endParaRPr kumimoji="1" lang="zh-CN" altLang="en-US"/>
          </a:p>
        </p:txBody>
      </p:sp>
      <p:sp>
        <p:nvSpPr>
          <p:cNvPr id="8" name="页脚占位符 7">
            <a:extLst>
              <a:ext uri="{FF2B5EF4-FFF2-40B4-BE49-F238E27FC236}">
                <a16:creationId xmlns:a16="http://schemas.microsoft.com/office/drawing/2014/main" id="{51A0BA1D-6DF9-F288-BBF0-E309F3D4BE6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D5CBEE9-2565-DA20-BD1A-05CAA4ED010B}"/>
              </a:ext>
            </a:extLst>
          </p:cNvPr>
          <p:cNvSpPr>
            <a:spLocks noGrp="1"/>
          </p:cNvSpPr>
          <p:nvPr>
            <p:ph type="sldNum" sz="quarter" idx="12"/>
          </p:nvPr>
        </p:nvSpPr>
        <p:spPr/>
        <p:txBody>
          <a:bodyPr/>
          <a:lstStyle/>
          <a:p>
            <a:fld id="{A74086CE-FBCC-F64B-B3D4-8689A072F787}" type="slidenum">
              <a:rPr kumimoji="1" lang="zh-CN" altLang="en-US" smtClean="0"/>
              <a:t>‹#›</a:t>
            </a:fld>
            <a:endParaRPr kumimoji="1" lang="zh-CN" altLang="en-US"/>
          </a:p>
        </p:txBody>
      </p:sp>
    </p:spTree>
    <p:extLst>
      <p:ext uri="{BB962C8B-B14F-4D97-AF65-F5344CB8AC3E}">
        <p14:creationId xmlns:p14="http://schemas.microsoft.com/office/powerpoint/2010/main" val="66388062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012A8-6008-1FE0-205C-DB6EE0B6B7A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1FC4842-3761-A643-875E-769D2C60D83F}"/>
              </a:ext>
            </a:extLst>
          </p:cNvPr>
          <p:cNvSpPr>
            <a:spLocks noGrp="1"/>
          </p:cNvSpPr>
          <p:nvPr>
            <p:ph type="dt" sz="half" idx="10"/>
          </p:nvPr>
        </p:nvSpPr>
        <p:spPr/>
        <p:txBody>
          <a:bodyPr/>
          <a:lstStyle/>
          <a:p>
            <a:fld id="{3118CCD8-1567-E440-ADD0-20DB8E625D35}" type="datetimeFigureOut">
              <a:rPr kumimoji="1" lang="zh-CN" altLang="en-US" smtClean="0"/>
              <a:t>2023/12/12</a:t>
            </a:fld>
            <a:endParaRPr kumimoji="1" lang="zh-CN" altLang="en-US"/>
          </a:p>
        </p:txBody>
      </p:sp>
      <p:sp>
        <p:nvSpPr>
          <p:cNvPr id="4" name="页脚占位符 3">
            <a:extLst>
              <a:ext uri="{FF2B5EF4-FFF2-40B4-BE49-F238E27FC236}">
                <a16:creationId xmlns:a16="http://schemas.microsoft.com/office/drawing/2014/main" id="{76FC92EF-93D6-868B-A8AD-1429CCB5237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F0CE8CE-0584-6884-2116-9068B62C8B20}"/>
              </a:ext>
            </a:extLst>
          </p:cNvPr>
          <p:cNvSpPr>
            <a:spLocks noGrp="1"/>
          </p:cNvSpPr>
          <p:nvPr>
            <p:ph type="sldNum" sz="quarter" idx="12"/>
          </p:nvPr>
        </p:nvSpPr>
        <p:spPr/>
        <p:txBody>
          <a:bodyPr/>
          <a:lstStyle/>
          <a:p>
            <a:fld id="{A74086CE-FBCC-F64B-B3D4-8689A072F787}" type="slidenum">
              <a:rPr kumimoji="1" lang="zh-CN" altLang="en-US" smtClean="0"/>
              <a:t>‹#›</a:t>
            </a:fld>
            <a:endParaRPr kumimoji="1" lang="zh-CN" altLang="en-US"/>
          </a:p>
        </p:txBody>
      </p:sp>
    </p:spTree>
    <p:extLst>
      <p:ext uri="{BB962C8B-B14F-4D97-AF65-F5344CB8AC3E}">
        <p14:creationId xmlns:p14="http://schemas.microsoft.com/office/powerpoint/2010/main" val="391379279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B156FD-F030-040D-5E3B-0B20F8603CA9}"/>
              </a:ext>
            </a:extLst>
          </p:cNvPr>
          <p:cNvSpPr>
            <a:spLocks noGrp="1"/>
          </p:cNvSpPr>
          <p:nvPr>
            <p:ph type="dt" sz="half" idx="10"/>
          </p:nvPr>
        </p:nvSpPr>
        <p:spPr/>
        <p:txBody>
          <a:bodyPr/>
          <a:lstStyle/>
          <a:p>
            <a:fld id="{3118CCD8-1567-E440-ADD0-20DB8E625D35}" type="datetimeFigureOut">
              <a:rPr kumimoji="1" lang="zh-CN" altLang="en-US" smtClean="0"/>
              <a:t>2023/12/12</a:t>
            </a:fld>
            <a:endParaRPr kumimoji="1" lang="zh-CN" altLang="en-US"/>
          </a:p>
        </p:txBody>
      </p:sp>
      <p:sp>
        <p:nvSpPr>
          <p:cNvPr id="3" name="页脚占位符 2">
            <a:extLst>
              <a:ext uri="{FF2B5EF4-FFF2-40B4-BE49-F238E27FC236}">
                <a16:creationId xmlns:a16="http://schemas.microsoft.com/office/drawing/2014/main" id="{2C6CBDD1-5131-992D-2075-D0D79D4C976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A157292-BBBA-D372-418B-73CDD487D396}"/>
              </a:ext>
            </a:extLst>
          </p:cNvPr>
          <p:cNvSpPr>
            <a:spLocks noGrp="1"/>
          </p:cNvSpPr>
          <p:nvPr>
            <p:ph type="sldNum" sz="quarter" idx="12"/>
          </p:nvPr>
        </p:nvSpPr>
        <p:spPr/>
        <p:txBody>
          <a:bodyPr/>
          <a:lstStyle/>
          <a:p>
            <a:fld id="{A74086CE-FBCC-F64B-B3D4-8689A072F787}" type="slidenum">
              <a:rPr kumimoji="1" lang="zh-CN" altLang="en-US" smtClean="0"/>
              <a:t>‹#›</a:t>
            </a:fld>
            <a:endParaRPr kumimoji="1" lang="zh-CN" altLang="en-US"/>
          </a:p>
        </p:txBody>
      </p:sp>
    </p:spTree>
    <p:extLst>
      <p:ext uri="{BB962C8B-B14F-4D97-AF65-F5344CB8AC3E}">
        <p14:creationId xmlns:p14="http://schemas.microsoft.com/office/powerpoint/2010/main" val="8689664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2CEB5-4724-5D4F-5D00-0DB7496559B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E3B29A9-5649-F857-0793-CE3B2CE7EC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5C89EDF-4BA9-0F87-47DA-611621C4A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4C48C85-71AC-72C1-5E4A-C991912A8827}"/>
              </a:ext>
            </a:extLst>
          </p:cNvPr>
          <p:cNvSpPr>
            <a:spLocks noGrp="1"/>
          </p:cNvSpPr>
          <p:nvPr>
            <p:ph type="dt" sz="half" idx="10"/>
          </p:nvPr>
        </p:nvSpPr>
        <p:spPr/>
        <p:txBody>
          <a:bodyPr/>
          <a:lstStyle/>
          <a:p>
            <a:fld id="{3118CCD8-1567-E440-ADD0-20DB8E625D35}" type="datetimeFigureOut">
              <a:rPr kumimoji="1" lang="zh-CN" altLang="en-US" smtClean="0"/>
              <a:t>2023/12/12</a:t>
            </a:fld>
            <a:endParaRPr kumimoji="1" lang="zh-CN" altLang="en-US"/>
          </a:p>
        </p:txBody>
      </p:sp>
      <p:sp>
        <p:nvSpPr>
          <p:cNvPr id="6" name="页脚占位符 5">
            <a:extLst>
              <a:ext uri="{FF2B5EF4-FFF2-40B4-BE49-F238E27FC236}">
                <a16:creationId xmlns:a16="http://schemas.microsoft.com/office/drawing/2014/main" id="{6AACEA11-F6FA-72C9-34AA-5C5AB0B47C8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0A8BD62-5A1E-73E8-F9DD-B708F275D619}"/>
              </a:ext>
            </a:extLst>
          </p:cNvPr>
          <p:cNvSpPr>
            <a:spLocks noGrp="1"/>
          </p:cNvSpPr>
          <p:nvPr>
            <p:ph type="sldNum" sz="quarter" idx="12"/>
          </p:nvPr>
        </p:nvSpPr>
        <p:spPr/>
        <p:txBody>
          <a:bodyPr/>
          <a:lstStyle/>
          <a:p>
            <a:fld id="{A74086CE-FBCC-F64B-B3D4-8689A072F787}" type="slidenum">
              <a:rPr kumimoji="1" lang="zh-CN" altLang="en-US" smtClean="0"/>
              <a:t>‹#›</a:t>
            </a:fld>
            <a:endParaRPr kumimoji="1" lang="zh-CN" altLang="en-US"/>
          </a:p>
        </p:txBody>
      </p:sp>
    </p:spTree>
    <p:extLst>
      <p:ext uri="{BB962C8B-B14F-4D97-AF65-F5344CB8AC3E}">
        <p14:creationId xmlns:p14="http://schemas.microsoft.com/office/powerpoint/2010/main" val="19271284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9F4584-9B5B-BC5D-A040-27B6B1D5816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45B8C2D3-CAA7-E944-6931-C9478C45C7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BFDFC01-0282-F460-4B96-276BB476C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45B977A-7E07-D7D0-F2DB-4BC7E3318C96}"/>
              </a:ext>
            </a:extLst>
          </p:cNvPr>
          <p:cNvSpPr>
            <a:spLocks noGrp="1"/>
          </p:cNvSpPr>
          <p:nvPr>
            <p:ph type="dt" sz="half" idx="10"/>
          </p:nvPr>
        </p:nvSpPr>
        <p:spPr/>
        <p:txBody>
          <a:bodyPr/>
          <a:lstStyle/>
          <a:p>
            <a:fld id="{3118CCD8-1567-E440-ADD0-20DB8E625D35}" type="datetimeFigureOut">
              <a:rPr kumimoji="1" lang="zh-CN" altLang="en-US" smtClean="0"/>
              <a:t>2023/12/12</a:t>
            </a:fld>
            <a:endParaRPr kumimoji="1" lang="zh-CN" altLang="en-US"/>
          </a:p>
        </p:txBody>
      </p:sp>
      <p:sp>
        <p:nvSpPr>
          <p:cNvPr id="6" name="页脚占位符 5">
            <a:extLst>
              <a:ext uri="{FF2B5EF4-FFF2-40B4-BE49-F238E27FC236}">
                <a16:creationId xmlns:a16="http://schemas.microsoft.com/office/drawing/2014/main" id="{26F98E1E-7328-0254-0D72-917F3704228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9497A15-A646-C8A9-0E6B-515642D91D82}"/>
              </a:ext>
            </a:extLst>
          </p:cNvPr>
          <p:cNvSpPr>
            <a:spLocks noGrp="1"/>
          </p:cNvSpPr>
          <p:nvPr>
            <p:ph type="sldNum" sz="quarter" idx="12"/>
          </p:nvPr>
        </p:nvSpPr>
        <p:spPr/>
        <p:txBody>
          <a:bodyPr/>
          <a:lstStyle/>
          <a:p>
            <a:fld id="{A74086CE-FBCC-F64B-B3D4-8689A072F787}" type="slidenum">
              <a:rPr kumimoji="1" lang="zh-CN" altLang="en-US" smtClean="0"/>
              <a:t>‹#›</a:t>
            </a:fld>
            <a:endParaRPr kumimoji="1" lang="zh-CN" altLang="en-US"/>
          </a:p>
        </p:txBody>
      </p:sp>
    </p:spTree>
    <p:extLst>
      <p:ext uri="{BB962C8B-B14F-4D97-AF65-F5344CB8AC3E}">
        <p14:creationId xmlns:p14="http://schemas.microsoft.com/office/powerpoint/2010/main" val="20069436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6DD"/>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D407D6A-B9EA-F1B8-902B-520DC819C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C10CD89-BA2E-A0F8-1E88-73415EBDDB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6DAB6F8-9959-63BA-A37F-325578E95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8CCD8-1567-E440-ADD0-20DB8E625D35}" type="datetimeFigureOut">
              <a:rPr kumimoji="1" lang="zh-CN" altLang="en-US" smtClean="0"/>
              <a:t>2023/12/12</a:t>
            </a:fld>
            <a:endParaRPr kumimoji="1" lang="zh-CN" altLang="en-US"/>
          </a:p>
        </p:txBody>
      </p:sp>
      <p:sp>
        <p:nvSpPr>
          <p:cNvPr id="5" name="页脚占位符 4">
            <a:extLst>
              <a:ext uri="{FF2B5EF4-FFF2-40B4-BE49-F238E27FC236}">
                <a16:creationId xmlns:a16="http://schemas.microsoft.com/office/drawing/2014/main" id="{CDACD5F3-55C3-0A69-E191-2A397D6FC9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D35A6AA-E51A-4DF6-187F-B897970693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086CE-FBCC-F64B-B3D4-8689A072F787}" type="slidenum">
              <a:rPr kumimoji="1" lang="zh-CN" altLang="en-US" smtClean="0"/>
              <a:t>‹#›</a:t>
            </a:fld>
            <a:endParaRPr kumimoji="1" lang="zh-CN" altLang="en-US"/>
          </a:p>
        </p:txBody>
      </p:sp>
    </p:spTree>
    <p:extLst>
      <p:ext uri="{BB962C8B-B14F-4D97-AF65-F5344CB8AC3E}">
        <p14:creationId xmlns:p14="http://schemas.microsoft.com/office/powerpoint/2010/main" val="890064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a:extLst>
              <a:ext uri="{FF2B5EF4-FFF2-40B4-BE49-F238E27FC236}">
                <a16:creationId xmlns:a16="http://schemas.microsoft.com/office/drawing/2014/main" id="{F3B53132-448E-4CDD-A9A5-F77B5E44828F}"/>
              </a:ext>
            </a:extLst>
          </p:cNvPr>
          <p:cNvSpPr/>
          <p:nvPr/>
        </p:nvSpPr>
        <p:spPr>
          <a:xfrm>
            <a:off x="0" y="0"/>
            <a:ext cx="4052262" cy="3016345"/>
          </a:xfrm>
          <a:custGeom>
            <a:avLst/>
            <a:gdLst>
              <a:gd name="connsiteX0" fmla="*/ 0 w 4052262"/>
              <a:gd name="connsiteY0" fmla="*/ 0 h 3016345"/>
              <a:gd name="connsiteX1" fmla="*/ 4052262 w 4052262"/>
              <a:gd name="connsiteY1" fmla="*/ 0 h 3016345"/>
              <a:gd name="connsiteX2" fmla="*/ 3939818 w 4052262"/>
              <a:gd name="connsiteY2" fmla="*/ 42030 h 3016345"/>
              <a:gd name="connsiteX3" fmla="*/ 2418080 w 4052262"/>
              <a:gd name="connsiteY3" fmla="*/ 762001 h 3016345"/>
              <a:gd name="connsiteX4" fmla="*/ 1503680 w 4052262"/>
              <a:gd name="connsiteY4" fmla="*/ 1899921 h 3016345"/>
              <a:gd name="connsiteX5" fmla="*/ 77467 w 4052262"/>
              <a:gd name="connsiteY5" fmla="*/ 3016345 h 3016345"/>
              <a:gd name="connsiteX6" fmla="*/ 0 w 4052262"/>
              <a:gd name="connsiteY6" fmla="*/ 3015938 h 3016345"/>
              <a:gd name="connsiteX7" fmla="*/ 0 w 4052262"/>
              <a:gd name="connsiteY7" fmla="*/ 0 h 301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262" h="3016345">
                <a:moveTo>
                  <a:pt x="0" y="0"/>
                </a:moveTo>
                <a:lnTo>
                  <a:pt x="4052262" y="0"/>
                </a:lnTo>
                <a:lnTo>
                  <a:pt x="3939818" y="42030"/>
                </a:lnTo>
                <a:cubicBezTo>
                  <a:pt x="3347561" y="268447"/>
                  <a:pt x="2797810" y="501651"/>
                  <a:pt x="2418080" y="762001"/>
                </a:cubicBezTo>
                <a:cubicBezTo>
                  <a:pt x="1911773" y="1109134"/>
                  <a:pt x="1930400" y="1539241"/>
                  <a:pt x="1503680" y="1899921"/>
                </a:cubicBezTo>
                <a:cubicBezTo>
                  <a:pt x="1156970" y="2192974"/>
                  <a:pt x="472665" y="2961119"/>
                  <a:pt x="77467" y="3016345"/>
                </a:cubicBezTo>
                <a:lnTo>
                  <a:pt x="0" y="3015938"/>
                </a:lnTo>
                <a:lnTo>
                  <a:pt x="0" y="0"/>
                </a:lnTo>
                <a:close/>
              </a:path>
            </a:pathLst>
          </a:cu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FE32BE5B-3AC1-46D9-95AA-40DC68FD11E2}"/>
              </a:ext>
            </a:extLst>
          </p:cNvPr>
          <p:cNvSpPr/>
          <p:nvPr/>
        </p:nvSpPr>
        <p:spPr>
          <a:xfrm>
            <a:off x="9993672" y="2964606"/>
            <a:ext cx="2198329" cy="3893394"/>
          </a:xfrm>
          <a:custGeom>
            <a:avLst/>
            <a:gdLst>
              <a:gd name="connsiteX0" fmla="*/ 2198329 w 2198329"/>
              <a:gd name="connsiteY0" fmla="*/ 0 h 3893394"/>
              <a:gd name="connsiteX1" fmla="*/ 2198329 w 2198329"/>
              <a:gd name="connsiteY1" fmla="*/ 3893394 h 3893394"/>
              <a:gd name="connsiteX2" fmla="*/ 0 w 2198329"/>
              <a:gd name="connsiteY2" fmla="*/ 3893394 h 3893394"/>
              <a:gd name="connsiteX3" fmla="*/ 35142 w 2198329"/>
              <a:gd name="connsiteY3" fmla="*/ 3797340 h 3893394"/>
              <a:gd name="connsiteX4" fmla="*/ 1060409 w 2198329"/>
              <a:gd name="connsiteY4" fmla="*/ 1830914 h 3893394"/>
              <a:gd name="connsiteX5" fmla="*/ 2183125 w 2198329"/>
              <a:gd name="connsiteY5" fmla="*/ 16110 h 3893394"/>
              <a:gd name="connsiteX6" fmla="*/ 2198329 w 2198329"/>
              <a:gd name="connsiteY6" fmla="*/ 0 h 3893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329" h="3893394">
                <a:moveTo>
                  <a:pt x="2198329" y="0"/>
                </a:moveTo>
                <a:lnTo>
                  <a:pt x="2198329" y="3893394"/>
                </a:lnTo>
                <a:lnTo>
                  <a:pt x="0" y="3893394"/>
                </a:lnTo>
                <a:lnTo>
                  <a:pt x="35142" y="3797340"/>
                </a:lnTo>
                <a:cubicBezTo>
                  <a:pt x="238825" y="3265353"/>
                  <a:pt x="678139" y="2429508"/>
                  <a:pt x="1060409" y="1830914"/>
                </a:cubicBezTo>
                <a:cubicBezTo>
                  <a:pt x="1360764" y="1360591"/>
                  <a:pt x="1823593" y="417252"/>
                  <a:pt x="2183125" y="16110"/>
                </a:cubicBezTo>
                <a:lnTo>
                  <a:pt x="2198329" y="0"/>
                </a:lnTo>
                <a:close/>
              </a:path>
            </a:pathLst>
          </a:custGeom>
          <a:solidFill>
            <a:srgbClr val="AE6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11981113-6580-4676-B323-4C8C1F78FDE5}"/>
              </a:ext>
            </a:extLst>
          </p:cNvPr>
          <p:cNvSpPr/>
          <p:nvPr/>
        </p:nvSpPr>
        <p:spPr>
          <a:xfrm>
            <a:off x="2227226"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BD7C8FA8-8D84-4BEC-9DDB-E439A635C54A}"/>
              </a:ext>
            </a:extLst>
          </p:cNvPr>
          <p:cNvSpPr txBox="1"/>
          <p:nvPr/>
        </p:nvSpPr>
        <p:spPr>
          <a:xfrm>
            <a:off x="1812450" y="1392120"/>
            <a:ext cx="10060568" cy="2554545"/>
          </a:xfrm>
          <a:prstGeom prst="rect">
            <a:avLst/>
          </a:prstGeom>
          <a:noFill/>
        </p:spPr>
        <p:txBody>
          <a:bodyPr wrap="square" rtlCol="0">
            <a:spAutoFit/>
          </a:bodyPr>
          <a:lstStyle/>
          <a:p>
            <a:r>
              <a:rPr lang="en-US" altLang="zh-CN" sz="8000" b="1" dirty="0">
                <a:latin typeface="Times New Roman" panose="02020603050405020304" pitchFamily="18" charset="0"/>
                <a:cs typeface="Times New Roman" panose="02020603050405020304" pitchFamily="18" charset="0"/>
              </a:rPr>
              <a:t>Power Struggles in World War II</a:t>
            </a:r>
            <a:endParaRPr lang="zh-CN" altLang="en-US" sz="4800" dirty="0">
              <a:latin typeface="Segoe UI Semilight" panose="020B0402040204020203" pitchFamily="34" charset="0"/>
              <a:cs typeface="Segoe UI Semilight" panose="020B0402040204020203" pitchFamily="34" charset="0"/>
            </a:endParaRPr>
          </a:p>
        </p:txBody>
      </p:sp>
      <p:sp>
        <p:nvSpPr>
          <p:cNvPr id="51" name="文本框 50">
            <a:extLst>
              <a:ext uri="{FF2B5EF4-FFF2-40B4-BE49-F238E27FC236}">
                <a16:creationId xmlns:a16="http://schemas.microsoft.com/office/drawing/2014/main" id="{4C4F07D5-0217-4058-A2BF-C80A744676F9}"/>
              </a:ext>
            </a:extLst>
          </p:cNvPr>
          <p:cNvSpPr txBox="1"/>
          <p:nvPr/>
        </p:nvSpPr>
        <p:spPr>
          <a:xfrm>
            <a:off x="1812450" y="3946665"/>
            <a:ext cx="7648558"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How the conflict and power struggle among major countries involved in World War Two are presented in Lord of the Flies.</a:t>
            </a:r>
            <a:endParaRPr lang="en-US" altLang="zh-CN" sz="4000" dirty="0">
              <a:effectLst/>
              <a:latin typeface="Times New Roman" panose="02020603050405020304" pitchFamily="18" charset="0"/>
              <a:cs typeface="Times New Roman" panose="02020603050405020304" pitchFamily="18" charset="0"/>
            </a:endParaRPr>
          </a:p>
        </p:txBody>
      </p:sp>
      <p:grpSp>
        <p:nvGrpSpPr>
          <p:cNvPr id="2" name="组合 1">
            <a:extLst>
              <a:ext uri="{FF2B5EF4-FFF2-40B4-BE49-F238E27FC236}">
                <a16:creationId xmlns:a16="http://schemas.microsoft.com/office/drawing/2014/main" id="{FF26A65D-6A40-4FD3-9E1C-6F20D1441430}"/>
              </a:ext>
            </a:extLst>
          </p:cNvPr>
          <p:cNvGrpSpPr/>
          <p:nvPr/>
        </p:nvGrpSpPr>
        <p:grpSpPr>
          <a:xfrm>
            <a:off x="1812450" y="4856832"/>
            <a:ext cx="6096000" cy="467217"/>
            <a:chOff x="2333864" y="4287850"/>
            <a:chExt cx="6096000" cy="467217"/>
          </a:xfrm>
        </p:grpSpPr>
        <p:sp>
          <p:nvSpPr>
            <p:cNvPr id="52" name="矩形 51">
              <a:extLst>
                <a:ext uri="{FF2B5EF4-FFF2-40B4-BE49-F238E27FC236}">
                  <a16:creationId xmlns:a16="http://schemas.microsoft.com/office/drawing/2014/main" id="{2F4BC04D-40B4-4AF2-B703-FF1E661E2115}"/>
                </a:ext>
              </a:extLst>
            </p:cNvPr>
            <p:cNvSpPr/>
            <p:nvPr/>
          </p:nvSpPr>
          <p:spPr>
            <a:xfrm>
              <a:off x="2333864" y="4287850"/>
              <a:ext cx="6096000" cy="369332"/>
            </a:xfrm>
            <a:prstGeom prst="rect">
              <a:avLst/>
            </a:prstGeom>
          </p:spPr>
          <p:txBody>
            <a:bodyPr>
              <a:spAutoFit/>
            </a:bodyPr>
            <a:lstStyle/>
            <a:p>
              <a:r>
                <a:rPr lang="en-US" altLang="zh-CN" dirty="0">
                  <a:latin typeface="Times New Roman" panose="02020603050405020304" pitchFamily="18" charset="0"/>
                  <a:cs typeface="Times New Roman" panose="02020603050405020304" pitchFamily="18" charset="0"/>
                </a:rPr>
                <a:t>By Stephanie Yao, Kelly Sun, Wendy Yuan</a:t>
              </a:r>
              <a:endParaRPr lang="zh-CN" altLang="en-US" dirty="0">
                <a:latin typeface="Times New Roman" panose="02020603050405020304" pitchFamily="18" charset="0"/>
                <a:cs typeface="Times New Roman" panose="02020603050405020304" pitchFamily="18" charset="0"/>
              </a:endParaRPr>
            </a:p>
          </p:txBody>
        </p:sp>
        <p:cxnSp>
          <p:nvCxnSpPr>
            <p:cNvPr id="54" name="直接连接符 53">
              <a:extLst>
                <a:ext uri="{FF2B5EF4-FFF2-40B4-BE49-F238E27FC236}">
                  <a16:creationId xmlns:a16="http://schemas.microsoft.com/office/drawing/2014/main" id="{01B0D253-A28D-4A2D-96B4-C4286B22A521}"/>
                </a:ext>
              </a:extLst>
            </p:cNvPr>
            <p:cNvCxnSpPr>
              <a:cxnSpLocks/>
            </p:cNvCxnSpPr>
            <p:nvPr/>
          </p:nvCxnSpPr>
          <p:spPr>
            <a:xfrm>
              <a:off x="2436948" y="4755067"/>
              <a:ext cx="22172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椭圆 48">
            <a:extLst>
              <a:ext uri="{FF2B5EF4-FFF2-40B4-BE49-F238E27FC236}">
                <a16:creationId xmlns:a16="http://schemas.microsoft.com/office/drawing/2014/main" id="{0F9BB9F1-CA4C-431F-AC60-A4FA9E987161}"/>
              </a:ext>
            </a:extLst>
          </p:cNvPr>
          <p:cNvSpPr/>
          <p:nvPr/>
        </p:nvSpPr>
        <p:spPr>
          <a:xfrm>
            <a:off x="883406" y="950049"/>
            <a:ext cx="172720" cy="172720"/>
          </a:xfrm>
          <a:prstGeom prst="ellipse">
            <a:avLst/>
          </a:prstGeom>
          <a:solidFill>
            <a:srgbClr val="EFE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89746C9-D782-8A31-8EE7-B3342D1DF982}"/>
              </a:ext>
            </a:extLst>
          </p:cNvPr>
          <p:cNvSpPr txBox="1"/>
          <p:nvPr/>
        </p:nvSpPr>
        <p:spPr>
          <a:xfrm>
            <a:off x="563441" y="647357"/>
            <a:ext cx="792425" cy="778104"/>
          </a:xfrm>
          <a:prstGeom prst="rect">
            <a:avLst/>
          </a:prstGeom>
          <a:noFill/>
        </p:spPr>
        <p:txBody>
          <a:bodyPr wrap="square" rtlCol="0">
            <a:prstTxWarp prst="textCircle">
              <a:avLst/>
            </a:prstTxWarp>
            <a:spAutoFit/>
          </a:bodyPr>
          <a:lstStyle/>
          <a:p>
            <a:r>
              <a:rPr lang="en-US" altLang="zh-CN" sz="2400" b="1" dirty="0">
                <a:solidFill>
                  <a:schemeClr val="bg1"/>
                </a:solidFill>
                <a:latin typeface="Times New Roman" panose="02020603050405020304" pitchFamily="18" charset="0"/>
                <a:cs typeface="Times New Roman" panose="02020603050405020304" pitchFamily="18" charset="0"/>
              </a:rPr>
              <a:t>Lord of the Flies</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89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350" fill="hold"/>
                                        <p:tgtEl>
                                          <p:spTgt spid="50"/>
                                        </p:tgtEl>
                                        <p:attrNameLst>
                                          <p:attrName>ppt_x</p:attrName>
                                        </p:attrNameLst>
                                      </p:cBhvr>
                                      <p:tavLst>
                                        <p:tav tm="0">
                                          <p:val>
                                            <p:strVal val="#ppt_x"/>
                                          </p:val>
                                        </p:tav>
                                        <p:tav tm="100000">
                                          <p:val>
                                            <p:strVal val="#ppt_x"/>
                                          </p:val>
                                        </p:tav>
                                      </p:tavLst>
                                    </p:anim>
                                    <p:anim calcmode="lin" valueType="num">
                                      <p:cBhvr additive="base">
                                        <p:cTn id="8" dur="350" fill="hold"/>
                                        <p:tgtEl>
                                          <p:spTgt spid="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F61EFE7-9347-4C54-9188-A69B03278C21}"/>
              </a:ext>
            </a:extLst>
          </p:cNvPr>
          <p:cNvGrpSpPr/>
          <p:nvPr/>
        </p:nvGrpSpPr>
        <p:grpSpPr>
          <a:xfrm>
            <a:off x="182880" y="99919"/>
            <a:ext cx="6540094" cy="461665"/>
            <a:chOff x="182880" y="99919"/>
            <a:chExt cx="6540094" cy="461665"/>
          </a:xfrm>
        </p:grpSpPr>
        <p:sp>
          <p:nvSpPr>
            <p:cNvPr id="10" name="文本框 9">
              <a:extLst>
                <a:ext uri="{FF2B5EF4-FFF2-40B4-BE49-F238E27FC236}">
                  <a16:creationId xmlns:a16="http://schemas.microsoft.com/office/drawing/2014/main" id="{89525525-D76C-41BA-9E86-29D4CCC41CA1}"/>
                </a:ext>
              </a:extLst>
            </p:cNvPr>
            <p:cNvSpPr txBox="1"/>
            <p:nvPr/>
          </p:nvSpPr>
          <p:spPr>
            <a:xfrm>
              <a:off x="357400" y="99919"/>
              <a:ext cx="6365574"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Research</a:t>
              </a:r>
              <a:r>
                <a:rPr lang="zh-CN" altLang="en-US" sz="2400" b="1" i="1" dirty="0">
                  <a:solidFill>
                    <a:srgbClr val="2E3F55"/>
                  </a:solidFill>
                  <a:latin typeface="Times New Roman" panose="02020603050405020304" pitchFamily="18" charset="0"/>
                  <a:cs typeface="Times New Roman" panose="02020603050405020304" pitchFamily="18" charset="0"/>
                </a:rPr>
                <a:t> </a:t>
              </a:r>
              <a:r>
                <a:rPr lang="en-US" altLang="zh-CN" sz="2400" b="1" i="1" dirty="0">
                  <a:solidFill>
                    <a:srgbClr val="2E3F55"/>
                  </a:solidFill>
                  <a:latin typeface="Times New Roman" panose="02020603050405020304" pitchFamily="18" charset="0"/>
                  <a:cs typeface="Times New Roman" panose="02020603050405020304" pitchFamily="18" charset="0"/>
                </a:rPr>
                <a:t>Question</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矩形 56">
            <a:extLst>
              <a:ext uri="{FF2B5EF4-FFF2-40B4-BE49-F238E27FC236}">
                <a16:creationId xmlns:a16="http://schemas.microsoft.com/office/drawing/2014/main" id="{EA345C03-3977-0B3D-E564-601995C1BD28}"/>
              </a:ext>
            </a:extLst>
          </p:cNvPr>
          <p:cNvSpPr/>
          <p:nvPr/>
        </p:nvSpPr>
        <p:spPr>
          <a:xfrm>
            <a:off x="1230755" y="2423610"/>
            <a:ext cx="9730487" cy="2862322"/>
          </a:xfrm>
          <a:prstGeom prst="rect">
            <a:avLst/>
          </a:prstGeom>
        </p:spPr>
        <p:txBody>
          <a:bodyPr wrap="square">
            <a:spAutoFit/>
          </a:bodyPr>
          <a:lstStyle/>
          <a:p>
            <a:pPr marL="285750" indent="-285750">
              <a:buFont typeface="Arial" panose="020B0604020202020204" pitchFamily="34" charset="0"/>
              <a:buChar char="•"/>
            </a:pPr>
            <a:r>
              <a:rPr lang="en-US" altLang="zh-CN" sz="24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What are the major stakeholder countries involving in the power struggle in WWI?</a:t>
            </a:r>
          </a:p>
          <a:p>
            <a:pPr marL="285750" indent="-285750">
              <a:buFont typeface="Arial" panose="020B0604020202020204" pitchFamily="34" charset="0"/>
              <a:buChar char="•"/>
            </a:pPr>
            <a:endParaRPr lang="en-US" altLang="zh-CN" b="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a:p>
            <a:pPr marL="285750" indent="-285750">
              <a:buFont typeface="Arial" panose="020B0604020202020204" pitchFamily="34" charset="0"/>
              <a:buChar char="•"/>
            </a:pPr>
            <a:r>
              <a:rPr lang="en-US" altLang="zh-CN" sz="24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Explore the correlation between the Lord of the Flies and the WWII countries, and how the characters can correspond with the countries.</a:t>
            </a:r>
          </a:p>
          <a:p>
            <a:pPr marL="285750" indent="-285750">
              <a:buFont typeface="Arial" panose="020B0604020202020204" pitchFamily="34" charset="0"/>
              <a:buChar char="•"/>
            </a:pPr>
            <a:endParaRPr lang="en-US" altLang="zh-CN" b="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a:p>
            <a:pPr marL="285750" indent="-285750">
              <a:buFont typeface="Arial" panose="020B0604020202020204" pitchFamily="34" charset="0"/>
              <a:buChar char="•"/>
            </a:pPr>
            <a:r>
              <a:rPr lang="en-US" altLang="zh-CN" sz="24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 Relate the historical background to the theme of the novel. </a:t>
            </a:r>
          </a:p>
          <a:p>
            <a:pPr marL="285750" indent="-285750">
              <a:buFont typeface="Arial" panose="020B0604020202020204" pitchFamily="34" charset="0"/>
              <a:buChar char="•"/>
            </a:pPr>
            <a:endParaRPr lang="zh-CN" altLang="en-US" sz="2400" b="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p:txBody>
      </p:sp>
      <p:sp>
        <p:nvSpPr>
          <p:cNvPr id="4" name="文本框 3">
            <a:extLst>
              <a:ext uri="{FF2B5EF4-FFF2-40B4-BE49-F238E27FC236}">
                <a16:creationId xmlns:a16="http://schemas.microsoft.com/office/drawing/2014/main" id="{D82DD47C-681B-BF8D-B395-849D8CB9B082}"/>
              </a:ext>
            </a:extLst>
          </p:cNvPr>
          <p:cNvSpPr txBox="1"/>
          <p:nvPr/>
        </p:nvSpPr>
        <p:spPr>
          <a:xfrm>
            <a:off x="736229" y="1110434"/>
            <a:ext cx="10719541" cy="954107"/>
          </a:xfrm>
          <a:prstGeom prst="rect">
            <a:avLst/>
          </a:prstGeom>
          <a:solidFill>
            <a:srgbClr val="D0A793"/>
          </a:solidFill>
        </p:spPr>
        <p:txBody>
          <a:bodyPr wrap="square" rtlCol="0">
            <a:spAutoFit/>
          </a:bodyPr>
          <a:lstStyle/>
          <a:p>
            <a:pPr algn="ctr"/>
            <a:r>
              <a:rPr lang="en-US" altLang="zh-CN" sz="2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How the conflict and power struggle among major countries involved in World War Two are presented in Lord of the Flies</a:t>
            </a:r>
            <a:endParaRPr lang="zh-CN" altLang="en-US" sz="2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79366681"/>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F61EFE7-9347-4C54-9188-A69B03278C21}"/>
              </a:ext>
            </a:extLst>
          </p:cNvPr>
          <p:cNvGrpSpPr/>
          <p:nvPr/>
        </p:nvGrpSpPr>
        <p:grpSpPr>
          <a:xfrm>
            <a:off x="182880" y="99919"/>
            <a:ext cx="6540094" cy="461665"/>
            <a:chOff x="182880" y="99919"/>
            <a:chExt cx="6540094" cy="461665"/>
          </a:xfrm>
        </p:grpSpPr>
        <p:sp>
          <p:nvSpPr>
            <p:cNvPr id="10" name="文本框 9">
              <a:extLst>
                <a:ext uri="{FF2B5EF4-FFF2-40B4-BE49-F238E27FC236}">
                  <a16:creationId xmlns:a16="http://schemas.microsoft.com/office/drawing/2014/main" id="{89525525-D76C-41BA-9E86-29D4CCC41CA1}"/>
                </a:ext>
              </a:extLst>
            </p:cNvPr>
            <p:cNvSpPr txBox="1"/>
            <p:nvPr/>
          </p:nvSpPr>
          <p:spPr>
            <a:xfrm>
              <a:off x="357400" y="99919"/>
              <a:ext cx="6365574"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Research</a:t>
              </a:r>
              <a:r>
                <a:rPr lang="zh-CN" altLang="en-US" sz="2400" b="1" i="1" dirty="0">
                  <a:solidFill>
                    <a:srgbClr val="2E3F55"/>
                  </a:solidFill>
                  <a:latin typeface="Times New Roman" panose="02020603050405020304" pitchFamily="18" charset="0"/>
                  <a:cs typeface="Times New Roman" panose="02020603050405020304" pitchFamily="18" charset="0"/>
                </a:rPr>
                <a:t> </a:t>
              </a:r>
              <a:r>
                <a:rPr lang="en-US" altLang="zh-CN" sz="2400" b="1" i="1" dirty="0">
                  <a:solidFill>
                    <a:srgbClr val="2E3F55"/>
                  </a:solidFill>
                  <a:latin typeface="Times New Roman" panose="02020603050405020304" pitchFamily="18" charset="0"/>
                  <a:cs typeface="Times New Roman" panose="02020603050405020304" pitchFamily="18" charset="0"/>
                </a:rPr>
                <a:t>Methodology</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右箭头 32">
            <a:extLst>
              <a:ext uri="{FF2B5EF4-FFF2-40B4-BE49-F238E27FC236}">
                <a16:creationId xmlns:a16="http://schemas.microsoft.com/office/drawing/2014/main" id="{BCB76D82-54E8-1666-7F86-65B76C19AC0B}"/>
              </a:ext>
            </a:extLst>
          </p:cNvPr>
          <p:cNvSpPr/>
          <p:nvPr/>
        </p:nvSpPr>
        <p:spPr>
          <a:xfrm>
            <a:off x="7969972" y="1619081"/>
            <a:ext cx="3680965" cy="1809919"/>
          </a:xfrm>
          <a:prstGeom prst="rightArrow">
            <a:avLst/>
          </a:prstGeom>
          <a:solidFill>
            <a:srgbClr val="D0A79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539833" tIns="0" rIns="25192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200" dirty="0">
                <a:solidFill>
                  <a:prstClr val="white"/>
                </a:solidFill>
                <a:latin typeface="Times New Roman" panose="02020603050405020304" pitchFamily="18" charset="0"/>
                <a:cs typeface="Times New Roman" panose="02020603050405020304" pitchFamily="18" charset="0"/>
                <a:sym typeface="+mn-lt"/>
              </a:rPr>
              <a:t>Complementary</a:t>
            </a:r>
          </a:p>
          <a:p>
            <a:pPr algn="ctr"/>
            <a:r>
              <a:rPr lang="en-US" altLang="zh-CN" sz="2200" dirty="0">
                <a:solidFill>
                  <a:prstClr val="white"/>
                </a:solidFill>
                <a:latin typeface="Times New Roman" panose="02020603050405020304" pitchFamily="18" charset="0"/>
                <a:cs typeface="Times New Roman" panose="02020603050405020304" pitchFamily="18" charset="0"/>
                <a:sym typeface="+mn-lt"/>
              </a:rPr>
              <a:t> study</a:t>
            </a:r>
          </a:p>
        </p:txBody>
      </p:sp>
      <p:sp>
        <p:nvSpPr>
          <p:cNvPr id="9" name="文本框 17">
            <a:extLst>
              <a:ext uri="{FF2B5EF4-FFF2-40B4-BE49-F238E27FC236}">
                <a16:creationId xmlns:a16="http://schemas.microsoft.com/office/drawing/2014/main" id="{8432E34C-836C-1483-C7B9-B1A491643A0E}"/>
              </a:ext>
            </a:extLst>
          </p:cNvPr>
          <p:cNvSpPr txBox="1"/>
          <p:nvPr/>
        </p:nvSpPr>
        <p:spPr>
          <a:xfrm>
            <a:off x="1206683" y="3307190"/>
            <a:ext cx="2413783" cy="13697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200" dirty="0">
                <a:solidFill>
                  <a:prstClr val="black"/>
                </a:solidFill>
                <a:latin typeface="Times New Roman" panose="02020603050405020304" pitchFamily="18" charset="0"/>
                <a:ea typeface="思源宋体 Heavy" panose="02020900000000000000" pitchFamily="18" charset="-122"/>
                <a:cs typeface="Times New Roman" panose="02020603050405020304" pitchFamily="18" charset="0"/>
                <a:sym typeface="+mn-lt"/>
              </a:rPr>
              <a:t>Interviewed two history professor.</a:t>
            </a:r>
            <a:endParaRPr lang="zh-CN" altLang="en-US" sz="2200" dirty="0">
              <a:solidFill>
                <a:prstClr val="black"/>
              </a:solidFill>
              <a:latin typeface="Times New Roman" panose="02020603050405020304" pitchFamily="18" charset="0"/>
              <a:ea typeface="思源宋体 Heavy" panose="02020900000000000000" pitchFamily="18" charset="-122"/>
              <a:cs typeface="Times New Roman" panose="02020603050405020304" pitchFamily="18" charset="0"/>
              <a:sym typeface="+mn-lt"/>
            </a:endParaRPr>
          </a:p>
          <a:p>
            <a:pPr>
              <a:lnSpc>
                <a:spcPct val="130000"/>
              </a:lnSpc>
            </a:pPr>
            <a:endParaRPr lang="zh-CN" altLang="en-US" sz="2200" dirty="0">
              <a:solidFill>
                <a:prstClr val="black"/>
              </a:solidFill>
              <a:latin typeface="Times New Roman" panose="02020603050405020304" pitchFamily="18" charset="0"/>
              <a:ea typeface="思源宋体 Heavy" panose="02020900000000000000" pitchFamily="18" charset="-122"/>
              <a:cs typeface="Times New Roman" panose="02020603050405020304" pitchFamily="18" charset="0"/>
              <a:sym typeface="+mn-lt"/>
            </a:endParaRPr>
          </a:p>
        </p:txBody>
      </p:sp>
      <p:sp>
        <p:nvSpPr>
          <p:cNvPr id="12" name="文本框 19">
            <a:extLst>
              <a:ext uri="{FF2B5EF4-FFF2-40B4-BE49-F238E27FC236}">
                <a16:creationId xmlns:a16="http://schemas.microsoft.com/office/drawing/2014/main" id="{A747F7F2-2A0F-7EC0-9283-F19B9C73D73E}"/>
              </a:ext>
            </a:extLst>
          </p:cNvPr>
          <p:cNvSpPr txBox="1"/>
          <p:nvPr/>
        </p:nvSpPr>
        <p:spPr>
          <a:xfrm>
            <a:off x="4652140" y="3352547"/>
            <a:ext cx="2761685" cy="9286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200" dirty="0">
                <a:solidFill>
                  <a:prstClr val="black"/>
                </a:solidFill>
                <a:latin typeface="Times New Roman" panose="02020603050405020304" pitchFamily="18" charset="0"/>
                <a:ea typeface="思源宋体 Heavy" panose="02020900000000000000" pitchFamily="18" charset="-122"/>
                <a:cs typeface="Times New Roman" panose="02020603050405020304" pitchFamily="18" charset="0"/>
                <a:sym typeface="+mn-lt"/>
              </a:rPr>
              <a:t>Did a close reading of the Lord of the Flies.</a:t>
            </a:r>
            <a:endParaRPr lang="zh-CN" altLang="en-US" sz="2200" dirty="0">
              <a:solidFill>
                <a:prstClr val="black"/>
              </a:solidFill>
              <a:latin typeface="Times New Roman" panose="02020603050405020304" pitchFamily="18" charset="0"/>
              <a:ea typeface="思源宋体 Heavy" panose="02020900000000000000" pitchFamily="18" charset="-122"/>
              <a:cs typeface="Times New Roman" panose="02020603050405020304" pitchFamily="18" charset="0"/>
              <a:sym typeface="+mn-lt"/>
            </a:endParaRPr>
          </a:p>
        </p:txBody>
      </p:sp>
      <p:sp>
        <p:nvSpPr>
          <p:cNvPr id="14" name="文本框 21">
            <a:extLst>
              <a:ext uri="{FF2B5EF4-FFF2-40B4-BE49-F238E27FC236}">
                <a16:creationId xmlns:a16="http://schemas.microsoft.com/office/drawing/2014/main" id="{8D89DA3F-85EE-1638-8AB8-C57AC5E2BAA1}"/>
              </a:ext>
            </a:extLst>
          </p:cNvPr>
          <p:cNvSpPr txBox="1"/>
          <p:nvPr/>
        </p:nvSpPr>
        <p:spPr>
          <a:xfrm>
            <a:off x="8445499" y="3307190"/>
            <a:ext cx="2846394" cy="13697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200" dirty="0">
                <a:solidFill>
                  <a:prstClr val="black"/>
                </a:solidFill>
                <a:latin typeface="Times New Roman" panose="02020603050405020304" pitchFamily="18" charset="0"/>
                <a:ea typeface="思源宋体 Heavy" panose="02020900000000000000" pitchFamily="18" charset="-122"/>
                <a:cs typeface="Times New Roman" panose="02020603050405020304" pitchFamily="18" charset="0"/>
                <a:sym typeface="+mn-lt"/>
              </a:rPr>
              <a:t>Studied some complementary essays and texts.</a:t>
            </a:r>
            <a:endParaRPr lang="zh-CN" altLang="en-US" sz="2200" dirty="0">
              <a:solidFill>
                <a:prstClr val="black"/>
              </a:solidFill>
              <a:latin typeface="Times New Roman" panose="02020603050405020304" pitchFamily="18" charset="0"/>
              <a:ea typeface="思源宋体 Heavy" panose="02020900000000000000" pitchFamily="18" charset="-122"/>
              <a:cs typeface="Times New Roman" panose="02020603050405020304" pitchFamily="18" charset="0"/>
              <a:sym typeface="+mn-lt"/>
            </a:endParaRPr>
          </a:p>
        </p:txBody>
      </p:sp>
      <p:sp>
        <p:nvSpPr>
          <p:cNvPr id="17" name="右箭头 47">
            <a:extLst>
              <a:ext uri="{FF2B5EF4-FFF2-40B4-BE49-F238E27FC236}">
                <a16:creationId xmlns:a16="http://schemas.microsoft.com/office/drawing/2014/main" id="{1B10ED7C-532E-C993-24A4-F6DEDDAC0D96}"/>
              </a:ext>
            </a:extLst>
          </p:cNvPr>
          <p:cNvSpPr/>
          <p:nvPr/>
        </p:nvSpPr>
        <p:spPr>
          <a:xfrm>
            <a:off x="864641" y="1621792"/>
            <a:ext cx="3912837" cy="1809919"/>
          </a:xfrm>
          <a:prstGeom prst="rightArrow">
            <a:avLst/>
          </a:prstGeom>
          <a:solidFill>
            <a:srgbClr val="D0A79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539833" tIns="0" rIns="25192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200" dirty="0">
                <a:solidFill>
                  <a:prstClr val="white"/>
                </a:solidFill>
                <a:latin typeface="Times New Roman" panose="02020603050405020304" pitchFamily="18" charset="0"/>
                <a:cs typeface="Times New Roman" panose="02020603050405020304" pitchFamily="18" charset="0"/>
                <a:sym typeface="+mn-lt"/>
              </a:rPr>
              <a:t>Primary Research</a:t>
            </a:r>
          </a:p>
        </p:txBody>
      </p:sp>
      <p:sp>
        <p:nvSpPr>
          <p:cNvPr id="18" name="椭圆 17">
            <a:extLst>
              <a:ext uri="{FF2B5EF4-FFF2-40B4-BE49-F238E27FC236}">
                <a16:creationId xmlns:a16="http://schemas.microsoft.com/office/drawing/2014/main" id="{5459376E-D750-2B3D-1C98-55A522228257}"/>
              </a:ext>
            </a:extLst>
          </p:cNvPr>
          <p:cNvSpPr/>
          <p:nvPr/>
        </p:nvSpPr>
        <p:spPr>
          <a:xfrm>
            <a:off x="357400" y="1990268"/>
            <a:ext cx="1084760" cy="1067544"/>
          </a:xfrm>
          <a:prstGeom prst="ellipse">
            <a:avLst/>
          </a:prstGeom>
          <a:solidFill>
            <a:srgbClr val="D0A793"/>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200" b="1" dirty="0">
                <a:solidFill>
                  <a:prstClr val="white"/>
                </a:solidFill>
                <a:latin typeface="Times New Roman" panose="02020603050405020304" pitchFamily="18" charset="0"/>
                <a:cs typeface="Times New Roman" panose="02020603050405020304" pitchFamily="18" charset="0"/>
                <a:sym typeface="+mn-lt"/>
              </a:rPr>
              <a:t>01</a:t>
            </a:r>
            <a:endParaRPr lang="zh-CN" altLang="en-US" sz="2200" b="1" dirty="0">
              <a:solidFill>
                <a:prstClr val="white"/>
              </a:solidFill>
              <a:latin typeface="Times New Roman" panose="02020603050405020304" pitchFamily="18" charset="0"/>
              <a:cs typeface="Times New Roman" panose="02020603050405020304" pitchFamily="18" charset="0"/>
              <a:sym typeface="+mn-lt"/>
            </a:endParaRPr>
          </a:p>
        </p:txBody>
      </p:sp>
      <p:sp>
        <p:nvSpPr>
          <p:cNvPr id="19" name="右箭头 49">
            <a:extLst>
              <a:ext uri="{FF2B5EF4-FFF2-40B4-BE49-F238E27FC236}">
                <a16:creationId xmlns:a16="http://schemas.microsoft.com/office/drawing/2014/main" id="{F3D2532A-39C9-65FE-2EDF-67FE5C796726}"/>
              </a:ext>
            </a:extLst>
          </p:cNvPr>
          <p:cNvSpPr/>
          <p:nvPr/>
        </p:nvSpPr>
        <p:spPr>
          <a:xfrm>
            <a:off x="4416179" y="1619081"/>
            <a:ext cx="3683220" cy="1809919"/>
          </a:xfrm>
          <a:prstGeom prst="rightArrow">
            <a:avLst/>
          </a:prstGeom>
          <a:solidFill>
            <a:srgbClr val="EFE6DD"/>
          </a:solidFill>
          <a:ln>
            <a:solidFill>
              <a:srgbClr val="D0A793"/>
            </a:solidFill>
          </a:ln>
          <a:effectLst/>
        </p:spPr>
        <p:style>
          <a:lnRef idx="2">
            <a:schemeClr val="accent1">
              <a:shade val="50000"/>
            </a:schemeClr>
          </a:lnRef>
          <a:fillRef idx="1">
            <a:schemeClr val="accent1"/>
          </a:fillRef>
          <a:effectRef idx="0">
            <a:schemeClr val="accent1"/>
          </a:effectRef>
          <a:fontRef idx="minor">
            <a:schemeClr val="lt1"/>
          </a:fontRef>
        </p:style>
        <p:txBody>
          <a:bodyPr lIns="539833" tIns="0" rIns="25192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200" dirty="0">
                <a:solidFill>
                  <a:srgbClr val="AE6339"/>
                </a:solidFill>
                <a:latin typeface="Times New Roman" panose="02020603050405020304" pitchFamily="18" charset="0"/>
                <a:cs typeface="Times New Roman" panose="02020603050405020304" pitchFamily="18" charset="0"/>
                <a:sym typeface="+mn-lt"/>
              </a:rPr>
              <a:t>Textual Analysis</a:t>
            </a:r>
          </a:p>
        </p:txBody>
      </p:sp>
      <p:sp>
        <p:nvSpPr>
          <p:cNvPr id="20" name="椭圆 19">
            <a:extLst>
              <a:ext uri="{FF2B5EF4-FFF2-40B4-BE49-F238E27FC236}">
                <a16:creationId xmlns:a16="http://schemas.microsoft.com/office/drawing/2014/main" id="{21C64B81-BCC3-559E-BB67-FD8119638DFE}"/>
              </a:ext>
            </a:extLst>
          </p:cNvPr>
          <p:cNvSpPr/>
          <p:nvPr/>
        </p:nvSpPr>
        <p:spPr>
          <a:xfrm>
            <a:off x="3936100" y="1990268"/>
            <a:ext cx="1084760" cy="1067544"/>
          </a:xfrm>
          <a:prstGeom prst="ellipse">
            <a:avLst/>
          </a:prstGeom>
          <a:solidFill>
            <a:srgbClr val="EFE6DD"/>
          </a:solidFill>
          <a:ln w="25400">
            <a:solidFill>
              <a:srgbClr val="D0A79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200" b="1" dirty="0">
                <a:solidFill>
                  <a:srgbClr val="AE6339"/>
                </a:solidFill>
                <a:latin typeface="Times New Roman" panose="02020603050405020304" pitchFamily="18" charset="0"/>
                <a:cs typeface="Times New Roman" panose="02020603050405020304" pitchFamily="18" charset="0"/>
                <a:sym typeface="+mn-lt"/>
              </a:rPr>
              <a:t>02</a:t>
            </a:r>
            <a:endParaRPr lang="zh-CN" altLang="en-US" sz="2200" b="1" dirty="0">
              <a:solidFill>
                <a:srgbClr val="AE6339"/>
              </a:solidFill>
              <a:latin typeface="Times New Roman" panose="02020603050405020304" pitchFamily="18" charset="0"/>
              <a:cs typeface="Times New Roman" panose="02020603050405020304" pitchFamily="18" charset="0"/>
              <a:sym typeface="+mn-lt"/>
            </a:endParaRPr>
          </a:p>
        </p:txBody>
      </p:sp>
      <p:sp>
        <p:nvSpPr>
          <p:cNvPr id="21" name="椭圆 20">
            <a:extLst>
              <a:ext uri="{FF2B5EF4-FFF2-40B4-BE49-F238E27FC236}">
                <a16:creationId xmlns:a16="http://schemas.microsoft.com/office/drawing/2014/main" id="{C1F377F8-F136-2FE3-E1F5-AF3975D43898}"/>
              </a:ext>
            </a:extLst>
          </p:cNvPr>
          <p:cNvSpPr/>
          <p:nvPr/>
        </p:nvSpPr>
        <p:spPr>
          <a:xfrm>
            <a:off x="7413825" y="1978649"/>
            <a:ext cx="1084760" cy="1067544"/>
          </a:xfrm>
          <a:prstGeom prst="ellipse">
            <a:avLst/>
          </a:prstGeom>
          <a:solidFill>
            <a:srgbClr val="D0A793"/>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200" b="1" dirty="0">
                <a:solidFill>
                  <a:prstClr val="white"/>
                </a:solidFill>
                <a:latin typeface="Times New Roman" panose="02020603050405020304" pitchFamily="18" charset="0"/>
                <a:cs typeface="Times New Roman" panose="02020603050405020304" pitchFamily="18" charset="0"/>
                <a:sym typeface="+mn-lt"/>
              </a:rPr>
              <a:t>03</a:t>
            </a:r>
            <a:endParaRPr lang="zh-CN" altLang="en-US" sz="2200" b="1" dirty="0">
              <a:solidFill>
                <a:prstClr val="white"/>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3736930206"/>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C4DE0AA-5ADF-4267-A8D8-3A812B80386D}"/>
              </a:ext>
            </a:extLst>
          </p:cNvPr>
          <p:cNvSpPr/>
          <p:nvPr/>
        </p:nvSpPr>
        <p:spPr>
          <a:xfrm>
            <a:off x="2178"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299A558C-509E-4EBB-B79A-3F4B7E24CBA6}"/>
              </a:ext>
            </a:extLst>
          </p:cNvPr>
          <p:cNvCxnSpPr>
            <a:cxnSpLocks/>
          </p:cNvCxnSpPr>
          <p:nvPr/>
        </p:nvCxnSpPr>
        <p:spPr>
          <a:xfrm>
            <a:off x="191590"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EBAF4008-6B8C-4628-AD1E-770278D56DB8}"/>
              </a:ext>
            </a:extLst>
          </p:cNvPr>
          <p:cNvSpPr/>
          <p:nvPr/>
        </p:nvSpPr>
        <p:spPr>
          <a:xfrm>
            <a:off x="12000410"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CD34E10A-DCF6-4D27-A239-A839848EE226}"/>
              </a:ext>
            </a:extLst>
          </p:cNvPr>
          <p:cNvCxnSpPr>
            <a:cxnSpLocks/>
          </p:cNvCxnSpPr>
          <p:nvPr/>
        </p:nvCxnSpPr>
        <p:spPr>
          <a:xfrm>
            <a:off x="10832375"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882DCF3F-3363-45E9-9586-A37B420F87F4}"/>
              </a:ext>
            </a:extLst>
          </p:cNvPr>
          <p:cNvGrpSpPr/>
          <p:nvPr/>
        </p:nvGrpSpPr>
        <p:grpSpPr>
          <a:xfrm>
            <a:off x="3431177" y="627017"/>
            <a:ext cx="5207726" cy="4943937"/>
            <a:chOff x="3431177" y="627017"/>
            <a:chExt cx="5207726" cy="4943937"/>
          </a:xfrm>
        </p:grpSpPr>
        <p:sp>
          <p:nvSpPr>
            <p:cNvPr id="17" name="椭圆 16">
              <a:extLst>
                <a:ext uri="{FF2B5EF4-FFF2-40B4-BE49-F238E27FC236}">
                  <a16:creationId xmlns:a16="http://schemas.microsoft.com/office/drawing/2014/main" id="{7F34BDA9-5A12-47BD-83A5-21F15A58D806}"/>
                </a:ext>
              </a:extLst>
            </p:cNvPr>
            <p:cNvSpPr/>
            <p:nvPr/>
          </p:nvSpPr>
          <p:spPr>
            <a:xfrm>
              <a:off x="4007031" y="1287045"/>
              <a:ext cx="4177938" cy="4283909"/>
            </a:xfrm>
            <a:prstGeom prst="ellipse">
              <a:avLst/>
            </a:prstGeom>
            <a:noFill/>
            <a:ln w="38100">
              <a:gradFill>
                <a:gsLst>
                  <a:gs pos="100000">
                    <a:srgbClr val="AE6339"/>
                  </a:gs>
                  <a:gs pos="65000">
                    <a:srgbClr val="EFE6DD"/>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矩形 17">
              <a:extLst>
                <a:ext uri="{FF2B5EF4-FFF2-40B4-BE49-F238E27FC236}">
                  <a16:creationId xmlns:a16="http://schemas.microsoft.com/office/drawing/2014/main" id="{4D6DF907-ED6B-40B1-AD6E-36163B1A427E}"/>
                </a:ext>
              </a:extLst>
            </p:cNvPr>
            <p:cNvSpPr/>
            <p:nvPr/>
          </p:nvSpPr>
          <p:spPr>
            <a:xfrm>
              <a:off x="3431177" y="627017"/>
              <a:ext cx="5207726" cy="2801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6DA6F851-195E-4925-B116-1F2AA67B5AD2}"/>
                </a:ext>
              </a:extLst>
            </p:cNvPr>
            <p:cNvGrpSpPr/>
            <p:nvPr/>
          </p:nvGrpSpPr>
          <p:grpSpPr>
            <a:xfrm>
              <a:off x="4489269" y="1775320"/>
              <a:ext cx="3213463" cy="3307361"/>
              <a:chOff x="4489269" y="1775320"/>
              <a:chExt cx="3213463" cy="3307361"/>
            </a:xfrm>
          </p:grpSpPr>
          <p:sp>
            <p:nvSpPr>
              <p:cNvPr id="5" name="文本框 4">
                <a:extLst>
                  <a:ext uri="{FF2B5EF4-FFF2-40B4-BE49-F238E27FC236}">
                    <a16:creationId xmlns:a16="http://schemas.microsoft.com/office/drawing/2014/main" id="{AF1FE809-A5E6-409E-913E-E07E631B8591}"/>
                  </a:ext>
                </a:extLst>
              </p:cNvPr>
              <p:cNvSpPr txBox="1"/>
              <p:nvPr/>
            </p:nvSpPr>
            <p:spPr>
              <a:xfrm>
                <a:off x="4489269" y="1775320"/>
                <a:ext cx="3213463" cy="3307361"/>
              </a:xfrm>
              <a:prstGeom prst="rect">
                <a:avLst/>
              </a:prstGeom>
              <a:noFill/>
            </p:spPr>
            <p:txBody>
              <a:bodyPr wrap="square" rtlCol="0">
                <a:prstTxWarp prst="textCircle">
                  <a:avLst/>
                </a:prstTxWarp>
                <a:spAutoFit/>
              </a:bodyPr>
              <a:lstStyle/>
              <a:p>
                <a:r>
                  <a:rPr lang="en-US" altLang="zh-CN" sz="4400" b="1" dirty="0">
                    <a:solidFill>
                      <a:srgbClr val="AE6339"/>
                    </a:solidFill>
                    <a:latin typeface="Times New Roman" panose="02020603050405020304" pitchFamily="18" charset="0"/>
                    <a:cs typeface="Times New Roman" panose="02020603050405020304" pitchFamily="18" charset="0"/>
                  </a:rPr>
                  <a:t>Lord of the flies and other contemporaneous literature.</a:t>
                </a:r>
              </a:p>
            </p:txBody>
          </p:sp>
          <p:sp>
            <p:nvSpPr>
              <p:cNvPr id="4" name="文本框 3">
                <a:extLst>
                  <a:ext uri="{FF2B5EF4-FFF2-40B4-BE49-F238E27FC236}">
                    <a16:creationId xmlns:a16="http://schemas.microsoft.com/office/drawing/2014/main" id="{C19B4200-C4BF-4AD0-9F97-41A63DA525F3}"/>
                  </a:ext>
                </a:extLst>
              </p:cNvPr>
              <p:cNvSpPr txBox="1"/>
              <p:nvPr/>
            </p:nvSpPr>
            <p:spPr>
              <a:xfrm>
                <a:off x="4632959" y="2279865"/>
                <a:ext cx="2804161" cy="2246769"/>
              </a:xfrm>
              <a:prstGeom prst="rect">
                <a:avLst/>
              </a:prstGeom>
              <a:noFill/>
            </p:spPr>
            <p:txBody>
              <a:bodyPr wrap="square" rtlCol="0">
                <a:spAutoFit/>
              </a:bodyPr>
              <a:lstStyle/>
              <a:p>
                <a:pPr algn="ctr"/>
                <a:r>
                  <a:rPr lang="en-US" altLang="zh-CN" sz="3200" b="1" dirty="0">
                    <a:solidFill>
                      <a:srgbClr val="AE6339"/>
                    </a:solidFill>
                    <a:latin typeface="Times New Roman" panose="02020603050405020304" pitchFamily="18" charset="0"/>
                    <a:cs typeface="Times New Roman" panose="02020603050405020304" pitchFamily="18" charset="0"/>
                  </a:rPr>
                  <a:t>Part 04</a:t>
                </a:r>
              </a:p>
              <a:p>
                <a:pPr algn="ctr"/>
                <a:r>
                  <a:rPr lang="en-US" altLang="zh-CN" sz="3600" b="1" dirty="0">
                    <a:solidFill>
                      <a:srgbClr val="AE6339"/>
                    </a:solidFill>
                    <a:latin typeface="Times New Roman" panose="02020603050405020304" pitchFamily="18" charset="0"/>
                    <a:ea typeface="思源宋体 Heavy" panose="02020900000000000000" pitchFamily="18" charset="-122"/>
                    <a:cs typeface="Times New Roman" panose="02020603050405020304" pitchFamily="18" charset="0"/>
                  </a:rPr>
                  <a:t>Literature Review and Thesis</a:t>
                </a:r>
              </a:p>
            </p:txBody>
          </p:sp>
        </p:grpSp>
      </p:grpSp>
      <p:sp>
        <p:nvSpPr>
          <p:cNvPr id="20" name="矩形 19">
            <a:extLst>
              <a:ext uri="{FF2B5EF4-FFF2-40B4-BE49-F238E27FC236}">
                <a16:creationId xmlns:a16="http://schemas.microsoft.com/office/drawing/2014/main" id="{53EB36FD-89B3-4CCA-A9E1-F78F03EC5654}"/>
              </a:ext>
            </a:extLst>
          </p:cNvPr>
          <p:cNvSpPr/>
          <p:nvPr/>
        </p:nvSpPr>
        <p:spPr>
          <a:xfrm rot="5400000">
            <a:off x="6001293" y="599985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7E86C6FF-F1AF-40AD-9FAD-EB8EE50CDE05}"/>
              </a:ext>
            </a:extLst>
          </p:cNvPr>
          <p:cNvSpPr/>
          <p:nvPr/>
        </p:nvSpPr>
        <p:spPr>
          <a:xfrm rot="5400000">
            <a:off x="5940334" y="-67762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14775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anim calcmode="lin" valueType="num">
                                      <p:cBhvr>
                                        <p:cTn id="8" dur="300" fill="hold"/>
                                        <p:tgtEl>
                                          <p:spTgt spid="2"/>
                                        </p:tgtEl>
                                        <p:attrNameLst>
                                          <p:attrName>ppt_x</p:attrName>
                                        </p:attrNameLst>
                                      </p:cBhvr>
                                      <p:tavLst>
                                        <p:tav tm="0">
                                          <p:val>
                                            <p:strVal val="#ppt_x"/>
                                          </p:val>
                                        </p:tav>
                                        <p:tav tm="100000">
                                          <p:val>
                                            <p:strVal val="#ppt_x"/>
                                          </p:val>
                                        </p:tav>
                                      </p:tavLst>
                                    </p:anim>
                                    <p:anim calcmode="lin" valueType="num">
                                      <p:cBhvr>
                                        <p:cTn id="9" dur="3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F61EFE7-9347-4C54-9188-A69B03278C21}"/>
              </a:ext>
            </a:extLst>
          </p:cNvPr>
          <p:cNvGrpSpPr/>
          <p:nvPr/>
        </p:nvGrpSpPr>
        <p:grpSpPr>
          <a:xfrm>
            <a:off x="182880" y="99919"/>
            <a:ext cx="6540094" cy="461665"/>
            <a:chOff x="182880" y="99919"/>
            <a:chExt cx="6540094" cy="461665"/>
          </a:xfrm>
        </p:grpSpPr>
        <p:sp>
          <p:nvSpPr>
            <p:cNvPr id="10" name="文本框 9">
              <a:extLst>
                <a:ext uri="{FF2B5EF4-FFF2-40B4-BE49-F238E27FC236}">
                  <a16:creationId xmlns:a16="http://schemas.microsoft.com/office/drawing/2014/main" id="{89525525-D76C-41BA-9E86-29D4CCC41CA1}"/>
                </a:ext>
              </a:extLst>
            </p:cNvPr>
            <p:cNvSpPr txBox="1"/>
            <p:nvPr/>
          </p:nvSpPr>
          <p:spPr>
            <a:xfrm>
              <a:off x="357400" y="99919"/>
              <a:ext cx="6365574"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Thesis Statement</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矩形 56">
            <a:extLst>
              <a:ext uri="{FF2B5EF4-FFF2-40B4-BE49-F238E27FC236}">
                <a16:creationId xmlns:a16="http://schemas.microsoft.com/office/drawing/2014/main" id="{EA345C03-3977-0B3D-E564-601995C1BD28}"/>
              </a:ext>
            </a:extLst>
          </p:cNvPr>
          <p:cNvSpPr/>
          <p:nvPr/>
        </p:nvSpPr>
        <p:spPr>
          <a:xfrm>
            <a:off x="550576" y="876627"/>
            <a:ext cx="11090847" cy="5447645"/>
          </a:xfrm>
          <a:prstGeom prst="rect">
            <a:avLst/>
          </a:prstGeom>
        </p:spPr>
        <p:txBody>
          <a:bodyPr wrap="square">
            <a:spAutoFit/>
          </a:bodyPr>
          <a:lstStyle/>
          <a:p>
            <a:pPr marL="285750" indent="-285750" algn="ctr">
              <a:buFont typeface="Arial" panose="020B0604020202020204" pitchFamily="34" charset="0"/>
              <a:buChar char="•"/>
            </a:pPr>
            <a:r>
              <a:rPr lang="en-US" altLang="zh-CN" sz="40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Power </a:t>
            </a:r>
            <a:r>
              <a:rPr lang="en-US" altLang="zh-CN" sz="24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is an entity’s or individual’s ability to control or direct others</a:t>
            </a:r>
          </a:p>
          <a:p>
            <a:pPr marL="285750" indent="-285750" algn="ctr">
              <a:buFont typeface="Arial" panose="020B0604020202020204" pitchFamily="34" charset="0"/>
              <a:buChar char="•"/>
            </a:pPr>
            <a:r>
              <a:rPr lang="en-US" altLang="zh-CN" sz="40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Authority </a:t>
            </a:r>
            <a:r>
              <a:rPr lang="en-US" altLang="zh-CN" sz="24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is influence that is predicated on perceived legitimacy.</a:t>
            </a:r>
          </a:p>
          <a:p>
            <a:pPr marL="285750" indent="-285750" algn="ctr">
              <a:buFont typeface="Arial" panose="020B0604020202020204" pitchFamily="34" charset="0"/>
              <a:buChar char="•"/>
            </a:pPr>
            <a:endParaRPr lang="en-US" altLang="zh-CN" sz="2400" b="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a:p>
            <a:pPr algn="ctr"/>
            <a:r>
              <a:rPr lang="en-US" altLang="zh-CN" sz="28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During and after World War II, power and authority have also been a major theme.</a:t>
            </a:r>
          </a:p>
          <a:p>
            <a:pPr algn="ctr"/>
            <a:endParaRPr lang="en-US" altLang="zh-CN" sz="2800" b="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a:p>
            <a:pPr algn="ctr"/>
            <a:r>
              <a:rPr lang="en-US" altLang="zh-CN" sz="32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Thesis Statement:</a:t>
            </a:r>
            <a:r>
              <a:rPr lang="zh-CN" altLang="en-US" sz="32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 </a:t>
            </a:r>
            <a:r>
              <a:rPr lang="en-US" altLang="zh-CN" sz="32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The World War II, started as a result of German's jealousy of power, shows the cruelty of power conflict in a way that resembles the power conflict between Ralph and Jack, and Lord of the Flies reveals the substantial consequence of the war through the character Jack.</a:t>
            </a:r>
          </a:p>
        </p:txBody>
      </p:sp>
    </p:spTree>
    <p:extLst>
      <p:ext uri="{BB962C8B-B14F-4D97-AF65-F5344CB8AC3E}">
        <p14:creationId xmlns:p14="http://schemas.microsoft.com/office/powerpoint/2010/main" val="1007366096"/>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F61EFE7-9347-4C54-9188-A69B03278C21}"/>
              </a:ext>
            </a:extLst>
          </p:cNvPr>
          <p:cNvGrpSpPr/>
          <p:nvPr/>
        </p:nvGrpSpPr>
        <p:grpSpPr>
          <a:xfrm>
            <a:off x="182880" y="99919"/>
            <a:ext cx="4112028" cy="461665"/>
            <a:chOff x="182880" y="99919"/>
            <a:chExt cx="4112028" cy="461665"/>
          </a:xfrm>
        </p:grpSpPr>
        <p:sp>
          <p:nvSpPr>
            <p:cNvPr id="10" name="文本框 9">
              <a:extLst>
                <a:ext uri="{FF2B5EF4-FFF2-40B4-BE49-F238E27FC236}">
                  <a16:creationId xmlns:a16="http://schemas.microsoft.com/office/drawing/2014/main" id="{89525525-D76C-41BA-9E86-29D4CCC41CA1}"/>
                </a:ext>
              </a:extLst>
            </p:cNvPr>
            <p:cNvSpPr txBox="1"/>
            <p:nvPr/>
          </p:nvSpPr>
          <p:spPr>
            <a:xfrm>
              <a:off x="357399" y="99919"/>
              <a:ext cx="3937509"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Source of Lord of the Flies</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cxnSp>
        <p:nvCxnSpPr>
          <p:cNvPr id="5" name="出自【趣你的PPT】(微信:qunideppt)：最优质的PPT资源库">
            <a:extLst>
              <a:ext uri="{FF2B5EF4-FFF2-40B4-BE49-F238E27FC236}">
                <a16:creationId xmlns:a16="http://schemas.microsoft.com/office/drawing/2014/main" id="{B9C78E1C-B46D-47CE-9985-CA729077916D}"/>
              </a:ext>
            </a:extLst>
          </p:cNvPr>
          <p:cNvCxnSpPr/>
          <p:nvPr/>
        </p:nvCxnSpPr>
        <p:spPr>
          <a:xfrm>
            <a:off x="6114921" y="1421953"/>
            <a:ext cx="0" cy="3598452"/>
          </a:xfrm>
          <a:prstGeom prst="line">
            <a:avLst/>
          </a:prstGeom>
          <a:ln w="19050">
            <a:solidFill>
              <a:srgbClr val="AE6339"/>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 name="出自【趣你的PPT】(微信:qunideppt)：最优质的PPT资源库">
            <a:extLst>
              <a:ext uri="{FF2B5EF4-FFF2-40B4-BE49-F238E27FC236}">
                <a16:creationId xmlns:a16="http://schemas.microsoft.com/office/drawing/2014/main" id="{3B302C9A-695D-435C-8DB5-D1A8F56BFBB4}"/>
              </a:ext>
            </a:extLst>
          </p:cNvPr>
          <p:cNvSpPr/>
          <p:nvPr/>
        </p:nvSpPr>
        <p:spPr>
          <a:xfrm>
            <a:off x="6394700" y="1535116"/>
            <a:ext cx="881326" cy="881326"/>
          </a:xfrm>
          <a:prstGeom prst="ellipse">
            <a:avLst/>
          </a:prstGeom>
          <a:solidFill>
            <a:srgbClr val="D0A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00" dirty="0">
              <a:solidFill>
                <a:srgbClr val="AE6339"/>
              </a:solidFill>
              <a:latin typeface="Times New Roman" panose="02020603050405020304" pitchFamily="18" charset="0"/>
              <a:ea typeface="思源宋体 Heavy" panose="02020900000000000000" pitchFamily="18" charset="-122"/>
              <a:cs typeface="Times New Roman" panose="02020603050405020304" pitchFamily="18" charset="0"/>
            </a:endParaRPr>
          </a:p>
        </p:txBody>
      </p:sp>
      <p:sp>
        <p:nvSpPr>
          <p:cNvPr id="12" name="出自【趣你的PPT】(微信:qunideppt)：最优质的PPT资源库">
            <a:extLst>
              <a:ext uri="{FF2B5EF4-FFF2-40B4-BE49-F238E27FC236}">
                <a16:creationId xmlns:a16="http://schemas.microsoft.com/office/drawing/2014/main" id="{72074988-1205-49BD-BD4F-2DCFC89FA8F0}"/>
              </a:ext>
            </a:extLst>
          </p:cNvPr>
          <p:cNvSpPr>
            <a:spLocks noChangeAspect="1"/>
          </p:cNvSpPr>
          <p:nvPr/>
        </p:nvSpPr>
        <p:spPr bwMode="auto">
          <a:xfrm>
            <a:off x="6646307" y="1767763"/>
            <a:ext cx="378112" cy="4160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p:spPr>
        <p:txBody>
          <a:bodyPr lIns="38092" tIns="38092" rIns="38092" bIns="38092" anchor="ctr"/>
          <a:lstStyle/>
          <a:p>
            <a:pPr defTabSz="342265">
              <a:defRPr/>
            </a:pPr>
            <a:endParaRPr lang="es-ES" sz="2000" dirty="0">
              <a:solidFill>
                <a:srgbClr val="AE6339"/>
              </a:solidFill>
              <a:effectLst>
                <a:outerShdw blurRad="38100" dist="38100" dir="2700000" algn="tl">
                  <a:srgbClr val="000000"/>
                </a:outerShdw>
              </a:effectLst>
              <a:latin typeface="Times New Roman" panose="02020603050405020304" pitchFamily="18" charset="0"/>
              <a:ea typeface="思源宋体 Heavy" panose="02020900000000000000" pitchFamily="18" charset="-122"/>
              <a:cs typeface="Times New Roman" panose="02020603050405020304" pitchFamily="18" charset="0"/>
              <a:sym typeface="Gill Sans" charset="0"/>
            </a:endParaRPr>
          </a:p>
        </p:txBody>
      </p:sp>
      <p:sp>
        <p:nvSpPr>
          <p:cNvPr id="17" name="出自【趣你的PPT】(微信:qunideppt)：最优质的PPT资源库">
            <a:extLst>
              <a:ext uri="{FF2B5EF4-FFF2-40B4-BE49-F238E27FC236}">
                <a16:creationId xmlns:a16="http://schemas.microsoft.com/office/drawing/2014/main" id="{60898123-35BC-425B-A4CB-D3DD44A7246A}"/>
              </a:ext>
            </a:extLst>
          </p:cNvPr>
          <p:cNvSpPr/>
          <p:nvPr/>
        </p:nvSpPr>
        <p:spPr>
          <a:xfrm>
            <a:off x="4941534" y="1535116"/>
            <a:ext cx="881326" cy="881326"/>
          </a:xfrm>
          <a:prstGeom prst="ellipse">
            <a:avLst/>
          </a:prstGeom>
          <a:solidFill>
            <a:srgbClr val="D0A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00" dirty="0">
              <a:solidFill>
                <a:srgbClr val="AE6339"/>
              </a:solidFill>
              <a:latin typeface="Times New Roman" panose="02020603050405020304" pitchFamily="18" charset="0"/>
              <a:ea typeface="思源宋体 Heavy" panose="02020900000000000000" pitchFamily="18" charset="-122"/>
              <a:cs typeface="Times New Roman" panose="02020603050405020304" pitchFamily="18" charset="0"/>
            </a:endParaRPr>
          </a:p>
        </p:txBody>
      </p:sp>
      <p:sp>
        <p:nvSpPr>
          <p:cNvPr id="18" name="出自【趣你的PPT】(微信:qunideppt)：最优质的PPT资源库">
            <a:extLst>
              <a:ext uri="{FF2B5EF4-FFF2-40B4-BE49-F238E27FC236}">
                <a16:creationId xmlns:a16="http://schemas.microsoft.com/office/drawing/2014/main" id="{71835393-3AE9-4D96-A5A8-5AD46E5F80C1}"/>
              </a:ext>
            </a:extLst>
          </p:cNvPr>
          <p:cNvSpPr>
            <a:spLocks noChangeAspect="1"/>
          </p:cNvSpPr>
          <p:nvPr/>
        </p:nvSpPr>
        <p:spPr bwMode="auto">
          <a:xfrm>
            <a:off x="5167979" y="1761505"/>
            <a:ext cx="428436" cy="428548"/>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chemeClr val="bg1"/>
          </a:solidFill>
          <a:ln>
            <a:noFill/>
          </a:ln>
          <a:effectLst/>
        </p:spPr>
        <p:txBody>
          <a:bodyPr lIns="76184" tIns="76184" rIns="76184" bIns="76184" anchor="ctr"/>
          <a:lstStyle/>
          <a:p>
            <a:pPr defTabSz="685165">
              <a:defRPr/>
            </a:pPr>
            <a:endParaRPr lang="es-ES" sz="4400" dirty="0">
              <a:solidFill>
                <a:srgbClr val="AE6339"/>
              </a:solidFill>
              <a:effectLst>
                <a:outerShdw blurRad="38100" dist="38100" dir="2700000" algn="tl">
                  <a:srgbClr val="000000"/>
                </a:outerShdw>
              </a:effectLst>
              <a:latin typeface="Times New Roman" panose="02020603050405020304" pitchFamily="18" charset="0"/>
              <a:ea typeface="思源宋体 Heavy" panose="02020900000000000000" pitchFamily="18" charset="-122"/>
              <a:cs typeface="Times New Roman" panose="02020603050405020304" pitchFamily="18" charset="0"/>
              <a:sym typeface="Gill Sans" charset="0"/>
            </a:endParaRPr>
          </a:p>
        </p:txBody>
      </p:sp>
      <p:sp>
        <p:nvSpPr>
          <p:cNvPr id="22" name="TextBox 13">
            <a:extLst>
              <a:ext uri="{FF2B5EF4-FFF2-40B4-BE49-F238E27FC236}">
                <a16:creationId xmlns:a16="http://schemas.microsoft.com/office/drawing/2014/main" id="{C95A8C60-3B57-4F79-804F-69E77E1CD28A}"/>
              </a:ext>
            </a:extLst>
          </p:cNvPr>
          <p:cNvSpPr txBox="1"/>
          <p:nvPr/>
        </p:nvSpPr>
        <p:spPr>
          <a:xfrm>
            <a:off x="1056790" y="1588423"/>
            <a:ext cx="3510873" cy="471924"/>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en-US" altLang="zh-CN" sz="2800" b="1" i="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Democracy</a:t>
            </a:r>
            <a:endParaRPr lang="en-US" altLang="zh-CN" sz="1100" b="1" i="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endParaRPr>
          </a:p>
        </p:txBody>
      </p:sp>
      <p:sp>
        <p:nvSpPr>
          <p:cNvPr id="23" name="TextBox 13">
            <a:extLst>
              <a:ext uri="{FF2B5EF4-FFF2-40B4-BE49-F238E27FC236}">
                <a16:creationId xmlns:a16="http://schemas.microsoft.com/office/drawing/2014/main" id="{8FA56C56-DE64-4C3B-AA9A-6C8187121307}"/>
              </a:ext>
            </a:extLst>
          </p:cNvPr>
          <p:cNvSpPr txBox="1"/>
          <p:nvPr/>
        </p:nvSpPr>
        <p:spPr>
          <a:xfrm>
            <a:off x="126124" y="2511640"/>
            <a:ext cx="5639980" cy="1881284"/>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en-US" altLang="zh-CN" i="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"There aren't any grownups. We shall have to look after ourselves." The meeting hummed and was silent. "And another thing. We can't have everybody talking at once. We'll have to have 'Hands up' like at school." He held the conch before his face and glanced round the mouth.</a:t>
            </a:r>
          </a:p>
          <a:p>
            <a:pPr algn="r" defTabSz="1216660">
              <a:lnSpc>
                <a:spcPct val="120000"/>
              </a:lnSpc>
              <a:spcBef>
                <a:spcPct val="20000"/>
              </a:spcBef>
              <a:defRPr/>
            </a:pPr>
            <a:r>
              <a:rPr lang="en-US" altLang="zh-CN" sz="1100" i="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rPr>
              <a:t>x</a:t>
            </a:r>
          </a:p>
        </p:txBody>
      </p:sp>
      <p:sp>
        <p:nvSpPr>
          <p:cNvPr id="24" name="TextBox 13">
            <a:extLst>
              <a:ext uri="{FF2B5EF4-FFF2-40B4-BE49-F238E27FC236}">
                <a16:creationId xmlns:a16="http://schemas.microsoft.com/office/drawing/2014/main" id="{44D55755-3655-4946-AD38-155FBED51DEB}"/>
              </a:ext>
            </a:extLst>
          </p:cNvPr>
          <p:cNvSpPr txBox="1"/>
          <p:nvPr/>
        </p:nvSpPr>
        <p:spPr>
          <a:xfrm>
            <a:off x="126133" y="4362820"/>
            <a:ext cx="5709010" cy="1728230"/>
          </a:xfrm>
          <a:prstGeom prst="rect">
            <a:avLst/>
          </a:prstGeom>
          <a:noFill/>
        </p:spPr>
        <p:txBody>
          <a:bodyPr wrap="square" lIns="0" tIns="0" rIns="0" bIns="0" rtlCol="0" anchor="t" anchorCtr="0">
            <a:spAutoFit/>
          </a:bodyPr>
          <a:lstStyle/>
          <a:p>
            <a:pPr marL="342900" indent="-342900" algn="r" defTabSz="1216660">
              <a:lnSpc>
                <a:spcPct val="120000"/>
              </a:lnSpc>
              <a:spcBef>
                <a:spcPct val="20000"/>
              </a:spcBef>
              <a:buFont typeface="Arial" panose="020B0604020202020204" pitchFamily="34" charset="0"/>
              <a:buChar char="•"/>
              <a:defRPr/>
            </a:pPr>
            <a:r>
              <a:rPr lang="en-US" altLang="zh-CN" sz="2400" b="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Elected </a:t>
            </a:r>
            <a:r>
              <a:rPr lang="en-US" altLang="zh-CN" sz="2000"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leader Ralph</a:t>
            </a:r>
            <a:endParaRPr lang="en-US" altLang="zh-CN" sz="2400"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endParaRPr>
          </a:p>
          <a:p>
            <a:pPr marL="342900" indent="-342900" algn="r" defTabSz="1216660">
              <a:lnSpc>
                <a:spcPct val="120000"/>
              </a:lnSpc>
              <a:spcBef>
                <a:spcPct val="20000"/>
              </a:spcBef>
              <a:buFont typeface="Arial" panose="020B0604020202020204" pitchFamily="34" charset="0"/>
              <a:buChar char="•"/>
              <a:defRPr/>
            </a:pPr>
            <a:r>
              <a:rPr lang="en-US" altLang="zh-CN" sz="2400" b="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Conch</a:t>
            </a:r>
            <a:r>
              <a:rPr lang="en-US" altLang="zh-CN" sz="2000"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 a powerful symbol of democratic power</a:t>
            </a:r>
          </a:p>
          <a:p>
            <a:pPr marL="342900" indent="-342900" algn="r" defTabSz="1216660">
              <a:lnSpc>
                <a:spcPct val="120000"/>
              </a:lnSpc>
              <a:spcBef>
                <a:spcPct val="20000"/>
              </a:spcBef>
              <a:buFont typeface="Arial" panose="020B0604020202020204" pitchFamily="34" charset="0"/>
              <a:buChar char="•"/>
              <a:defRPr/>
            </a:pPr>
            <a:r>
              <a:rPr lang="en-US" altLang="zh-CN" sz="2000"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rPr>
              <a:t>Democracy quickly breaks down as fear and violence take hold</a:t>
            </a:r>
          </a:p>
        </p:txBody>
      </p:sp>
      <p:sp>
        <p:nvSpPr>
          <p:cNvPr id="4" name="文本框 3">
            <a:extLst>
              <a:ext uri="{FF2B5EF4-FFF2-40B4-BE49-F238E27FC236}">
                <a16:creationId xmlns:a16="http://schemas.microsoft.com/office/drawing/2014/main" id="{A3D0A893-BCC2-19F2-11FE-BF6EA07CD19A}"/>
              </a:ext>
            </a:extLst>
          </p:cNvPr>
          <p:cNvSpPr txBox="1"/>
          <p:nvPr/>
        </p:nvSpPr>
        <p:spPr>
          <a:xfrm>
            <a:off x="1889860" y="459057"/>
            <a:ext cx="3278119" cy="584775"/>
          </a:xfrm>
          <a:prstGeom prst="rect">
            <a:avLst/>
          </a:prstGeom>
          <a:noFill/>
        </p:spPr>
        <p:txBody>
          <a:bodyPr wrap="square" rtlCol="0">
            <a:spAutoFit/>
          </a:bodyPr>
          <a:lstStyle/>
          <a:p>
            <a:r>
              <a:rPr lang="en-US" altLang="zh-CN" sz="3200" b="1" i="1" dirty="0">
                <a:solidFill>
                  <a:srgbClr val="2E3F55"/>
                </a:solidFill>
                <a:latin typeface="Times New Roman" panose="02020603050405020304" pitchFamily="18" charset="0"/>
                <a:cs typeface="Times New Roman" panose="02020603050405020304" pitchFamily="18" charset="0"/>
              </a:rPr>
              <a:t>Theme of Power</a:t>
            </a:r>
            <a:endParaRPr lang="zh-CN" altLang="en-US" sz="3200" b="1" i="1" dirty="0">
              <a:solidFill>
                <a:srgbClr val="2E3F55"/>
              </a:solidFill>
              <a:latin typeface="Times New Roman" panose="02020603050405020304" pitchFamily="18" charset="0"/>
              <a:cs typeface="Times New Roman" panose="02020603050405020304" pitchFamily="18" charset="0"/>
            </a:endParaRPr>
          </a:p>
        </p:txBody>
      </p:sp>
      <p:sp>
        <p:nvSpPr>
          <p:cNvPr id="25" name="TextBox 13">
            <a:extLst>
              <a:ext uri="{FF2B5EF4-FFF2-40B4-BE49-F238E27FC236}">
                <a16:creationId xmlns:a16="http://schemas.microsoft.com/office/drawing/2014/main" id="{D30260B3-6F14-A436-7D15-F60CB801B613}"/>
              </a:ext>
            </a:extLst>
          </p:cNvPr>
          <p:cNvSpPr txBox="1"/>
          <p:nvPr/>
        </p:nvSpPr>
        <p:spPr>
          <a:xfrm>
            <a:off x="7624337" y="1588423"/>
            <a:ext cx="3510873" cy="471924"/>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2800" b="1" i="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Dictatorship</a:t>
            </a:r>
            <a:endParaRPr lang="en-US" altLang="zh-CN" sz="1100" b="1" i="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endParaRPr>
          </a:p>
        </p:txBody>
      </p:sp>
      <p:sp>
        <p:nvSpPr>
          <p:cNvPr id="26" name="TextBox 13">
            <a:extLst>
              <a:ext uri="{FF2B5EF4-FFF2-40B4-BE49-F238E27FC236}">
                <a16:creationId xmlns:a16="http://schemas.microsoft.com/office/drawing/2014/main" id="{0C53FB9B-E41E-3675-C622-60D40E0FE283}"/>
              </a:ext>
            </a:extLst>
          </p:cNvPr>
          <p:cNvSpPr txBox="1"/>
          <p:nvPr/>
        </p:nvSpPr>
        <p:spPr>
          <a:xfrm>
            <a:off x="6559783" y="2529209"/>
            <a:ext cx="5639980" cy="1688411"/>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i="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rPr>
              <a:t>The chief was sitting there, naked to the waist, his face blocked out in white and red. "Tomorrow," went on the chief, "we shall hunt again." He pointed at this savage and that with his spear.</a:t>
            </a:r>
          </a:p>
          <a:p>
            <a:pPr defTabSz="1216660">
              <a:lnSpc>
                <a:spcPct val="120000"/>
              </a:lnSpc>
              <a:spcBef>
                <a:spcPct val="20000"/>
              </a:spcBef>
              <a:defRPr/>
            </a:pPr>
            <a:endParaRPr lang="en-US" altLang="zh-CN" i="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endParaRPr>
          </a:p>
        </p:txBody>
      </p:sp>
      <p:sp>
        <p:nvSpPr>
          <p:cNvPr id="27" name="TextBox 13">
            <a:extLst>
              <a:ext uri="{FF2B5EF4-FFF2-40B4-BE49-F238E27FC236}">
                <a16:creationId xmlns:a16="http://schemas.microsoft.com/office/drawing/2014/main" id="{AB72DE58-C242-B659-0B5E-B4FC3FC4A7F1}"/>
              </a:ext>
            </a:extLst>
          </p:cNvPr>
          <p:cNvSpPr txBox="1"/>
          <p:nvPr/>
        </p:nvSpPr>
        <p:spPr>
          <a:xfrm>
            <a:off x="6490753" y="4330387"/>
            <a:ext cx="5709010" cy="1358898"/>
          </a:xfrm>
          <a:prstGeom prst="rect">
            <a:avLst/>
          </a:prstGeom>
          <a:noFill/>
        </p:spPr>
        <p:txBody>
          <a:bodyPr wrap="square" lIns="0" tIns="0" rIns="0" bIns="0" rtlCol="0" anchor="t" anchorCtr="0">
            <a:spAutoFit/>
          </a:bodyPr>
          <a:lstStyle/>
          <a:p>
            <a:pPr marL="342900" indent="-342900" defTabSz="1216660">
              <a:lnSpc>
                <a:spcPct val="120000"/>
              </a:lnSpc>
              <a:spcBef>
                <a:spcPct val="20000"/>
              </a:spcBef>
              <a:buFont typeface="Arial" panose="020B0604020202020204" pitchFamily="34" charset="0"/>
              <a:buChar char="•"/>
              <a:defRPr/>
            </a:pPr>
            <a:r>
              <a:rPr lang="en-US" altLang="zh-CN" sz="2400" b="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Self-Elected </a:t>
            </a:r>
            <a:r>
              <a:rPr lang="en-US" altLang="zh-CN" sz="2000"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leader Jack</a:t>
            </a:r>
            <a:endParaRPr lang="en-US" altLang="zh-CN" sz="2400"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endParaRPr>
          </a:p>
          <a:p>
            <a:pPr marL="342900" indent="-342900" defTabSz="1216660">
              <a:lnSpc>
                <a:spcPct val="120000"/>
              </a:lnSpc>
              <a:spcBef>
                <a:spcPct val="20000"/>
              </a:spcBef>
              <a:buFont typeface="Arial" panose="020B0604020202020204" pitchFamily="34" charset="0"/>
              <a:buChar char="•"/>
              <a:defRPr/>
            </a:pPr>
            <a:r>
              <a:rPr lang="en-US" altLang="zh-CN" sz="2000"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Rules this group with</a:t>
            </a:r>
            <a:r>
              <a:rPr lang="en-US" altLang="zh-CN" sz="2400" b="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 fear and terror</a:t>
            </a:r>
          </a:p>
          <a:p>
            <a:pPr marL="342900" indent="-342900" defTabSz="1216660">
              <a:lnSpc>
                <a:spcPct val="120000"/>
              </a:lnSpc>
              <a:spcBef>
                <a:spcPct val="20000"/>
              </a:spcBef>
              <a:buFont typeface="Arial" panose="020B0604020202020204" pitchFamily="34" charset="0"/>
              <a:buChar char="•"/>
              <a:defRPr/>
            </a:pPr>
            <a:r>
              <a:rPr lang="en-US" altLang="zh-CN" sz="2000"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rPr>
              <a:t>'the Chief'</a:t>
            </a:r>
          </a:p>
        </p:txBody>
      </p:sp>
    </p:spTree>
    <p:extLst>
      <p:ext uri="{BB962C8B-B14F-4D97-AF65-F5344CB8AC3E}">
        <p14:creationId xmlns:p14="http://schemas.microsoft.com/office/powerpoint/2010/main" val="3337184421"/>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F61EFE7-9347-4C54-9188-A69B03278C21}"/>
              </a:ext>
            </a:extLst>
          </p:cNvPr>
          <p:cNvGrpSpPr/>
          <p:nvPr/>
        </p:nvGrpSpPr>
        <p:grpSpPr>
          <a:xfrm>
            <a:off x="182880" y="99919"/>
            <a:ext cx="4112028" cy="461665"/>
            <a:chOff x="182880" y="99919"/>
            <a:chExt cx="4112028" cy="461665"/>
          </a:xfrm>
        </p:grpSpPr>
        <p:sp>
          <p:nvSpPr>
            <p:cNvPr id="10" name="文本框 9">
              <a:extLst>
                <a:ext uri="{FF2B5EF4-FFF2-40B4-BE49-F238E27FC236}">
                  <a16:creationId xmlns:a16="http://schemas.microsoft.com/office/drawing/2014/main" id="{89525525-D76C-41BA-9E86-29D4CCC41CA1}"/>
                </a:ext>
              </a:extLst>
            </p:cNvPr>
            <p:cNvSpPr txBox="1"/>
            <p:nvPr/>
          </p:nvSpPr>
          <p:spPr>
            <a:xfrm>
              <a:off x="357399" y="99919"/>
              <a:ext cx="3937509"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Source of Lord of the Flies</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4" name="文本框 3">
            <a:extLst>
              <a:ext uri="{FF2B5EF4-FFF2-40B4-BE49-F238E27FC236}">
                <a16:creationId xmlns:a16="http://schemas.microsoft.com/office/drawing/2014/main" id="{A3D0A893-BCC2-19F2-11FE-BF6EA07CD19A}"/>
              </a:ext>
            </a:extLst>
          </p:cNvPr>
          <p:cNvSpPr txBox="1"/>
          <p:nvPr/>
        </p:nvSpPr>
        <p:spPr>
          <a:xfrm>
            <a:off x="1889860" y="459057"/>
            <a:ext cx="3278119" cy="584775"/>
          </a:xfrm>
          <a:prstGeom prst="rect">
            <a:avLst/>
          </a:prstGeom>
          <a:noFill/>
        </p:spPr>
        <p:txBody>
          <a:bodyPr wrap="square" rtlCol="0">
            <a:spAutoFit/>
          </a:bodyPr>
          <a:lstStyle/>
          <a:p>
            <a:r>
              <a:rPr lang="en-US" altLang="zh-CN" sz="3200" b="1" i="1" dirty="0">
                <a:solidFill>
                  <a:srgbClr val="2E3F55"/>
                </a:solidFill>
                <a:latin typeface="Times New Roman" panose="02020603050405020304" pitchFamily="18" charset="0"/>
                <a:cs typeface="Times New Roman" panose="02020603050405020304" pitchFamily="18" charset="0"/>
              </a:rPr>
              <a:t>Power Conflict</a:t>
            </a:r>
            <a:endParaRPr lang="zh-CN" altLang="en-US" sz="3200" b="1" i="1" dirty="0">
              <a:solidFill>
                <a:srgbClr val="2E3F55"/>
              </a:solidFill>
              <a:latin typeface="Times New Roman" panose="02020603050405020304" pitchFamily="18" charset="0"/>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CEE267AB-DA77-5068-A37D-BCDFC0686728}"/>
              </a:ext>
            </a:extLst>
          </p:cNvPr>
          <p:cNvGraphicFramePr/>
          <p:nvPr>
            <p:extLst>
              <p:ext uri="{D42A27DB-BD31-4B8C-83A1-F6EECF244321}">
                <p14:modId xmlns:p14="http://schemas.microsoft.com/office/powerpoint/2010/main" val="2518989993"/>
              </p:ext>
            </p:extLst>
          </p:nvPr>
        </p:nvGraphicFramePr>
        <p:xfrm>
          <a:off x="843717" y="418012"/>
          <a:ext cx="1050456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a:extLst>
              <a:ext uri="{FF2B5EF4-FFF2-40B4-BE49-F238E27FC236}">
                <a16:creationId xmlns:a16="http://schemas.microsoft.com/office/drawing/2014/main" id="{FB848716-4546-CEFA-39C8-1AAFFA93DE2F}"/>
              </a:ext>
            </a:extLst>
          </p:cNvPr>
          <p:cNvSpPr txBox="1"/>
          <p:nvPr/>
        </p:nvSpPr>
        <p:spPr>
          <a:xfrm>
            <a:off x="9130145" y="651164"/>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211377947"/>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F61EFE7-9347-4C54-9188-A69B03278C21}"/>
              </a:ext>
            </a:extLst>
          </p:cNvPr>
          <p:cNvGrpSpPr/>
          <p:nvPr/>
        </p:nvGrpSpPr>
        <p:grpSpPr>
          <a:xfrm>
            <a:off x="182880" y="99919"/>
            <a:ext cx="4112028" cy="461665"/>
            <a:chOff x="182880" y="99919"/>
            <a:chExt cx="4112028" cy="461665"/>
          </a:xfrm>
        </p:grpSpPr>
        <p:sp>
          <p:nvSpPr>
            <p:cNvPr id="10" name="文本框 9">
              <a:extLst>
                <a:ext uri="{FF2B5EF4-FFF2-40B4-BE49-F238E27FC236}">
                  <a16:creationId xmlns:a16="http://schemas.microsoft.com/office/drawing/2014/main" id="{89525525-D76C-41BA-9E86-29D4CCC41CA1}"/>
                </a:ext>
              </a:extLst>
            </p:cNvPr>
            <p:cNvSpPr txBox="1"/>
            <p:nvPr/>
          </p:nvSpPr>
          <p:spPr>
            <a:xfrm>
              <a:off x="357399" y="99919"/>
              <a:ext cx="3937509"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Source of Lord of the Flies</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a:extLst>
              <a:ext uri="{FF2B5EF4-FFF2-40B4-BE49-F238E27FC236}">
                <a16:creationId xmlns:a16="http://schemas.microsoft.com/office/drawing/2014/main" id="{A3D0A893-BCC2-19F2-11FE-BF6EA07CD19A}"/>
              </a:ext>
            </a:extLst>
          </p:cNvPr>
          <p:cNvSpPr txBox="1"/>
          <p:nvPr/>
        </p:nvSpPr>
        <p:spPr>
          <a:xfrm>
            <a:off x="1889860" y="459057"/>
            <a:ext cx="3278119" cy="584775"/>
          </a:xfrm>
          <a:prstGeom prst="rect">
            <a:avLst/>
          </a:prstGeom>
          <a:noFill/>
        </p:spPr>
        <p:txBody>
          <a:bodyPr wrap="square" rtlCol="0">
            <a:spAutoFit/>
          </a:bodyPr>
          <a:lstStyle/>
          <a:p>
            <a:r>
              <a:rPr lang="en-US" altLang="zh-CN" sz="3200" b="1" i="1" dirty="0">
                <a:solidFill>
                  <a:srgbClr val="2E3F55"/>
                </a:solidFill>
                <a:latin typeface="Times New Roman" panose="02020603050405020304" pitchFamily="18" charset="0"/>
                <a:cs typeface="Times New Roman" panose="02020603050405020304" pitchFamily="18" charset="0"/>
              </a:rPr>
              <a:t>Consequences</a:t>
            </a:r>
            <a:endParaRPr lang="zh-CN" altLang="en-US" sz="3200" b="1" i="1" dirty="0">
              <a:solidFill>
                <a:srgbClr val="2E3F55"/>
              </a:solidFill>
              <a:latin typeface="Times New Roman" panose="02020603050405020304" pitchFamily="18" charset="0"/>
              <a:cs typeface="Times New Roman" panose="02020603050405020304" pitchFamily="18" charset="0"/>
            </a:endParaRPr>
          </a:p>
        </p:txBody>
      </p:sp>
      <p:sp>
        <p:nvSpPr>
          <p:cNvPr id="7" name="TextBox 13">
            <a:extLst>
              <a:ext uri="{FF2B5EF4-FFF2-40B4-BE49-F238E27FC236}">
                <a16:creationId xmlns:a16="http://schemas.microsoft.com/office/drawing/2014/main" id="{BFE5A62C-C000-F693-B56D-E08AECA4C980}"/>
              </a:ext>
            </a:extLst>
          </p:cNvPr>
          <p:cNvSpPr txBox="1"/>
          <p:nvPr/>
        </p:nvSpPr>
        <p:spPr>
          <a:xfrm>
            <a:off x="514634" y="1901734"/>
            <a:ext cx="11162732" cy="4152675"/>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2000" b="1" i="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 </a:t>
            </a:r>
            <a:r>
              <a:rPr lang="en-US" altLang="zh-CN" sz="2400" b="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Lord of the flies</a:t>
            </a:r>
            <a:r>
              <a:rPr lang="en-US" altLang="zh-CN" sz="2000"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 - Jack’s murder of two boys    </a:t>
            </a:r>
          </a:p>
          <a:p>
            <a:pPr defTabSz="1216660">
              <a:lnSpc>
                <a:spcPct val="120000"/>
              </a:lnSpc>
              <a:spcBef>
                <a:spcPct val="20000"/>
              </a:spcBef>
              <a:defRPr/>
            </a:pPr>
            <a:r>
              <a:rPr lang="en-US" altLang="zh-CN" sz="2000"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                                    - Jack influences most of the boys on the island to follow his insane lead</a:t>
            </a:r>
          </a:p>
          <a:p>
            <a:pPr defTabSz="1216660">
              <a:lnSpc>
                <a:spcPct val="120000"/>
              </a:lnSpc>
              <a:spcBef>
                <a:spcPct val="20000"/>
              </a:spcBef>
              <a:defRPr/>
            </a:pPr>
            <a:endParaRPr lang="en-US" altLang="zh-CN" sz="2000"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endParaRPr>
          </a:p>
          <a:p>
            <a:pPr defTabSz="1216660">
              <a:lnSpc>
                <a:spcPct val="120000"/>
              </a:lnSpc>
              <a:spcBef>
                <a:spcPct val="20000"/>
              </a:spcBef>
              <a:defRPr/>
            </a:pPr>
            <a:endParaRPr lang="en-US" altLang="zh-CN" sz="2000"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endParaRPr>
          </a:p>
          <a:p>
            <a:pPr defTabSz="1216660">
              <a:lnSpc>
                <a:spcPct val="120000"/>
              </a:lnSpc>
              <a:spcBef>
                <a:spcPct val="20000"/>
              </a:spcBef>
              <a:defRPr/>
            </a:pPr>
            <a:r>
              <a:rPr lang="en-US" altLang="zh-CN" sz="2400" b="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World War II</a:t>
            </a:r>
            <a:r>
              <a:rPr lang="en-US" altLang="zh-CN" sz="2000"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 - representative of Hitler’s senseless murder.</a:t>
            </a:r>
          </a:p>
          <a:p>
            <a:pPr defTabSz="1216660">
              <a:lnSpc>
                <a:spcPct val="120000"/>
              </a:lnSpc>
              <a:spcBef>
                <a:spcPct val="20000"/>
              </a:spcBef>
              <a:defRPr/>
            </a:pPr>
            <a:r>
              <a:rPr lang="en-US" altLang="zh-CN" sz="2000"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                              -Hitler's regime brainwashed millions into following his lead, before and during the war, </a:t>
            </a:r>
          </a:p>
          <a:p>
            <a:pPr defTabSz="1216660">
              <a:lnSpc>
                <a:spcPct val="120000"/>
              </a:lnSpc>
              <a:spcBef>
                <a:spcPct val="20000"/>
              </a:spcBef>
              <a:defRPr/>
            </a:pPr>
            <a:r>
              <a:rPr lang="en-US" altLang="zh-CN" sz="2000"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                               through propaganda.</a:t>
            </a:r>
          </a:p>
          <a:p>
            <a:pPr defTabSz="1216660">
              <a:lnSpc>
                <a:spcPct val="120000"/>
              </a:lnSpc>
              <a:spcBef>
                <a:spcPct val="20000"/>
              </a:spcBef>
              <a:defRPr/>
            </a:pPr>
            <a:endParaRPr lang="en-US" altLang="zh-CN" sz="2000"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endParaRPr>
          </a:p>
          <a:p>
            <a:pPr defTabSz="1216660">
              <a:lnSpc>
                <a:spcPct val="120000"/>
              </a:lnSpc>
              <a:spcBef>
                <a:spcPct val="20000"/>
              </a:spcBef>
              <a:defRPr/>
            </a:pPr>
            <a:endParaRPr lang="en-US" altLang="zh-CN" i="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endParaRPr>
          </a:p>
          <a:p>
            <a:pPr algn="r" defTabSz="1216660">
              <a:lnSpc>
                <a:spcPct val="120000"/>
              </a:lnSpc>
              <a:spcBef>
                <a:spcPct val="20000"/>
              </a:spcBef>
              <a:defRPr/>
            </a:pPr>
            <a:r>
              <a:rPr lang="en-US" altLang="zh-CN" sz="1100" i="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rPr>
              <a:t>x</a:t>
            </a:r>
          </a:p>
        </p:txBody>
      </p:sp>
    </p:spTree>
    <p:extLst>
      <p:ext uri="{BB962C8B-B14F-4D97-AF65-F5344CB8AC3E}">
        <p14:creationId xmlns:p14="http://schemas.microsoft.com/office/powerpoint/2010/main" val="106167818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F61EFE7-9347-4C54-9188-A69B03278C21}"/>
              </a:ext>
            </a:extLst>
          </p:cNvPr>
          <p:cNvGrpSpPr/>
          <p:nvPr/>
        </p:nvGrpSpPr>
        <p:grpSpPr>
          <a:xfrm>
            <a:off x="182880" y="99919"/>
            <a:ext cx="5400502" cy="461665"/>
            <a:chOff x="182880" y="99919"/>
            <a:chExt cx="5400502" cy="461665"/>
          </a:xfrm>
        </p:grpSpPr>
        <p:sp>
          <p:nvSpPr>
            <p:cNvPr id="10" name="文本框 9">
              <a:extLst>
                <a:ext uri="{FF2B5EF4-FFF2-40B4-BE49-F238E27FC236}">
                  <a16:creationId xmlns:a16="http://schemas.microsoft.com/office/drawing/2014/main" id="{89525525-D76C-41BA-9E86-29D4CCC41CA1}"/>
                </a:ext>
              </a:extLst>
            </p:cNvPr>
            <p:cNvSpPr txBox="1"/>
            <p:nvPr/>
          </p:nvSpPr>
          <p:spPr>
            <a:xfrm>
              <a:off x="357399" y="99919"/>
              <a:ext cx="5225983"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Other Contemporaneous literature</a:t>
              </a:r>
            </a:p>
          </p:txBody>
        </p:sp>
        <p:sp>
          <p:nvSpPr>
            <p:cNvPr id="2" name="椭圆 1">
              <a:extLst>
                <a:ext uri="{FF2B5EF4-FFF2-40B4-BE49-F238E27FC236}">
                  <a16:creationId xmlns:a16="http://schemas.microsoft.com/office/drawing/2014/main"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îṩlîďe">
            <a:extLst>
              <a:ext uri="{FF2B5EF4-FFF2-40B4-BE49-F238E27FC236}">
                <a16:creationId xmlns:a16="http://schemas.microsoft.com/office/drawing/2014/main" id="{43450034-D765-4FC1-1B78-4B2EF36D851C}"/>
              </a:ext>
            </a:extLst>
          </p:cNvPr>
          <p:cNvSpPr>
            <a:spLocks/>
          </p:cNvSpPr>
          <p:nvPr/>
        </p:nvSpPr>
        <p:spPr bwMode="auto">
          <a:xfrm>
            <a:off x="2216901" y="4236843"/>
            <a:ext cx="2158834" cy="157860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gradFill>
            <a:gsLst>
              <a:gs pos="0">
                <a:srgbClr val="2E3F55"/>
              </a:gs>
              <a:gs pos="100000">
                <a:srgbClr val="EFE6DD"/>
              </a:gs>
            </a:gsLst>
            <a:lin ang="4800000" scaled="0"/>
          </a:gradFill>
          <a:ln>
            <a:noFill/>
          </a:ln>
        </p:spPr>
        <p:txBody>
          <a:bodyPr anchor="ctr"/>
          <a:lstStyle/>
          <a:p>
            <a:pPr algn="ctr" defTabSz="457200">
              <a:defRPr/>
            </a:pPr>
            <a:endParaRPr sz="2800" i="1" dirty="0">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endParaRPr>
          </a:p>
        </p:txBody>
      </p:sp>
      <p:sp>
        <p:nvSpPr>
          <p:cNvPr id="31" name="ïśľiḍe">
            <a:extLst>
              <a:ext uri="{FF2B5EF4-FFF2-40B4-BE49-F238E27FC236}">
                <a16:creationId xmlns:a16="http://schemas.microsoft.com/office/drawing/2014/main" id="{4A137CD6-1F08-9A60-FD93-96D0B4BB0D12}"/>
              </a:ext>
            </a:extLst>
          </p:cNvPr>
          <p:cNvSpPr>
            <a:spLocks/>
          </p:cNvSpPr>
          <p:nvPr/>
        </p:nvSpPr>
        <p:spPr bwMode="auto">
          <a:xfrm>
            <a:off x="4780732" y="3700643"/>
            <a:ext cx="2158834" cy="211480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gradFill>
            <a:gsLst>
              <a:gs pos="0">
                <a:srgbClr val="2E3F55"/>
              </a:gs>
              <a:gs pos="100000">
                <a:srgbClr val="EFE6DD"/>
              </a:gs>
            </a:gsLst>
            <a:lin ang="4800000" scaled="0"/>
          </a:gradFill>
          <a:ln>
            <a:noFill/>
          </a:ln>
        </p:spPr>
        <p:txBody>
          <a:bodyPr anchor="ctr"/>
          <a:lstStyle/>
          <a:p>
            <a:pPr algn="ctr" defTabSz="457200">
              <a:defRPr/>
            </a:pPr>
            <a:endParaRPr sz="2800" i="1" dirty="0">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endParaRPr>
          </a:p>
        </p:txBody>
      </p:sp>
      <p:sp>
        <p:nvSpPr>
          <p:cNvPr id="32" name="ïšľïḓé">
            <a:extLst>
              <a:ext uri="{FF2B5EF4-FFF2-40B4-BE49-F238E27FC236}">
                <a16:creationId xmlns:a16="http://schemas.microsoft.com/office/drawing/2014/main" id="{C661EC69-B669-1E38-3F76-95F27C647C07}"/>
              </a:ext>
            </a:extLst>
          </p:cNvPr>
          <p:cNvSpPr>
            <a:spLocks/>
          </p:cNvSpPr>
          <p:nvPr/>
        </p:nvSpPr>
        <p:spPr bwMode="auto">
          <a:xfrm>
            <a:off x="7258914" y="4595359"/>
            <a:ext cx="2158834" cy="120738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gradFill>
            <a:gsLst>
              <a:gs pos="0">
                <a:srgbClr val="2E3F55"/>
              </a:gs>
              <a:gs pos="100000">
                <a:srgbClr val="EFE6DD"/>
              </a:gs>
            </a:gsLst>
            <a:lin ang="4800000" scaled="0"/>
          </a:gradFill>
          <a:ln>
            <a:noFill/>
          </a:ln>
        </p:spPr>
        <p:txBody>
          <a:bodyPr anchor="ctr"/>
          <a:lstStyle/>
          <a:p>
            <a:pPr algn="ctr" defTabSz="457200">
              <a:defRPr/>
            </a:pPr>
            <a:endParaRPr sz="2800" i="1" dirty="0">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endParaRPr>
          </a:p>
        </p:txBody>
      </p:sp>
      <p:cxnSp>
        <p:nvCxnSpPr>
          <p:cNvPr id="33" name="Straight Connector 45">
            <a:extLst>
              <a:ext uri="{FF2B5EF4-FFF2-40B4-BE49-F238E27FC236}">
                <a16:creationId xmlns:a16="http://schemas.microsoft.com/office/drawing/2014/main" id="{B7CA5BEB-AFA3-95D1-56F3-7FB370E9944E}"/>
              </a:ext>
            </a:extLst>
          </p:cNvPr>
          <p:cNvCxnSpPr>
            <a:cxnSpLocks/>
          </p:cNvCxnSpPr>
          <p:nvPr/>
        </p:nvCxnSpPr>
        <p:spPr>
          <a:xfrm>
            <a:off x="8302855" y="3700643"/>
            <a:ext cx="0" cy="592326"/>
          </a:xfrm>
          <a:prstGeom prst="line">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4" name="Straight Connector 39">
            <a:extLst>
              <a:ext uri="{FF2B5EF4-FFF2-40B4-BE49-F238E27FC236}">
                <a16:creationId xmlns:a16="http://schemas.microsoft.com/office/drawing/2014/main" id="{B60B86EF-2139-2634-E0C0-284578972A8D}"/>
              </a:ext>
            </a:extLst>
          </p:cNvPr>
          <p:cNvCxnSpPr/>
          <p:nvPr/>
        </p:nvCxnSpPr>
        <p:spPr>
          <a:xfrm rot="5400000">
            <a:off x="3052422" y="3804228"/>
            <a:ext cx="490519" cy="2728"/>
          </a:xfrm>
          <a:prstGeom prst="line">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Straight Connector 43">
            <a:extLst>
              <a:ext uri="{FF2B5EF4-FFF2-40B4-BE49-F238E27FC236}">
                <a16:creationId xmlns:a16="http://schemas.microsoft.com/office/drawing/2014/main" id="{B4AE236A-B14D-5DE0-2159-9873B9902427}"/>
              </a:ext>
            </a:extLst>
          </p:cNvPr>
          <p:cNvCxnSpPr/>
          <p:nvPr/>
        </p:nvCxnSpPr>
        <p:spPr>
          <a:xfrm rot="5400000">
            <a:off x="5617124" y="3282676"/>
            <a:ext cx="490519" cy="2728"/>
          </a:xfrm>
          <a:prstGeom prst="line">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7" name="î$ľïḑe">
            <a:extLst>
              <a:ext uri="{FF2B5EF4-FFF2-40B4-BE49-F238E27FC236}">
                <a16:creationId xmlns:a16="http://schemas.microsoft.com/office/drawing/2014/main" id="{48FA579E-9CB5-DDFE-A4E5-75FCA9A0DF16}"/>
              </a:ext>
            </a:extLst>
          </p:cNvPr>
          <p:cNvSpPr txBox="1"/>
          <p:nvPr/>
        </p:nvSpPr>
        <p:spPr>
          <a:xfrm>
            <a:off x="5475478" y="2672901"/>
            <a:ext cx="771081" cy="338538"/>
          </a:xfrm>
          <a:prstGeom prst="rect">
            <a:avLst/>
          </a:prstGeom>
          <a:noFill/>
        </p:spPr>
        <p:txBody>
          <a:bodyPr wrap="none">
            <a:noAutofit/>
          </a:bodyPr>
          <a:lstStyle/>
          <a:p>
            <a:pPr algn="ctr" defTabSz="457200">
              <a:defRPr/>
            </a:pPr>
            <a:r>
              <a:rPr lang="en-US" sz="1600" b="1" i="1" dirty="0">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rPr>
              <a:t>Animal Farm</a:t>
            </a:r>
          </a:p>
        </p:txBody>
      </p:sp>
      <p:sp>
        <p:nvSpPr>
          <p:cNvPr id="38" name="íṡľïḑê">
            <a:extLst>
              <a:ext uri="{FF2B5EF4-FFF2-40B4-BE49-F238E27FC236}">
                <a16:creationId xmlns:a16="http://schemas.microsoft.com/office/drawing/2014/main" id="{EBE9DC06-A7D1-B42D-D795-C8E33804E348}"/>
              </a:ext>
            </a:extLst>
          </p:cNvPr>
          <p:cNvSpPr txBox="1"/>
          <p:nvPr/>
        </p:nvSpPr>
        <p:spPr>
          <a:xfrm>
            <a:off x="7952790" y="3114771"/>
            <a:ext cx="771081" cy="338538"/>
          </a:xfrm>
          <a:prstGeom prst="rect">
            <a:avLst/>
          </a:prstGeom>
          <a:noFill/>
        </p:spPr>
        <p:txBody>
          <a:bodyPr wrap="none">
            <a:noAutofit/>
          </a:bodyPr>
          <a:lstStyle/>
          <a:p>
            <a:pPr algn="ctr" defTabSz="457200">
              <a:defRPr/>
            </a:pPr>
            <a:r>
              <a:rPr lang="en-US" sz="1600" b="1" i="1" dirty="0">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rPr>
              <a:t>For Whom the Bell Tolls</a:t>
            </a:r>
          </a:p>
        </p:txBody>
      </p:sp>
      <p:cxnSp>
        <p:nvCxnSpPr>
          <p:cNvPr id="39" name="直接连接符 25">
            <a:extLst>
              <a:ext uri="{FF2B5EF4-FFF2-40B4-BE49-F238E27FC236}">
                <a16:creationId xmlns:a16="http://schemas.microsoft.com/office/drawing/2014/main" id="{8BB2091A-3E45-4C66-FF56-A0B8CD3C347B}"/>
              </a:ext>
            </a:extLst>
          </p:cNvPr>
          <p:cNvCxnSpPr>
            <a:cxnSpLocks/>
          </p:cNvCxnSpPr>
          <p:nvPr/>
        </p:nvCxnSpPr>
        <p:spPr>
          <a:xfrm>
            <a:off x="889052" y="5802745"/>
            <a:ext cx="10740973"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7B2F82A3-F641-16CE-F252-07302883ECF3}"/>
              </a:ext>
            </a:extLst>
          </p:cNvPr>
          <p:cNvSpPr txBox="1"/>
          <p:nvPr/>
        </p:nvSpPr>
        <p:spPr>
          <a:xfrm>
            <a:off x="2152808" y="1522980"/>
            <a:ext cx="2287017" cy="1515800"/>
          </a:xfrm>
          <a:prstGeom prst="rect">
            <a:avLst/>
          </a:prstGeom>
          <a:noFill/>
        </p:spPr>
        <p:txBody>
          <a:bodyPr wrap="square">
            <a:spAutoFit/>
          </a:bodyPr>
          <a:lstStyle/>
          <a:p>
            <a:endParaRPr lang="en-US" altLang="zh-CN" dirty="0">
              <a:latin typeface="Times New Roman" panose="02020603050405020304" pitchFamily="18" charset="0"/>
              <a:cs typeface="Times New Roman" panose="02020603050405020304" pitchFamily="18" charset="0"/>
            </a:endParaRPr>
          </a:p>
          <a:p>
            <a:pPr marL="0" algn="l">
              <a:lnSpc>
                <a:spcPct val="100000"/>
              </a:lnSpc>
              <a:spcBef>
                <a:spcPts val="300"/>
              </a:spcBef>
              <a:spcAft>
                <a:spcPts val="300"/>
              </a:spcAft>
            </a:pPr>
            <a:r>
              <a:rPr lang="en-US" altLang="zh-CN" dirty="0">
                <a:solidFill>
                  <a:srgbClr val="000000"/>
                </a:solidFill>
                <a:latin typeface="Times New Roman" panose="02020603050405020304" pitchFamily="18" charset="0"/>
                <a:cs typeface="Times New Roman" panose="02020603050405020304" pitchFamily="18" charset="0"/>
              </a:rPr>
              <a:t>A</a:t>
            </a:r>
            <a:r>
              <a:rPr lang="en-US" altLang="zh-CN" sz="1800" b="0" i="0" spc="0" dirty="0">
                <a:solidFill>
                  <a:srgbClr val="000000"/>
                </a:solidFill>
                <a:effectLst/>
                <a:latin typeface="Times New Roman" panose="02020603050405020304" pitchFamily="18" charset="0"/>
                <a:cs typeface="Times New Roman" panose="02020603050405020304" pitchFamily="18" charset="0"/>
              </a:rPr>
              <a:t>bout an ex-docker sent out by the Labor government to govern a </a:t>
            </a:r>
            <a:r>
              <a:rPr lang="en-US" altLang="zh-CN" dirty="0">
                <a:solidFill>
                  <a:srgbClr val="000000"/>
                </a:solidFill>
                <a:latin typeface="Times New Roman" panose="02020603050405020304" pitchFamily="18" charset="0"/>
                <a:cs typeface="Times New Roman" panose="02020603050405020304" pitchFamily="18" charset="0"/>
              </a:rPr>
              <a:t>colonial dependency</a:t>
            </a:r>
            <a:endParaRPr lang="en-US" altLang="zh-CN" dirty="0">
              <a:effectLst/>
              <a:latin typeface="Times New Roman" panose="02020603050405020304" pitchFamily="18" charset="0"/>
              <a:cs typeface="Times New Roman" panose="02020603050405020304" pitchFamily="18" charset="0"/>
            </a:endParaRPr>
          </a:p>
        </p:txBody>
      </p:sp>
      <p:sp>
        <p:nvSpPr>
          <p:cNvPr id="41" name="文本框 40">
            <a:extLst>
              <a:ext uri="{FF2B5EF4-FFF2-40B4-BE49-F238E27FC236}">
                <a16:creationId xmlns:a16="http://schemas.microsoft.com/office/drawing/2014/main" id="{731943C6-8F40-62E9-6A37-4BAD91C3ED47}"/>
              </a:ext>
            </a:extLst>
          </p:cNvPr>
          <p:cNvSpPr txBox="1"/>
          <p:nvPr/>
        </p:nvSpPr>
        <p:spPr>
          <a:xfrm>
            <a:off x="4796382" y="1314688"/>
            <a:ext cx="2558373" cy="1200329"/>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Offers a powerful commentary on the rise of totalitarianism and the power struggles</a:t>
            </a:r>
            <a:endParaRPr lang="en-US" altLang="zh-CN" dirty="0">
              <a:effectLst/>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99E6C572-85B2-AF0C-6F1D-83DFD60FEAD4}"/>
              </a:ext>
            </a:extLst>
          </p:cNvPr>
          <p:cNvSpPr txBox="1"/>
          <p:nvPr/>
        </p:nvSpPr>
        <p:spPr>
          <a:xfrm>
            <a:off x="7446294" y="1838451"/>
            <a:ext cx="3517367" cy="1200329"/>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During the Spanish Civil War</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Themes of political ideology, power struggles, and the brutality of war </a:t>
            </a:r>
            <a:endParaRPr lang="en-US" altLang="zh-CN" dirty="0">
              <a:effectLst/>
              <a:latin typeface="Times New Roman" panose="02020603050405020304" pitchFamily="18" charset="0"/>
              <a:cs typeface="Times New Roman" panose="02020603050405020304" pitchFamily="18" charset="0"/>
            </a:endParaRPr>
          </a:p>
        </p:txBody>
      </p:sp>
      <p:sp>
        <p:nvSpPr>
          <p:cNvPr id="4" name="î$ľïḑe">
            <a:extLst>
              <a:ext uri="{FF2B5EF4-FFF2-40B4-BE49-F238E27FC236}">
                <a16:creationId xmlns:a16="http://schemas.microsoft.com/office/drawing/2014/main" id="{FE31703E-74F9-2861-DAAC-AA379F2F7793}"/>
              </a:ext>
            </a:extLst>
          </p:cNvPr>
          <p:cNvSpPr txBox="1"/>
          <p:nvPr/>
        </p:nvSpPr>
        <p:spPr>
          <a:xfrm>
            <a:off x="2910775" y="3090462"/>
            <a:ext cx="771081" cy="338538"/>
          </a:xfrm>
          <a:prstGeom prst="rect">
            <a:avLst/>
          </a:prstGeom>
          <a:noFill/>
        </p:spPr>
        <p:txBody>
          <a:bodyPr wrap="none">
            <a:noAutofit/>
          </a:bodyPr>
          <a:lstStyle/>
          <a:p>
            <a:pPr algn="ctr" defTabSz="457200">
              <a:defRPr/>
            </a:pPr>
            <a:r>
              <a:rPr lang="en-US" sz="1600" b="1" i="1" dirty="0">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rPr>
              <a:t>His Excellency</a:t>
            </a:r>
          </a:p>
        </p:txBody>
      </p:sp>
    </p:spTree>
    <p:extLst>
      <p:ext uri="{BB962C8B-B14F-4D97-AF65-F5344CB8AC3E}">
        <p14:creationId xmlns:p14="http://schemas.microsoft.com/office/powerpoint/2010/main" val="856508394"/>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C4DE0AA-5ADF-4267-A8D8-3A812B80386D}"/>
              </a:ext>
            </a:extLst>
          </p:cNvPr>
          <p:cNvSpPr/>
          <p:nvPr/>
        </p:nvSpPr>
        <p:spPr>
          <a:xfrm>
            <a:off x="2178"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299A558C-509E-4EBB-B79A-3F4B7E24CBA6}"/>
              </a:ext>
            </a:extLst>
          </p:cNvPr>
          <p:cNvCxnSpPr>
            <a:cxnSpLocks/>
          </p:cNvCxnSpPr>
          <p:nvPr/>
        </p:nvCxnSpPr>
        <p:spPr>
          <a:xfrm>
            <a:off x="191590"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EBAF4008-6B8C-4628-AD1E-770278D56DB8}"/>
              </a:ext>
            </a:extLst>
          </p:cNvPr>
          <p:cNvSpPr/>
          <p:nvPr/>
        </p:nvSpPr>
        <p:spPr>
          <a:xfrm>
            <a:off x="12000410"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CD34E10A-DCF6-4D27-A239-A839848EE226}"/>
              </a:ext>
            </a:extLst>
          </p:cNvPr>
          <p:cNvCxnSpPr>
            <a:cxnSpLocks/>
          </p:cNvCxnSpPr>
          <p:nvPr/>
        </p:nvCxnSpPr>
        <p:spPr>
          <a:xfrm>
            <a:off x="10832375"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882DCF3F-3363-45E9-9586-A37B420F87F4}"/>
              </a:ext>
            </a:extLst>
          </p:cNvPr>
          <p:cNvGrpSpPr/>
          <p:nvPr/>
        </p:nvGrpSpPr>
        <p:grpSpPr>
          <a:xfrm>
            <a:off x="3431177" y="627017"/>
            <a:ext cx="5207726" cy="4943937"/>
            <a:chOff x="3431177" y="627017"/>
            <a:chExt cx="5207726" cy="4943937"/>
          </a:xfrm>
        </p:grpSpPr>
        <p:sp>
          <p:nvSpPr>
            <p:cNvPr id="17" name="椭圆 16">
              <a:extLst>
                <a:ext uri="{FF2B5EF4-FFF2-40B4-BE49-F238E27FC236}">
                  <a16:creationId xmlns:a16="http://schemas.microsoft.com/office/drawing/2014/main" id="{7F34BDA9-5A12-47BD-83A5-21F15A58D806}"/>
                </a:ext>
              </a:extLst>
            </p:cNvPr>
            <p:cNvSpPr/>
            <p:nvPr/>
          </p:nvSpPr>
          <p:spPr>
            <a:xfrm>
              <a:off x="4007031" y="1287045"/>
              <a:ext cx="4177938" cy="4283909"/>
            </a:xfrm>
            <a:prstGeom prst="ellipse">
              <a:avLst/>
            </a:prstGeom>
            <a:noFill/>
            <a:ln w="38100">
              <a:gradFill>
                <a:gsLst>
                  <a:gs pos="100000">
                    <a:srgbClr val="AE6339"/>
                  </a:gs>
                  <a:gs pos="65000">
                    <a:srgbClr val="EFE6DD"/>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矩形 17">
              <a:extLst>
                <a:ext uri="{FF2B5EF4-FFF2-40B4-BE49-F238E27FC236}">
                  <a16:creationId xmlns:a16="http://schemas.microsoft.com/office/drawing/2014/main" id="{4D6DF907-ED6B-40B1-AD6E-36163B1A427E}"/>
                </a:ext>
              </a:extLst>
            </p:cNvPr>
            <p:cNvSpPr/>
            <p:nvPr/>
          </p:nvSpPr>
          <p:spPr>
            <a:xfrm>
              <a:off x="3431177" y="627017"/>
              <a:ext cx="5207726" cy="2801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6DA6F851-195E-4925-B116-1F2AA67B5AD2}"/>
                </a:ext>
              </a:extLst>
            </p:cNvPr>
            <p:cNvGrpSpPr/>
            <p:nvPr/>
          </p:nvGrpSpPr>
          <p:grpSpPr>
            <a:xfrm>
              <a:off x="4489269" y="1775320"/>
              <a:ext cx="3213463" cy="3307361"/>
              <a:chOff x="4489269" y="1775320"/>
              <a:chExt cx="3213463" cy="3307361"/>
            </a:xfrm>
          </p:grpSpPr>
          <p:sp>
            <p:nvSpPr>
              <p:cNvPr id="5" name="文本框 4">
                <a:extLst>
                  <a:ext uri="{FF2B5EF4-FFF2-40B4-BE49-F238E27FC236}">
                    <a16:creationId xmlns:a16="http://schemas.microsoft.com/office/drawing/2014/main" id="{AF1FE809-A5E6-409E-913E-E07E631B8591}"/>
                  </a:ext>
                </a:extLst>
              </p:cNvPr>
              <p:cNvSpPr txBox="1"/>
              <p:nvPr/>
            </p:nvSpPr>
            <p:spPr>
              <a:xfrm>
                <a:off x="4489269" y="1775320"/>
                <a:ext cx="3213463" cy="3307361"/>
              </a:xfrm>
              <a:prstGeom prst="rect">
                <a:avLst/>
              </a:prstGeom>
              <a:noFill/>
            </p:spPr>
            <p:txBody>
              <a:bodyPr wrap="square" rtlCol="0">
                <a:prstTxWarp prst="textCircle">
                  <a:avLst/>
                </a:prstTxWarp>
                <a:spAutoFit/>
              </a:bodyPr>
              <a:lstStyle/>
              <a:p>
                <a:r>
                  <a:rPr lang="en-US" altLang="zh-CN" sz="4400" b="1" dirty="0">
                    <a:solidFill>
                      <a:srgbClr val="AE6339"/>
                    </a:solidFill>
                    <a:latin typeface="Times New Roman" panose="02020603050405020304" pitchFamily="18" charset="0"/>
                    <a:cs typeface="Times New Roman" panose="02020603050405020304" pitchFamily="18" charset="0"/>
                  </a:rPr>
                  <a:t>Evaluating the research</a:t>
                </a:r>
              </a:p>
            </p:txBody>
          </p:sp>
          <p:sp>
            <p:nvSpPr>
              <p:cNvPr id="4" name="文本框 3">
                <a:extLst>
                  <a:ext uri="{FF2B5EF4-FFF2-40B4-BE49-F238E27FC236}">
                    <a16:creationId xmlns:a16="http://schemas.microsoft.com/office/drawing/2014/main" id="{C19B4200-C4BF-4AD0-9F97-41A63DA525F3}"/>
                  </a:ext>
                </a:extLst>
              </p:cNvPr>
              <p:cNvSpPr txBox="1"/>
              <p:nvPr/>
            </p:nvSpPr>
            <p:spPr>
              <a:xfrm>
                <a:off x="4632959" y="2279865"/>
                <a:ext cx="2804161" cy="2800767"/>
              </a:xfrm>
              <a:prstGeom prst="rect">
                <a:avLst/>
              </a:prstGeom>
              <a:noFill/>
            </p:spPr>
            <p:txBody>
              <a:bodyPr wrap="square" rtlCol="0">
                <a:spAutoFit/>
              </a:bodyPr>
              <a:lstStyle/>
              <a:p>
                <a:pPr algn="ctr"/>
                <a:r>
                  <a:rPr lang="en-US" altLang="zh-CN" sz="3200" b="1" dirty="0">
                    <a:solidFill>
                      <a:srgbClr val="AE6339"/>
                    </a:solidFill>
                    <a:latin typeface="Times New Roman" panose="02020603050405020304" pitchFamily="18" charset="0"/>
                    <a:cs typeface="Times New Roman" panose="02020603050405020304" pitchFamily="18" charset="0"/>
                  </a:rPr>
                  <a:t>Part 04</a:t>
                </a:r>
              </a:p>
              <a:p>
                <a:pPr algn="ctr"/>
                <a:r>
                  <a:rPr lang="en-US" altLang="zh-CN" sz="3600" b="1" dirty="0">
                    <a:solidFill>
                      <a:srgbClr val="AE6339"/>
                    </a:solidFill>
                    <a:latin typeface="Times New Roman" panose="02020603050405020304" pitchFamily="18" charset="0"/>
                    <a:ea typeface="思源宋体 Heavy" panose="02020900000000000000" pitchFamily="18" charset="-122"/>
                    <a:cs typeface="Times New Roman" panose="02020603050405020304" pitchFamily="18" charset="0"/>
                  </a:rPr>
                  <a:t>The Significance/ Limitation of the research</a:t>
                </a:r>
              </a:p>
            </p:txBody>
          </p:sp>
        </p:grpSp>
      </p:grpSp>
      <p:sp>
        <p:nvSpPr>
          <p:cNvPr id="20" name="矩形 19">
            <a:extLst>
              <a:ext uri="{FF2B5EF4-FFF2-40B4-BE49-F238E27FC236}">
                <a16:creationId xmlns:a16="http://schemas.microsoft.com/office/drawing/2014/main" id="{53EB36FD-89B3-4CCA-A9E1-F78F03EC5654}"/>
              </a:ext>
            </a:extLst>
          </p:cNvPr>
          <p:cNvSpPr/>
          <p:nvPr/>
        </p:nvSpPr>
        <p:spPr>
          <a:xfrm rot="5400000">
            <a:off x="6001293" y="599985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7E86C6FF-F1AF-40AD-9FAD-EB8EE50CDE05}"/>
              </a:ext>
            </a:extLst>
          </p:cNvPr>
          <p:cNvSpPr/>
          <p:nvPr/>
        </p:nvSpPr>
        <p:spPr>
          <a:xfrm rot="5400000">
            <a:off x="5940334" y="-67762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5069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anim calcmode="lin" valueType="num">
                                      <p:cBhvr>
                                        <p:cTn id="8" dur="300" fill="hold"/>
                                        <p:tgtEl>
                                          <p:spTgt spid="2"/>
                                        </p:tgtEl>
                                        <p:attrNameLst>
                                          <p:attrName>ppt_x</p:attrName>
                                        </p:attrNameLst>
                                      </p:cBhvr>
                                      <p:tavLst>
                                        <p:tav tm="0">
                                          <p:val>
                                            <p:strVal val="#ppt_x"/>
                                          </p:val>
                                        </p:tav>
                                        <p:tav tm="100000">
                                          <p:val>
                                            <p:strVal val="#ppt_x"/>
                                          </p:val>
                                        </p:tav>
                                      </p:tavLst>
                                    </p:anim>
                                    <p:anim calcmode="lin" valueType="num">
                                      <p:cBhvr>
                                        <p:cTn id="9" dur="3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F61EFE7-9347-4C54-9188-A69B03278C21}"/>
              </a:ext>
            </a:extLst>
          </p:cNvPr>
          <p:cNvGrpSpPr/>
          <p:nvPr/>
        </p:nvGrpSpPr>
        <p:grpSpPr>
          <a:xfrm>
            <a:off x="182880" y="99919"/>
            <a:ext cx="5539046" cy="461665"/>
            <a:chOff x="182880" y="99919"/>
            <a:chExt cx="5539046" cy="461665"/>
          </a:xfrm>
        </p:grpSpPr>
        <p:sp>
          <p:nvSpPr>
            <p:cNvPr id="10" name="文本框 9">
              <a:extLst>
                <a:ext uri="{FF2B5EF4-FFF2-40B4-BE49-F238E27FC236}">
                  <a16:creationId xmlns:a16="http://schemas.microsoft.com/office/drawing/2014/main" id="{89525525-D76C-41BA-9E86-29D4CCC41CA1}"/>
                </a:ext>
              </a:extLst>
            </p:cNvPr>
            <p:cNvSpPr txBox="1"/>
            <p:nvPr/>
          </p:nvSpPr>
          <p:spPr>
            <a:xfrm>
              <a:off x="357399" y="99919"/>
              <a:ext cx="5364527"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Significance/limitation of the research</a:t>
              </a:r>
            </a:p>
          </p:txBody>
        </p:sp>
        <p:sp>
          <p:nvSpPr>
            <p:cNvPr id="2" name="椭圆 1">
              <a:extLst>
                <a:ext uri="{FF2B5EF4-FFF2-40B4-BE49-F238E27FC236}">
                  <a16:creationId xmlns:a16="http://schemas.microsoft.com/office/drawing/2014/main"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 name="出自【趣你的PPT】(微信:qunideppt)：最优质的PPT资源库">
            <a:extLst>
              <a:ext uri="{FF2B5EF4-FFF2-40B4-BE49-F238E27FC236}">
                <a16:creationId xmlns:a16="http://schemas.microsoft.com/office/drawing/2014/main" id="{B9C78E1C-B46D-47CE-9985-CA729077916D}"/>
              </a:ext>
            </a:extLst>
          </p:cNvPr>
          <p:cNvCxnSpPr/>
          <p:nvPr/>
        </p:nvCxnSpPr>
        <p:spPr>
          <a:xfrm>
            <a:off x="6114921" y="1629774"/>
            <a:ext cx="0" cy="3598452"/>
          </a:xfrm>
          <a:prstGeom prst="line">
            <a:avLst/>
          </a:prstGeom>
          <a:ln w="19050">
            <a:solidFill>
              <a:srgbClr val="AE6339"/>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2" name="TextBox 13">
            <a:extLst>
              <a:ext uri="{FF2B5EF4-FFF2-40B4-BE49-F238E27FC236}">
                <a16:creationId xmlns:a16="http://schemas.microsoft.com/office/drawing/2014/main" id="{C95A8C60-3B57-4F79-804F-69E77E1CD28A}"/>
              </a:ext>
            </a:extLst>
          </p:cNvPr>
          <p:cNvSpPr txBox="1"/>
          <p:nvPr/>
        </p:nvSpPr>
        <p:spPr>
          <a:xfrm>
            <a:off x="2109615" y="1208014"/>
            <a:ext cx="2420206" cy="404534"/>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en-US" altLang="zh-CN" sz="2400" b="1" i="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Significance</a:t>
            </a:r>
            <a:endParaRPr lang="en-US" altLang="zh-CN" b="1" i="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endParaRPr>
          </a:p>
        </p:txBody>
      </p:sp>
      <p:sp>
        <p:nvSpPr>
          <p:cNvPr id="24" name="TextBox 13">
            <a:extLst>
              <a:ext uri="{FF2B5EF4-FFF2-40B4-BE49-F238E27FC236}">
                <a16:creationId xmlns:a16="http://schemas.microsoft.com/office/drawing/2014/main" id="{44D55755-3655-4946-AD38-155FBED51DEB}"/>
              </a:ext>
            </a:extLst>
          </p:cNvPr>
          <p:cNvSpPr txBox="1"/>
          <p:nvPr/>
        </p:nvSpPr>
        <p:spPr>
          <a:xfrm>
            <a:off x="357400" y="2071673"/>
            <a:ext cx="5364526" cy="2714654"/>
          </a:xfrm>
          <a:prstGeom prst="rect">
            <a:avLst/>
          </a:prstGeom>
          <a:noFill/>
        </p:spPr>
        <p:txBody>
          <a:bodyPr wrap="square" lIns="0" tIns="0" rIns="0" bIns="0" rtlCol="0" anchor="t" anchorCtr="0">
            <a:spAutoFit/>
          </a:bodyPr>
          <a:lstStyle/>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Provide new ideas for the interpretation of Post- WW II literatures</a:t>
            </a:r>
            <a:endParaRPr lang="en-US" altLang="zh-CN" sz="1600" dirty="0">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Fills the gap in academia</a:t>
            </a:r>
            <a:endParaRPr lang="en-US" altLang="zh-CN" sz="1600" dirty="0">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Stimulate deeper thinking on the subject of power and to shed some light on the management in modern societies.</a:t>
            </a:r>
            <a:endParaRPr lang="en-US" altLang="zh-CN" sz="1600" dirty="0">
              <a:effectLst/>
              <a:latin typeface="Times New Roman" panose="02020603050405020304" pitchFamily="18" charset="0"/>
              <a:cs typeface="Times New Roman" panose="02020603050405020304" pitchFamily="18" charset="0"/>
            </a:endParaRPr>
          </a:p>
        </p:txBody>
      </p:sp>
      <p:sp>
        <p:nvSpPr>
          <p:cNvPr id="4" name="TextBox 13">
            <a:extLst>
              <a:ext uri="{FF2B5EF4-FFF2-40B4-BE49-F238E27FC236}">
                <a16:creationId xmlns:a16="http://schemas.microsoft.com/office/drawing/2014/main" id="{70B415E1-682C-8B01-A46A-D5CB9C779969}"/>
              </a:ext>
            </a:extLst>
          </p:cNvPr>
          <p:cNvSpPr txBox="1"/>
          <p:nvPr/>
        </p:nvSpPr>
        <p:spPr>
          <a:xfrm>
            <a:off x="7662180" y="1225240"/>
            <a:ext cx="2201913" cy="404534"/>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en-US" altLang="zh-CN" sz="2400" b="1" i="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Limitation</a:t>
            </a:r>
            <a:endParaRPr lang="en-US" altLang="zh-CN" b="1" i="1"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endParaRPr>
          </a:p>
        </p:txBody>
      </p:sp>
      <p:sp>
        <p:nvSpPr>
          <p:cNvPr id="25" name="TextBox 13">
            <a:extLst>
              <a:ext uri="{FF2B5EF4-FFF2-40B4-BE49-F238E27FC236}">
                <a16:creationId xmlns:a16="http://schemas.microsoft.com/office/drawing/2014/main" id="{39D7DF65-615D-FE2D-CDF3-A741E90359BA}"/>
              </a:ext>
            </a:extLst>
          </p:cNvPr>
          <p:cNvSpPr txBox="1"/>
          <p:nvPr/>
        </p:nvSpPr>
        <p:spPr>
          <a:xfrm>
            <a:off x="6507917" y="2071673"/>
            <a:ext cx="5364526" cy="1791324"/>
          </a:xfrm>
          <a:prstGeom prst="rect">
            <a:avLst/>
          </a:prstGeom>
          <a:noFill/>
        </p:spPr>
        <p:txBody>
          <a:bodyPr wrap="square" lIns="0" tIns="0" rIns="0" bIns="0" rtlCol="0" anchor="t" anchorCtr="0">
            <a:spAutoFit/>
          </a:bodyPr>
          <a:lstStyle/>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Sampling bias</a:t>
            </a:r>
          </a:p>
          <a:p>
            <a:pPr marL="342900" indent="-342900">
              <a:lnSpc>
                <a:spcPct val="150000"/>
              </a:lnSpc>
              <a:buFont typeface="Arial" panose="020B0604020202020204" pitchFamily="34" charset="0"/>
              <a:buChar char="•"/>
            </a:pPr>
            <a:r>
              <a:rPr lang="en-US" altLang="zh-CN" sz="2000" dirty="0">
                <a:effectLst/>
                <a:latin typeface="Times New Roman" panose="02020603050405020304" pitchFamily="18" charset="0"/>
                <a:cs typeface="Times New Roman" panose="02020603050405020304" pitchFamily="18" charset="0"/>
              </a:rPr>
              <a:t>Lack of historical document </a:t>
            </a:r>
            <a:r>
              <a:rPr lang="en-US" altLang="zh-CN" sz="2000" dirty="0">
                <a:latin typeface="Times New Roman" panose="02020603050405020304" pitchFamily="18" charset="0"/>
                <a:cs typeface="Times New Roman" panose="02020603050405020304" pitchFamily="18" charset="0"/>
              </a:rPr>
              <a:t>r</a:t>
            </a:r>
            <a:r>
              <a:rPr lang="en-US" altLang="zh-CN" sz="2000" dirty="0">
                <a:effectLst/>
                <a:latin typeface="Times New Roman" panose="02020603050405020304" pitchFamily="18" charset="0"/>
                <a:cs typeface="Times New Roman" panose="02020603050405020304" pitchFamily="18" charset="0"/>
              </a:rPr>
              <a:t>ecords regarding the power distribution and classes conflicts within Europe during WW II</a:t>
            </a:r>
            <a:endParaRPr lang="en-US" altLang="zh-CN" sz="16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213049"/>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7BF5AAD-2859-40AD-BB60-C23C2C069993}"/>
              </a:ext>
            </a:extLst>
          </p:cNvPr>
          <p:cNvSpPr txBox="1"/>
          <p:nvPr/>
        </p:nvSpPr>
        <p:spPr>
          <a:xfrm>
            <a:off x="539523" y="301588"/>
            <a:ext cx="2586446"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CONTENT</a:t>
            </a:r>
            <a:endParaRPr lang="zh-CN" altLang="en-US" sz="3600" b="1" dirty="0">
              <a:latin typeface="Times New Roman" panose="02020603050405020304" pitchFamily="18" charset="0"/>
              <a:cs typeface="Times New Roman" panose="02020603050405020304" pitchFamily="18" charset="0"/>
            </a:endParaRPr>
          </a:p>
        </p:txBody>
      </p:sp>
      <p:grpSp>
        <p:nvGrpSpPr>
          <p:cNvPr id="5" name="组合 4">
            <a:extLst>
              <a:ext uri="{FF2B5EF4-FFF2-40B4-BE49-F238E27FC236}">
                <a16:creationId xmlns:a16="http://schemas.microsoft.com/office/drawing/2014/main" id="{E61C7FB3-6329-4B4F-9D66-84F814BC68B3}"/>
              </a:ext>
            </a:extLst>
          </p:cNvPr>
          <p:cNvGrpSpPr/>
          <p:nvPr/>
        </p:nvGrpSpPr>
        <p:grpSpPr>
          <a:xfrm>
            <a:off x="1079455" y="1399255"/>
            <a:ext cx="3944982" cy="892552"/>
            <a:chOff x="2151018" y="1427830"/>
            <a:chExt cx="3944982" cy="892552"/>
          </a:xfrm>
        </p:grpSpPr>
        <p:sp>
          <p:nvSpPr>
            <p:cNvPr id="3" name="矩形 2">
              <a:extLst>
                <a:ext uri="{FF2B5EF4-FFF2-40B4-BE49-F238E27FC236}">
                  <a16:creationId xmlns:a16="http://schemas.microsoft.com/office/drawing/2014/main" id="{4E5F4C70-4D22-4002-9071-24479389F201}"/>
                </a:ext>
              </a:extLst>
            </p:cNvPr>
            <p:cNvSpPr/>
            <p:nvPr/>
          </p:nvSpPr>
          <p:spPr>
            <a:xfrm>
              <a:off x="2151018" y="1501777"/>
              <a:ext cx="148046" cy="788577"/>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C28946F-E2BD-4D8E-82F8-9F65EE1AE13D}"/>
                </a:ext>
              </a:extLst>
            </p:cNvPr>
            <p:cNvSpPr txBox="1"/>
            <p:nvPr/>
          </p:nvSpPr>
          <p:spPr>
            <a:xfrm>
              <a:off x="2299064" y="1427830"/>
              <a:ext cx="3796936" cy="89255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01</a:t>
              </a:r>
            </a:p>
            <a:p>
              <a:r>
                <a:rPr lang="en-US" altLang="zh-CN" sz="2800" dirty="0">
                  <a:latin typeface="Times New Roman" panose="02020603050405020304" pitchFamily="18" charset="0"/>
                  <a:ea typeface="思源宋体 Heavy" panose="02020900000000000000" pitchFamily="18" charset="-122"/>
                  <a:cs typeface="Times New Roman" panose="02020603050405020304" pitchFamily="18" charset="0"/>
                </a:rPr>
                <a:t>Research Motivation</a:t>
              </a:r>
              <a:endParaRPr lang="zh-CN" altLang="en-US" sz="2800" dirty="0">
                <a:latin typeface="Times New Roman" panose="02020603050405020304" pitchFamily="18" charset="0"/>
                <a:ea typeface="思源宋体 Heavy" panose="02020900000000000000" pitchFamily="18" charset="-122"/>
                <a:cs typeface="Times New Roman" panose="02020603050405020304" pitchFamily="18" charset="0"/>
              </a:endParaRPr>
            </a:p>
          </p:txBody>
        </p:sp>
      </p:grpSp>
      <p:sp>
        <p:nvSpPr>
          <p:cNvPr id="21" name="任意多边形: 形状 20">
            <a:extLst>
              <a:ext uri="{FF2B5EF4-FFF2-40B4-BE49-F238E27FC236}">
                <a16:creationId xmlns:a16="http://schemas.microsoft.com/office/drawing/2014/main" id="{C31A9673-781E-45AF-B8E6-EF21FDD83AC2}"/>
              </a:ext>
            </a:extLst>
          </p:cNvPr>
          <p:cNvSpPr/>
          <p:nvPr/>
        </p:nvSpPr>
        <p:spPr>
          <a:xfrm>
            <a:off x="0"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815B640B-18E8-4C16-A7FD-56C1FE8EDAFC}"/>
              </a:ext>
            </a:extLst>
          </p:cNvPr>
          <p:cNvSpPr/>
          <p:nvPr/>
        </p:nvSpPr>
        <p:spPr>
          <a:xfrm flipH="1" flipV="1">
            <a:off x="8139738" y="3853317"/>
            <a:ext cx="4052262" cy="3016345"/>
          </a:xfrm>
          <a:custGeom>
            <a:avLst/>
            <a:gdLst>
              <a:gd name="connsiteX0" fmla="*/ 0 w 4052262"/>
              <a:gd name="connsiteY0" fmla="*/ 0 h 3016345"/>
              <a:gd name="connsiteX1" fmla="*/ 4052262 w 4052262"/>
              <a:gd name="connsiteY1" fmla="*/ 0 h 3016345"/>
              <a:gd name="connsiteX2" fmla="*/ 3939818 w 4052262"/>
              <a:gd name="connsiteY2" fmla="*/ 42030 h 3016345"/>
              <a:gd name="connsiteX3" fmla="*/ 2418080 w 4052262"/>
              <a:gd name="connsiteY3" fmla="*/ 762001 h 3016345"/>
              <a:gd name="connsiteX4" fmla="*/ 1503680 w 4052262"/>
              <a:gd name="connsiteY4" fmla="*/ 1899921 h 3016345"/>
              <a:gd name="connsiteX5" fmla="*/ 77467 w 4052262"/>
              <a:gd name="connsiteY5" fmla="*/ 3016345 h 3016345"/>
              <a:gd name="connsiteX6" fmla="*/ 0 w 4052262"/>
              <a:gd name="connsiteY6" fmla="*/ 3015938 h 3016345"/>
              <a:gd name="connsiteX7" fmla="*/ 0 w 4052262"/>
              <a:gd name="connsiteY7" fmla="*/ 0 h 301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262" h="3016345">
                <a:moveTo>
                  <a:pt x="0" y="0"/>
                </a:moveTo>
                <a:lnTo>
                  <a:pt x="4052262" y="0"/>
                </a:lnTo>
                <a:lnTo>
                  <a:pt x="3939818" y="42030"/>
                </a:lnTo>
                <a:cubicBezTo>
                  <a:pt x="3347561" y="268447"/>
                  <a:pt x="2797810" y="501651"/>
                  <a:pt x="2418080" y="762001"/>
                </a:cubicBezTo>
                <a:cubicBezTo>
                  <a:pt x="1911773" y="1109134"/>
                  <a:pt x="1930400" y="1539241"/>
                  <a:pt x="1503680" y="1899921"/>
                </a:cubicBezTo>
                <a:cubicBezTo>
                  <a:pt x="1156970" y="2192974"/>
                  <a:pt x="472665" y="2961119"/>
                  <a:pt x="77467" y="3016345"/>
                </a:cubicBezTo>
                <a:lnTo>
                  <a:pt x="0" y="3015938"/>
                </a:lnTo>
                <a:lnTo>
                  <a:pt x="0" y="0"/>
                </a:lnTo>
                <a:close/>
              </a:path>
            </a:pathLst>
          </a:cu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26718ADB-A0A3-3E37-F1DD-072A6D8113AB}"/>
              </a:ext>
            </a:extLst>
          </p:cNvPr>
          <p:cNvGrpSpPr/>
          <p:nvPr/>
        </p:nvGrpSpPr>
        <p:grpSpPr>
          <a:xfrm>
            <a:off x="1079455" y="2728195"/>
            <a:ext cx="3944982" cy="892552"/>
            <a:chOff x="2151018" y="1427830"/>
            <a:chExt cx="3944982" cy="892552"/>
          </a:xfrm>
        </p:grpSpPr>
        <p:sp>
          <p:nvSpPr>
            <p:cNvPr id="7" name="矩形 6">
              <a:extLst>
                <a:ext uri="{FF2B5EF4-FFF2-40B4-BE49-F238E27FC236}">
                  <a16:creationId xmlns:a16="http://schemas.microsoft.com/office/drawing/2014/main" id="{801175E3-AD39-60F7-5983-260DF8DD67B0}"/>
                </a:ext>
              </a:extLst>
            </p:cNvPr>
            <p:cNvSpPr/>
            <p:nvPr/>
          </p:nvSpPr>
          <p:spPr>
            <a:xfrm>
              <a:off x="2151018" y="1501777"/>
              <a:ext cx="148046" cy="788577"/>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E34403F-1A72-F95E-FBE2-AC452CBBAF8C}"/>
                </a:ext>
              </a:extLst>
            </p:cNvPr>
            <p:cNvSpPr txBox="1"/>
            <p:nvPr/>
          </p:nvSpPr>
          <p:spPr>
            <a:xfrm>
              <a:off x="2299064" y="1427830"/>
              <a:ext cx="3796936" cy="89255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02</a:t>
              </a:r>
            </a:p>
            <a:p>
              <a:r>
                <a:rPr lang="en-US" altLang="zh-CN" sz="2800" dirty="0">
                  <a:latin typeface="Times New Roman" panose="02020603050405020304" pitchFamily="18" charset="0"/>
                  <a:ea typeface="思源宋体 Heavy" panose="02020900000000000000" pitchFamily="18" charset="-122"/>
                  <a:cs typeface="Times New Roman" panose="02020603050405020304" pitchFamily="18" charset="0"/>
                </a:rPr>
                <a:t>Context of the Topic</a:t>
              </a:r>
              <a:endParaRPr lang="zh-CN" altLang="en-US" sz="2800" dirty="0">
                <a:latin typeface="Times New Roman" panose="02020603050405020304" pitchFamily="18" charset="0"/>
                <a:ea typeface="思源宋体 Heavy" panose="02020900000000000000" pitchFamily="18" charset="-122"/>
                <a:cs typeface="Times New Roman" panose="02020603050405020304" pitchFamily="18" charset="0"/>
              </a:endParaRPr>
            </a:p>
          </p:txBody>
        </p:sp>
      </p:grpSp>
      <p:grpSp>
        <p:nvGrpSpPr>
          <p:cNvPr id="9" name="组合 8">
            <a:extLst>
              <a:ext uri="{FF2B5EF4-FFF2-40B4-BE49-F238E27FC236}">
                <a16:creationId xmlns:a16="http://schemas.microsoft.com/office/drawing/2014/main" id="{30BE34DD-659C-F82C-D7E5-7EB629CFE26B}"/>
              </a:ext>
            </a:extLst>
          </p:cNvPr>
          <p:cNvGrpSpPr/>
          <p:nvPr/>
        </p:nvGrpSpPr>
        <p:grpSpPr>
          <a:xfrm>
            <a:off x="1079455" y="4057323"/>
            <a:ext cx="5988720" cy="892552"/>
            <a:chOff x="2151018" y="1427830"/>
            <a:chExt cx="5988720" cy="892552"/>
          </a:xfrm>
        </p:grpSpPr>
        <p:sp>
          <p:nvSpPr>
            <p:cNvPr id="10" name="矩形 9">
              <a:extLst>
                <a:ext uri="{FF2B5EF4-FFF2-40B4-BE49-F238E27FC236}">
                  <a16:creationId xmlns:a16="http://schemas.microsoft.com/office/drawing/2014/main" id="{EB8A55BD-B52F-1A95-2215-D1FBF3F2BF70}"/>
                </a:ext>
              </a:extLst>
            </p:cNvPr>
            <p:cNvSpPr/>
            <p:nvPr/>
          </p:nvSpPr>
          <p:spPr>
            <a:xfrm>
              <a:off x="2151018" y="1501777"/>
              <a:ext cx="148046" cy="788577"/>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F84A418-86DD-5018-8762-1F9DC89F5586}"/>
                </a:ext>
              </a:extLst>
            </p:cNvPr>
            <p:cNvSpPr txBox="1"/>
            <p:nvPr/>
          </p:nvSpPr>
          <p:spPr>
            <a:xfrm>
              <a:off x="2299064" y="1427830"/>
              <a:ext cx="5840674" cy="89255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03</a:t>
              </a:r>
            </a:p>
            <a:p>
              <a:r>
                <a:rPr lang="en-US" altLang="zh-CN" sz="2800" dirty="0">
                  <a:latin typeface="Times New Roman" panose="02020603050405020304" pitchFamily="18" charset="0"/>
                  <a:ea typeface="思源宋体 Heavy" panose="02020900000000000000" pitchFamily="18" charset="-122"/>
                  <a:cs typeface="Times New Roman" panose="02020603050405020304" pitchFamily="18" charset="0"/>
                </a:rPr>
                <a:t>Research Question and Methodology</a:t>
              </a:r>
              <a:endParaRPr lang="zh-CN" altLang="en-US" sz="2800" dirty="0">
                <a:latin typeface="Times New Roman" panose="02020603050405020304" pitchFamily="18" charset="0"/>
                <a:ea typeface="思源宋体 Heavy" panose="02020900000000000000" pitchFamily="18" charset="-122"/>
                <a:cs typeface="Times New Roman" panose="02020603050405020304" pitchFamily="18" charset="0"/>
              </a:endParaRPr>
            </a:p>
          </p:txBody>
        </p:sp>
      </p:grpSp>
      <p:grpSp>
        <p:nvGrpSpPr>
          <p:cNvPr id="23" name="组合 22">
            <a:extLst>
              <a:ext uri="{FF2B5EF4-FFF2-40B4-BE49-F238E27FC236}">
                <a16:creationId xmlns:a16="http://schemas.microsoft.com/office/drawing/2014/main" id="{BF58E9D8-5E07-3919-DDF8-0E73605C3047}"/>
              </a:ext>
            </a:extLst>
          </p:cNvPr>
          <p:cNvGrpSpPr/>
          <p:nvPr/>
        </p:nvGrpSpPr>
        <p:grpSpPr>
          <a:xfrm>
            <a:off x="5889580" y="1394968"/>
            <a:ext cx="5022606" cy="892552"/>
            <a:chOff x="2151018" y="1427830"/>
            <a:chExt cx="5022606" cy="892552"/>
          </a:xfrm>
        </p:grpSpPr>
        <p:sp>
          <p:nvSpPr>
            <p:cNvPr id="27" name="矩形 26">
              <a:extLst>
                <a:ext uri="{FF2B5EF4-FFF2-40B4-BE49-F238E27FC236}">
                  <a16:creationId xmlns:a16="http://schemas.microsoft.com/office/drawing/2014/main" id="{8B82ED9B-CA06-A322-8A87-610551EC8A48}"/>
                </a:ext>
              </a:extLst>
            </p:cNvPr>
            <p:cNvSpPr/>
            <p:nvPr/>
          </p:nvSpPr>
          <p:spPr>
            <a:xfrm>
              <a:off x="2151018" y="1501777"/>
              <a:ext cx="148046" cy="788577"/>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D4B1E4F2-6BA7-68F9-16DD-87CBDC70B1E2}"/>
                </a:ext>
              </a:extLst>
            </p:cNvPr>
            <p:cNvSpPr txBox="1"/>
            <p:nvPr/>
          </p:nvSpPr>
          <p:spPr>
            <a:xfrm>
              <a:off x="2299064" y="1427830"/>
              <a:ext cx="4874560" cy="89255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04</a:t>
              </a:r>
            </a:p>
            <a:p>
              <a:r>
                <a:rPr lang="en-US" altLang="zh-CN" sz="2800" dirty="0">
                  <a:latin typeface="Times New Roman" panose="02020603050405020304" pitchFamily="18" charset="0"/>
                  <a:ea typeface="思源宋体 Heavy" panose="02020900000000000000" pitchFamily="18" charset="-122"/>
                  <a:cs typeface="Times New Roman" panose="02020603050405020304" pitchFamily="18" charset="0"/>
                </a:rPr>
                <a:t>Literature Review and Thesis</a:t>
              </a:r>
              <a:endParaRPr lang="zh-CN" altLang="en-US" sz="2800" dirty="0">
                <a:latin typeface="Times New Roman" panose="02020603050405020304" pitchFamily="18" charset="0"/>
                <a:ea typeface="思源宋体 Heavy" panose="02020900000000000000" pitchFamily="18" charset="-122"/>
                <a:cs typeface="Times New Roman" panose="02020603050405020304" pitchFamily="18" charset="0"/>
              </a:endParaRPr>
            </a:p>
          </p:txBody>
        </p:sp>
      </p:grpSp>
      <p:grpSp>
        <p:nvGrpSpPr>
          <p:cNvPr id="29" name="组合 28">
            <a:extLst>
              <a:ext uri="{FF2B5EF4-FFF2-40B4-BE49-F238E27FC236}">
                <a16:creationId xmlns:a16="http://schemas.microsoft.com/office/drawing/2014/main" id="{1688C04F-4D27-84A9-25F0-1954FBF64EB9}"/>
              </a:ext>
            </a:extLst>
          </p:cNvPr>
          <p:cNvGrpSpPr/>
          <p:nvPr/>
        </p:nvGrpSpPr>
        <p:grpSpPr>
          <a:xfrm>
            <a:off x="5889580" y="2724159"/>
            <a:ext cx="5022606" cy="1323439"/>
            <a:chOff x="2151018" y="1427830"/>
            <a:chExt cx="5022606" cy="1323439"/>
          </a:xfrm>
        </p:grpSpPr>
        <p:sp>
          <p:nvSpPr>
            <p:cNvPr id="30" name="矩形 29">
              <a:extLst>
                <a:ext uri="{FF2B5EF4-FFF2-40B4-BE49-F238E27FC236}">
                  <a16:creationId xmlns:a16="http://schemas.microsoft.com/office/drawing/2014/main" id="{3BF9DC51-0C1E-930A-1D06-F60285F8D672}"/>
                </a:ext>
              </a:extLst>
            </p:cNvPr>
            <p:cNvSpPr/>
            <p:nvPr/>
          </p:nvSpPr>
          <p:spPr>
            <a:xfrm>
              <a:off x="2151018" y="1501777"/>
              <a:ext cx="148046" cy="788577"/>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12BB5FBF-8E65-1127-A3CA-FD8B2210011A}"/>
                </a:ext>
              </a:extLst>
            </p:cNvPr>
            <p:cNvSpPr txBox="1"/>
            <p:nvPr/>
          </p:nvSpPr>
          <p:spPr>
            <a:xfrm>
              <a:off x="2299064" y="1427830"/>
              <a:ext cx="4874560" cy="1323439"/>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05</a:t>
              </a:r>
            </a:p>
            <a:p>
              <a:r>
                <a:rPr lang="en-US" altLang="zh-CN" sz="2800" dirty="0">
                  <a:latin typeface="Times New Roman" panose="02020603050405020304" pitchFamily="18" charset="0"/>
                  <a:ea typeface="思源宋体 Heavy" panose="02020900000000000000" pitchFamily="18" charset="-122"/>
                  <a:cs typeface="Times New Roman" panose="02020603050405020304" pitchFamily="18" charset="0"/>
                </a:rPr>
                <a:t>The Significance/ Limitation of the Research</a:t>
              </a:r>
              <a:endParaRPr lang="zh-CN" altLang="en-US" sz="2800" dirty="0">
                <a:latin typeface="Times New Roman" panose="02020603050405020304" pitchFamily="18" charset="0"/>
                <a:ea typeface="思源宋体 Heavy" panose="02020900000000000000" pitchFamily="18" charset="-122"/>
                <a:cs typeface="Times New Roman" panose="02020603050405020304" pitchFamily="18" charset="0"/>
              </a:endParaRPr>
            </a:p>
          </p:txBody>
        </p:sp>
      </p:grpSp>
      <p:sp>
        <p:nvSpPr>
          <p:cNvPr id="33" name="椭圆 32">
            <a:extLst>
              <a:ext uri="{FF2B5EF4-FFF2-40B4-BE49-F238E27FC236}">
                <a16:creationId xmlns:a16="http://schemas.microsoft.com/office/drawing/2014/main" id="{1FED2886-B673-CAEC-7ED3-FC933F91EFAD}"/>
              </a:ext>
            </a:extLst>
          </p:cNvPr>
          <p:cNvSpPr/>
          <p:nvPr/>
        </p:nvSpPr>
        <p:spPr>
          <a:xfrm>
            <a:off x="11439968" y="5987968"/>
            <a:ext cx="127413" cy="125963"/>
          </a:xfrm>
          <a:prstGeom prst="ellipse">
            <a:avLst/>
          </a:prstGeom>
          <a:solidFill>
            <a:srgbClr val="EFE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1DEF19C-E77D-8DFA-6974-702A01FACB8D}"/>
              </a:ext>
            </a:extLst>
          </p:cNvPr>
          <p:cNvSpPr txBox="1"/>
          <p:nvPr/>
        </p:nvSpPr>
        <p:spPr>
          <a:xfrm>
            <a:off x="11107461" y="5661897"/>
            <a:ext cx="792425" cy="778104"/>
          </a:xfrm>
          <a:prstGeom prst="rect">
            <a:avLst/>
          </a:prstGeom>
          <a:noFill/>
        </p:spPr>
        <p:txBody>
          <a:bodyPr wrap="square" rtlCol="0">
            <a:prstTxWarp prst="textCircle">
              <a:avLst/>
            </a:prstTxWarp>
            <a:spAutoFit/>
          </a:bodyPr>
          <a:lstStyle/>
          <a:p>
            <a:r>
              <a:rPr lang="en-US" altLang="zh-CN" sz="2400" b="1" dirty="0">
                <a:solidFill>
                  <a:schemeClr val="bg1"/>
                </a:solidFill>
                <a:latin typeface="Times New Roman" panose="02020603050405020304" pitchFamily="18" charset="0"/>
                <a:cs typeface="Times New Roman" panose="02020603050405020304" pitchFamily="18" charset="0"/>
              </a:rPr>
              <a:t>Lord of the Flies</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9547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350" fill="hold"/>
                                        <p:tgtEl>
                                          <p:spTgt spid="6"/>
                                        </p:tgtEl>
                                        <p:attrNameLst>
                                          <p:attrName>ppt_x</p:attrName>
                                        </p:attrNameLst>
                                      </p:cBhvr>
                                      <p:tavLst>
                                        <p:tav tm="0">
                                          <p:val>
                                            <p:strVal val="#ppt_x"/>
                                          </p:val>
                                        </p:tav>
                                        <p:tav tm="100000">
                                          <p:val>
                                            <p:strVal val="#ppt_x"/>
                                          </p:val>
                                        </p:tav>
                                      </p:tavLst>
                                    </p:anim>
                                    <p:anim calcmode="lin" valueType="num">
                                      <p:cBhvr additive="base">
                                        <p:cTn id="12" dur="35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F61EFE7-9347-4C54-9188-A69B03278C21}"/>
              </a:ext>
            </a:extLst>
          </p:cNvPr>
          <p:cNvGrpSpPr/>
          <p:nvPr/>
        </p:nvGrpSpPr>
        <p:grpSpPr>
          <a:xfrm>
            <a:off x="357400" y="113774"/>
            <a:ext cx="5539046" cy="461665"/>
            <a:chOff x="182880" y="99919"/>
            <a:chExt cx="5539046" cy="461665"/>
          </a:xfrm>
        </p:grpSpPr>
        <p:sp>
          <p:nvSpPr>
            <p:cNvPr id="10" name="文本框 9">
              <a:extLst>
                <a:ext uri="{FF2B5EF4-FFF2-40B4-BE49-F238E27FC236}">
                  <a16:creationId xmlns:a16="http://schemas.microsoft.com/office/drawing/2014/main" id="{89525525-D76C-41BA-9E86-29D4CCC41CA1}"/>
                </a:ext>
              </a:extLst>
            </p:cNvPr>
            <p:cNvSpPr txBox="1"/>
            <p:nvPr/>
          </p:nvSpPr>
          <p:spPr>
            <a:xfrm>
              <a:off x="357399" y="99919"/>
              <a:ext cx="5364527"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Bibliography</a:t>
              </a:r>
            </a:p>
          </p:txBody>
        </p:sp>
        <p:sp>
          <p:nvSpPr>
            <p:cNvPr id="2" name="椭圆 1">
              <a:extLst>
                <a:ext uri="{FF2B5EF4-FFF2-40B4-BE49-F238E27FC236}">
                  <a16:creationId xmlns:a16="http://schemas.microsoft.com/office/drawing/2014/main"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13">
            <a:extLst>
              <a:ext uri="{FF2B5EF4-FFF2-40B4-BE49-F238E27FC236}">
                <a16:creationId xmlns:a16="http://schemas.microsoft.com/office/drawing/2014/main" id="{44D55755-3655-4946-AD38-155FBED51DEB}"/>
              </a:ext>
            </a:extLst>
          </p:cNvPr>
          <p:cNvSpPr txBox="1"/>
          <p:nvPr/>
        </p:nvSpPr>
        <p:spPr>
          <a:xfrm>
            <a:off x="593679" y="1365091"/>
            <a:ext cx="11004642" cy="3637984"/>
          </a:xfrm>
          <a:prstGeom prst="rect">
            <a:avLst/>
          </a:prstGeom>
          <a:noFill/>
        </p:spPr>
        <p:txBody>
          <a:bodyPr wrap="square" lIns="0" tIns="0" rIns="0" bIns="0" rtlCol="0" anchor="t" anchorCtr="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[1] World War II and Social Class in Great Britain, A. MARWICK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[2] https://www.bbc.co.uk/bitesize/guides/zgmfdmn/revision/3</a:t>
            </a:r>
          </a:p>
          <a:p>
            <a:pPr>
              <a:lnSpc>
                <a:spcPct val="150000"/>
              </a:lnSpc>
            </a:pPr>
            <a:r>
              <a:rPr lang="en-US" altLang="zh-CN" sz="2000" dirty="0">
                <a:latin typeface="Times New Roman" panose="02020603050405020304" pitchFamily="18" charset="0"/>
                <a:cs typeface="Times New Roman" panose="02020603050405020304" pitchFamily="18" charset="0"/>
              </a:rPr>
              <a:t>[3] How is William Golding’s Lord of the Flies an allegory for World War Two? - eNotes.com. (1970, January 1). </a:t>
            </a:r>
            <a:r>
              <a:rPr lang="en-US" altLang="zh-CN" sz="2000" dirty="0" err="1">
                <a:latin typeface="Times New Roman" panose="02020603050405020304" pitchFamily="18" charset="0"/>
                <a:cs typeface="Times New Roman" panose="02020603050405020304" pitchFamily="18" charset="0"/>
              </a:rPr>
              <a:t>ENotes</a:t>
            </a:r>
            <a:r>
              <a:rPr lang="en-US" altLang="zh-CN" sz="2000" dirty="0">
                <a:latin typeface="Times New Roman" panose="02020603050405020304" pitchFamily="18" charset="0"/>
                <a:cs typeface="Times New Roman" panose="02020603050405020304" pitchFamily="18" charset="0"/>
              </a:rPr>
              <a:t>. https://</a:t>
            </a:r>
            <a:r>
              <a:rPr lang="en-US" altLang="zh-CN" sz="2000" dirty="0" err="1">
                <a:latin typeface="Times New Roman" panose="02020603050405020304" pitchFamily="18" charset="0"/>
                <a:cs typeface="Times New Roman" panose="02020603050405020304" pitchFamily="18" charset="0"/>
              </a:rPr>
              <a:t>www.enotes.com</a:t>
            </a:r>
            <a:r>
              <a:rPr lang="en-US" altLang="zh-CN" sz="2000" dirty="0">
                <a:latin typeface="Times New Roman" panose="02020603050405020304" pitchFamily="18" charset="0"/>
                <a:cs typeface="Times New Roman" panose="02020603050405020304" pitchFamily="18" charset="0"/>
              </a:rPr>
              <a:t>/homework-help/how-william-goldings-lord-flies-an-allegory-world-714182 </a:t>
            </a:r>
          </a:p>
          <a:p>
            <a:pPr>
              <a:lnSpc>
                <a:spcPct val="150000"/>
              </a:lnSpc>
            </a:pPr>
            <a:r>
              <a:rPr lang="en-US" altLang="zh-CN" sz="2000" dirty="0">
                <a:latin typeface="Times New Roman" panose="02020603050405020304" pitchFamily="18" charset="0"/>
                <a:cs typeface="Times New Roman" panose="02020603050405020304" pitchFamily="18" charset="0"/>
              </a:rPr>
              <a:t>[4] https://</a:t>
            </a:r>
            <a:r>
              <a:rPr lang="en-US" altLang="zh-CN" sz="2000" dirty="0" err="1">
                <a:latin typeface="Times New Roman" panose="02020603050405020304" pitchFamily="18" charset="0"/>
                <a:cs typeface="Times New Roman" panose="02020603050405020304" pitchFamily="18" charset="0"/>
              </a:rPr>
              <a:t>courses.lumenlearning.com</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wm-introductiontosociology</a:t>
            </a:r>
            <a:r>
              <a:rPr lang="en-US" altLang="zh-CN" sz="2000" dirty="0">
                <a:latin typeface="Times New Roman" panose="02020603050405020304" pitchFamily="18" charset="0"/>
                <a:cs typeface="Times New Roman" panose="02020603050405020304" pitchFamily="18" charset="0"/>
              </a:rPr>
              <a:t>/chapter/introduction-to-power-and-authority/#:~:text=Power%20is%20an%20entity’s%20or%20individual’s%20ability%20to,power%20is%20necessary%20but%20not%20sufficient%20for%20authority.</a:t>
            </a:r>
          </a:p>
        </p:txBody>
      </p:sp>
    </p:spTree>
    <p:extLst>
      <p:ext uri="{BB962C8B-B14F-4D97-AF65-F5344CB8AC3E}">
        <p14:creationId xmlns:p14="http://schemas.microsoft.com/office/powerpoint/2010/main" val="1232891431"/>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a:extLst>
              <a:ext uri="{FF2B5EF4-FFF2-40B4-BE49-F238E27FC236}">
                <a16:creationId xmlns:a16="http://schemas.microsoft.com/office/drawing/2014/main" id="{F3B53132-448E-4CDD-A9A5-F77B5E44828F}"/>
              </a:ext>
            </a:extLst>
          </p:cNvPr>
          <p:cNvSpPr/>
          <p:nvPr/>
        </p:nvSpPr>
        <p:spPr>
          <a:xfrm>
            <a:off x="0" y="0"/>
            <a:ext cx="4052262" cy="3016345"/>
          </a:xfrm>
          <a:custGeom>
            <a:avLst/>
            <a:gdLst>
              <a:gd name="connsiteX0" fmla="*/ 0 w 4052262"/>
              <a:gd name="connsiteY0" fmla="*/ 0 h 3016345"/>
              <a:gd name="connsiteX1" fmla="*/ 4052262 w 4052262"/>
              <a:gd name="connsiteY1" fmla="*/ 0 h 3016345"/>
              <a:gd name="connsiteX2" fmla="*/ 3939818 w 4052262"/>
              <a:gd name="connsiteY2" fmla="*/ 42030 h 3016345"/>
              <a:gd name="connsiteX3" fmla="*/ 2418080 w 4052262"/>
              <a:gd name="connsiteY3" fmla="*/ 762001 h 3016345"/>
              <a:gd name="connsiteX4" fmla="*/ 1503680 w 4052262"/>
              <a:gd name="connsiteY4" fmla="*/ 1899921 h 3016345"/>
              <a:gd name="connsiteX5" fmla="*/ 77467 w 4052262"/>
              <a:gd name="connsiteY5" fmla="*/ 3016345 h 3016345"/>
              <a:gd name="connsiteX6" fmla="*/ 0 w 4052262"/>
              <a:gd name="connsiteY6" fmla="*/ 3015938 h 3016345"/>
              <a:gd name="connsiteX7" fmla="*/ 0 w 4052262"/>
              <a:gd name="connsiteY7" fmla="*/ 0 h 301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262" h="3016345">
                <a:moveTo>
                  <a:pt x="0" y="0"/>
                </a:moveTo>
                <a:lnTo>
                  <a:pt x="4052262" y="0"/>
                </a:lnTo>
                <a:lnTo>
                  <a:pt x="3939818" y="42030"/>
                </a:lnTo>
                <a:cubicBezTo>
                  <a:pt x="3347561" y="268447"/>
                  <a:pt x="2797810" y="501651"/>
                  <a:pt x="2418080" y="762001"/>
                </a:cubicBezTo>
                <a:cubicBezTo>
                  <a:pt x="1911773" y="1109134"/>
                  <a:pt x="1930400" y="1539241"/>
                  <a:pt x="1503680" y="1899921"/>
                </a:cubicBezTo>
                <a:cubicBezTo>
                  <a:pt x="1156970" y="2192974"/>
                  <a:pt x="472665" y="2961119"/>
                  <a:pt x="77467" y="3016345"/>
                </a:cubicBezTo>
                <a:lnTo>
                  <a:pt x="0" y="3015938"/>
                </a:lnTo>
                <a:lnTo>
                  <a:pt x="0" y="0"/>
                </a:lnTo>
                <a:close/>
              </a:path>
            </a:pathLst>
          </a:cu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FE32BE5B-3AC1-46D9-95AA-40DC68FD11E2}"/>
              </a:ext>
            </a:extLst>
          </p:cNvPr>
          <p:cNvSpPr/>
          <p:nvPr/>
        </p:nvSpPr>
        <p:spPr>
          <a:xfrm>
            <a:off x="9993672" y="2964606"/>
            <a:ext cx="2198329" cy="3893394"/>
          </a:xfrm>
          <a:custGeom>
            <a:avLst/>
            <a:gdLst>
              <a:gd name="connsiteX0" fmla="*/ 2198329 w 2198329"/>
              <a:gd name="connsiteY0" fmla="*/ 0 h 3893394"/>
              <a:gd name="connsiteX1" fmla="*/ 2198329 w 2198329"/>
              <a:gd name="connsiteY1" fmla="*/ 3893394 h 3893394"/>
              <a:gd name="connsiteX2" fmla="*/ 0 w 2198329"/>
              <a:gd name="connsiteY2" fmla="*/ 3893394 h 3893394"/>
              <a:gd name="connsiteX3" fmla="*/ 35142 w 2198329"/>
              <a:gd name="connsiteY3" fmla="*/ 3797340 h 3893394"/>
              <a:gd name="connsiteX4" fmla="*/ 1060409 w 2198329"/>
              <a:gd name="connsiteY4" fmla="*/ 1830914 h 3893394"/>
              <a:gd name="connsiteX5" fmla="*/ 2183125 w 2198329"/>
              <a:gd name="connsiteY5" fmla="*/ 16110 h 3893394"/>
              <a:gd name="connsiteX6" fmla="*/ 2198329 w 2198329"/>
              <a:gd name="connsiteY6" fmla="*/ 0 h 3893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329" h="3893394">
                <a:moveTo>
                  <a:pt x="2198329" y="0"/>
                </a:moveTo>
                <a:lnTo>
                  <a:pt x="2198329" y="3893394"/>
                </a:lnTo>
                <a:lnTo>
                  <a:pt x="0" y="3893394"/>
                </a:lnTo>
                <a:lnTo>
                  <a:pt x="35142" y="3797340"/>
                </a:lnTo>
                <a:cubicBezTo>
                  <a:pt x="238825" y="3265353"/>
                  <a:pt x="678139" y="2429508"/>
                  <a:pt x="1060409" y="1830914"/>
                </a:cubicBezTo>
                <a:cubicBezTo>
                  <a:pt x="1360764" y="1360591"/>
                  <a:pt x="1823593" y="417252"/>
                  <a:pt x="2183125" y="16110"/>
                </a:cubicBezTo>
                <a:lnTo>
                  <a:pt x="2198329" y="0"/>
                </a:lnTo>
                <a:close/>
              </a:path>
            </a:pathLst>
          </a:custGeom>
          <a:solidFill>
            <a:srgbClr val="AE6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11981113-6580-4676-B323-4C8C1F78FDE5}"/>
              </a:ext>
            </a:extLst>
          </p:cNvPr>
          <p:cNvSpPr/>
          <p:nvPr/>
        </p:nvSpPr>
        <p:spPr>
          <a:xfrm>
            <a:off x="2227226"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BD7C8FA8-8D84-4BEC-9DDB-E439A635C54A}"/>
              </a:ext>
            </a:extLst>
          </p:cNvPr>
          <p:cNvSpPr txBox="1"/>
          <p:nvPr/>
        </p:nvSpPr>
        <p:spPr>
          <a:xfrm>
            <a:off x="2131432" y="2416180"/>
            <a:ext cx="10060568" cy="1200329"/>
          </a:xfrm>
          <a:prstGeom prst="rect">
            <a:avLst/>
          </a:prstGeom>
          <a:noFill/>
        </p:spPr>
        <p:txBody>
          <a:bodyPr wrap="square" rtlCol="0">
            <a:spAutoFit/>
          </a:bodyPr>
          <a:lstStyle/>
          <a:p>
            <a:r>
              <a:rPr lang="en-US" altLang="zh-CN" sz="7200" b="1" dirty="0">
                <a:latin typeface="Times New Roman" panose="02020603050405020304" pitchFamily="18" charset="0"/>
                <a:cs typeface="Times New Roman" panose="02020603050405020304" pitchFamily="18" charset="0"/>
              </a:rPr>
              <a:t>THANKS </a:t>
            </a:r>
            <a:r>
              <a:rPr lang="en-US" altLang="zh-CN" sz="5400" dirty="0">
                <a:latin typeface="Times New Roman" panose="02020603050405020304" pitchFamily="18" charset="0"/>
                <a:cs typeface="Times New Roman" panose="02020603050405020304" pitchFamily="18" charset="0"/>
              </a:rPr>
              <a:t>for Listening</a:t>
            </a:r>
            <a:endParaRPr lang="zh-CN" altLang="en-US" sz="6000" dirty="0">
              <a:latin typeface="Times New Roman" panose="02020603050405020304" pitchFamily="18" charset="0"/>
              <a:cs typeface="Times New Roman" panose="02020603050405020304" pitchFamily="18" charset="0"/>
            </a:endParaRPr>
          </a:p>
        </p:txBody>
      </p:sp>
      <p:sp>
        <p:nvSpPr>
          <p:cNvPr id="49" name="椭圆 48">
            <a:extLst>
              <a:ext uri="{FF2B5EF4-FFF2-40B4-BE49-F238E27FC236}">
                <a16:creationId xmlns:a16="http://schemas.microsoft.com/office/drawing/2014/main" id="{0F9BB9F1-CA4C-431F-AC60-A4FA9E987161}"/>
              </a:ext>
            </a:extLst>
          </p:cNvPr>
          <p:cNvSpPr/>
          <p:nvPr/>
        </p:nvSpPr>
        <p:spPr>
          <a:xfrm>
            <a:off x="883406" y="950049"/>
            <a:ext cx="172720" cy="172720"/>
          </a:xfrm>
          <a:prstGeom prst="ellipse">
            <a:avLst/>
          </a:prstGeom>
          <a:solidFill>
            <a:srgbClr val="EFE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6DD47D2D-0739-0A26-69EC-673B90993760}"/>
              </a:ext>
            </a:extLst>
          </p:cNvPr>
          <p:cNvSpPr txBox="1"/>
          <p:nvPr/>
        </p:nvSpPr>
        <p:spPr>
          <a:xfrm>
            <a:off x="563441" y="647357"/>
            <a:ext cx="792425" cy="778104"/>
          </a:xfrm>
          <a:prstGeom prst="rect">
            <a:avLst/>
          </a:prstGeom>
          <a:noFill/>
        </p:spPr>
        <p:txBody>
          <a:bodyPr wrap="square" rtlCol="0">
            <a:prstTxWarp prst="textCircle">
              <a:avLst/>
            </a:prstTxWarp>
            <a:spAutoFit/>
          </a:bodyPr>
          <a:lstStyle/>
          <a:p>
            <a:r>
              <a:rPr lang="en-US" altLang="zh-CN" sz="2400" b="1" dirty="0">
                <a:solidFill>
                  <a:schemeClr val="bg1"/>
                </a:solidFill>
                <a:latin typeface="Times New Roman" panose="02020603050405020304" pitchFamily="18" charset="0"/>
                <a:cs typeface="Times New Roman" panose="02020603050405020304" pitchFamily="18" charset="0"/>
              </a:rPr>
              <a:t>Lord of the Flies</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228398"/>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C4DE0AA-5ADF-4267-A8D8-3A812B80386D}"/>
              </a:ext>
            </a:extLst>
          </p:cNvPr>
          <p:cNvSpPr/>
          <p:nvPr/>
        </p:nvSpPr>
        <p:spPr>
          <a:xfrm>
            <a:off x="2178"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299A558C-509E-4EBB-B79A-3F4B7E24CBA6}"/>
              </a:ext>
            </a:extLst>
          </p:cNvPr>
          <p:cNvCxnSpPr>
            <a:cxnSpLocks/>
          </p:cNvCxnSpPr>
          <p:nvPr/>
        </p:nvCxnSpPr>
        <p:spPr>
          <a:xfrm>
            <a:off x="191590"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EBAF4008-6B8C-4628-AD1E-770278D56DB8}"/>
              </a:ext>
            </a:extLst>
          </p:cNvPr>
          <p:cNvSpPr/>
          <p:nvPr/>
        </p:nvSpPr>
        <p:spPr>
          <a:xfrm>
            <a:off x="12000410"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CD34E10A-DCF6-4D27-A239-A839848EE226}"/>
              </a:ext>
            </a:extLst>
          </p:cNvPr>
          <p:cNvCxnSpPr>
            <a:cxnSpLocks/>
          </p:cNvCxnSpPr>
          <p:nvPr/>
        </p:nvCxnSpPr>
        <p:spPr>
          <a:xfrm>
            <a:off x="10832375"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882DCF3F-3363-45E9-9586-A37B420F87F4}"/>
              </a:ext>
            </a:extLst>
          </p:cNvPr>
          <p:cNvGrpSpPr/>
          <p:nvPr/>
        </p:nvGrpSpPr>
        <p:grpSpPr>
          <a:xfrm>
            <a:off x="3431177" y="627017"/>
            <a:ext cx="5207726" cy="4943937"/>
            <a:chOff x="3431177" y="627017"/>
            <a:chExt cx="5207726" cy="4943937"/>
          </a:xfrm>
        </p:grpSpPr>
        <p:sp>
          <p:nvSpPr>
            <p:cNvPr id="17" name="椭圆 16">
              <a:extLst>
                <a:ext uri="{FF2B5EF4-FFF2-40B4-BE49-F238E27FC236}">
                  <a16:creationId xmlns:a16="http://schemas.microsoft.com/office/drawing/2014/main" id="{7F34BDA9-5A12-47BD-83A5-21F15A58D806}"/>
                </a:ext>
              </a:extLst>
            </p:cNvPr>
            <p:cNvSpPr/>
            <p:nvPr/>
          </p:nvSpPr>
          <p:spPr>
            <a:xfrm>
              <a:off x="4007031" y="1287045"/>
              <a:ext cx="4177938" cy="4283909"/>
            </a:xfrm>
            <a:prstGeom prst="ellipse">
              <a:avLst/>
            </a:prstGeom>
            <a:noFill/>
            <a:ln w="38100">
              <a:gradFill>
                <a:gsLst>
                  <a:gs pos="100000">
                    <a:srgbClr val="AE6339"/>
                  </a:gs>
                  <a:gs pos="65000">
                    <a:srgbClr val="EFE6DD"/>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矩形 17">
              <a:extLst>
                <a:ext uri="{FF2B5EF4-FFF2-40B4-BE49-F238E27FC236}">
                  <a16:creationId xmlns:a16="http://schemas.microsoft.com/office/drawing/2014/main" id="{4D6DF907-ED6B-40B1-AD6E-36163B1A427E}"/>
                </a:ext>
              </a:extLst>
            </p:cNvPr>
            <p:cNvSpPr/>
            <p:nvPr/>
          </p:nvSpPr>
          <p:spPr>
            <a:xfrm>
              <a:off x="3431177" y="627017"/>
              <a:ext cx="5207726" cy="2801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6DA6F851-195E-4925-B116-1F2AA67B5AD2}"/>
                </a:ext>
              </a:extLst>
            </p:cNvPr>
            <p:cNvGrpSpPr/>
            <p:nvPr/>
          </p:nvGrpSpPr>
          <p:grpSpPr>
            <a:xfrm>
              <a:off x="4489269" y="1775320"/>
              <a:ext cx="3213463" cy="3307361"/>
              <a:chOff x="4489269" y="1775320"/>
              <a:chExt cx="3213463" cy="3307361"/>
            </a:xfrm>
          </p:grpSpPr>
          <p:sp>
            <p:nvSpPr>
              <p:cNvPr id="5" name="文本框 4">
                <a:extLst>
                  <a:ext uri="{FF2B5EF4-FFF2-40B4-BE49-F238E27FC236}">
                    <a16:creationId xmlns:a16="http://schemas.microsoft.com/office/drawing/2014/main" id="{AF1FE809-A5E6-409E-913E-E07E631B8591}"/>
                  </a:ext>
                </a:extLst>
              </p:cNvPr>
              <p:cNvSpPr txBox="1"/>
              <p:nvPr/>
            </p:nvSpPr>
            <p:spPr>
              <a:xfrm>
                <a:off x="4489269" y="1775320"/>
                <a:ext cx="3213463" cy="3307361"/>
              </a:xfrm>
              <a:prstGeom prst="rect">
                <a:avLst/>
              </a:prstGeom>
              <a:noFill/>
            </p:spPr>
            <p:txBody>
              <a:bodyPr wrap="square" rtlCol="0">
                <a:prstTxWarp prst="textCircle">
                  <a:avLst/>
                </a:prstTxWarp>
                <a:spAutoFit/>
              </a:bodyPr>
              <a:lstStyle/>
              <a:p>
                <a:r>
                  <a:rPr lang="en-US" altLang="zh-CN" sz="4400" b="1" dirty="0">
                    <a:solidFill>
                      <a:srgbClr val="AE6339"/>
                    </a:solidFill>
                    <a:latin typeface="Times New Roman" panose="02020603050405020304" pitchFamily="18" charset="0"/>
                    <a:cs typeface="Times New Roman" panose="02020603050405020304" pitchFamily="18" charset="0"/>
                  </a:rPr>
                  <a:t>Power Struggle in World War II</a:t>
                </a:r>
                <a:endParaRPr lang="zh-CN" altLang="en-US" sz="4400" b="1" dirty="0">
                  <a:solidFill>
                    <a:srgbClr val="AE6339"/>
                  </a:solidFill>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C19B4200-C4BF-4AD0-9F97-41A63DA525F3}"/>
                  </a:ext>
                </a:extLst>
              </p:cNvPr>
              <p:cNvSpPr txBox="1"/>
              <p:nvPr/>
            </p:nvSpPr>
            <p:spPr>
              <a:xfrm>
                <a:off x="4693918" y="2499670"/>
                <a:ext cx="2804161" cy="1692771"/>
              </a:xfrm>
              <a:prstGeom prst="rect">
                <a:avLst/>
              </a:prstGeom>
              <a:noFill/>
            </p:spPr>
            <p:txBody>
              <a:bodyPr wrap="square" rtlCol="0">
                <a:spAutoFit/>
              </a:bodyPr>
              <a:lstStyle/>
              <a:p>
                <a:pPr algn="ctr"/>
                <a:r>
                  <a:rPr lang="en-US" altLang="zh-CN" sz="3200" b="1" dirty="0">
                    <a:solidFill>
                      <a:srgbClr val="AE6339"/>
                    </a:solidFill>
                    <a:latin typeface="Times New Roman" panose="02020603050405020304" pitchFamily="18" charset="0"/>
                    <a:cs typeface="Times New Roman" panose="02020603050405020304" pitchFamily="18" charset="0"/>
                  </a:rPr>
                  <a:t>Part 01</a:t>
                </a:r>
              </a:p>
              <a:p>
                <a:pPr algn="ctr"/>
                <a:r>
                  <a:rPr lang="en-US" altLang="zh-CN" sz="3600" b="1" dirty="0">
                    <a:solidFill>
                      <a:srgbClr val="AE6339"/>
                    </a:solidFill>
                    <a:latin typeface="Times New Roman" panose="02020603050405020304" pitchFamily="18" charset="0"/>
                    <a:ea typeface="思源宋体 Heavy" panose="02020900000000000000" pitchFamily="18" charset="-122"/>
                    <a:cs typeface="Times New Roman" panose="02020603050405020304" pitchFamily="18" charset="0"/>
                  </a:rPr>
                  <a:t>Research</a:t>
                </a:r>
              </a:p>
              <a:p>
                <a:pPr algn="ctr"/>
                <a:r>
                  <a:rPr lang="en-US" altLang="zh-CN" sz="3600" b="1" dirty="0">
                    <a:solidFill>
                      <a:srgbClr val="AE6339"/>
                    </a:solidFill>
                    <a:latin typeface="Times New Roman" panose="02020603050405020304" pitchFamily="18" charset="0"/>
                    <a:ea typeface="思源宋体 Heavy" panose="02020900000000000000" pitchFamily="18" charset="-122"/>
                    <a:cs typeface="Times New Roman" panose="02020603050405020304" pitchFamily="18" charset="0"/>
                  </a:rPr>
                  <a:t>Motivation</a:t>
                </a:r>
                <a:endParaRPr lang="zh-CN" altLang="en-US" sz="3600" b="1" dirty="0">
                  <a:solidFill>
                    <a:srgbClr val="AE6339"/>
                  </a:solidFill>
                  <a:latin typeface="Times New Roman" panose="02020603050405020304" pitchFamily="18" charset="0"/>
                  <a:ea typeface="思源宋体 Heavy" panose="02020900000000000000" pitchFamily="18" charset="-122"/>
                  <a:cs typeface="Times New Roman" panose="02020603050405020304" pitchFamily="18" charset="0"/>
                </a:endParaRPr>
              </a:p>
            </p:txBody>
          </p:sp>
        </p:grpSp>
      </p:grpSp>
      <p:sp>
        <p:nvSpPr>
          <p:cNvPr id="20" name="矩形 19">
            <a:extLst>
              <a:ext uri="{FF2B5EF4-FFF2-40B4-BE49-F238E27FC236}">
                <a16:creationId xmlns:a16="http://schemas.microsoft.com/office/drawing/2014/main" id="{53EB36FD-89B3-4CCA-A9E1-F78F03EC5654}"/>
              </a:ext>
            </a:extLst>
          </p:cNvPr>
          <p:cNvSpPr/>
          <p:nvPr/>
        </p:nvSpPr>
        <p:spPr>
          <a:xfrm rot="5400000">
            <a:off x="6001293" y="599985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7E86C6FF-F1AF-40AD-9FAD-EB8EE50CDE05}"/>
              </a:ext>
            </a:extLst>
          </p:cNvPr>
          <p:cNvSpPr/>
          <p:nvPr/>
        </p:nvSpPr>
        <p:spPr>
          <a:xfrm rot="5400000">
            <a:off x="5940334" y="-67762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73688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anim calcmode="lin" valueType="num">
                                      <p:cBhvr>
                                        <p:cTn id="8" dur="300" fill="hold"/>
                                        <p:tgtEl>
                                          <p:spTgt spid="2"/>
                                        </p:tgtEl>
                                        <p:attrNameLst>
                                          <p:attrName>ppt_x</p:attrName>
                                        </p:attrNameLst>
                                      </p:cBhvr>
                                      <p:tavLst>
                                        <p:tav tm="0">
                                          <p:val>
                                            <p:strVal val="#ppt_x"/>
                                          </p:val>
                                        </p:tav>
                                        <p:tav tm="100000">
                                          <p:val>
                                            <p:strVal val="#ppt_x"/>
                                          </p:val>
                                        </p:tav>
                                      </p:tavLst>
                                    </p:anim>
                                    <p:anim calcmode="lin" valueType="num">
                                      <p:cBhvr>
                                        <p:cTn id="9" dur="3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F61EFE7-9347-4C54-9188-A69B03278C21}"/>
              </a:ext>
            </a:extLst>
          </p:cNvPr>
          <p:cNvGrpSpPr/>
          <p:nvPr/>
        </p:nvGrpSpPr>
        <p:grpSpPr>
          <a:xfrm>
            <a:off x="182880" y="99919"/>
            <a:ext cx="4254208" cy="461665"/>
            <a:chOff x="182880" y="99919"/>
            <a:chExt cx="4254208" cy="461665"/>
          </a:xfrm>
        </p:grpSpPr>
        <p:sp>
          <p:nvSpPr>
            <p:cNvPr id="10" name="文本框 9">
              <a:extLst>
                <a:ext uri="{FF2B5EF4-FFF2-40B4-BE49-F238E27FC236}">
                  <a16:creationId xmlns:a16="http://schemas.microsoft.com/office/drawing/2014/main" id="{89525525-D76C-41BA-9E86-29D4CCC41CA1}"/>
                </a:ext>
              </a:extLst>
            </p:cNvPr>
            <p:cNvSpPr txBox="1"/>
            <p:nvPr/>
          </p:nvSpPr>
          <p:spPr>
            <a:xfrm>
              <a:off x="357399" y="99919"/>
              <a:ext cx="4079689"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Great Impact of World War II</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 name="直接连接符 5">
            <a:extLst>
              <a:ext uri="{FF2B5EF4-FFF2-40B4-BE49-F238E27FC236}">
                <a16:creationId xmlns:a16="http://schemas.microsoft.com/office/drawing/2014/main" id="{031FDF9F-0DEC-4966-A889-45DB9438E770}"/>
              </a:ext>
            </a:extLst>
          </p:cNvPr>
          <p:cNvCxnSpPr/>
          <p:nvPr/>
        </p:nvCxnSpPr>
        <p:spPr>
          <a:xfrm flipH="1">
            <a:off x="2872947" y="3724863"/>
            <a:ext cx="5753446" cy="0"/>
          </a:xfrm>
          <a:prstGeom prst="line">
            <a:avLst/>
          </a:prstGeom>
          <a:ln w="31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sp>
        <p:nvSpPr>
          <p:cNvPr id="8" name="íš1íḋè">
            <a:extLst>
              <a:ext uri="{FF2B5EF4-FFF2-40B4-BE49-F238E27FC236}">
                <a16:creationId xmlns:a16="http://schemas.microsoft.com/office/drawing/2014/main" id="{654BF7C5-B43C-4DDD-9E8D-33625D69CBBD}"/>
              </a:ext>
            </a:extLst>
          </p:cNvPr>
          <p:cNvSpPr txBox="1"/>
          <p:nvPr/>
        </p:nvSpPr>
        <p:spPr>
          <a:xfrm>
            <a:off x="3089313" y="2665626"/>
            <a:ext cx="1656471" cy="513636"/>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0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Shifts in class</a:t>
            </a:r>
            <a:r>
              <a:rPr lang="zh-CN" altLang="en-US" sz="20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dynamics</a:t>
            </a:r>
            <a:endParaRPr lang="id-ID" sz="20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ïṧḷïḋé">
            <a:extLst>
              <a:ext uri="{FF2B5EF4-FFF2-40B4-BE49-F238E27FC236}">
                <a16:creationId xmlns:a16="http://schemas.microsoft.com/office/drawing/2014/main" id="{DB48417B-E0CB-40CD-ABB9-5AD1B840A583}"/>
              </a:ext>
            </a:extLst>
          </p:cNvPr>
          <p:cNvSpPr txBox="1"/>
          <p:nvPr/>
        </p:nvSpPr>
        <p:spPr>
          <a:xfrm>
            <a:off x="5029618" y="2665626"/>
            <a:ext cx="1656471" cy="513636"/>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20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Shifts in economic structures</a:t>
            </a:r>
            <a:endParaRPr lang="id-ID" sz="20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iṧḻîḋê">
            <a:extLst>
              <a:ext uri="{FF2B5EF4-FFF2-40B4-BE49-F238E27FC236}">
                <a16:creationId xmlns:a16="http://schemas.microsoft.com/office/drawing/2014/main" id="{961B41E9-5EA8-4211-B61D-0D79C470EC90}"/>
              </a:ext>
            </a:extLst>
          </p:cNvPr>
          <p:cNvSpPr txBox="1"/>
          <p:nvPr/>
        </p:nvSpPr>
        <p:spPr>
          <a:xfrm>
            <a:off x="6969922" y="2665626"/>
            <a:ext cx="1656471" cy="513636"/>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20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Shifts in power relations</a:t>
            </a:r>
            <a:endParaRPr lang="id-ID" sz="20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4" name="直接连接符 13">
            <a:extLst>
              <a:ext uri="{FF2B5EF4-FFF2-40B4-BE49-F238E27FC236}">
                <a16:creationId xmlns:a16="http://schemas.microsoft.com/office/drawing/2014/main" id="{FE001AAE-BCB4-4C55-A939-DABCBAE42D24}"/>
              </a:ext>
            </a:extLst>
          </p:cNvPr>
          <p:cNvCxnSpPr>
            <a:cxnSpLocks/>
          </p:cNvCxnSpPr>
          <p:nvPr/>
        </p:nvCxnSpPr>
        <p:spPr>
          <a:xfrm>
            <a:off x="4799951" y="2179493"/>
            <a:ext cx="0" cy="1405397"/>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12FBC0A-1995-4EFE-AFE0-7644831C63C7}"/>
              </a:ext>
            </a:extLst>
          </p:cNvPr>
          <p:cNvCxnSpPr>
            <a:cxnSpLocks/>
          </p:cNvCxnSpPr>
          <p:nvPr/>
        </p:nvCxnSpPr>
        <p:spPr>
          <a:xfrm>
            <a:off x="6731839" y="2179493"/>
            <a:ext cx="0" cy="1405397"/>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F27223FE-1AB0-4980-A56E-01036CC9F439}"/>
              </a:ext>
            </a:extLst>
          </p:cNvPr>
          <p:cNvSpPr txBox="1"/>
          <p:nvPr/>
        </p:nvSpPr>
        <p:spPr>
          <a:xfrm>
            <a:off x="1335716" y="1517194"/>
            <a:ext cx="9044271" cy="461665"/>
          </a:xfrm>
          <a:prstGeom prst="rect">
            <a:avLst/>
          </a:prstGeom>
          <a:solidFill>
            <a:srgbClr val="D0A793"/>
          </a:solidFill>
        </p:spPr>
        <p:txBody>
          <a:bodyPr wrap="none" rtlCol="0">
            <a:spAutoFit/>
          </a:bodyPr>
          <a:lstStyle/>
          <a:p>
            <a:r>
              <a:rPr lang="en-US" altLang="zh-CN" sz="24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The aftermath of World War II brought significant societal changes</a:t>
            </a:r>
            <a:endParaRPr lang="zh-CN" altLang="en-US" sz="24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TextBox 38">
            <a:extLst>
              <a:ext uri="{FF2B5EF4-FFF2-40B4-BE49-F238E27FC236}">
                <a16:creationId xmlns:a16="http://schemas.microsoft.com/office/drawing/2014/main" id="{8A0E0E48-BC50-49F9-BEFF-6B1F947C040C}"/>
              </a:ext>
            </a:extLst>
          </p:cNvPr>
          <p:cNvSpPr txBox="1"/>
          <p:nvPr/>
        </p:nvSpPr>
        <p:spPr>
          <a:xfrm>
            <a:off x="1755631" y="4130491"/>
            <a:ext cx="8204443" cy="923330"/>
          </a:xfrm>
          <a:prstGeom prst="rect">
            <a:avLst/>
          </a:prstGeom>
          <a:noFill/>
        </p:spPr>
        <p:txBody>
          <a:bodyPr wrap="square" lIns="0" tIns="0" rIns="0" bIns="0" rtlCol="0">
            <a:spAutoFit/>
          </a:bodyPr>
          <a:lstStyle/>
          <a:p>
            <a:pPr algn="ctr"/>
            <a:r>
              <a:rPr lang="en-US" sz="20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rPr>
              <a:t> Exploring the topic offers an opportunity to gain insights into the ways in which literature reflects and interprets these post-war social transformations, shedding light on the tensions and power struggles within a changing social hierarchy.</a:t>
            </a:r>
          </a:p>
        </p:txBody>
      </p:sp>
      <p:sp>
        <p:nvSpPr>
          <p:cNvPr id="21" name="任意多边形: 形状 20">
            <a:extLst>
              <a:ext uri="{FF2B5EF4-FFF2-40B4-BE49-F238E27FC236}">
                <a16:creationId xmlns:a16="http://schemas.microsoft.com/office/drawing/2014/main" id="{793EA4D2-5AA4-4E8D-9F7C-4335A0181FE2}"/>
              </a:ext>
            </a:extLst>
          </p:cNvPr>
          <p:cNvSpPr/>
          <p:nvPr/>
        </p:nvSpPr>
        <p:spPr>
          <a:xfrm flipH="1" flipV="1">
            <a:off x="8856134" y="3589866"/>
            <a:ext cx="3335866" cy="3279795"/>
          </a:xfrm>
          <a:custGeom>
            <a:avLst/>
            <a:gdLst>
              <a:gd name="connsiteX0" fmla="*/ 0 w 4052262"/>
              <a:gd name="connsiteY0" fmla="*/ 0 h 3016345"/>
              <a:gd name="connsiteX1" fmla="*/ 4052262 w 4052262"/>
              <a:gd name="connsiteY1" fmla="*/ 0 h 3016345"/>
              <a:gd name="connsiteX2" fmla="*/ 3939818 w 4052262"/>
              <a:gd name="connsiteY2" fmla="*/ 42030 h 3016345"/>
              <a:gd name="connsiteX3" fmla="*/ 2418080 w 4052262"/>
              <a:gd name="connsiteY3" fmla="*/ 762001 h 3016345"/>
              <a:gd name="connsiteX4" fmla="*/ 1503680 w 4052262"/>
              <a:gd name="connsiteY4" fmla="*/ 1899921 h 3016345"/>
              <a:gd name="connsiteX5" fmla="*/ 77467 w 4052262"/>
              <a:gd name="connsiteY5" fmla="*/ 3016345 h 3016345"/>
              <a:gd name="connsiteX6" fmla="*/ 0 w 4052262"/>
              <a:gd name="connsiteY6" fmla="*/ 3015938 h 3016345"/>
              <a:gd name="connsiteX7" fmla="*/ 0 w 4052262"/>
              <a:gd name="connsiteY7" fmla="*/ 0 h 301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262" h="3016345">
                <a:moveTo>
                  <a:pt x="0" y="0"/>
                </a:moveTo>
                <a:lnTo>
                  <a:pt x="4052262" y="0"/>
                </a:lnTo>
                <a:lnTo>
                  <a:pt x="3939818" y="42030"/>
                </a:lnTo>
                <a:cubicBezTo>
                  <a:pt x="3347561" y="268447"/>
                  <a:pt x="2797810" y="501651"/>
                  <a:pt x="2418080" y="762001"/>
                </a:cubicBezTo>
                <a:cubicBezTo>
                  <a:pt x="1911773" y="1109134"/>
                  <a:pt x="1930400" y="1539241"/>
                  <a:pt x="1503680" y="1899921"/>
                </a:cubicBezTo>
                <a:cubicBezTo>
                  <a:pt x="1156970" y="2192974"/>
                  <a:pt x="472665" y="2961119"/>
                  <a:pt x="77467" y="3016345"/>
                </a:cubicBezTo>
                <a:lnTo>
                  <a:pt x="0" y="3015938"/>
                </a:lnTo>
                <a:lnTo>
                  <a:pt x="0" y="0"/>
                </a:lnTo>
                <a:close/>
              </a:path>
            </a:pathLst>
          </a:cu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E72C367-84B3-469F-A056-B84A868CAC14}"/>
              </a:ext>
            </a:extLst>
          </p:cNvPr>
          <p:cNvSpPr/>
          <p:nvPr/>
        </p:nvSpPr>
        <p:spPr>
          <a:xfrm>
            <a:off x="11439968" y="5987968"/>
            <a:ext cx="127413" cy="125963"/>
          </a:xfrm>
          <a:prstGeom prst="ellipse">
            <a:avLst/>
          </a:prstGeom>
          <a:solidFill>
            <a:srgbClr val="EFE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3ACEE490-93AF-A135-8509-21ED622D3245}"/>
              </a:ext>
            </a:extLst>
          </p:cNvPr>
          <p:cNvSpPr txBox="1"/>
          <p:nvPr/>
        </p:nvSpPr>
        <p:spPr>
          <a:xfrm>
            <a:off x="11107461" y="5661897"/>
            <a:ext cx="792425" cy="778104"/>
          </a:xfrm>
          <a:prstGeom prst="rect">
            <a:avLst/>
          </a:prstGeom>
          <a:noFill/>
        </p:spPr>
        <p:txBody>
          <a:bodyPr wrap="square" rtlCol="0">
            <a:prstTxWarp prst="textCircle">
              <a:avLst/>
            </a:prstTxWarp>
            <a:spAutoFit/>
          </a:bodyPr>
          <a:lstStyle/>
          <a:p>
            <a:r>
              <a:rPr lang="en-US" altLang="zh-CN" sz="2400" b="1" dirty="0">
                <a:solidFill>
                  <a:schemeClr val="bg1"/>
                </a:solidFill>
                <a:latin typeface="Times New Roman" panose="02020603050405020304" pitchFamily="18" charset="0"/>
                <a:cs typeface="Times New Roman" panose="02020603050405020304" pitchFamily="18" charset="0"/>
              </a:rPr>
              <a:t>Lord of the Flies</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903290"/>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F61EFE7-9347-4C54-9188-A69B03278C21}"/>
              </a:ext>
            </a:extLst>
          </p:cNvPr>
          <p:cNvGrpSpPr/>
          <p:nvPr/>
        </p:nvGrpSpPr>
        <p:grpSpPr>
          <a:xfrm>
            <a:off x="182880" y="99919"/>
            <a:ext cx="6307860" cy="461665"/>
            <a:chOff x="182880" y="99919"/>
            <a:chExt cx="6307860" cy="461665"/>
          </a:xfrm>
        </p:grpSpPr>
        <p:sp>
          <p:nvSpPr>
            <p:cNvPr id="10" name="文本框 9">
              <a:extLst>
                <a:ext uri="{FF2B5EF4-FFF2-40B4-BE49-F238E27FC236}">
                  <a16:creationId xmlns:a16="http://schemas.microsoft.com/office/drawing/2014/main" id="{89525525-D76C-41BA-9E86-29D4CCC41CA1}"/>
                </a:ext>
              </a:extLst>
            </p:cNvPr>
            <p:cNvSpPr txBox="1"/>
            <p:nvPr/>
          </p:nvSpPr>
          <p:spPr>
            <a:xfrm>
              <a:off x="357399" y="99919"/>
              <a:ext cx="6133341"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Significant symbolism and allegory in LOTF</a:t>
              </a:r>
            </a:p>
          </p:txBody>
        </p:sp>
        <p:sp>
          <p:nvSpPr>
            <p:cNvPr id="2" name="椭圆 1">
              <a:extLst>
                <a:ext uri="{FF2B5EF4-FFF2-40B4-BE49-F238E27FC236}">
                  <a16:creationId xmlns:a16="http://schemas.microsoft.com/office/drawing/2014/main"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825028C9-BC53-4EF6-9F0E-C6B8FCA0F2AC}"/>
              </a:ext>
            </a:extLst>
          </p:cNvPr>
          <p:cNvSpPr txBox="1"/>
          <p:nvPr/>
        </p:nvSpPr>
        <p:spPr>
          <a:xfrm>
            <a:off x="1173864" y="1127610"/>
            <a:ext cx="3676711" cy="1569660"/>
          </a:xfrm>
          <a:prstGeom prst="rect">
            <a:avLst/>
          </a:prstGeom>
          <a:noFill/>
        </p:spPr>
        <p:txBody>
          <a:bodyPr wrap="square" rtlCol="0">
            <a:spAutoFit/>
          </a:bodyPr>
          <a:lstStyle/>
          <a:p>
            <a:pPr algn="ctr"/>
            <a:r>
              <a:rPr lang="en-US" altLang="zh-CN" sz="24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Using the microcosm of the island to symbolize larger societal structures and power dynamics</a:t>
            </a:r>
            <a:endParaRPr lang="zh-CN" altLang="en-US" b="1" i="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p:txBody>
      </p:sp>
      <p:cxnSp>
        <p:nvCxnSpPr>
          <p:cNvPr id="12" name="直接连接符 11">
            <a:extLst>
              <a:ext uri="{FF2B5EF4-FFF2-40B4-BE49-F238E27FC236}">
                <a16:creationId xmlns:a16="http://schemas.microsoft.com/office/drawing/2014/main" id="{92AF6253-9442-4EEB-A191-419CA8757A75}"/>
              </a:ext>
            </a:extLst>
          </p:cNvPr>
          <p:cNvCxnSpPr/>
          <p:nvPr/>
        </p:nvCxnSpPr>
        <p:spPr>
          <a:xfrm>
            <a:off x="5089197" y="1275007"/>
            <a:ext cx="0" cy="1274866"/>
          </a:xfrm>
          <a:prstGeom prst="line">
            <a:avLst/>
          </a:prstGeom>
          <a:ln/>
        </p:spPr>
        <p:style>
          <a:lnRef idx="1">
            <a:schemeClr val="accent3"/>
          </a:lnRef>
          <a:fillRef idx="0">
            <a:schemeClr val="accent3"/>
          </a:fillRef>
          <a:effectRef idx="0">
            <a:schemeClr val="accent3"/>
          </a:effectRef>
          <a:fontRef idx="minor">
            <a:schemeClr val="tx1"/>
          </a:fontRef>
        </p:style>
      </p:cxnSp>
      <p:sp>
        <p:nvSpPr>
          <p:cNvPr id="13" name="矩形 12">
            <a:extLst>
              <a:ext uri="{FF2B5EF4-FFF2-40B4-BE49-F238E27FC236}">
                <a16:creationId xmlns:a16="http://schemas.microsoft.com/office/drawing/2014/main" id="{DC8BBE73-4D84-4EB0-BE0A-99EE90E69744}"/>
              </a:ext>
            </a:extLst>
          </p:cNvPr>
          <p:cNvSpPr/>
          <p:nvPr/>
        </p:nvSpPr>
        <p:spPr>
          <a:xfrm>
            <a:off x="5327820" y="1275007"/>
            <a:ext cx="5236211" cy="1200329"/>
          </a:xfrm>
          <a:prstGeom prst="rect">
            <a:avLst/>
          </a:prstGeom>
        </p:spPr>
        <p:txBody>
          <a:bodyPr wrap="square">
            <a:spAutoFit/>
          </a:bodyPr>
          <a:lstStyle/>
          <a:p>
            <a:r>
              <a:rPr lang="en-US" altLang="zh-CN" sz="24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Deeper understanding of the novel's commentary on post-World War II social divisions</a:t>
            </a:r>
            <a:endParaRPr lang="zh-CN" altLang="en-US" sz="2400" b="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p:txBody>
      </p:sp>
      <p:pic>
        <p:nvPicPr>
          <p:cNvPr id="1028" name="Picture 4" descr="Lord of the Flies was fiction. In the real world things turned out ...">
            <a:extLst>
              <a:ext uri="{FF2B5EF4-FFF2-40B4-BE49-F238E27FC236}">
                <a16:creationId xmlns:a16="http://schemas.microsoft.com/office/drawing/2014/main" id="{E84C4197-5A8B-5489-BBC1-C66B291738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213" b="23218"/>
          <a:stretch/>
        </p:blipFill>
        <p:spPr bwMode="auto">
          <a:xfrm>
            <a:off x="0" y="2956062"/>
            <a:ext cx="12192000" cy="469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463512"/>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C4DE0AA-5ADF-4267-A8D8-3A812B80386D}"/>
              </a:ext>
            </a:extLst>
          </p:cNvPr>
          <p:cNvSpPr/>
          <p:nvPr/>
        </p:nvSpPr>
        <p:spPr>
          <a:xfrm>
            <a:off x="2178"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299A558C-509E-4EBB-B79A-3F4B7E24CBA6}"/>
              </a:ext>
            </a:extLst>
          </p:cNvPr>
          <p:cNvCxnSpPr>
            <a:cxnSpLocks/>
          </p:cNvCxnSpPr>
          <p:nvPr/>
        </p:nvCxnSpPr>
        <p:spPr>
          <a:xfrm>
            <a:off x="191590"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EBAF4008-6B8C-4628-AD1E-770278D56DB8}"/>
              </a:ext>
            </a:extLst>
          </p:cNvPr>
          <p:cNvSpPr/>
          <p:nvPr/>
        </p:nvSpPr>
        <p:spPr>
          <a:xfrm>
            <a:off x="12000410"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CD34E10A-DCF6-4D27-A239-A839848EE226}"/>
              </a:ext>
            </a:extLst>
          </p:cNvPr>
          <p:cNvCxnSpPr>
            <a:cxnSpLocks/>
          </p:cNvCxnSpPr>
          <p:nvPr/>
        </p:nvCxnSpPr>
        <p:spPr>
          <a:xfrm>
            <a:off x="10832375"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882DCF3F-3363-45E9-9586-A37B420F87F4}"/>
              </a:ext>
            </a:extLst>
          </p:cNvPr>
          <p:cNvGrpSpPr/>
          <p:nvPr/>
        </p:nvGrpSpPr>
        <p:grpSpPr>
          <a:xfrm>
            <a:off x="3431177" y="627017"/>
            <a:ext cx="5207726" cy="4943937"/>
            <a:chOff x="3431177" y="627017"/>
            <a:chExt cx="5207726" cy="4943937"/>
          </a:xfrm>
        </p:grpSpPr>
        <p:sp>
          <p:nvSpPr>
            <p:cNvPr id="17" name="椭圆 16">
              <a:extLst>
                <a:ext uri="{FF2B5EF4-FFF2-40B4-BE49-F238E27FC236}">
                  <a16:creationId xmlns:a16="http://schemas.microsoft.com/office/drawing/2014/main" id="{7F34BDA9-5A12-47BD-83A5-21F15A58D806}"/>
                </a:ext>
              </a:extLst>
            </p:cNvPr>
            <p:cNvSpPr/>
            <p:nvPr/>
          </p:nvSpPr>
          <p:spPr>
            <a:xfrm>
              <a:off x="4007031" y="1287045"/>
              <a:ext cx="4177938" cy="4283909"/>
            </a:xfrm>
            <a:prstGeom prst="ellipse">
              <a:avLst/>
            </a:prstGeom>
            <a:noFill/>
            <a:ln w="38100">
              <a:gradFill>
                <a:gsLst>
                  <a:gs pos="100000">
                    <a:srgbClr val="AE6339"/>
                  </a:gs>
                  <a:gs pos="65000">
                    <a:srgbClr val="EFE6DD"/>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矩形 17">
              <a:extLst>
                <a:ext uri="{FF2B5EF4-FFF2-40B4-BE49-F238E27FC236}">
                  <a16:creationId xmlns:a16="http://schemas.microsoft.com/office/drawing/2014/main" id="{4D6DF907-ED6B-40B1-AD6E-36163B1A427E}"/>
                </a:ext>
              </a:extLst>
            </p:cNvPr>
            <p:cNvSpPr/>
            <p:nvPr/>
          </p:nvSpPr>
          <p:spPr>
            <a:xfrm>
              <a:off x="3431177" y="627017"/>
              <a:ext cx="5207726" cy="2801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6DA6F851-195E-4925-B116-1F2AA67B5AD2}"/>
                </a:ext>
              </a:extLst>
            </p:cNvPr>
            <p:cNvGrpSpPr/>
            <p:nvPr/>
          </p:nvGrpSpPr>
          <p:grpSpPr>
            <a:xfrm>
              <a:off x="4489269" y="1775320"/>
              <a:ext cx="3213463" cy="3307361"/>
              <a:chOff x="4489269" y="1775320"/>
              <a:chExt cx="3213463" cy="3307361"/>
            </a:xfrm>
          </p:grpSpPr>
          <p:sp>
            <p:nvSpPr>
              <p:cNvPr id="5" name="文本框 4">
                <a:extLst>
                  <a:ext uri="{FF2B5EF4-FFF2-40B4-BE49-F238E27FC236}">
                    <a16:creationId xmlns:a16="http://schemas.microsoft.com/office/drawing/2014/main" id="{AF1FE809-A5E6-409E-913E-E07E631B8591}"/>
                  </a:ext>
                </a:extLst>
              </p:cNvPr>
              <p:cNvSpPr txBox="1"/>
              <p:nvPr/>
            </p:nvSpPr>
            <p:spPr>
              <a:xfrm>
                <a:off x="4489269" y="1775320"/>
                <a:ext cx="3213463" cy="3307361"/>
              </a:xfrm>
              <a:prstGeom prst="rect">
                <a:avLst/>
              </a:prstGeom>
              <a:noFill/>
            </p:spPr>
            <p:txBody>
              <a:bodyPr wrap="square" rtlCol="0">
                <a:prstTxWarp prst="textCircle">
                  <a:avLst/>
                </a:prstTxWarp>
                <a:spAutoFit/>
              </a:bodyPr>
              <a:lstStyle/>
              <a:p>
                <a:r>
                  <a:rPr lang="en-US" altLang="zh-CN" sz="4400" b="1" dirty="0">
                    <a:solidFill>
                      <a:srgbClr val="AE6339"/>
                    </a:solidFill>
                    <a:latin typeface="Times New Roman" panose="02020603050405020304" pitchFamily="18" charset="0"/>
                    <a:cs typeface="Times New Roman" panose="02020603050405020304" pitchFamily="18" charset="0"/>
                  </a:rPr>
                  <a:t>Historical Background</a:t>
                </a:r>
              </a:p>
            </p:txBody>
          </p:sp>
          <p:sp>
            <p:nvSpPr>
              <p:cNvPr id="4" name="文本框 3">
                <a:extLst>
                  <a:ext uri="{FF2B5EF4-FFF2-40B4-BE49-F238E27FC236}">
                    <a16:creationId xmlns:a16="http://schemas.microsoft.com/office/drawing/2014/main" id="{C19B4200-C4BF-4AD0-9F97-41A63DA525F3}"/>
                  </a:ext>
                </a:extLst>
              </p:cNvPr>
              <p:cNvSpPr txBox="1"/>
              <p:nvPr/>
            </p:nvSpPr>
            <p:spPr>
              <a:xfrm>
                <a:off x="4693918" y="2499670"/>
                <a:ext cx="2804161" cy="1692771"/>
              </a:xfrm>
              <a:prstGeom prst="rect">
                <a:avLst/>
              </a:prstGeom>
              <a:noFill/>
            </p:spPr>
            <p:txBody>
              <a:bodyPr wrap="square" rtlCol="0">
                <a:spAutoFit/>
              </a:bodyPr>
              <a:lstStyle/>
              <a:p>
                <a:pPr algn="ctr"/>
                <a:r>
                  <a:rPr lang="en-US" altLang="zh-CN" sz="3200" b="1" dirty="0">
                    <a:solidFill>
                      <a:srgbClr val="AE6339"/>
                    </a:solidFill>
                    <a:latin typeface="Times New Roman" panose="02020603050405020304" pitchFamily="18" charset="0"/>
                    <a:cs typeface="Times New Roman" panose="02020603050405020304" pitchFamily="18" charset="0"/>
                  </a:rPr>
                  <a:t>Part 02</a:t>
                </a:r>
              </a:p>
              <a:p>
                <a:pPr algn="ctr"/>
                <a:r>
                  <a:rPr lang="en-US" altLang="zh-CN" sz="3600" b="1" dirty="0">
                    <a:solidFill>
                      <a:srgbClr val="AE6339"/>
                    </a:solidFill>
                    <a:latin typeface="Times New Roman" panose="02020603050405020304" pitchFamily="18" charset="0"/>
                    <a:ea typeface="思源宋体 Heavy" panose="02020900000000000000" pitchFamily="18" charset="-122"/>
                    <a:cs typeface="Times New Roman" panose="02020603050405020304" pitchFamily="18" charset="0"/>
                  </a:rPr>
                  <a:t>Context of the Topic</a:t>
                </a:r>
              </a:p>
            </p:txBody>
          </p:sp>
        </p:grpSp>
      </p:grpSp>
      <p:sp>
        <p:nvSpPr>
          <p:cNvPr id="20" name="矩形 19">
            <a:extLst>
              <a:ext uri="{FF2B5EF4-FFF2-40B4-BE49-F238E27FC236}">
                <a16:creationId xmlns:a16="http://schemas.microsoft.com/office/drawing/2014/main" id="{53EB36FD-89B3-4CCA-A9E1-F78F03EC5654}"/>
              </a:ext>
            </a:extLst>
          </p:cNvPr>
          <p:cNvSpPr/>
          <p:nvPr/>
        </p:nvSpPr>
        <p:spPr>
          <a:xfrm rot="5400000">
            <a:off x="6001293" y="599985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7E86C6FF-F1AF-40AD-9FAD-EB8EE50CDE05}"/>
              </a:ext>
            </a:extLst>
          </p:cNvPr>
          <p:cNvSpPr/>
          <p:nvPr/>
        </p:nvSpPr>
        <p:spPr>
          <a:xfrm rot="5400000">
            <a:off x="5940334" y="-67762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821118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anim calcmode="lin" valueType="num">
                                      <p:cBhvr>
                                        <p:cTn id="8" dur="300" fill="hold"/>
                                        <p:tgtEl>
                                          <p:spTgt spid="2"/>
                                        </p:tgtEl>
                                        <p:attrNameLst>
                                          <p:attrName>ppt_x</p:attrName>
                                        </p:attrNameLst>
                                      </p:cBhvr>
                                      <p:tavLst>
                                        <p:tav tm="0">
                                          <p:val>
                                            <p:strVal val="#ppt_x"/>
                                          </p:val>
                                        </p:tav>
                                        <p:tav tm="100000">
                                          <p:val>
                                            <p:strVal val="#ppt_x"/>
                                          </p:val>
                                        </p:tav>
                                      </p:tavLst>
                                    </p:anim>
                                    <p:anim calcmode="lin" valueType="num">
                                      <p:cBhvr>
                                        <p:cTn id="9" dur="3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world war II">
            <a:extLst>
              <a:ext uri="{FF2B5EF4-FFF2-40B4-BE49-F238E27FC236}">
                <a16:creationId xmlns:a16="http://schemas.microsoft.com/office/drawing/2014/main" id="{8F0169C1-B0F5-4A50-F0CC-D8D329F336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63"/>
          <a:stretch/>
        </p:blipFill>
        <p:spPr bwMode="auto">
          <a:xfrm>
            <a:off x="5020573" y="-1"/>
            <a:ext cx="8964825"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a:extLst>
              <a:ext uri="{FF2B5EF4-FFF2-40B4-BE49-F238E27FC236}">
                <a16:creationId xmlns:a16="http://schemas.microsoft.com/office/drawing/2014/main" id="{FF61EFE7-9347-4C54-9188-A69B03278C21}"/>
              </a:ext>
            </a:extLst>
          </p:cNvPr>
          <p:cNvGrpSpPr/>
          <p:nvPr/>
        </p:nvGrpSpPr>
        <p:grpSpPr>
          <a:xfrm>
            <a:off x="182880" y="99919"/>
            <a:ext cx="6540094" cy="461665"/>
            <a:chOff x="182880" y="99919"/>
            <a:chExt cx="6540094" cy="461665"/>
          </a:xfrm>
        </p:grpSpPr>
        <p:sp>
          <p:nvSpPr>
            <p:cNvPr id="10" name="文本框 9">
              <a:extLst>
                <a:ext uri="{FF2B5EF4-FFF2-40B4-BE49-F238E27FC236}">
                  <a16:creationId xmlns:a16="http://schemas.microsoft.com/office/drawing/2014/main" id="{89525525-D76C-41BA-9E86-29D4CCC41CA1}"/>
                </a:ext>
              </a:extLst>
            </p:cNvPr>
            <p:cNvSpPr txBox="1"/>
            <p:nvPr/>
          </p:nvSpPr>
          <p:spPr>
            <a:xfrm>
              <a:off x="357400" y="99919"/>
              <a:ext cx="6365574"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Historical Background Regarding World War II</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TextBox 38">
            <a:extLst>
              <a:ext uri="{FF2B5EF4-FFF2-40B4-BE49-F238E27FC236}">
                <a16:creationId xmlns:a16="http://schemas.microsoft.com/office/drawing/2014/main" id="{2173C2B1-1AED-4261-BF78-86E3D87DE5C6}"/>
              </a:ext>
            </a:extLst>
          </p:cNvPr>
          <p:cNvSpPr txBox="1"/>
          <p:nvPr/>
        </p:nvSpPr>
        <p:spPr>
          <a:xfrm>
            <a:off x="681010" y="1523189"/>
            <a:ext cx="4166021" cy="3811621"/>
          </a:xfrm>
          <a:prstGeom prst="rect">
            <a:avLst/>
          </a:prstGeom>
          <a:noFill/>
        </p:spPr>
        <p:txBody>
          <a:bodyPr wrap="square" lIns="0" tIns="0" rIns="0" bIns="0" rtlCol="0">
            <a:spAutoFit/>
          </a:bodyPr>
          <a:lstStyle/>
          <a:p>
            <a:pPr>
              <a:lnSpc>
                <a:spcPct val="150000"/>
              </a:lnSpc>
            </a:pPr>
            <a:r>
              <a:rPr lang="en-US" sz="2400" dirty="0">
                <a:solidFill>
                  <a:srgbClr val="2E3F55"/>
                </a:solidFill>
                <a:latin typeface="Times New Roman" panose="02020603050405020304" pitchFamily="18" charset="0"/>
                <a:ea typeface="思源宋体 Heavy" panose="02020900000000000000" pitchFamily="18" charset="-122"/>
                <a:cs typeface="Times New Roman" panose="02020603050405020304" pitchFamily="18" charset="0"/>
                <a:sym typeface="Calibri" panose="020F0502020204030204" pitchFamily="34" charset="0"/>
              </a:rPr>
              <a:t>Started by German Nazi from September 1st, 1939 by attaching Poland. The vast majority of the world's countries, including all the great powers, fought as part of two opposing military alliances: the Allies and the Axis. </a:t>
            </a:r>
          </a:p>
        </p:txBody>
      </p:sp>
    </p:spTree>
    <p:extLst>
      <p:ext uri="{BB962C8B-B14F-4D97-AF65-F5344CB8AC3E}">
        <p14:creationId xmlns:p14="http://schemas.microsoft.com/office/powerpoint/2010/main" val="240964773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F61EFE7-9347-4C54-9188-A69B03278C21}"/>
              </a:ext>
            </a:extLst>
          </p:cNvPr>
          <p:cNvGrpSpPr/>
          <p:nvPr/>
        </p:nvGrpSpPr>
        <p:grpSpPr>
          <a:xfrm>
            <a:off x="182880" y="99919"/>
            <a:ext cx="6540094" cy="461665"/>
            <a:chOff x="182880" y="99919"/>
            <a:chExt cx="6540094" cy="461665"/>
          </a:xfrm>
        </p:grpSpPr>
        <p:sp>
          <p:nvSpPr>
            <p:cNvPr id="10" name="文本框 9">
              <a:extLst>
                <a:ext uri="{FF2B5EF4-FFF2-40B4-BE49-F238E27FC236}">
                  <a16:creationId xmlns:a16="http://schemas.microsoft.com/office/drawing/2014/main" id="{89525525-D76C-41BA-9E86-29D4CCC41CA1}"/>
                </a:ext>
              </a:extLst>
            </p:cNvPr>
            <p:cNvSpPr txBox="1"/>
            <p:nvPr/>
          </p:nvSpPr>
          <p:spPr>
            <a:xfrm>
              <a:off x="357400" y="99919"/>
              <a:ext cx="6365574"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Power Struggle During World War II</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a:extLst>
              <a:ext uri="{FF2B5EF4-FFF2-40B4-BE49-F238E27FC236}">
                <a16:creationId xmlns:a16="http://schemas.microsoft.com/office/drawing/2014/main" id="{FF567080-A242-395E-4357-181825A354A0}"/>
              </a:ext>
            </a:extLst>
          </p:cNvPr>
          <p:cNvSpPr txBox="1"/>
          <p:nvPr/>
        </p:nvSpPr>
        <p:spPr>
          <a:xfrm>
            <a:off x="964042" y="1334805"/>
            <a:ext cx="2284521" cy="707886"/>
          </a:xfrm>
          <a:prstGeom prst="rect">
            <a:avLst/>
          </a:prstGeom>
          <a:noFill/>
        </p:spPr>
        <p:txBody>
          <a:bodyPr wrap="square" rtlCol="0">
            <a:spAutoFit/>
          </a:bodyPr>
          <a:lstStyle/>
          <a:p>
            <a:pPr algn="r"/>
            <a:r>
              <a:rPr lang="en-US" altLang="zh-CN" sz="20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Allied Powers vs. Axis Powers</a:t>
            </a:r>
            <a:endParaRPr lang="zh-CN" altLang="en-US" sz="1600" b="1" i="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p:txBody>
      </p:sp>
      <p:cxnSp>
        <p:nvCxnSpPr>
          <p:cNvPr id="56" name="直接连接符 11">
            <a:extLst>
              <a:ext uri="{FF2B5EF4-FFF2-40B4-BE49-F238E27FC236}">
                <a16:creationId xmlns:a16="http://schemas.microsoft.com/office/drawing/2014/main" id="{EF357800-61E0-B9F2-DBFC-362E4CC9335B}"/>
              </a:ext>
            </a:extLst>
          </p:cNvPr>
          <p:cNvCxnSpPr>
            <a:cxnSpLocks/>
          </p:cNvCxnSpPr>
          <p:nvPr/>
        </p:nvCxnSpPr>
        <p:spPr>
          <a:xfrm>
            <a:off x="3248563" y="1217318"/>
            <a:ext cx="0" cy="944775"/>
          </a:xfrm>
          <a:prstGeom prst="line">
            <a:avLst/>
          </a:prstGeom>
          <a:ln/>
        </p:spPr>
        <p:style>
          <a:lnRef idx="1">
            <a:schemeClr val="accent3"/>
          </a:lnRef>
          <a:fillRef idx="0">
            <a:schemeClr val="accent3"/>
          </a:fillRef>
          <a:effectRef idx="0">
            <a:schemeClr val="accent3"/>
          </a:effectRef>
          <a:fontRef idx="minor">
            <a:schemeClr val="tx1"/>
          </a:fontRef>
        </p:style>
      </p:cxnSp>
      <p:sp>
        <p:nvSpPr>
          <p:cNvPr id="57" name="矩形 56">
            <a:extLst>
              <a:ext uri="{FF2B5EF4-FFF2-40B4-BE49-F238E27FC236}">
                <a16:creationId xmlns:a16="http://schemas.microsoft.com/office/drawing/2014/main" id="{EA345C03-3977-0B3D-E564-601995C1BD28}"/>
              </a:ext>
            </a:extLst>
          </p:cNvPr>
          <p:cNvSpPr/>
          <p:nvPr/>
        </p:nvSpPr>
        <p:spPr>
          <a:xfrm>
            <a:off x="3308914" y="1303257"/>
            <a:ext cx="8612788" cy="707886"/>
          </a:xfrm>
          <a:prstGeom prst="rect">
            <a:avLst/>
          </a:prstGeom>
        </p:spPr>
        <p:txBody>
          <a:bodyPr wrap="square">
            <a:spAutoFit/>
          </a:bodyPr>
          <a:lstStyle/>
          <a:p>
            <a:pPr marL="285750" indent="-285750">
              <a:buFont typeface="Arial" panose="020B0604020202020204" pitchFamily="34" charset="0"/>
              <a:buChar char="•"/>
            </a:pPr>
            <a:r>
              <a:rPr lang="en-US" altLang="zh-CN" sz="20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Allies- the United States, the Soviet Union, and the United Kingdom</a:t>
            </a:r>
          </a:p>
          <a:p>
            <a:pPr marL="285750" indent="-285750">
              <a:buFont typeface="Arial" panose="020B0604020202020204" pitchFamily="34" charset="0"/>
              <a:buChar char="•"/>
            </a:pPr>
            <a:r>
              <a:rPr lang="en-US" altLang="zh-CN" sz="20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Axis- Germany, Italy, and Japan. </a:t>
            </a:r>
            <a:endParaRPr lang="zh-CN" altLang="en-US" sz="2000" b="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p:txBody>
      </p:sp>
      <p:sp>
        <p:nvSpPr>
          <p:cNvPr id="58" name="文本框 57">
            <a:extLst>
              <a:ext uri="{FF2B5EF4-FFF2-40B4-BE49-F238E27FC236}">
                <a16:creationId xmlns:a16="http://schemas.microsoft.com/office/drawing/2014/main" id="{1811B786-C99F-E36F-57C0-4964C2962EDB}"/>
              </a:ext>
            </a:extLst>
          </p:cNvPr>
          <p:cNvSpPr txBox="1"/>
          <p:nvPr/>
        </p:nvSpPr>
        <p:spPr>
          <a:xfrm>
            <a:off x="1523219" y="2717385"/>
            <a:ext cx="1725344" cy="400110"/>
          </a:xfrm>
          <a:prstGeom prst="rect">
            <a:avLst/>
          </a:prstGeom>
          <a:noFill/>
        </p:spPr>
        <p:txBody>
          <a:bodyPr wrap="none" rtlCol="0">
            <a:spAutoFit/>
          </a:bodyPr>
          <a:lstStyle/>
          <a:p>
            <a:pPr algn="r"/>
            <a:r>
              <a:rPr lang="en-US" altLang="zh-CN" sz="20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Eastern Front</a:t>
            </a:r>
            <a:endParaRPr lang="zh-CN" altLang="en-US" sz="1600" b="1" i="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p:txBody>
      </p:sp>
      <p:sp>
        <p:nvSpPr>
          <p:cNvPr id="60" name="矩形 59">
            <a:extLst>
              <a:ext uri="{FF2B5EF4-FFF2-40B4-BE49-F238E27FC236}">
                <a16:creationId xmlns:a16="http://schemas.microsoft.com/office/drawing/2014/main" id="{99228D8D-858C-87A1-8880-FB3DDE811AA9}"/>
              </a:ext>
            </a:extLst>
          </p:cNvPr>
          <p:cNvSpPr/>
          <p:nvPr/>
        </p:nvSpPr>
        <p:spPr>
          <a:xfrm>
            <a:off x="3308914" y="2726148"/>
            <a:ext cx="7801908" cy="400110"/>
          </a:xfrm>
          <a:prstGeom prst="rect">
            <a:avLst/>
          </a:prstGeom>
        </p:spPr>
        <p:txBody>
          <a:bodyPr wrap="square">
            <a:spAutoFit/>
          </a:bodyPr>
          <a:lstStyle/>
          <a:p>
            <a:r>
              <a:rPr lang="en-US" altLang="zh-CN" sz="20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 The Soviet Union and Nazi Germany.</a:t>
            </a:r>
            <a:endParaRPr lang="zh-CN" altLang="en-US" sz="2000" b="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p:txBody>
      </p:sp>
      <p:sp>
        <p:nvSpPr>
          <p:cNvPr id="61" name="文本框 60">
            <a:extLst>
              <a:ext uri="{FF2B5EF4-FFF2-40B4-BE49-F238E27FC236}">
                <a16:creationId xmlns:a16="http://schemas.microsoft.com/office/drawing/2014/main" id="{D3F49F5A-CD23-F11A-304D-FFB5909E01F4}"/>
              </a:ext>
            </a:extLst>
          </p:cNvPr>
          <p:cNvSpPr txBox="1"/>
          <p:nvPr/>
        </p:nvSpPr>
        <p:spPr>
          <a:xfrm>
            <a:off x="1396584" y="3918071"/>
            <a:ext cx="1851981" cy="400110"/>
          </a:xfrm>
          <a:prstGeom prst="rect">
            <a:avLst/>
          </a:prstGeom>
          <a:noFill/>
        </p:spPr>
        <p:txBody>
          <a:bodyPr wrap="none" rtlCol="0">
            <a:spAutoFit/>
          </a:bodyPr>
          <a:lstStyle/>
          <a:p>
            <a:pPr algn="r"/>
            <a:r>
              <a:rPr lang="en-US" altLang="zh-CN" sz="20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Pacific Theater</a:t>
            </a:r>
            <a:endParaRPr lang="zh-CN" altLang="en-US" sz="1600" b="1" i="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p:txBody>
      </p:sp>
      <p:sp>
        <p:nvSpPr>
          <p:cNvPr id="63" name="矩形 62">
            <a:extLst>
              <a:ext uri="{FF2B5EF4-FFF2-40B4-BE49-F238E27FC236}">
                <a16:creationId xmlns:a16="http://schemas.microsoft.com/office/drawing/2014/main" id="{632EACC1-5981-7DE8-823D-E4001E8D470B}"/>
              </a:ext>
            </a:extLst>
          </p:cNvPr>
          <p:cNvSpPr/>
          <p:nvPr/>
        </p:nvSpPr>
        <p:spPr>
          <a:xfrm>
            <a:off x="3308914" y="3935401"/>
            <a:ext cx="7818966" cy="400110"/>
          </a:xfrm>
          <a:prstGeom prst="rect">
            <a:avLst/>
          </a:prstGeom>
        </p:spPr>
        <p:txBody>
          <a:bodyPr wrap="square">
            <a:spAutoFit/>
          </a:bodyPr>
          <a:lstStyle/>
          <a:p>
            <a:r>
              <a:rPr lang="en-US" altLang="zh-CN" sz="20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The division between the United States, China and Japan.</a:t>
            </a:r>
            <a:endParaRPr lang="zh-CN" altLang="en-US" sz="2000" b="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p:txBody>
      </p:sp>
      <p:sp>
        <p:nvSpPr>
          <p:cNvPr id="64" name="文本框 63">
            <a:extLst>
              <a:ext uri="{FF2B5EF4-FFF2-40B4-BE49-F238E27FC236}">
                <a16:creationId xmlns:a16="http://schemas.microsoft.com/office/drawing/2014/main" id="{50243AF8-883D-7877-08BB-C11363F05D89}"/>
              </a:ext>
            </a:extLst>
          </p:cNvPr>
          <p:cNvSpPr txBox="1"/>
          <p:nvPr/>
        </p:nvSpPr>
        <p:spPr>
          <a:xfrm>
            <a:off x="757009" y="5020400"/>
            <a:ext cx="2491555" cy="707886"/>
          </a:xfrm>
          <a:prstGeom prst="rect">
            <a:avLst/>
          </a:prstGeom>
          <a:noFill/>
        </p:spPr>
        <p:txBody>
          <a:bodyPr wrap="square" rtlCol="0">
            <a:spAutoFit/>
          </a:bodyPr>
          <a:lstStyle/>
          <a:p>
            <a:pPr algn="r"/>
            <a:r>
              <a:rPr lang="en-US" altLang="zh-CN" sz="20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Occupation of Europe</a:t>
            </a:r>
            <a:endParaRPr lang="zh-CN" altLang="en-US" sz="1600" b="1" i="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p:txBody>
      </p:sp>
      <p:sp>
        <p:nvSpPr>
          <p:cNvPr id="66" name="矩形 65">
            <a:extLst>
              <a:ext uri="{FF2B5EF4-FFF2-40B4-BE49-F238E27FC236}">
                <a16:creationId xmlns:a16="http://schemas.microsoft.com/office/drawing/2014/main" id="{A8A29917-A602-6621-BC5B-EF289BB6CB2C}"/>
              </a:ext>
            </a:extLst>
          </p:cNvPr>
          <p:cNvSpPr/>
          <p:nvPr/>
        </p:nvSpPr>
        <p:spPr>
          <a:xfrm>
            <a:off x="3308914" y="5099515"/>
            <a:ext cx="6714976" cy="400110"/>
          </a:xfrm>
          <a:prstGeom prst="rect">
            <a:avLst/>
          </a:prstGeom>
        </p:spPr>
        <p:txBody>
          <a:bodyPr wrap="square">
            <a:spAutoFit/>
          </a:bodyPr>
          <a:lstStyle/>
          <a:p>
            <a:r>
              <a:rPr lang="en-US" altLang="zh-CN" sz="20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The division of Europe between the Allied and Axis powers.</a:t>
            </a:r>
            <a:endParaRPr lang="zh-CN" altLang="en-US" sz="2000" b="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p:txBody>
      </p:sp>
      <p:cxnSp>
        <p:nvCxnSpPr>
          <p:cNvPr id="69" name="直接连接符 11">
            <a:extLst>
              <a:ext uri="{FF2B5EF4-FFF2-40B4-BE49-F238E27FC236}">
                <a16:creationId xmlns:a16="http://schemas.microsoft.com/office/drawing/2014/main" id="{810F6BE8-03A6-D8A6-7CB5-74635C25CE9D}"/>
              </a:ext>
            </a:extLst>
          </p:cNvPr>
          <p:cNvCxnSpPr>
            <a:cxnSpLocks/>
          </p:cNvCxnSpPr>
          <p:nvPr/>
        </p:nvCxnSpPr>
        <p:spPr>
          <a:xfrm>
            <a:off x="3248563" y="2449719"/>
            <a:ext cx="0" cy="944775"/>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70" name="直接连接符 11">
            <a:extLst>
              <a:ext uri="{FF2B5EF4-FFF2-40B4-BE49-F238E27FC236}">
                <a16:creationId xmlns:a16="http://schemas.microsoft.com/office/drawing/2014/main" id="{D083ECB9-1084-4DA0-6FCB-B98513DB69CD}"/>
              </a:ext>
            </a:extLst>
          </p:cNvPr>
          <p:cNvCxnSpPr>
            <a:cxnSpLocks/>
          </p:cNvCxnSpPr>
          <p:nvPr/>
        </p:nvCxnSpPr>
        <p:spPr>
          <a:xfrm>
            <a:off x="3248563" y="3679113"/>
            <a:ext cx="0" cy="944775"/>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71" name="直接连接符 11">
            <a:extLst>
              <a:ext uri="{FF2B5EF4-FFF2-40B4-BE49-F238E27FC236}">
                <a16:creationId xmlns:a16="http://schemas.microsoft.com/office/drawing/2014/main" id="{CA26F902-D216-31E1-01F7-630C1923E59E}"/>
              </a:ext>
            </a:extLst>
          </p:cNvPr>
          <p:cNvCxnSpPr>
            <a:cxnSpLocks/>
          </p:cNvCxnSpPr>
          <p:nvPr/>
        </p:nvCxnSpPr>
        <p:spPr>
          <a:xfrm>
            <a:off x="3250718" y="4906622"/>
            <a:ext cx="0" cy="944775"/>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159588839"/>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C4DE0AA-5ADF-4267-A8D8-3A812B80386D}"/>
              </a:ext>
            </a:extLst>
          </p:cNvPr>
          <p:cNvSpPr/>
          <p:nvPr/>
        </p:nvSpPr>
        <p:spPr>
          <a:xfrm>
            <a:off x="2178"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299A558C-509E-4EBB-B79A-3F4B7E24CBA6}"/>
              </a:ext>
            </a:extLst>
          </p:cNvPr>
          <p:cNvCxnSpPr>
            <a:cxnSpLocks/>
          </p:cNvCxnSpPr>
          <p:nvPr/>
        </p:nvCxnSpPr>
        <p:spPr>
          <a:xfrm>
            <a:off x="191590"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EBAF4008-6B8C-4628-AD1E-770278D56DB8}"/>
              </a:ext>
            </a:extLst>
          </p:cNvPr>
          <p:cNvSpPr/>
          <p:nvPr/>
        </p:nvSpPr>
        <p:spPr>
          <a:xfrm>
            <a:off x="12000410"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CD34E10A-DCF6-4D27-A239-A839848EE226}"/>
              </a:ext>
            </a:extLst>
          </p:cNvPr>
          <p:cNvCxnSpPr>
            <a:cxnSpLocks/>
          </p:cNvCxnSpPr>
          <p:nvPr/>
        </p:nvCxnSpPr>
        <p:spPr>
          <a:xfrm>
            <a:off x="10832375"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882DCF3F-3363-45E9-9586-A37B420F87F4}"/>
              </a:ext>
            </a:extLst>
          </p:cNvPr>
          <p:cNvGrpSpPr/>
          <p:nvPr/>
        </p:nvGrpSpPr>
        <p:grpSpPr>
          <a:xfrm>
            <a:off x="3431177" y="627017"/>
            <a:ext cx="5207726" cy="4943937"/>
            <a:chOff x="3431177" y="627017"/>
            <a:chExt cx="5207726" cy="4943937"/>
          </a:xfrm>
        </p:grpSpPr>
        <p:sp>
          <p:nvSpPr>
            <p:cNvPr id="17" name="椭圆 16">
              <a:extLst>
                <a:ext uri="{FF2B5EF4-FFF2-40B4-BE49-F238E27FC236}">
                  <a16:creationId xmlns:a16="http://schemas.microsoft.com/office/drawing/2014/main" id="{7F34BDA9-5A12-47BD-83A5-21F15A58D806}"/>
                </a:ext>
              </a:extLst>
            </p:cNvPr>
            <p:cNvSpPr/>
            <p:nvPr/>
          </p:nvSpPr>
          <p:spPr>
            <a:xfrm>
              <a:off x="4007031" y="1287045"/>
              <a:ext cx="4177938" cy="4283909"/>
            </a:xfrm>
            <a:prstGeom prst="ellipse">
              <a:avLst/>
            </a:prstGeom>
            <a:noFill/>
            <a:ln w="38100">
              <a:gradFill>
                <a:gsLst>
                  <a:gs pos="100000">
                    <a:srgbClr val="AE6339"/>
                  </a:gs>
                  <a:gs pos="65000">
                    <a:srgbClr val="EFE6DD"/>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矩形 17">
              <a:extLst>
                <a:ext uri="{FF2B5EF4-FFF2-40B4-BE49-F238E27FC236}">
                  <a16:creationId xmlns:a16="http://schemas.microsoft.com/office/drawing/2014/main" id="{4D6DF907-ED6B-40B1-AD6E-36163B1A427E}"/>
                </a:ext>
              </a:extLst>
            </p:cNvPr>
            <p:cNvSpPr/>
            <p:nvPr/>
          </p:nvSpPr>
          <p:spPr>
            <a:xfrm>
              <a:off x="3431177" y="627017"/>
              <a:ext cx="5207726" cy="2801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6DA6F851-195E-4925-B116-1F2AA67B5AD2}"/>
                </a:ext>
              </a:extLst>
            </p:cNvPr>
            <p:cNvGrpSpPr/>
            <p:nvPr/>
          </p:nvGrpSpPr>
          <p:grpSpPr>
            <a:xfrm>
              <a:off x="4489269" y="1775320"/>
              <a:ext cx="3213463" cy="3307361"/>
              <a:chOff x="4489269" y="1775320"/>
              <a:chExt cx="3213463" cy="3307361"/>
            </a:xfrm>
          </p:grpSpPr>
          <p:sp>
            <p:nvSpPr>
              <p:cNvPr id="5" name="文本框 4">
                <a:extLst>
                  <a:ext uri="{FF2B5EF4-FFF2-40B4-BE49-F238E27FC236}">
                    <a16:creationId xmlns:a16="http://schemas.microsoft.com/office/drawing/2014/main" id="{AF1FE809-A5E6-409E-913E-E07E631B8591}"/>
                  </a:ext>
                </a:extLst>
              </p:cNvPr>
              <p:cNvSpPr txBox="1"/>
              <p:nvPr/>
            </p:nvSpPr>
            <p:spPr>
              <a:xfrm>
                <a:off x="4489269" y="1775320"/>
                <a:ext cx="3213463" cy="3307361"/>
              </a:xfrm>
              <a:prstGeom prst="rect">
                <a:avLst/>
              </a:prstGeom>
              <a:noFill/>
            </p:spPr>
            <p:txBody>
              <a:bodyPr wrap="square" rtlCol="0">
                <a:prstTxWarp prst="textCircle">
                  <a:avLst/>
                </a:prstTxWarp>
                <a:spAutoFit/>
              </a:bodyPr>
              <a:lstStyle/>
              <a:p>
                <a:r>
                  <a:rPr lang="en-US" altLang="zh-CN" sz="4400" b="1" dirty="0">
                    <a:solidFill>
                      <a:srgbClr val="AE6339"/>
                    </a:solidFill>
                    <a:latin typeface="Times New Roman" panose="02020603050405020304" pitchFamily="18" charset="0"/>
                    <a:cs typeface="Times New Roman" panose="02020603050405020304" pitchFamily="18" charset="0"/>
                  </a:rPr>
                  <a:t>Question and Procedure </a:t>
                </a:r>
              </a:p>
            </p:txBody>
          </p:sp>
          <p:sp>
            <p:nvSpPr>
              <p:cNvPr id="4" name="文本框 3">
                <a:extLst>
                  <a:ext uri="{FF2B5EF4-FFF2-40B4-BE49-F238E27FC236}">
                    <a16:creationId xmlns:a16="http://schemas.microsoft.com/office/drawing/2014/main" id="{C19B4200-C4BF-4AD0-9F97-41A63DA525F3}"/>
                  </a:ext>
                </a:extLst>
              </p:cNvPr>
              <p:cNvSpPr txBox="1"/>
              <p:nvPr/>
            </p:nvSpPr>
            <p:spPr>
              <a:xfrm>
                <a:off x="4632959" y="2279865"/>
                <a:ext cx="2804161" cy="2246769"/>
              </a:xfrm>
              <a:prstGeom prst="rect">
                <a:avLst/>
              </a:prstGeom>
              <a:noFill/>
            </p:spPr>
            <p:txBody>
              <a:bodyPr wrap="square" rtlCol="0">
                <a:spAutoFit/>
              </a:bodyPr>
              <a:lstStyle/>
              <a:p>
                <a:pPr algn="ctr"/>
                <a:r>
                  <a:rPr lang="en-US" altLang="zh-CN" sz="3200" b="1" dirty="0">
                    <a:solidFill>
                      <a:srgbClr val="AE6339"/>
                    </a:solidFill>
                    <a:latin typeface="Times New Roman" panose="02020603050405020304" pitchFamily="18" charset="0"/>
                    <a:cs typeface="Times New Roman" panose="02020603050405020304" pitchFamily="18" charset="0"/>
                  </a:rPr>
                  <a:t>Part 03</a:t>
                </a:r>
              </a:p>
              <a:p>
                <a:pPr algn="ctr"/>
                <a:r>
                  <a:rPr lang="en-US" altLang="zh-CN" sz="3600" b="1" dirty="0">
                    <a:solidFill>
                      <a:srgbClr val="AE6339"/>
                    </a:solidFill>
                    <a:latin typeface="Times New Roman" panose="02020603050405020304" pitchFamily="18" charset="0"/>
                    <a:ea typeface="思源宋体 Heavy" panose="02020900000000000000" pitchFamily="18" charset="-122"/>
                    <a:cs typeface="Times New Roman" panose="02020603050405020304" pitchFamily="18" charset="0"/>
                  </a:rPr>
                  <a:t>Research Question and Methodology</a:t>
                </a:r>
              </a:p>
            </p:txBody>
          </p:sp>
        </p:grpSp>
      </p:grpSp>
      <p:sp>
        <p:nvSpPr>
          <p:cNvPr id="20" name="矩形 19">
            <a:extLst>
              <a:ext uri="{FF2B5EF4-FFF2-40B4-BE49-F238E27FC236}">
                <a16:creationId xmlns:a16="http://schemas.microsoft.com/office/drawing/2014/main" id="{53EB36FD-89B3-4CCA-A9E1-F78F03EC5654}"/>
              </a:ext>
            </a:extLst>
          </p:cNvPr>
          <p:cNvSpPr/>
          <p:nvPr/>
        </p:nvSpPr>
        <p:spPr>
          <a:xfrm rot="5400000">
            <a:off x="6001293" y="599985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7E86C6FF-F1AF-40AD-9FAD-EB8EE50CDE05}"/>
              </a:ext>
            </a:extLst>
          </p:cNvPr>
          <p:cNvSpPr/>
          <p:nvPr/>
        </p:nvSpPr>
        <p:spPr>
          <a:xfrm rot="5400000">
            <a:off x="5940334" y="-67762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511608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anim calcmode="lin" valueType="num">
                                      <p:cBhvr>
                                        <p:cTn id="8" dur="300" fill="hold"/>
                                        <p:tgtEl>
                                          <p:spTgt spid="2"/>
                                        </p:tgtEl>
                                        <p:attrNameLst>
                                          <p:attrName>ppt_x</p:attrName>
                                        </p:attrNameLst>
                                      </p:cBhvr>
                                      <p:tavLst>
                                        <p:tav tm="0">
                                          <p:val>
                                            <p:strVal val="#ppt_x"/>
                                          </p:val>
                                        </p:tav>
                                        <p:tav tm="100000">
                                          <p:val>
                                            <p:strVal val="#ppt_x"/>
                                          </p:val>
                                        </p:tav>
                                      </p:tavLst>
                                    </p:anim>
                                    <p:anim calcmode="lin" valueType="num">
                                      <p:cBhvr>
                                        <p:cTn id="9" dur="3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1465</Words>
  <Application>Microsoft Office PowerPoint</Application>
  <PresentationFormat>Widescreen</PresentationFormat>
  <Paragraphs>171</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adobe-caslon-pro</vt:lpstr>
      <vt:lpstr>Google Sans</vt:lpstr>
      <vt:lpstr>等线</vt:lpstr>
      <vt:lpstr>等线 Light</vt:lpstr>
      <vt:lpstr>思源宋体 Heavy</vt:lpstr>
      <vt:lpstr>Arial</vt:lpstr>
      <vt:lpstr>Raleway</vt:lpstr>
      <vt:lpstr>Segoe UI Semilight</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Wendy Yuan</dc:creator>
  <cp:lastModifiedBy>春芳 周</cp:lastModifiedBy>
  <cp:revision>10</cp:revision>
  <dcterms:created xsi:type="dcterms:W3CDTF">2023-12-06T01:14:56Z</dcterms:created>
  <dcterms:modified xsi:type="dcterms:W3CDTF">2023-12-12T07:55:13Z</dcterms:modified>
</cp:coreProperties>
</file>