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12"/>
  </p:notesMasterIdLst>
  <p:sldIdLst>
    <p:sldId id="256" r:id="rId2"/>
    <p:sldId id="257" r:id="rId3"/>
    <p:sldId id="259" r:id="rId4"/>
    <p:sldId id="258" r:id="rId5"/>
    <p:sldId id="260" r:id="rId6"/>
    <p:sldId id="262" r:id="rId7"/>
    <p:sldId id="263" r:id="rId8"/>
    <p:sldId id="264" r:id="rId9"/>
    <p:sldId id="265" r:id="rId10"/>
    <p:sldId id="26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1669" autoAdjust="0"/>
  </p:normalViewPr>
  <p:slideViewPr>
    <p:cSldViewPr snapToGrid="0" showGuides="1">
      <p:cViewPr>
        <p:scale>
          <a:sx n="66" d="100"/>
          <a:sy n="66" d="100"/>
        </p:scale>
        <p:origin x="1301" y="13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E224A6-EDA8-46B2-BB77-5B8FDEDF1AD8}" type="datetimeFigureOut">
              <a:rPr lang="zh-CN" altLang="en-US" smtClean="0"/>
              <a:t>2023/2/13</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E74DF1-9FF7-429C-974D-51F715A7ABA5}" type="slidenum">
              <a:rPr lang="zh-CN" altLang="en-US" smtClean="0"/>
              <a:t>‹#›</a:t>
            </a:fld>
            <a:endParaRPr lang="zh-CN" altLang="en-US"/>
          </a:p>
        </p:txBody>
      </p:sp>
    </p:spTree>
    <p:extLst>
      <p:ext uri="{BB962C8B-B14F-4D97-AF65-F5344CB8AC3E}">
        <p14:creationId xmlns:p14="http://schemas.microsoft.com/office/powerpoint/2010/main" val="38632451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en.wikipedia.org/wiki/USA_Today" TargetMode="External"/><Relationship Id="rId2" Type="http://schemas.openxmlformats.org/officeDocument/2006/relationships/slide" Target="../slides/slide2.xml"/><Relationship Id="rId1" Type="http://schemas.openxmlformats.org/officeDocument/2006/relationships/notesMaster" Target="../notesMasters/notesMaster1.xml"/><Relationship Id="rId5" Type="http://schemas.openxmlformats.org/officeDocument/2006/relationships/hyperlink" Target="https://en.wikipedia.org/wiki/Privacy_concerns_with_Facebook#cite_note-44" TargetMode="External"/><Relationship Id="rId4" Type="http://schemas.openxmlformats.org/officeDocument/2006/relationships/hyperlink" Target="https://en.wikipedia.org/wiki/Tracking_cooki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altLang="zh-CN" b="0" i="0" dirty="0">
                <a:solidFill>
                  <a:srgbClr val="202122"/>
                </a:solidFill>
                <a:effectLst/>
                <a:latin typeface="Arial" panose="020B0604020202020204" pitchFamily="34" charset="0"/>
              </a:rPr>
              <a:t>An article published by </a:t>
            </a:r>
            <a:r>
              <a:rPr lang="en-US" altLang="zh-CN" b="0" i="1" u="none" strike="noStrike" dirty="0">
                <a:solidFill>
                  <a:srgbClr val="3366CC"/>
                </a:solidFill>
                <a:effectLst/>
                <a:latin typeface="Arial" panose="020B0604020202020204" pitchFamily="34" charset="0"/>
                <a:hlinkClick r:id="rId3" tooltip="USA Today"/>
              </a:rPr>
              <a:t>USA Today</a:t>
            </a:r>
            <a:r>
              <a:rPr lang="en-US" altLang="zh-CN" b="0" i="0" dirty="0">
                <a:solidFill>
                  <a:srgbClr val="202122"/>
                </a:solidFill>
                <a:effectLst/>
                <a:latin typeface="Arial" panose="020B0604020202020204" pitchFamily="34" charset="0"/>
              </a:rPr>
              <a:t> in November 2011 claimed that Facebook creates logs of pages visited both by its members and by non-members, relying on </a:t>
            </a:r>
            <a:r>
              <a:rPr lang="en-US" altLang="zh-CN" b="0" i="0" u="none" strike="noStrike" dirty="0">
                <a:solidFill>
                  <a:srgbClr val="3366CC"/>
                </a:solidFill>
                <a:effectLst/>
                <a:latin typeface="Arial" panose="020B0604020202020204" pitchFamily="34" charset="0"/>
                <a:hlinkClick r:id="rId4" tooltip="Tracking cookie"/>
              </a:rPr>
              <a:t>tracking cookies</a:t>
            </a:r>
            <a:r>
              <a:rPr lang="en-US" altLang="zh-CN" b="0" i="0" dirty="0">
                <a:solidFill>
                  <a:srgbClr val="202122"/>
                </a:solidFill>
                <a:effectLst/>
                <a:latin typeface="Arial" panose="020B0604020202020204" pitchFamily="34" charset="0"/>
              </a:rPr>
              <a:t> to keep track of pages visited.</a:t>
            </a:r>
          </a:p>
          <a:p>
            <a:pPr algn="l"/>
            <a:r>
              <a:rPr lang="en-US" altLang="zh-CN" b="0" i="0" dirty="0">
                <a:solidFill>
                  <a:srgbClr val="202122"/>
                </a:solidFill>
                <a:effectLst/>
                <a:latin typeface="Arial" panose="020B0604020202020204" pitchFamily="34" charset="0"/>
              </a:rPr>
              <a:t>In early November 2015, Facebook was ordered by the Belgian Privacy Commissioner to cease tracking non-users, citing European laws, or risk fines of up to £250,000 per day.</a:t>
            </a:r>
            <a:r>
              <a:rPr lang="en-US" altLang="zh-CN" b="0" i="0" u="none" strike="noStrike" baseline="30000" dirty="0">
                <a:solidFill>
                  <a:srgbClr val="3366CC"/>
                </a:solidFill>
                <a:effectLst/>
                <a:latin typeface="Arial" panose="020B0604020202020204" pitchFamily="34" charset="0"/>
                <a:hlinkClick r:id="rId5"/>
              </a:rPr>
              <a:t>[44]</a:t>
            </a:r>
            <a:r>
              <a:rPr lang="en-US" altLang="zh-CN" b="0" i="0" dirty="0">
                <a:solidFill>
                  <a:srgbClr val="202122"/>
                </a:solidFill>
                <a:effectLst/>
                <a:latin typeface="Arial" panose="020B0604020202020204" pitchFamily="34" charset="0"/>
              </a:rPr>
              <a:t> As a result, instead of removing tracking cookies, Facebook banned non-users in Belgium from seeing any material on Facebook, including publicly posted content, unless they sign in. Facebook criticized the ruling, saying that the cookies provided better security.</a:t>
            </a:r>
          </a:p>
          <a:p>
            <a:endParaRPr lang="en-US" altLang="zh-CN" dirty="0"/>
          </a:p>
          <a:p>
            <a:r>
              <a:rPr lang="en-US" altLang="zh-CN" b="0" i="0" dirty="0">
                <a:solidFill>
                  <a:srgbClr val="202122"/>
                </a:solidFill>
                <a:effectLst/>
                <a:latin typeface="Arial" panose="020B0604020202020204" pitchFamily="34" charset="0"/>
              </a:rPr>
              <a:t>In December 2018, it emerged that Facebook had, during the period 2010–2018, granted access to users' private messages, address book contents, and private posts, without the users' consent, to more than 150 third parties including Microsoft, Amazon, Yahoo, Netflix, and Spotify. This had been occurring despite public statements from Facebook that it had stopped such sharing years earlier.</a:t>
            </a:r>
            <a:endParaRPr lang="en-US" altLang="zh-CN" b="0" i="0" u="sng" baseline="30000" dirty="0">
              <a:solidFill>
                <a:srgbClr val="3366CC"/>
              </a:solidFill>
              <a:effectLst/>
              <a:latin typeface="Arial" panose="020B0604020202020204" pitchFamily="34" charset="0"/>
            </a:endParaRPr>
          </a:p>
          <a:p>
            <a:endParaRPr lang="en-US" altLang="zh-CN" b="0" i="0" u="sng" baseline="30000" dirty="0">
              <a:solidFill>
                <a:srgbClr val="3366CC"/>
              </a:solidFill>
              <a:effectLst/>
              <a:latin typeface="Arial" panose="020B0604020202020204" pitchFamily="34" charset="0"/>
            </a:endParaRPr>
          </a:p>
          <a:p>
            <a:endParaRPr lang="en-US" altLang="zh-CN" b="0" i="0" u="sng" baseline="30000" dirty="0">
              <a:solidFill>
                <a:srgbClr val="3366CC"/>
              </a:solidFill>
              <a:effectLst/>
              <a:latin typeface="Arial" panose="020B0604020202020204" pitchFamily="34" charset="0"/>
            </a:endParaRPr>
          </a:p>
          <a:p>
            <a:r>
              <a:rPr lang="en-US" altLang="zh-CN" b="0" i="0" dirty="0">
                <a:solidFill>
                  <a:srgbClr val="202122"/>
                </a:solidFill>
                <a:effectLst/>
                <a:latin typeface="Arial" panose="020B0604020202020204" pitchFamily="34" charset="0"/>
              </a:rPr>
              <a:t>In December 2018, it emerged that Facebook's mobile app reveals the user's location to Facebook, even if the user does not use the "check in" feature and has configured all relevant settings within the app so as to maximize location privacy.</a:t>
            </a:r>
            <a:endParaRPr lang="zh-CN" altLang="en-US" dirty="0"/>
          </a:p>
        </p:txBody>
      </p:sp>
      <p:sp>
        <p:nvSpPr>
          <p:cNvPr id="4" name="Slide Number Placeholder 3"/>
          <p:cNvSpPr>
            <a:spLocks noGrp="1"/>
          </p:cNvSpPr>
          <p:nvPr>
            <p:ph type="sldNum" sz="quarter" idx="5"/>
          </p:nvPr>
        </p:nvSpPr>
        <p:spPr/>
        <p:txBody>
          <a:bodyPr/>
          <a:lstStyle/>
          <a:p>
            <a:fld id="{59E74DF1-9FF7-429C-974D-51F715A7ABA5}" type="slidenum">
              <a:rPr lang="zh-CN" altLang="en-US" smtClean="0"/>
              <a:t>2</a:t>
            </a:fld>
            <a:endParaRPr lang="zh-CN" altLang="en-US"/>
          </a:p>
        </p:txBody>
      </p:sp>
    </p:spTree>
    <p:extLst>
      <p:ext uri="{BB962C8B-B14F-4D97-AF65-F5344CB8AC3E}">
        <p14:creationId xmlns:p14="http://schemas.microsoft.com/office/powerpoint/2010/main" val="423670102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dirty="0"/>
          </a:p>
        </p:txBody>
      </p:sp>
      <p:sp>
        <p:nvSpPr>
          <p:cNvPr id="4" name="Slide Number Placeholder 3"/>
          <p:cNvSpPr>
            <a:spLocks noGrp="1"/>
          </p:cNvSpPr>
          <p:nvPr>
            <p:ph type="sldNum" sz="quarter" idx="5"/>
          </p:nvPr>
        </p:nvSpPr>
        <p:spPr/>
        <p:txBody>
          <a:bodyPr/>
          <a:lstStyle/>
          <a:p>
            <a:fld id="{59E74DF1-9FF7-429C-974D-51F715A7ABA5}" type="slidenum">
              <a:rPr lang="zh-CN" altLang="en-US" smtClean="0"/>
              <a:t>3</a:t>
            </a:fld>
            <a:endParaRPr lang="zh-CN" altLang="en-US"/>
          </a:p>
        </p:txBody>
      </p:sp>
    </p:spTree>
    <p:extLst>
      <p:ext uri="{BB962C8B-B14F-4D97-AF65-F5344CB8AC3E}">
        <p14:creationId xmlns:p14="http://schemas.microsoft.com/office/powerpoint/2010/main" val="2317901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latin typeface="Times New Roman" panose="02020603050405020304" pitchFamily="18" charset="0"/>
                <a:cs typeface="Times New Roman" panose="02020603050405020304" pitchFamily="18" charset="0"/>
              </a:rPr>
              <a:t>. (In early November 2015, Facebook was ordered by the Belgian Privacy Commissioner to cease tracking non-users, citing European laws, or risk fines of up to £250,000 per day.)</a:t>
            </a:r>
          </a:p>
          <a:p>
            <a:endParaRPr lang="en-US" altLang="zh-CN" dirty="0"/>
          </a:p>
          <a:p>
            <a:r>
              <a:rPr lang="en-US" altLang="zh-CN" b="0" i="0" dirty="0">
                <a:solidFill>
                  <a:srgbClr val="202122"/>
                </a:solidFill>
                <a:effectLst/>
                <a:latin typeface="Arial" panose="020B0604020202020204" pitchFamily="34" charset="0"/>
              </a:rPr>
              <a:t>As a result, instead of removing tracking cookies, Facebook banned non-users in Belgium from seeing any material on Facebook, including publicly posted content, unless they sign in. Facebook criticized the ruling, saying that the cookies provided better security.</a:t>
            </a:r>
            <a:endParaRPr lang="en-US" altLang="zh-CN" dirty="0"/>
          </a:p>
        </p:txBody>
      </p:sp>
      <p:sp>
        <p:nvSpPr>
          <p:cNvPr id="4" name="Slide Number Placeholder 3"/>
          <p:cNvSpPr>
            <a:spLocks noGrp="1"/>
          </p:cNvSpPr>
          <p:nvPr>
            <p:ph type="sldNum" sz="quarter" idx="5"/>
          </p:nvPr>
        </p:nvSpPr>
        <p:spPr/>
        <p:txBody>
          <a:bodyPr/>
          <a:lstStyle/>
          <a:p>
            <a:fld id="{59E74DF1-9FF7-429C-974D-51F715A7ABA5}" type="slidenum">
              <a:rPr lang="zh-CN" altLang="en-US" smtClean="0"/>
              <a:t>4</a:t>
            </a:fld>
            <a:endParaRPr lang="zh-CN" altLang="en-US"/>
          </a:p>
        </p:txBody>
      </p:sp>
    </p:spTree>
    <p:extLst>
      <p:ext uri="{BB962C8B-B14F-4D97-AF65-F5344CB8AC3E}">
        <p14:creationId xmlns:p14="http://schemas.microsoft.com/office/powerpoint/2010/main" val="960449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Wingdings" panose="05000000000000000000" pitchFamily="2" charset="2"/>
              <a:buChar char="Ø"/>
            </a:pPr>
            <a:r>
              <a:rPr lang="en-US" altLang="zh-CN" sz="1200" b="0" i="0" dirty="0">
                <a:solidFill>
                  <a:srgbClr val="2A2A2A"/>
                </a:solidFill>
                <a:effectLst/>
                <a:latin typeface="Times New Roman" panose="02020603050405020304" pitchFamily="18" charset="0"/>
                <a:cs typeface="Times New Roman" panose="02020603050405020304" pitchFamily="18" charset="0"/>
              </a:rPr>
              <a:t>Facebook agrees to undergo an independent privacy evaluation every other year for the next 20 years. </a:t>
            </a:r>
          </a:p>
          <a:p>
            <a:pPr>
              <a:buFont typeface="Wingdings" panose="05000000000000000000" pitchFamily="2" charset="2"/>
              <a:buChar char="Ø"/>
            </a:pPr>
            <a:r>
              <a:rPr lang="en-US" altLang="zh-CN" sz="1200" dirty="0">
                <a:latin typeface="Times New Roman" panose="02020603050405020304" pitchFamily="18" charset="0"/>
                <a:cs typeface="Times New Roman" panose="02020603050405020304" pitchFamily="18" charset="0"/>
              </a:rPr>
              <a:t>Facebook remains liable for a $16,000-per-day penalty for violating each count of the settlement. (November, 2011)</a:t>
            </a:r>
          </a:p>
          <a:p>
            <a:pPr>
              <a:buFont typeface="Wingdings" panose="05000000000000000000" pitchFamily="2" charset="2"/>
              <a:buChar char="Ø"/>
            </a:pPr>
            <a:r>
              <a:rPr lang="en-US" altLang="zh-CN" sz="1200" dirty="0">
                <a:latin typeface="Times New Roman" panose="02020603050405020304" pitchFamily="18" charset="0"/>
                <a:cs typeface="Times New Roman" panose="02020603050405020304" pitchFamily="18" charset="0"/>
              </a:rPr>
              <a:t> Facebook complies Europe’s data protection law, but when Belgian court tells Facebook to stop tracking people across the entire internet, Facebook appeals the court’s ruling. Later they had an apology tour and changed the policy after the fact that Facebook knew about massive data theft and did nothing</a:t>
            </a:r>
            <a:endParaRPr lang="zh-CN" altLang="en-US" sz="1200" dirty="0">
              <a:latin typeface="Times New Roman" panose="02020603050405020304" pitchFamily="18" charset="0"/>
              <a:cs typeface="Times New Roman" panose="02020603050405020304" pitchFamily="18" charset="0"/>
            </a:endParaRPr>
          </a:p>
          <a:p>
            <a:endParaRPr lang="zh-CN" altLang="en-US" dirty="0"/>
          </a:p>
        </p:txBody>
      </p:sp>
      <p:sp>
        <p:nvSpPr>
          <p:cNvPr id="4" name="Slide Number Placeholder 3"/>
          <p:cNvSpPr>
            <a:spLocks noGrp="1"/>
          </p:cNvSpPr>
          <p:nvPr>
            <p:ph type="sldNum" sz="quarter" idx="5"/>
          </p:nvPr>
        </p:nvSpPr>
        <p:spPr/>
        <p:txBody>
          <a:bodyPr/>
          <a:lstStyle/>
          <a:p>
            <a:fld id="{59E74DF1-9FF7-429C-974D-51F715A7ABA5}" type="slidenum">
              <a:rPr lang="zh-CN" altLang="en-US" smtClean="0"/>
              <a:t>6</a:t>
            </a:fld>
            <a:endParaRPr lang="zh-CN" altLang="en-US"/>
          </a:p>
        </p:txBody>
      </p:sp>
    </p:spTree>
    <p:extLst>
      <p:ext uri="{BB962C8B-B14F-4D97-AF65-F5344CB8AC3E}">
        <p14:creationId xmlns:p14="http://schemas.microsoft.com/office/powerpoint/2010/main" val="8257985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That would make it harder for malicious advertisers to target people who are more susceptible to fake news and propaganda.</a:t>
            </a:r>
          </a:p>
          <a:p>
            <a:endParaRPr lang="en-US" altLang="zh-CN" dirty="0"/>
          </a:p>
          <a:p>
            <a:r>
              <a:rPr lang="en-US" altLang="zh-CN" dirty="0"/>
              <a:t> Facebook automatically shares a person’s name, profile picture, cover photo, gender, networks, email and Facebook ID with all third-party apps, without any review process. Such pieces of data are unnecessary for most apps and it would be sufficient to share only the Facebook ID and perhaps the email with them. These common sense restrictions will greatly reduce the risk of abuse by malicious actors. </a:t>
            </a:r>
            <a:endParaRPr lang="zh-CN" altLang="en-US" dirty="0"/>
          </a:p>
        </p:txBody>
      </p:sp>
      <p:sp>
        <p:nvSpPr>
          <p:cNvPr id="4" name="Slide Number Placeholder 3"/>
          <p:cNvSpPr>
            <a:spLocks noGrp="1"/>
          </p:cNvSpPr>
          <p:nvPr>
            <p:ph type="sldNum" sz="quarter" idx="5"/>
          </p:nvPr>
        </p:nvSpPr>
        <p:spPr/>
        <p:txBody>
          <a:bodyPr/>
          <a:lstStyle/>
          <a:p>
            <a:fld id="{59E74DF1-9FF7-429C-974D-51F715A7ABA5}" type="slidenum">
              <a:rPr lang="zh-CN" altLang="en-US" smtClean="0"/>
              <a:t>8</a:t>
            </a:fld>
            <a:endParaRPr lang="zh-CN" altLang="en-US"/>
          </a:p>
        </p:txBody>
      </p:sp>
    </p:spTree>
    <p:extLst>
      <p:ext uri="{BB962C8B-B14F-4D97-AF65-F5344CB8AC3E}">
        <p14:creationId xmlns:p14="http://schemas.microsoft.com/office/powerpoint/2010/main" val="2170489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There is already a review process in place before an app receives such permissions. What Facebook should do is to take further steps to prevent data extraction by third parties. It could create a </a:t>
            </a:r>
            <a:r>
              <a:rPr lang="en-US" altLang="zh-CN" dirty="0" err="1"/>
              <a:t>sanitisation</a:t>
            </a:r>
            <a:r>
              <a:rPr lang="en-US" altLang="zh-CN" dirty="0"/>
              <a:t> layer so that apps can reference confidential data without being able to extract it.</a:t>
            </a:r>
          </a:p>
          <a:p>
            <a:endParaRPr lang="en-US" altLang="zh-CN" dirty="0"/>
          </a:p>
          <a:p>
            <a:endParaRPr lang="en-US" altLang="zh-CN" dirty="0"/>
          </a:p>
          <a:p>
            <a:r>
              <a:rPr lang="en-US" altLang="zh-CN" dirty="0"/>
              <a:t>That would signal that Facebook takes privacy seriously and that there could be legal consequences for the misuse of data.</a:t>
            </a:r>
            <a:endParaRPr lang="zh-CN" altLang="en-US" dirty="0"/>
          </a:p>
        </p:txBody>
      </p:sp>
      <p:sp>
        <p:nvSpPr>
          <p:cNvPr id="4" name="Slide Number Placeholder 3"/>
          <p:cNvSpPr>
            <a:spLocks noGrp="1"/>
          </p:cNvSpPr>
          <p:nvPr>
            <p:ph type="sldNum" sz="quarter" idx="5"/>
          </p:nvPr>
        </p:nvSpPr>
        <p:spPr/>
        <p:txBody>
          <a:bodyPr/>
          <a:lstStyle/>
          <a:p>
            <a:fld id="{59E74DF1-9FF7-429C-974D-51F715A7ABA5}" type="slidenum">
              <a:rPr lang="zh-CN" altLang="en-US" smtClean="0"/>
              <a:t>9</a:t>
            </a:fld>
            <a:endParaRPr lang="zh-CN" altLang="en-US"/>
          </a:p>
        </p:txBody>
      </p:sp>
    </p:spTree>
    <p:extLst>
      <p:ext uri="{BB962C8B-B14F-4D97-AF65-F5344CB8AC3E}">
        <p14:creationId xmlns:p14="http://schemas.microsoft.com/office/powerpoint/2010/main" val="296398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 y="6334316"/>
            <a:ext cx="12192000"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ltLang="zh-CN"/>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ltLang="zh-CN"/>
              <a:t>Click to edit Master subtitle style</a:t>
            </a:r>
            <a:endParaRPr lang="en-US" dirty="0"/>
          </a:p>
        </p:txBody>
      </p:sp>
      <p:sp>
        <p:nvSpPr>
          <p:cNvPr id="4" name="Date Placeholder 3"/>
          <p:cNvSpPr>
            <a:spLocks noGrp="1"/>
          </p:cNvSpPr>
          <p:nvPr>
            <p:ph type="dt" sz="half" idx="10"/>
          </p:nvPr>
        </p:nvSpPr>
        <p:spPr/>
        <p:txBody>
          <a:bodyPr/>
          <a:lstStyle/>
          <a:p>
            <a:fld id="{E62641B2-896D-4ED3-91ED-D26CB4955277}" type="datetimeFigureOut">
              <a:rPr lang="zh-CN" altLang="en-US" smtClean="0"/>
              <a:t>2023/2/13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331435F-1990-40F4-B386-0366DB98E251}"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3324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62641B2-896D-4ED3-91ED-D26CB4955277}" type="datetimeFigureOut">
              <a:rPr lang="zh-CN" altLang="en-US" smtClean="0"/>
              <a:t>2023/2/13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331435F-1990-40F4-B386-0366DB98E251}" type="slidenum">
              <a:rPr lang="zh-CN" altLang="en-US" smtClean="0"/>
              <a:t>‹#›</a:t>
            </a:fld>
            <a:endParaRPr lang="zh-CN" altLang="en-US"/>
          </a:p>
        </p:txBody>
      </p:sp>
    </p:spTree>
    <p:extLst>
      <p:ext uri="{BB962C8B-B14F-4D97-AF65-F5344CB8AC3E}">
        <p14:creationId xmlns:p14="http://schemas.microsoft.com/office/powerpoint/2010/main" val="18062002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ltLang="zh-CN"/>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62641B2-896D-4ED3-91ED-D26CB4955277}" type="datetimeFigureOut">
              <a:rPr lang="zh-CN" altLang="en-US" smtClean="0"/>
              <a:t>2023/2/13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331435F-1990-40F4-B386-0366DB98E251}" type="slidenum">
              <a:rPr lang="zh-CN" altLang="en-US" smtClean="0"/>
              <a:t>‹#›</a:t>
            </a:fld>
            <a:endParaRPr lang="zh-CN" altLang="en-US"/>
          </a:p>
        </p:txBody>
      </p:sp>
    </p:spTree>
    <p:extLst>
      <p:ext uri="{BB962C8B-B14F-4D97-AF65-F5344CB8AC3E}">
        <p14:creationId xmlns:p14="http://schemas.microsoft.com/office/powerpoint/2010/main" val="308207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10"/>
          </p:nvPr>
        </p:nvSpPr>
        <p:spPr/>
        <p:txBody>
          <a:bodyPr/>
          <a:lstStyle/>
          <a:p>
            <a:fld id="{E62641B2-896D-4ED3-91ED-D26CB4955277}" type="datetimeFigureOut">
              <a:rPr lang="zh-CN" altLang="en-US" smtClean="0"/>
              <a:t>2023/2/13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331435F-1990-40F4-B386-0366DB98E251}" type="slidenum">
              <a:rPr lang="zh-CN" altLang="en-US" smtClean="0"/>
              <a:t>‹#›</a:t>
            </a:fld>
            <a:endParaRPr lang="zh-CN" altLang="en-US"/>
          </a:p>
        </p:txBody>
      </p:sp>
    </p:spTree>
    <p:extLst>
      <p:ext uri="{BB962C8B-B14F-4D97-AF65-F5344CB8AC3E}">
        <p14:creationId xmlns:p14="http://schemas.microsoft.com/office/powerpoint/2010/main" val="10431895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ltLang="zh-CN"/>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E62641B2-896D-4ED3-91ED-D26CB4955277}" type="datetimeFigureOut">
              <a:rPr lang="zh-CN" altLang="en-US" smtClean="0"/>
              <a:t>2023/2/13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8331435F-1990-40F4-B386-0366DB98E251}"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66398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ltLang="zh-CN"/>
              <a:t>Click to edit Master title style</a:t>
            </a:r>
            <a:endParaRPr lang="en-US" dirty="0"/>
          </a:p>
        </p:txBody>
      </p:sp>
      <p:sp>
        <p:nvSpPr>
          <p:cNvPr id="3" name="Content Placeholder 2"/>
          <p:cNvSpPr>
            <a:spLocks noGrp="1"/>
          </p:cNvSpPr>
          <p:nvPr>
            <p:ph sz="half" idx="1"/>
          </p:nvPr>
        </p:nvSpPr>
        <p:spPr>
          <a:xfrm>
            <a:off x="1097280" y="1845734"/>
            <a:ext cx="4937760" cy="4023359"/>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Date Placeholder 4"/>
          <p:cNvSpPr>
            <a:spLocks noGrp="1"/>
          </p:cNvSpPr>
          <p:nvPr>
            <p:ph type="dt" sz="half" idx="10"/>
          </p:nvPr>
        </p:nvSpPr>
        <p:spPr/>
        <p:txBody>
          <a:bodyPr/>
          <a:lstStyle/>
          <a:p>
            <a:fld id="{E62641B2-896D-4ED3-91ED-D26CB4955277}" type="datetimeFigureOut">
              <a:rPr lang="zh-CN" altLang="en-US" smtClean="0"/>
              <a:t>2023/2/13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331435F-1990-40F4-B386-0366DB98E251}" type="slidenum">
              <a:rPr lang="zh-CN" altLang="en-US" smtClean="0"/>
              <a:t>‹#›</a:t>
            </a:fld>
            <a:endParaRPr lang="zh-CN" altLang="en-US"/>
          </a:p>
        </p:txBody>
      </p:sp>
    </p:spTree>
    <p:extLst>
      <p:ext uri="{BB962C8B-B14F-4D97-AF65-F5344CB8AC3E}">
        <p14:creationId xmlns:p14="http://schemas.microsoft.com/office/powerpoint/2010/main" val="3493958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ltLang="zh-CN"/>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6217920" y="2582334"/>
            <a:ext cx="4937760" cy="328676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7" name="Date Placeholder 6"/>
          <p:cNvSpPr>
            <a:spLocks noGrp="1"/>
          </p:cNvSpPr>
          <p:nvPr>
            <p:ph type="dt" sz="half" idx="10"/>
          </p:nvPr>
        </p:nvSpPr>
        <p:spPr/>
        <p:txBody>
          <a:bodyPr/>
          <a:lstStyle/>
          <a:p>
            <a:fld id="{E62641B2-896D-4ED3-91ED-D26CB4955277}" type="datetimeFigureOut">
              <a:rPr lang="zh-CN" altLang="en-US" smtClean="0"/>
              <a:t>2023/2/13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8331435F-1990-40F4-B386-0366DB98E251}" type="slidenum">
              <a:rPr lang="zh-CN" altLang="en-US" smtClean="0"/>
              <a:t>‹#›</a:t>
            </a:fld>
            <a:endParaRPr lang="zh-CN" altLang="en-US"/>
          </a:p>
        </p:txBody>
      </p:sp>
    </p:spTree>
    <p:extLst>
      <p:ext uri="{BB962C8B-B14F-4D97-AF65-F5344CB8AC3E}">
        <p14:creationId xmlns:p14="http://schemas.microsoft.com/office/powerpoint/2010/main" val="922017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dirty="0"/>
          </a:p>
        </p:txBody>
      </p:sp>
      <p:sp>
        <p:nvSpPr>
          <p:cNvPr id="3" name="Date Placeholder 2"/>
          <p:cNvSpPr>
            <a:spLocks noGrp="1"/>
          </p:cNvSpPr>
          <p:nvPr>
            <p:ph type="dt" sz="half" idx="10"/>
          </p:nvPr>
        </p:nvSpPr>
        <p:spPr/>
        <p:txBody>
          <a:bodyPr/>
          <a:lstStyle/>
          <a:p>
            <a:fld id="{E62641B2-896D-4ED3-91ED-D26CB4955277}" type="datetimeFigureOut">
              <a:rPr lang="zh-CN" altLang="en-US" smtClean="0"/>
              <a:t>2023/2/13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8331435F-1990-40F4-B386-0366DB98E251}" type="slidenum">
              <a:rPr lang="zh-CN" altLang="en-US" smtClean="0"/>
              <a:t>‹#›</a:t>
            </a:fld>
            <a:endParaRPr lang="zh-CN" altLang="en-US"/>
          </a:p>
        </p:txBody>
      </p:sp>
    </p:spTree>
    <p:extLst>
      <p:ext uri="{BB962C8B-B14F-4D97-AF65-F5344CB8AC3E}">
        <p14:creationId xmlns:p14="http://schemas.microsoft.com/office/powerpoint/2010/main" val="41492461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62641B2-896D-4ED3-91ED-D26CB4955277}" type="datetimeFigureOut">
              <a:rPr lang="zh-CN" altLang="en-US" smtClean="0"/>
              <a:t>2023/2/13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8331435F-1990-40F4-B386-0366DB98E251}" type="slidenum">
              <a:rPr lang="zh-CN" altLang="en-US" smtClean="0"/>
              <a:t>‹#›</a:t>
            </a:fld>
            <a:endParaRPr lang="zh-CN" altLang="en-US"/>
          </a:p>
        </p:txBody>
      </p:sp>
    </p:spTree>
    <p:extLst>
      <p:ext uri="{BB962C8B-B14F-4D97-AF65-F5344CB8AC3E}">
        <p14:creationId xmlns:p14="http://schemas.microsoft.com/office/powerpoint/2010/main" val="35939759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ltLang="zh-CN"/>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62641B2-896D-4ED3-91ED-D26CB4955277}" type="datetimeFigureOut">
              <a:rPr lang="zh-CN" altLang="en-US" smtClean="0"/>
              <a:t>2023/2/13</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331435F-1990-40F4-B386-0366DB98E251}" type="slidenum">
              <a:rPr lang="zh-CN" altLang="en-US" smtClean="0"/>
              <a:t>‹#›</a:t>
            </a:fld>
            <a:endParaRPr lang="zh-CN" altLang="en-US"/>
          </a:p>
        </p:txBody>
      </p:sp>
    </p:spTree>
    <p:extLst>
      <p:ext uri="{BB962C8B-B14F-4D97-AF65-F5344CB8AC3E}">
        <p14:creationId xmlns:p14="http://schemas.microsoft.com/office/powerpoint/2010/main" val="3891296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tIns="0" bIns="0" anchor="b">
            <a:noAutofit/>
          </a:bodyPr>
          <a:lstStyle>
            <a:lvl1pPr>
              <a:defRPr sz="3600" b="0">
                <a:solidFill>
                  <a:srgbClr val="FFFFFF"/>
                </a:solidFill>
              </a:defRPr>
            </a:lvl1pPr>
          </a:lstStyle>
          <a:p>
            <a:r>
              <a:rPr lang="en-US" altLang="zh-CN"/>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CN" dirty="0"/>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E62641B2-896D-4ED3-91ED-D26CB4955277}" type="datetimeFigureOut">
              <a:rPr lang="zh-CN" altLang="en-US" smtClean="0"/>
              <a:t>2023/2/13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8331435F-1990-40F4-B386-0366DB98E251}" type="slidenum">
              <a:rPr lang="zh-CN" altLang="en-US" smtClean="0"/>
              <a:t>‹#›</a:t>
            </a:fld>
            <a:endParaRPr lang="zh-CN" altLang="en-US"/>
          </a:p>
        </p:txBody>
      </p:sp>
    </p:spTree>
    <p:extLst>
      <p:ext uri="{BB962C8B-B14F-4D97-AF65-F5344CB8AC3E}">
        <p14:creationId xmlns:p14="http://schemas.microsoft.com/office/powerpoint/2010/main" val="368378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ltLang="zh-CN"/>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62641B2-896D-4ED3-91ED-D26CB4955277}" type="datetimeFigureOut">
              <a:rPr lang="zh-CN" altLang="en-US" smtClean="0"/>
              <a:t>2023/2/13</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331435F-1990-40F4-B386-0366DB98E251}"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3840274"/>
      </p:ext>
    </p:extLst>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AB78-39C4-C025-B427-688A7D8D227F}"/>
              </a:ext>
            </a:extLst>
          </p:cNvPr>
          <p:cNvSpPr>
            <a:spLocks noGrp="1"/>
          </p:cNvSpPr>
          <p:nvPr>
            <p:ph type="ctrTitle"/>
          </p:nvPr>
        </p:nvSpPr>
        <p:spPr/>
        <p:txBody>
          <a:bodyPr/>
          <a:lstStyle/>
          <a:p>
            <a:r>
              <a:rPr lang="en-US" altLang="zh-CN" dirty="0"/>
              <a:t>CSR research for Facebook</a:t>
            </a:r>
            <a:endParaRPr lang="zh-CN" altLang="en-US" dirty="0"/>
          </a:p>
        </p:txBody>
      </p:sp>
      <p:sp>
        <p:nvSpPr>
          <p:cNvPr id="3" name="Subtitle 2">
            <a:extLst>
              <a:ext uri="{FF2B5EF4-FFF2-40B4-BE49-F238E27FC236}">
                <a16:creationId xmlns:a16="http://schemas.microsoft.com/office/drawing/2014/main" id="{6968BB4A-CD73-C27D-F005-50811BAB3A9D}"/>
              </a:ext>
            </a:extLst>
          </p:cNvPr>
          <p:cNvSpPr>
            <a:spLocks noGrp="1"/>
          </p:cNvSpPr>
          <p:nvPr>
            <p:ph type="subTitle" idx="1"/>
          </p:nvPr>
        </p:nvSpPr>
        <p:spPr/>
        <p:txBody>
          <a:bodyPr/>
          <a:lstStyle/>
          <a:p>
            <a:r>
              <a:rPr lang="en-US" altLang="zh-CN" dirty="0"/>
              <a:t>Presented by Stephanie</a:t>
            </a:r>
            <a:endParaRPr lang="zh-CN" altLang="en-US" dirty="0"/>
          </a:p>
        </p:txBody>
      </p:sp>
      <p:pic>
        <p:nvPicPr>
          <p:cNvPr id="1026" name="Picture 2">
            <a:extLst>
              <a:ext uri="{FF2B5EF4-FFF2-40B4-BE49-F238E27FC236}">
                <a16:creationId xmlns:a16="http://schemas.microsoft.com/office/drawing/2014/main" id="{5DF3CA71-9D67-402C-B7BC-D41717F26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666272" y="2181987"/>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72322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AB78-39C4-C025-B427-688A7D8D227F}"/>
              </a:ext>
            </a:extLst>
          </p:cNvPr>
          <p:cNvSpPr>
            <a:spLocks noGrp="1"/>
          </p:cNvSpPr>
          <p:nvPr>
            <p:ph type="ctrTitle"/>
          </p:nvPr>
        </p:nvSpPr>
        <p:spPr/>
        <p:txBody>
          <a:bodyPr/>
          <a:lstStyle/>
          <a:p>
            <a:r>
              <a:rPr lang="en-US" altLang="zh-CN" dirty="0"/>
              <a:t>Thanks for listening</a:t>
            </a:r>
            <a:endParaRPr lang="zh-CN" altLang="en-US" dirty="0"/>
          </a:p>
        </p:txBody>
      </p:sp>
      <p:sp>
        <p:nvSpPr>
          <p:cNvPr id="3" name="Subtitle 2">
            <a:extLst>
              <a:ext uri="{FF2B5EF4-FFF2-40B4-BE49-F238E27FC236}">
                <a16:creationId xmlns:a16="http://schemas.microsoft.com/office/drawing/2014/main" id="{6968BB4A-CD73-C27D-F005-50811BAB3A9D}"/>
              </a:ext>
            </a:extLst>
          </p:cNvPr>
          <p:cNvSpPr>
            <a:spLocks noGrp="1"/>
          </p:cNvSpPr>
          <p:nvPr>
            <p:ph type="subTitle" idx="1"/>
          </p:nvPr>
        </p:nvSpPr>
        <p:spPr/>
        <p:txBody>
          <a:bodyPr/>
          <a:lstStyle/>
          <a:p>
            <a:r>
              <a:rPr lang="en-US" altLang="zh-CN" dirty="0"/>
              <a:t>Presented by Stephanie</a:t>
            </a:r>
            <a:endParaRPr lang="zh-CN" altLang="en-US" dirty="0"/>
          </a:p>
        </p:txBody>
      </p:sp>
      <p:pic>
        <p:nvPicPr>
          <p:cNvPr id="1026" name="Picture 2">
            <a:extLst>
              <a:ext uri="{FF2B5EF4-FFF2-40B4-BE49-F238E27FC236}">
                <a16:creationId xmlns:a16="http://schemas.microsoft.com/office/drawing/2014/main" id="{5DF3CA71-9D67-402C-B7BC-D41717F263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47388" y="2916820"/>
            <a:ext cx="1408292" cy="14082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31657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1581B-647A-2829-97D5-40BA050754F7}"/>
              </a:ext>
            </a:extLst>
          </p:cNvPr>
          <p:cNvSpPr>
            <a:spLocks noGrp="1"/>
          </p:cNvSpPr>
          <p:nvPr>
            <p:ph type="title"/>
          </p:nvPr>
        </p:nvSpPr>
        <p:spPr/>
        <p:txBody>
          <a:bodyPr/>
          <a:lstStyle/>
          <a:p>
            <a:r>
              <a:rPr lang="en-US" altLang="zh-CN" dirty="0"/>
              <a:t>Privacy- Facebook’s failure in CSR </a:t>
            </a:r>
            <a:endParaRPr lang="zh-CN" altLang="en-US" dirty="0"/>
          </a:p>
        </p:txBody>
      </p:sp>
      <p:sp>
        <p:nvSpPr>
          <p:cNvPr id="3" name="Content Placeholder 2">
            <a:extLst>
              <a:ext uri="{FF2B5EF4-FFF2-40B4-BE49-F238E27FC236}">
                <a16:creationId xmlns:a16="http://schemas.microsoft.com/office/drawing/2014/main" id="{71A64F2D-0D6B-6273-6F88-612874378FD9}"/>
              </a:ext>
            </a:extLst>
          </p:cNvPr>
          <p:cNvSpPr>
            <a:spLocks noGrp="1"/>
          </p:cNvSpPr>
          <p:nvPr>
            <p:ph idx="1"/>
          </p:nvPr>
        </p:nvSpPr>
        <p:spPr/>
        <p:txBody>
          <a:bodyPr/>
          <a:lstStyle/>
          <a:p>
            <a:pPr lvl="1"/>
            <a:r>
              <a:rPr lang="en-US" altLang="zh-CN" sz="2800" dirty="0">
                <a:latin typeface="Times New Roman" panose="02020603050405020304" pitchFamily="18" charset="0"/>
                <a:cs typeface="Times New Roman" panose="02020603050405020304" pitchFamily="18" charset="0"/>
              </a:rPr>
              <a:t>Tracking of non-members of Facebook in </a:t>
            </a:r>
          </a:p>
          <a:p>
            <a:pPr marL="201168" lvl="1" indent="0">
              <a:buNone/>
            </a:pPr>
            <a:r>
              <a:rPr lang="en-US" altLang="zh-CN" sz="2800" dirty="0">
                <a:latin typeface="Times New Roman" panose="02020603050405020304" pitchFamily="18" charset="0"/>
                <a:cs typeface="Times New Roman" panose="02020603050405020304" pitchFamily="18" charset="0"/>
              </a:rPr>
              <a:t>(reported by American Today in November, 2011)</a:t>
            </a:r>
          </a:p>
          <a:p>
            <a:pPr marL="201168" lvl="1" indent="0">
              <a:buNone/>
            </a:pPr>
            <a:endParaRPr lang="en-US" altLang="zh-CN" sz="2800" dirty="0">
              <a:latin typeface="Times New Roman" panose="02020603050405020304" pitchFamily="18" charset="0"/>
              <a:cs typeface="Times New Roman" panose="02020603050405020304" pitchFamily="18" charset="0"/>
            </a:endParaRPr>
          </a:p>
          <a:p>
            <a:pPr lvl="1"/>
            <a:r>
              <a:rPr lang="en-US" altLang="zh-CN" sz="2800" i="0" dirty="0">
                <a:solidFill>
                  <a:srgbClr val="000000"/>
                </a:solidFill>
                <a:effectLst/>
                <a:latin typeface="Times New Roman" panose="02020603050405020304" pitchFamily="18" charset="0"/>
                <a:cs typeface="Times New Roman" panose="02020603050405020304" pitchFamily="18" charset="0"/>
              </a:rPr>
              <a:t>Sharing private messages and contacts' details without consent</a:t>
            </a:r>
          </a:p>
          <a:p>
            <a:pPr marL="201168" lvl="1" indent="0">
              <a:buNone/>
            </a:pPr>
            <a:r>
              <a:rPr lang="en-US" altLang="zh-CN" sz="2800" i="0" dirty="0">
                <a:solidFill>
                  <a:srgbClr val="000000"/>
                </a:solidFill>
                <a:effectLst/>
                <a:latin typeface="Times New Roman" panose="02020603050405020304" pitchFamily="18" charset="0"/>
                <a:cs typeface="Times New Roman" panose="02020603050405020304" pitchFamily="18" charset="0"/>
              </a:rPr>
              <a:t>(</a:t>
            </a:r>
            <a:r>
              <a:rPr lang="en-US" altLang="zh-CN" sz="2800" dirty="0">
                <a:solidFill>
                  <a:srgbClr val="000000"/>
                </a:solidFill>
                <a:latin typeface="Times New Roman" panose="02020603050405020304" pitchFamily="18" charset="0"/>
                <a:cs typeface="Times New Roman" panose="02020603050405020304" pitchFamily="18" charset="0"/>
              </a:rPr>
              <a:t>reported in </a:t>
            </a:r>
            <a:r>
              <a:rPr lang="en-US" altLang="zh-CN" sz="2800" i="0" dirty="0">
                <a:solidFill>
                  <a:srgbClr val="000000"/>
                </a:solidFill>
                <a:effectLst/>
                <a:latin typeface="Times New Roman" panose="02020603050405020304" pitchFamily="18" charset="0"/>
                <a:cs typeface="Times New Roman" panose="02020603050405020304" pitchFamily="18" charset="0"/>
              </a:rPr>
              <a:t>December, 2018)</a:t>
            </a:r>
          </a:p>
          <a:p>
            <a:pPr marL="201168" lvl="1" indent="0">
              <a:buNone/>
            </a:pPr>
            <a:endParaRPr lang="en-US" altLang="zh-CN" sz="2800" i="0" dirty="0">
              <a:solidFill>
                <a:srgbClr val="000000"/>
              </a:solidFill>
              <a:effectLst/>
              <a:latin typeface="Times New Roman" panose="02020603050405020304" pitchFamily="18" charset="0"/>
              <a:cs typeface="Times New Roman" panose="02020603050405020304" pitchFamily="18" charset="0"/>
            </a:endParaRPr>
          </a:p>
          <a:p>
            <a:pPr lvl="1"/>
            <a:r>
              <a:rPr lang="en-US" altLang="zh-CN" sz="2800" i="0" dirty="0">
                <a:solidFill>
                  <a:srgbClr val="000000"/>
                </a:solidFill>
                <a:effectLst/>
                <a:latin typeface="Times New Roman" panose="02020603050405020304" pitchFamily="18" charset="0"/>
                <a:cs typeface="Times New Roman" panose="02020603050405020304" pitchFamily="18" charset="0"/>
              </a:rPr>
              <a:t>Denial of location privacy, regardless of user settings</a:t>
            </a:r>
          </a:p>
          <a:p>
            <a:pPr marL="201168" lvl="1" indent="0">
              <a:buNone/>
            </a:pPr>
            <a:r>
              <a:rPr lang="en-US" altLang="zh-CN" sz="2800" dirty="0">
                <a:solidFill>
                  <a:srgbClr val="000000"/>
                </a:solidFill>
                <a:latin typeface="Times New Roman" panose="02020603050405020304" pitchFamily="18" charset="0"/>
                <a:cs typeface="Times New Roman" panose="02020603050405020304" pitchFamily="18" charset="0"/>
              </a:rPr>
              <a:t>(reported in December, 2018)</a:t>
            </a:r>
            <a:endParaRPr lang="en-US" altLang="zh-CN" sz="2800" i="0" dirty="0">
              <a:solidFill>
                <a:srgbClr val="000000"/>
              </a:solidFill>
              <a:effectLst/>
              <a:latin typeface="Times New Roman" panose="02020603050405020304" pitchFamily="18" charset="0"/>
              <a:cs typeface="Times New Roman" panose="02020603050405020304" pitchFamily="18" charset="0"/>
            </a:endParaRPr>
          </a:p>
          <a:p>
            <a:pPr lvl="1"/>
            <a:endParaRPr lang="zh-CN" altLang="en-US" dirty="0"/>
          </a:p>
        </p:txBody>
      </p:sp>
    </p:spTree>
    <p:extLst>
      <p:ext uri="{BB962C8B-B14F-4D97-AF65-F5344CB8AC3E}">
        <p14:creationId xmlns:p14="http://schemas.microsoft.com/office/powerpoint/2010/main" val="254802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D5F79-1FC5-2C2D-8F69-E1517234D621}"/>
              </a:ext>
            </a:extLst>
          </p:cNvPr>
          <p:cNvSpPr>
            <a:spLocks noGrp="1"/>
          </p:cNvSpPr>
          <p:nvPr>
            <p:ph type="title"/>
          </p:nvPr>
        </p:nvSpPr>
        <p:spPr/>
        <p:txBody>
          <a:bodyPr/>
          <a:lstStyle/>
          <a:p>
            <a:r>
              <a:rPr lang="en-US" altLang="zh-CN" dirty="0"/>
              <a:t>Type of CSR</a:t>
            </a:r>
            <a:endParaRPr lang="zh-CN" altLang="en-US" dirty="0"/>
          </a:p>
        </p:txBody>
      </p:sp>
      <p:sp>
        <p:nvSpPr>
          <p:cNvPr id="3" name="Content Placeholder 2">
            <a:extLst>
              <a:ext uri="{FF2B5EF4-FFF2-40B4-BE49-F238E27FC236}">
                <a16:creationId xmlns:a16="http://schemas.microsoft.com/office/drawing/2014/main" id="{3A6C7060-7414-A1FD-F2CA-8AA394A12575}"/>
              </a:ext>
            </a:extLst>
          </p:cNvPr>
          <p:cNvSpPr>
            <a:spLocks noGrp="1"/>
          </p:cNvSpPr>
          <p:nvPr>
            <p:ph idx="1"/>
          </p:nvPr>
        </p:nvSpPr>
        <p:spPr>
          <a:xfrm>
            <a:off x="1097280" y="1845734"/>
            <a:ext cx="10058400" cy="5012266"/>
          </a:xfrm>
        </p:spPr>
        <p:txBody>
          <a:bodyPr>
            <a:normAutofit/>
          </a:bodyPr>
          <a:lstStyle/>
          <a:p>
            <a:r>
              <a:rPr lang="en-US" altLang="zh-CN" dirty="0">
                <a:latin typeface="Times New Roman" panose="02020603050405020304" pitchFamily="18" charset="0"/>
                <a:cs typeface="Times New Roman" panose="02020603050405020304" pitchFamily="18" charset="0"/>
              </a:rPr>
              <a:t>The ISO quality standard </a:t>
            </a:r>
            <a:r>
              <a:rPr lang="en-US" altLang="zh-CN" u="sng" dirty="0">
                <a:solidFill>
                  <a:schemeClr val="accent2"/>
                </a:solidFill>
                <a:latin typeface="Times New Roman" panose="02020603050405020304" pitchFamily="18" charset="0"/>
                <a:cs typeface="Times New Roman" panose="02020603050405020304" pitchFamily="18" charset="0"/>
              </a:rPr>
              <a:t>ISO2600-2010: Guidance on Social Responsibility</a:t>
            </a:r>
            <a:r>
              <a:rPr lang="en-US" altLang="zh-CN" dirty="0">
                <a:latin typeface="Times New Roman" panose="02020603050405020304" pitchFamily="18" charset="0"/>
                <a:cs typeface="Times New Roman" panose="02020603050405020304" pitchFamily="18" charset="0"/>
              </a:rPr>
              <a:t> includes 'ethical behavior' among its seven key principles of socially responsible behavior:</a:t>
            </a:r>
          </a:p>
          <a:p>
            <a:pPr>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Accountability</a:t>
            </a:r>
          </a:p>
          <a:p>
            <a:pPr>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Transparency</a:t>
            </a:r>
          </a:p>
          <a:p>
            <a:pPr>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Ethical behavior</a:t>
            </a:r>
          </a:p>
          <a:p>
            <a:pPr>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Respect for stakeholder interests</a:t>
            </a:r>
          </a:p>
          <a:p>
            <a:pPr>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Respect for the rule of law</a:t>
            </a:r>
          </a:p>
          <a:p>
            <a:pPr>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Respect for international norms of behavior</a:t>
            </a:r>
          </a:p>
          <a:p>
            <a:pPr>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Respect for human rights</a:t>
            </a:r>
          </a:p>
          <a:p>
            <a:pPr>
              <a:buFont typeface="Wingdings" panose="05000000000000000000" pitchFamily="2" charset="2"/>
              <a:buChar char="Ø"/>
            </a:pPr>
            <a:endParaRPr lang="en-US" altLang="zh-CN"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zh-CN"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104284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381BF-DBAE-2A94-405D-250E6791097C}"/>
              </a:ext>
            </a:extLst>
          </p:cNvPr>
          <p:cNvSpPr>
            <a:spLocks noGrp="1"/>
          </p:cNvSpPr>
          <p:nvPr>
            <p:ph type="title"/>
          </p:nvPr>
        </p:nvSpPr>
        <p:spPr/>
        <p:txBody>
          <a:bodyPr/>
          <a:lstStyle/>
          <a:p>
            <a:r>
              <a:rPr lang="en-US" altLang="zh-CN" dirty="0"/>
              <a:t>Type of CSR</a:t>
            </a:r>
            <a:endParaRPr lang="zh-CN" altLang="en-US" dirty="0"/>
          </a:p>
        </p:txBody>
      </p:sp>
      <p:sp>
        <p:nvSpPr>
          <p:cNvPr id="3" name="Content Placeholder 2">
            <a:extLst>
              <a:ext uri="{FF2B5EF4-FFF2-40B4-BE49-F238E27FC236}">
                <a16:creationId xmlns:a16="http://schemas.microsoft.com/office/drawing/2014/main" id="{530DB0D1-8D5C-B21B-A6AC-0B3495032CB4}"/>
              </a:ext>
            </a:extLst>
          </p:cNvPr>
          <p:cNvSpPr>
            <a:spLocks noGrp="1"/>
          </p:cNvSpPr>
          <p:nvPr>
            <p:ph idx="1"/>
          </p:nvPr>
        </p:nvSpPr>
        <p:spPr>
          <a:xfrm>
            <a:off x="1097280" y="1845733"/>
            <a:ext cx="10058400" cy="4474043"/>
          </a:xfrm>
        </p:spPr>
        <p:txBody>
          <a:bodyPr>
            <a:normAutofit/>
          </a:bodyPr>
          <a:lstStyle/>
          <a:p>
            <a:pPr marL="0" indent="0">
              <a:buNone/>
            </a:pPr>
            <a:r>
              <a:rPr lang="en-US" altLang="zh-CN" sz="2800" dirty="0">
                <a:latin typeface="Times New Roman" panose="02020603050405020304" pitchFamily="18" charset="0"/>
                <a:cs typeface="Times New Roman" panose="02020603050405020304" pitchFamily="18" charset="0"/>
              </a:rPr>
              <a:t>It is unethical for companies to disclose the privacy of users without their permission. Facebook has unethical business practices for multiple times. This represents they has:</a:t>
            </a:r>
          </a:p>
          <a:p>
            <a:pPr marL="0" indent="0">
              <a:buNone/>
            </a:pPr>
            <a:endParaRPr lang="en-US" altLang="zh-C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No respect for stakeholders interests</a:t>
            </a:r>
          </a:p>
          <a:p>
            <a:pPr marL="0" indent="0">
              <a:buNone/>
            </a:pPr>
            <a:endParaRPr lang="en-US" altLang="zh-C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No respect for law</a:t>
            </a:r>
          </a:p>
          <a:p>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21513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F43301-4DAD-6402-8113-B128C2B69794}"/>
              </a:ext>
            </a:extLst>
          </p:cNvPr>
          <p:cNvSpPr>
            <a:spLocks noGrp="1"/>
          </p:cNvSpPr>
          <p:nvPr>
            <p:ph type="title"/>
          </p:nvPr>
        </p:nvSpPr>
        <p:spPr/>
        <p:txBody>
          <a:bodyPr/>
          <a:lstStyle/>
          <a:p>
            <a:r>
              <a:rPr lang="en-US" altLang="zh-CN" dirty="0"/>
              <a:t>Research sources</a:t>
            </a:r>
            <a:endParaRPr lang="zh-CN" altLang="en-US" dirty="0"/>
          </a:p>
        </p:txBody>
      </p:sp>
      <p:sp>
        <p:nvSpPr>
          <p:cNvPr id="3" name="Content Placeholder 2">
            <a:extLst>
              <a:ext uri="{FF2B5EF4-FFF2-40B4-BE49-F238E27FC236}">
                <a16:creationId xmlns:a16="http://schemas.microsoft.com/office/drawing/2014/main" id="{A6920FE7-3DAD-1325-EB43-50A880A3DF9D}"/>
              </a:ext>
            </a:extLst>
          </p:cNvPr>
          <p:cNvSpPr>
            <a:spLocks noGrp="1"/>
          </p:cNvSpPr>
          <p:nvPr>
            <p:ph idx="1"/>
          </p:nvPr>
        </p:nvSpPr>
        <p:spPr>
          <a:xfrm>
            <a:off x="1097280" y="2708476"/>
            <a:ext cx="10058400" cy="3160618"/>
          </a:xfrm>
        </p:spPr>
        <p:txBody>
          <a:bodyPr/>
          <a:lstStyle/>
          <a:p>
            <a:r>
              <a:rPr lang="en-US" altLang="zh-CN" dirty="0">
                <a:effectLst/>
              </a:rPr>
              <a:t>“Business Ethics and Corporate Social Responsibility Debunked.” </a:t>
            </a:r>
            <a:r>
              <a:rPr lang="en-US" altLang="zh-CN" i="1" dirty="0">
                <a:effectLst/>
              </a:rPr>
              <a:t>Diligent Corporation</a:t>
            </a:r>
            <a:r>
              <a:rPr lang="en-US" altLang="zh-CN" dirty="0">
                <a:effectLst/>
              </a:rPr>
              <a:t>, https://www.diligent.com/insights/esg/business-ethics-and-corporate-social-responsibility/. </a:t>
            </a:r>
          </a:p>
          <a:p>
            <a:r>
              <a:rPr lang="en-US" altLang="zh-CN" dirty="0">
                <a:effectLst/>
              </a:rPr>
              <a:t>“10 Corporate Social Responsibility Examples You Should Know.” </a:t>
            </a:r>
            <a:r>
              <a:rPr lang="en-US" altLang="zh-CN" i="1" dirty="0" err="1">
                <a:effectLst/>
              </a:rPr>
              <a:t>Prowly</a:t>
            </a:r>
            <a:r>
              <a:rPr lang="en-US" altLang="zh-CN" i="1" dirty="0">
                <a:effectLst/>
              </a:rPr>
              <a:t> Magazine</a:t>
            </a:r>
            <a:r>
              <a:rPr lang="en-US" altLang="zh-CN" dirty="0">
                <a:effectLst/>
              </a:rPr>
              <a:t>, 28 Sept. 2021, https://prowly.com/magazine/corporate-social-responsibility-examples/. </a:t>
            </a:r>
          </a:p>
          <a:p>
            <a:r>
              <a:rPr lang="en-US" altLang="zh-CN" dirty="0">
                <a:effectLst/>
              </a:rPr>
              <a:t>“Privacy Concerns with Facebook.” </a:t>
            </a:r>
            <a:r>
              <a:rPr lang="en-US" altLang="zh-CN" i="1" dirty="0">
                <a:effectLst/>
              </a:rPr>
              <a:t>Wikipedia</a:t>
            </a:r>
            <a:r>
              <a:rPr lang="en-US" altLang="zh-CN" dirty="0">
                <a:effectLst/>
              </a:rPr>
              <a:t>, Wikimedia Foundation, 31 Dec. 2022, https://en.wikipedia.org/wiki/Privacy_concerns_with_Facebook. </a:t>
            </a:r>
          </a:p>
          <a:p>
            <a:endParaRPr lang="zh-CN" altLang="en-US" dirty="0"/>
          </a:p>
        </p:txBody>
      </p:sp>
    </p:spTree>
    <p:extLst>
      <p:ext uri="{BB962C8B-B14F-4D97-AF65-F5344CB8AC3E}">
        <p14:creationId xmlns:p14="http://schemas.microsoft.com/office/powerpoint/2010/main" val="21940611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22B94-1E7A-1469-B011-B007BD44FFA8}"/>
              </a:ext>
            </a:extLst>
          </p:cNvPr>
          <p:cNvSpPr>
            <a:spLocks noGrp="1"/>
          </p:cNvSpPr>
          <p:nvPr>
            <p:ph type="title"/>
          </p:nvPr>
        </p:nvSpPr>
        <p:spPr/>
        <p:txBody>
          <a:bodyPr/>
          <a:lstStyle/>
          <a:p>
            <a:r>
              <a:rPr lang="en-US" altLang="zh-CN" dirty="0"/>
              <a:t>Revolution</a:t>
            </a:r>
            <a:endParaRPr lang="zh-CN" altLang="en-US" dirty="0"/>
          </a:p>
        </p:txBody>
      </p:sp>
      <p:sp>
        <p:nvSpPr>
          <p:cNvPr id="3" name="Content Placeholder 2">
            <a:extLst>
              <a:ext uri="{FF2B5EF4-FFF2-40B4-BE49-F238E27FC236}">
                <a16:creationId xmlns:a16="http://schemas.microsoft.com/office/drawing/2014/main" id="{E427DFA9-16DB-E025-705C-5E1A05F8E298}"/>
              </a:ext>
            </a:extLst>
          </p:cNvPr>
          <p:cNvSpPr>
            <a:spLocks noGrp="1"/>
          </p:cNvSpPr>
          <p:nvPr>
            <p:ph idx="1"/>
          </p:nvPr>
        </p:nvSpPr>
        <p:spPr/>
        <p:txBody>
          <a:bodyPr>
            <a:normAutofit lnSpcReduction="10000"/>
          </a:bodyPr>
          <a:lstStyle/>
          <a:p>
            <a:pPr>
              <a:buFont typeface="Wingdings" panose="05000000000000000000" pitchFamily="2" charset="2"/>
              <a:buChar char="Ø"/>
            </a:pPr>
            <a:r>
              <a:rPr lang="en-US" altLang="zh-CN" sz="2800" b="0" i="0" dirty="0">
                <a:solidFill>
                  <a:srgbClr val="2A2A2A"/>
                </a:solidFill>
                <a:effectLst/>
                <a:latin typeface="Times New Roman" panose="02020603050405020304" pitchFamily="18" charset="0"/>
                <a:cs typeface="Times New Roman" panose="02020603050405020304" pitchFamily="18" charset="0"/>
              </a:rPr>
              <a:t>Agrees to undergo an independent privacy evaluation every other year for the next 20 years. </a:t>
            </a:r>
          </a:p>
          <a:p>
            <a:pPr>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A $16,000-per-day penalty for violating each count of the settlement. (November, 2011)</a:t>
            </a:r>
          </a:p>
          <a:p>
            <a:pPr>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 Complies Europe’s data protection law</a:t>
            </a:r>
          </a:p>
          <a:p>
            <a:pPr>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 Appeals the court’s ruling. </a:t>
            </a:r>
          </a:p>
          <a:p>
            <a:pPr>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Apology tour</a:t>
            </a:r>
          </a:p>
          <a:p>
            <a:pPr>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Changed the policy</a:t>
            </a:r>
            <a:endParaRPr lang="zh-CN" altLang="en-US" sz="28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9E4F43D-171C-D6DD-E9FB-1D9B02BA3762}"/>
              </a:ext>
            </a:extLst>
          </p:cNvPr>
          <p:cNvPicPr>
            <a:picLocks noChangeAspect="1"/>
          </p:cNvPicPr>
          <p:nvPr/>
        </p:nvPicPr>
        <p:blipFill>
          <a:blip r:embed="rId3"/>
          <a:stretch>
            <a:fillRect/>
          </a:stretch>
        </p:blipFill>
        <p:spPr>
          <a:xfrm>
            <a:off x="6416491" y="4060614"/>
            <a:ext cx="5692571" cy="2120054"/>
          </a:xfrm>
          <a:prstGeom prst="rect">
            <a:avLst/>
          </a:prstGeom>
        </p:spPr>
      </p:pic>
    </p:spTree>
    <p:extLst>
      <p:ext uri="{BB962C8B-B14F-4D97-AF65-F5344CB8AC3E}">
        <p14:creationId xmlns:p14="http://schemas.microsoft.com/office/powerpoint/2010/main" val="35392271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EB3EA9-818E-28AF-AFD0-453A3C351246}"/>
              </a:ext>
            </a:extLst>
          </p:cNvPr>
          <p:cNvSpPr>
            <a:spLocks noGrp="1"/>
          </p:cNvSpPr>
          <p:nvPr>
            <p:ph type="title"/>
          </p:nvPr>
        </p:nvSpPr>
        <p:spPr/>
        <p:txBody>
          <a:bodyPr/>
          <a:lstStyle/>
          <a:p>
            <a:r>
              <a:rPr lang="en-US" altLang="zh-CN" dirty="0"/>
              <a:t>People’s attitude </a:t>
            </a:r>
            <a:endParaRPr lang="zh-CN" altLang="en-US" dirty="0"/>
          </a:p>
        </p:txBody>
      </p:sp>
      <p:sp>
        <p:nvSpPr>
          <p:cNvPr id="3" name="Content Placeholder 2">
            <a:extLst>
              <a:ext uri="{FF2B5EF4-FFF2-40B4-BE49-F238E27FC236}">
                <a16:creationId xmlns:a16="http://schemas.microsoft.com/office/drawing/2014/main" id="{85625F57-CCA9-4995-C0A6-96E84DA4CA59}"/>
              </a:ext>
            </a:extLst>
          </p:cNvPr>
          <p:cNvSpPr>
            <a:spLocks noGrp="1"/>
          </p:cNvSpPr>
          <p:nvPr>
            <p:ph idx="1"/>
          </p:nvPr>
        </p:nvSpPr>
        <p:spPr>
          <a:xfrm>
            <a:off x="1097280" y="2023962"/>
            <a:ext cx="10058400" cy="3845131"/>
          </a:xfrm>
        </p:spPr>
        <p:txBody>
          <a:bodyPr>
            <a:normAutofit lnSpcReduction="10000"/>
          </a:bodyPr>
          <a:lstStyle/>
          <a:p>
            <a:pPr>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 Lost $60 billion from its market value in few days</a:t>
            </a:r>
          </a:p>
          <a:p>
            <a:pPr>
              <a:buFont typeface="Wingdings" panose="05000000000000000000" pitchFamily="2" charset="2"/>
              <a:buChar char="Ø"/>
            </a:pPr>
            <a:endParaRPr lang="en-US" altLang="zh-C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 Shares decrease for 4.9 percent</a:t>
            </a:r>
          </a:p>
          <a:p>
            <a:pPr>
              <a:buFont typeface="Wingdings" panose="05000000000000000000" pitchFamily="2" charset="2"/>
              <a:buChar char="Ø"/>
            </a:pPr>
            <a:endParaRPr lang="en-US" altLang="zh-C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 Most of the people have already fallen out of love </a:t>
            </a:r>
          </a:p>
          <a:p>
            <a:pPr marL="0" indent="0">
              <a:buNone/>
            </a:pPr>
            <a:endParaRPr lang="en-US" altLang="zh-C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 Might be thinking of deleting their account.</a:t>
            </a:r>
            <a:endParaRPr lang="zh-CN" altLang="en-US" sz="2800" dirty="0">
              <a:latin typeface="Times New Roman" panose="02020603050405020304" pitchFamily="18" charset="0"/>
              <a:cs typeface="Times New Roman" panose="02020603050405020304" pitchFamily="18" charset="0"/>
            </a:endParaRPr>
          </a:p>
        </p:txBody>
      </p:sp>
      <p:pic>
        <p:nvPicPr>
          <p:cNvPr id="4" name="Picture 2" descr="Mark Zuckerberg, chief executive officer and founder of Facebook Inc., speaks during a session at the Techonomy 2016 conference in Half Moon Bay, California, U.S., on Thursday, Nov. 10, 2016. The annual conference, which brings together leaders in the technology industry, focuses on the centrality of technology to business and social progress and the urgency of embracing the rapid pace of change brought by technology. Photographer: David Paul Morris/Bloomberg">
            <a:extLst>
              <a:ext uri="{FF2B5EF4-FFF2-40B4-BE49-F238E27FC236}">
                <a16:creationId xmlns:a16="http://schemas.microsoft.com/office/drawing/2014/main" id="{4DB67FDE-5B0A-98C8-B942-E2BCA4944A6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9909" y="4421529"/>
            <a:ext cx="3372091" cy="1898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1742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1E184-FDE3-14B9-CBAC-F57A8520F302}"/>
              </a:ext>
            </a:extLst>
          </p:cNvPr>
          <p:cNvSpPr>
            <a:spLocks noGrp="1"/>
          </p:cNvSpPr>
          <p:nvPr>
            <p:ph type="title"/>
          </p:nvPr>
        </p:nvSpPr>
        <p:spPr/>
        <p:txBody>
          <a:bodyPr/>
          <a:lstStyle/>
          <a:p>
            <a:r>
              <a:rPr lang="en-US" altLang="zh-CN" dirty="0"/>
              <a:t>Recommendations</a:t>
            </a:r>
            <a:endParaRPr lang="zh-CN" altLang="en-US" dirty="0"/>
          </a:p>
        </p:txBody>
      </p:sp>
      <p:sp>
        <p:nvSpPr>
          <p:cNvPr id="3" name="Content Placeholder 2">
            <a:extLst>
              <a:ext uri="{FF2B5EF4-FFF2-40B4-BE49-F238E27FC236}">
                <a16:creationId xmlns:a16="http://schemas.microsoft.com/office/drawing/2014/main" id="{6B8A54C2-2619-D34D-EB4D-C036BF9349C2}"/>
              </a:ext>
            </a:extLst>
          </p:cNvPr>
          <p:cNvSpPr>
            <a:spLocks noGrp="1"/>
          </p:cNvSpPr>
          <p:nvPr>
            <p:ph idx="1"/>
          </p:nvPr>
        </p:nvSpPr>
        <p:spPr/>
        <p:txBody>
          <a:bodyPr>
            <a:normAutofit/>
          </a:bodyPr>
          <a:lstStyle/>
          <a:p>
            <a:pPr>
              <a:buFont typeface="Wingdings" panose="05000000000000000000" pitchFamily="2" charset="2"/>
              <a:buChar char="Ø"/>
            </a:pPr>
            <a:endParaRPr lang="en-US" altLang="zh-C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 Immediately stop sharing data about political and religious preferences with </a:t>
            </a:r>
            <a:r>
              <a:rPr lang="en-US" altLang="zh-CN" sz="2800" dirty="0">
                <a:solidFill>
                  <a:schemeClr val="accent1"/>
                </a:solidFill>
                <a:latin typeface="Times New Roman" panose="02020603050405020304" pitchFamily="18" charset="0"/>
                <a:cs typeface="Times New Roman" panose="02020603050405020304" pitchFamily="18" charset="0"/>
              </a:rPr>
              <a:t>advertisers and third parties</a:t>
            </a:r>
            <a:endParaRPr lang="en-US" altLang="zh-CN" sz="2800" dirty="0">
              <a:latin typeface="Times New Roman" panose="02020603050405020304" pitchFamily="18" charset="0"/>
              <a:cs typeface="Times New Roman" panose="02020603050405020304" pitchFamily="18" charset="0"/>
            </a:endParaRPr>
          </a:p>
          <a:p>
            <a:pPr marL="0" indent="0">
              <a:buNone/>
            </a:pPr>
            <a:endParaRPr lang="en-US" altLang="zh-CN" sz="28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b="0" i="0" dirty="0">
                <a:solidFill>
                  <a:srgbClr val="33302E"/>
                </a:solidFill>
                <a:effectLst/>
                <a:latin typeface="Times New Roman" panose="02020603050405020304" pitchFamily="18" charset="0"/>
                <a:cs typeface="Times New Roman" panose="02020603050405020304" pitchFamily="18" charset="0"/>
              </a:rPr>
              <a:t> Restrict the sharing of information with </a:t>
            </a:r>
            <a:r>
              <a:rPr lang="en-US" altLang="zh-CN" sz="2800" b="0" i="0" dirty="0">
                <a:solidFill>
                  <a:schemeClr val="accent1"/>
                </a:solidFill>
                <a:effectLst/>
                <a:latin typeface="Times New Roman" panose="02020603050405020304" pitchFamily="18" charset="0"/>
                <a:cs typeface="Times New Roman" panose="02020603050405020304" pitchFamily="18" charset="0"/>
              </a:rPr>
              <a:t>third-party apps </a:t>
            </a:r>
            <a:r>
              <a:rPr lang="en-US" altLang="zh-CN" sz="2800" b="0" i="0" dirty="0">
                <a:solidFill>
                  <a:srgbClr val="33302E"/>
                </a:solidFill>
                <a:effectLst/>
                <a:latin typeface="Times New Roman" panose="02020603050405020304" pitchFamily="18" charset="0"/>
                <a:cs typeface="Times New Roman" panose="02020603050405020304" pitchFamily="18" charset="0"/>
              </a:rPr>
              <a:t>on its platform</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96989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8D879-5D70-DA8C-C22E-FE16AF56385E}"/>
              </a:ext>
            </a:extLst>
          </p:cNvPr>
          <p:cNvSpPr>
            <a:spLocks noGrp="1"/>
          </p:cNvSpPr>
          <p:nvPr>
            <p:ph type="title"/>
          </p:nvPr>
        </p:nvSpPr>
        <p:spPr/>
        <p:txBody>
          <a:bodyPr/>
          <a:lstStyle/>
          <a:p>
            <a:r>
              <a:rPr lang="en-US" altLang="zh-CN" dirty="0"/>
              <a:t>Recommendations</a:t>
            </a:r>
            <a:endParaRPr lang="zh-CN" altLang="en-US" dirty="0"/>
          </a:p>
        </p:txBody>
      </p:sp>
      <p:sp>
        <p:nvSpPr>
          <p:cNvPr id="3" name="Content Placeholder 2">
            <a:extLst>
              <a:ext uri="{FF2B5EF4-FFF2-40B4-BE49-F238E27FC236}">
                <a16:creationId xmlns:a16="http://schemas.microsoft.com/office/drawing/2014/main" id="{990394C3-07CE-E2AD-AD05-95D8A8EB99F4}"/>
              </a:ext>
            </a:extLst>
          </p:cNvPr>
          <p:cNvSpPr>
            <a:spLocks noGrp="1"/>
          </p:cNvSpPr>
          <p:nvPr>
            <p:ph idx="1"/>
          </p:nvPr>
        </p:nvSpPr>
        <p:spPr/>
        <p:txBody>
          <a:bodyPr/>
          <a:lstStyle/>
          <a:p>
            <a:pPr>
              <a:buFont typeface="Wingdings" panose="05000000000000000000" pitchFamily="2" charset="2"/>
              <a:buChar char="Ø"/>
            </a:pPr>
            <a:r>
              <a:rPr lang="en-US" altLang="zh-CN" b="0" i="0" dirty="0">
                <a:solidFill>
                  <a:srgbClr val="33302E"/>
                </a:solidFill>
                <a:effectLst/>
                <a:latin typeface="Georgia" panose="02040502050405020303" pitchFamily="18" charset="0"/>
              </a:rPr>
              <a:t> </a:t>
            </a:r>
            <a:r>
              <a:rPr lang="en-US" altLang="zh-CN" sz="2800" dirty="0">
                <a:solidFill>
                  <a:srgbClr val="33302E"/>
                </a:solidFill>
                <a:latin typeface="Times New Roman" panose="02020603050405020304" pitchFamily="18" charset="0"/>
                <a:cs typeface="Times New Roman" panose="02020603050405020304" pitchFamily="18" charset="0"/>
              </a:rPr>
              <a:t>S</a:t>
            </a:r>
            <a:r>
              <a:rPr lang="en-US" altLang="zh-CN" sz="2800" b="0" i="0" dirty="0">
                <a:solidFill>
                  <a:srgbClr val="33302E"/>
                </a:solidFill>
                <a:effectLst/>
                <a:latin typeface="Times New Roman" panose="02020603050405020304" pitchFamily="18" charset="0"/>
                <a:cs typeface="Times New Roman" panose="02020603050405020304" pitchFamily="18" charset="0"/>
              </a:rPr>
              <a:t>top the direct sharing of data about a user’s likes, posts, comments, videos and books with third-party apps</a:t>
            </a:r>
          </a:p>
          <a:p>
            <a:pPr>
              <a:buFont typeface="Wingdings" panose="05000000000000000000" pitchFamily="2" charset="2"/>
              <a:buChar char="Ø"/>
            </a:pPr>
            <a:endParaRPr lang="en-US" altLang="zh-CN" sz="2800" dirty="0">
              <a:solidFill>
                <a:srgbClr val="33302E"/>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altLang="zh-CN" sz="2800" dirty="0">
                <a:latin typeface="Times New Roman" panose="02020603050405020304" pitchFamily="18" charset="0"/>
                <a:cs typeface="Times New Roman" panose="02020603050405020304" pitchFamily="18" charset="0"/>
              </a:rPr>
              <a:t>Have a transparent and stringent process to audit and approve apps that do require personally identifiable information and the companies behind them</a:t>
            </a:r>
            <a:endParaRPr lang="zh-CN" alt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21783137"/>
      </p:ext>
    </p:extLst>
  </p:cSld>
  <p:clrMapOvr>
    <a:masterClrMapping/>
  </p:clrMapOvr>
</p:sld>
</file>

<file path=ppt/theme/theme1.xml><?xml version="1.0" encoding="utf-8"?>
<a:theme xmlns:a="http://schemas.openxmlformats.org/drawingml/2006/main" name="Retrospect">
  <a:themeElements>
    <a:clrScheme name="Retrospect">
      <a:dk1>
        <a:sysClr val="windowText" lastClr="000000"/>
      </a:dk1>
      <a:lt1>
        <a:sysClr val="window" lastClr="FFFFFF"/>
      </a:lt1>
      <a:dk2>
        <a:srgbClr val="344068"/>
      </a:dk2>
      <a:lt2>
        <a:srgbClr val="D9E0E6"/>
      </a:lt2>
      <a:accent1>
        <a:srgbClr val="1CADE4"/>
      </a:accent1>
      <a:accent2>
        <a:srgbClr val="2683C6"/>
      </a:accent2>
      <a:accent3>
        <a:srgbClr val="28C4CC"/>
      </a:accent3>
      <a:accent4>
        <a:srgbClr val="42BA97"/>
      </a:accent4>
      <a:accent5>
        <a:srgbClr val="3E8853"/>
      </a:accent5>
      <a:accent6>
        <a:srgbClr val="62A39F"/>
      </a:accent6>
      <a:hlink>
        <a:srgbClr val="6EAC1C"/>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9CC26709-368C-4D72-9060-94E5B3FF3CD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691</TotalTime>
  <Words>991</Words>
  <Application>Microsoft Office PowerPoint</Application>
  <PresentationFormat>Widescreen</PresentationFormat>
  <Paragraphs>82</Paragraphs>
  <Slides>10</Slides>
  <Notes>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等线</vt:lpstr>
      <vt:lpstr>Arial</vt:lpstr>
      <vt:lpstr>Calibri</vt:lpstr>
      <vt:lpstr>Calibri Light</vt:lpstr>
      <vt:lpstr>Georgia</vt:lpstr>
      <vt:lpstr>Times New Roman</vt:lpstr>
      <vt:lpstr>Wingdings</vt:lpstr>
      <vt:lpstr>Retrospect</vt:lpstr>
      <vt:lpstr>CSR research for Facebook</vt:lpstr>
      <vt:lpstr>Privacy- Facebook’s failure in CSR </vt:lpstr>
      <vt:lpstr>Type of CSR</vt:lpstr>
      <vt:lpstr>Type of CSR</vt:lpstr>
      <vt:lpstr>Research sources</vt:lpstr>
      <vt:lpstr>Revolution</vt:lpstr>
      <vt:lpstr>People’s attitude </vt:lpstr>
      <vt:lpstr>Recommendations</vt:lpstr>
      <vt:lpstr>Recommendations</vt:lpstr>
      <vt:lpstr>Thanks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CSR research for Facebook</dc:title>
  <dc:creator>89776684@qq.com</dc:creator>
  <cp:lastModifiedBy>89776684@qq.com</cp:lastModifiedBy>
  <cp:revision>2</cp:revision>
  <dcterms:created xsi:type="dcterms:W3CDTF">2023-02-13T01:20:26Z</dcterms:created>
  <dcterms:modified xsi:type="dcterms:W3CDTF">2023-02-13T12:51:57Z</dcterms:modified>
</cp:coreProperties>
</file>