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12"/>
  </p:notesMasterIdLst>
  <p:sldIdLst>
    <p:sldId id="272" r:id="rId4"/>
    <p:sldId id="274" r:id="rId5"/>
    <p:sldId id="273" r:id="rId6"/>
    <p:sldId id="257" r:id="rId7"/>
    <p:sldId id="262" r:id="rId8"/>
    <p:sldId id="271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476250"/>
            <a:ext cx="10985500" cy="71755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23950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1pPr>
            <a:lvl2pPr marL="0" indent="2286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2pPr>
            <a:lvl3pPr marL="0" indent="4572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3pPr>
            <a:lvl4pPr marL="0" indent="6858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4pPr>
            <a:lvl5pPr marL="0" indent="9144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5pPr>
          </a:lstStyle>
          <a:p>
            <a:r>
              <a:t>Agenda Topics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D:\아초_C\ah\템플릿작업\템플릿_24\0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 descr="D:\아초_C\ah\템플릿작업\템플릿_24\png\02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57117" y="5949950"/>
            <a:ext cx="8890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 descr="D:\아초_C\ah\템플릿작업\템플릿_24\png\01.png"/>
          <p:cNvPicPr preferRelativeResize="0"/>
          <p:nvPr/>
        </p:nvPicPr>
        <p:blipFill rotWithShape="1">
          <a:blip r:embed="rId3"/>
          <a:srcRect l="16325" t="69824" r="9525"/>
          <a:stretch>
            <a:fillRect/>
          </a:stretch>
        </p:blipFill>
        <p:spPr>
          <a:xfrm>
            <a:off x="8847667" y="6057900"/>
            <a:ext cx="3344333" cy="7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D:\아초_C\ah\템플릿작업\템플릿_24\0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 descr="D:\아초_C\ah\템플릿작업\템플릿_24\png\11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78900" y="0"/>
            <a:ext cx="3213100" cy="94456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 descr="D:\아초_C\ah\템플릿작업\템플릿_24\png\02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57117" y="5949950"/>
            <a:ext cx="8890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 descr="D:\아초_C\ah\템플릿작업\템플릿_24\png\01.png"/>
          <p:cNvPicPr preferRelativeResize="0"/>
          <p:nvPr/>
        </p:nvPicPr>
        <p:blipFill rotWithShape="1">
          <a:blip r:embed="rId3"/>
          <a:srcRect l="16325" t="69824" r="9525"/>
          <a:stretch>
            <a:fillRect/>
          </a:stretch>
        </p:blipFill>
        <p:spPr>
          <a:xfrm>
            <a:off x="8847667" y="6057900"/>
            <a:ext cx="3344333" cy="7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6" name="Google Shape;66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Content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Title and Vertical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 Title and 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IB Theme: EMpathy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240" y="261620"/>
            <a:ext cx="9434195" cy="1231265"/>
          </a:xfrm>
        </p:spPr>
        <p:txBody>
          <a:bodyPr/>
          <a:p>
            <a:r>
              <a:rPr lang="en-US"/>
              <a:t>Empathy vs. Sympathy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80" y="1993265"/>
            <a:ext cx="11807825" cy="97155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4800"/>
              <a:t>What separates empathy from sympathy is one word, </a:t>
            </a:r>
            <a:endParaRPr lang="en-US" sz="4800"/>
          </a:p>
          <a:p>
            <a:pPr marL="3657600" lvl="8" indent="457200">
              <a:buNone/>
            </a:pPr>
            <a:r>
              <a:rPr lang="en-US" sz="4800"/>
              <a:t>“Understanding”</a:t>
            </a:r>
            <a:endParaRPr lang="en-US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240" y="261620"/>
            <a:ext cx="9434195" cy="1231265"/>
          </a:xfrm>
        </p:spPr>
        <p:txBody>
          <a:bodyPr/>
          <a:p>
            <a:r>
              <a:rPr lang="en-US"/>
              <a:t>Empathy vs. Sympathy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80" y="1638935"/>
            <a:ext cx="11807825" cy="971550"/>
          </a:xfrm>
        </p:spPr>
        <p:txBody>
          <a:bodyPr/>
          <a:p>
            <a:pPr marL="0" indent="0">
              <a:buNone/>
            </a:pPr>
            <a:r>
              <a:rPr lang="en-US" sz="3200"/>
              <a:t>Discussion question: Can humans learn to be more empathetic? </a:t>
            </a:r>
            <a:endParaRPr lang="en-US" sz="3200"/>
          </a:p>
        </p:txBody>
      </p:sp>
      <p:sp>
        <p:nvSpPr>
          <p:cNvPr id="4" name="Text Box 3"/>
          <p:cNvSpPr txBox="1"/>
          <p:nvPr/>
        </p:nvSpPr>
        <p:spPr>
          <a:xfrm>
            <a:off x="797560" y="2363470"/>
            <a:ext cx="9743440" cy="3223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None/>
            </a:pPr>
            <a:r>
              <a:rPr lang="en-US" sz="3200"/>
              <a:t>According to scientific research, you can by: </a:t>
            </a:r>
            <a:endParaRPr lang="en-US" sz="3200"/>
          </a:p>
          <a:p>
            <a:pPr marL="342900" indent="-342900">
              <a:buAutoNum type="arabicPeriod"/>
            </a:pPr>
            <a:r>
              <a:rPr lang="en-US" sz="3200"/>
              <a:t>Be curious</a:t>
            </a:r>
            <a:endParaRPr lang="en-US" sz="3200"/>
          </a:p>
          <a:p>
            <a:pPr marL="342900" indent="-342900">
              <a:buAutoNum type="arabicPeriod"/>
            </a:pPr>
            <a:r>
              <a:rPr lang="en-US" sz="3200"/>
              <a:t>Acknowledge bias</a:t>
            </a:r>
            <a:endParaRPr lang="en-US" sz="3200"/>
          </a:p>
          <a:p>
            <a:pPr marL="342900" indent="-342900">
              <a:buAutoNum type="arabicPeriod"/>
            </a:pPr>
            <a:r>
              <a:rPr lang="en-US" sz="3200"/>
              <a:t>Listen Actively</a:t>
            </a:r>
            <a:endParaRPr lang="en-US" sz="3200"/>
          </a:p>
          <a:p>
            <a:pPr marL="342900" indent="-342900">
              <a:buAutoNum type="arabicPeriod"/>
            </a:pPr>
            <a:r>
              <a:rPr lang="en-US" sz="3200"/>
              <a:t>Connect with diverse people</a:t>
            </a:r>
            <a:endParaRPr lang="en-US" sz="3200"/>
          </a:p>
          <a:p>
            <a:pPr marL="342900" indent="-342900">
              <a:buAutoNum type="arabicPeriod"/>
            </a:pPr>
            <a:r>
              <a:rPr lang="en-US" sz="3200"/>
              <a:t>Put yourself in other’s shoes</a:t>
            </a:r>
            <a:endParaRPr 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5" y="333374"/>
            <a:ext cx="11106150" cy="992803"/>
          </a:xfrm>
        </p:spPr>
        <p:txBody>
          <a:bodyPr/>
          <a:lstStyle/>
          <a:p>
            <a:r>
              <a:rPr lang="en-US" dirty="0"/>
              <a:t>Personality “Categories”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825" y="1695451"/>
            <a:ext cx="11106150" cy="4829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5865" y="1853565"/>
            <a:ext cx="33699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Birth Order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First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Second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Third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Only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030085" y="1853565"/>
            <a:ext cx="3934460" cy="1642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Horoscope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Capricorn, Aquarius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Aries, Taurus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Gemini, Leo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Pisces, Cancer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Libra, Scorpio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Sagitarious, Virgo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5" y="333374"/>
            <a:ext cx="11106150" cy="992803"/>
          </a:xfrm>
        </p:spPr>
        <p:txBody>
          <a:bodyPr/>
          <a:lstStyle/>
          <a:p>
            <a:r>
              <a:rPr lang="en-US" dirty="0"/>
              <a:t>The “Other Side” of Personality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825" y="1695451"/>
            <a:ext cx="11106150" cy="4829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8180" y="1819275"/>
            <a:ext cx="11014710" cy="1325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Gill Sans MT" panose="020B0502020104020203"/>
              </a:rPr>
              <a:t>Personality Disorder is a </a:t>
            </a:r>
            <a:r>
              <a:rPr lang="en-US" sz="2400" b="1" dirty="0">
                <a:solidFill>
                  <a:srgbClr val="FF0000"/>
                </a:solidFill>
                <a:latin typeface="Gill Sans MT" panose="020B0502020104020203"/>
              </a:rPr>
              <a:t>mental health condition</a:t>
            </a:r>
            <a:r>
              <a:rPr lang="en-US" sz="2400" b="1" dirty="0">
                <a:solidFill>
                  <a:srgbClr val="000000"/>
                </a:solidFill>
                <a:latin typeface="Gill Sans MT" panose="020B0502020104020203"/>
              </a:rPr>
              <a:t> where people have a </a:t>
            </a:r>
            <a:r>
              <a:rPr lang="en-US" sz="2400" b="1" dirty="0">
                <a:solidFill>
                  <a:srgbClr val="FF0000"/>
                </a:solidFill>
                <a:latin typeface="Gill Sans MT" panose="020B0502020104020203"/>
              </a:rPr>
              <a:t>lifelong pattern</a:t>
            </a:r>
            <a:r>
              <a:rPr lang="en-US" sz="2400" b="1" dirty="0">
                <a:solidFill>
                  <a:srgbClr val="000000"/>
                </a:solidFill>
                <a:latin typeface="Gill Sans MT" panose="020B0502020104020203"/>
              </a:rPr>
              <a:t> of seeing themselves and reacting to others in ways that cause problems. </a:t>
            </a:r>
            <a:endParaRPr lang="en-US" sz="2400" b="1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400" b="1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Gill Sans MT" panose="020B0502020104020203"/>
              </a:rPr>
              <a:t>People with personality disorders often have a </a:t>
            </a:r>
            <a:r>
              <a:rPr lang="en-US" sz="2400" b="1" dirty="0">
                <a:solidFill>
                  <a:srgbClr val="FF0000"/>
                </a:solidFill>
                <a:latin typeface="Gill Sans MT" panose="020B0502020104020203"/>
              </a:rPr>
              <a:t>hard time understanding</a:t>
            </a:r>
            <a:r>
              <a:rPr lang="en-US" sz="2400" b="1" dirty="0">
                <a:solidFill>
                  <a:srgbClr val="000000"/>
                </a:solidFill>
                <a:latin typeface="Gill Sans MT" panose="020B0502020104020203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Gill Sans MT" panose="020B0502020104020203"/>
              </a:rPr>
              <a:t>emotions and tolerating distress</a:t>
            </a:r>
            <a:r>
              <a:rPr lang="en-US" sz="2400" b="1" dirty="0">
                <a:solidFill>
                  <a:srgbClr val="000000"/>
                </a:solidFill>
                <a:latin typeface="Gill Sans MT" panose="020B0502020104020203"/>
              </a:rPr>
              <a:t>.  And they act impulsively. </a:t>
            </a:r>
            <a:endParaRPr lang="en-US" sz="2400" b="1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400" b="1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Gill Sans MT" panose="020B0502020104020203"/>
              </a:rPr>
              <a:t>This makes it </a:t>
            </a:r>
            <a:r>
              <a:rPr lang="en-US" sz="2400" b="1" dirty="0">
                <a:solidFill>
                  <a:srgbClr val="FF0000"/>
                </a:solidFill>
                <a:latin typeface="Gill Sans MT" panose="020B0502020104020203"/>
              </a:rPr>
              <a:t>hard for them to relate to others</a:t>
            </a:r>
            <a:r>
              <a:rPr lang="en-US" sz="2400" b="1" dirty="0">
                <a:solidFill>
                  <a:srgbClr val="000000"/>
                </a:solidFill>
                <a:latin typeface="Gill Sans MT" panose="020B0502020104020203"/>
              </a:rPr>
              <a:t>, causing serious issues, and affecting their family life, social activities, work and school performance, and overall quality of life.</a:t>
            </a:r>
            <a:endParaRPr lang="en-US" sz="2400" b="1" dirty="0">
              <a:solidFill>
                <a:srgbClr val="000000"/>
              </a:solidFill>
              <a:latin typeface="Gill Sans MT" panose="020B05020201040202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5" y="333374"/>
            <a:ext cx="11106150" cy="992803"/>
          </a:xfrm>
        </p:spPr>
        <p:txBody>
          <a:bodyPr/>
          <a:p>
            <a:r>
              <a:rPr lang="en-US" dirty="0"/>
              <a:t>Diagnosing Personality Disorders 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245110" y="1325880"/>
            <a:ext cx="11830685" cy="3013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/>
              <a:t>Mental Health professionals, like pyschologists and counselors, use the official “checklists” in the trusted reference guide to guage whether or not a patient has a mental disorder. </a:t>
            </a:r>
            <a:endParaRPr lang="en-US" sz="3200"/>
          </a:p>
          <a:p>
            <a:endParaRPr lang="en-US" sz="3200"/>
          </a:p>
          <a:p>
            <a:r>
              <a:rPr lang="en-US" sz="3200"/>
              <a:t>America: The DSM-5 (updated about 10-15 years)</a:t>
            </a:r>
            <a:endParaRPr lang="en-US" sz="3200"/>
          </a:p>
          <a:p>
            <a:r>
              <a:rPr lang="en-US" sz="3200"/>
              <a:t>China: CCMD-3 which is more like the UK’s ICD</a:t>
            </a:r>
            <a:endParaRPr lang="en-US" sz="32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3740" y="4338320"/>
            <a:ext cx="2256155" cy="2256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190" y="571500"/>
            <a:ext cx="954341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371475" y="404495"/>
            <a:ext cx="11534775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Check discussion questions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3" name="Google Shape;143;p21" descr="D:\아초_C\ah\템플릿작업\템플릿_24\png\0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890250" y="1484313"/>
            <a:ext cx="1016000" cy="12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1318</Words>
  <Application>WPS Presentation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Malgun Gothic</vt:lpstr>
      <vt:lpstr>Calibri</vt:lpstr>
      <vt:lpstr>Arial</vt:lpstr>
      <vt:lpstr>Gill Sans MT</vt:lpstr>
      <vt:lpstr>Times New Roman</vt:lpstr>
      <vt:lpstr>微软雅黑</vt:lpstr>
      <vt:lpstr>Arial Unicode MS</vt:lpstr>
      <vt:lpstr>Gill Sans MT</vt:lpstr>
      <vt:lpstr>Parcel</vt:lpstr>
      <vt:lpstr>1_Office Theme</vt:lpstr>
      <vt:lpstr>IB Theme: EMpathy</vt:lpstr>
      <vt:lpstr>Empathy vs. Sympathy</vt:lpstr>
      <vt:lpstr>Empathy vs. Sympathy</vt:lpstr>
      <vt:lpstr>Personality “Categories”  </vt:lpstr>
      <vt:lpstr>The “Other Side” of Personality</vt:lpstr>
      <vt:lpstr>Diagnosing Personality Disorders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“Categories”  </dc:title>
  <dc:creator/>
  <cp:lastModifiedBy>WPS_1724734273</cp:lastModifiedBy>
  <cp:revision>9</cp:revision>
  <dcterms:created xsi:type="dcterms:W3CDTF">2024-10-29T03:20:00Z</dcterms:created>
  <dcterms:modified xsi:type="dcterms:W3CDTF">2024-11-19T23:15:32Z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DAF9BF2D43E14636BF6FC0197A0478B5_11</vt:lpwstr>
  </property>
  <property fmtid="{D5CDD505-2E9C-101B-9397-08002B2CF9AE}" pid="3" name="KSOProductBuildVer">
    <vt:lpwstr>1033-12.2.0.18911</vt:lpwstr>
  </property>
</Properties>
</file>