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8" r:id="rId4"/>
    <p:sldId id="272" r:id="rId5"/>
    <p:sldId id="273" r:id="rId6"/>
    <p:sldId id="260" r:id="rId7"/>
    <p:sldId id="284" r:id="rId9"/>
    <p:sldId id="259" r:id="rId10"/>
    <p:sldId id="262" r:id="rId11"/>
    <p:sldId id="264" r:id="rId12"/>
    <p:sldId id="265" r:id="rId13"/>
    <p:sldId id="266" r:id="rId14"/>
    <p:sldId id="263" r:id="rId15"/>
    <p:sldId id="267" r:id="rId16"/>
    <p:sldId id="268" r:id="rId17"/>
    <p:sldId id="261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Rules for the WeChat group.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D0BD546-7D1A-44C6-9823-D60047EC8E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476250"/>
            <a:ext cx="10985500" cy="71755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23950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1pPr>
            <a:lvl2pPr marL="0" indent="2286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2pPr>
            <a:lvl3pPr marL="0" indent="4572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3pPr>
            <a:lvl4pPr marL="0" indent="6858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4pPr>
            <a:lvl5pPr marL="0" indent="9144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5pPr>
          </a:lstStyle>
          <a:p>
            <a:r>
              <a:t>Agenda Topics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0"/>
            <a:ext cx="1225867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825" y="333374"/>
            <a:ext cx="11106150" cy="992803"/>
          </a:xfrm>
        </p:spPr>
        <p:txBody>
          <a:bodyPr/>
          <a:lstStyle/>
          <a:p>
            <a:r>
              <a:rPr lang="en-US" dirty="0"/>
              <a:t>Causes and Risk Factors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825" y="1819275"/>
            <a:ext cx="11106150" cy="4829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2950" y="2562966"/>
            <a:ext cx="107061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Psychological Factors: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Low self-esteem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Perfectionism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Body dissatisfaction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825" y="333374"/>
            <a:ext cx="11106150" cy="992803"/>
          </a:xfrm>
        </p:spPr>
        <p:txBody>
          <a:bodyPr/>
          <a:lstStyle/>
          <a:p>
            <a:r>
              <a:rPr lang="en-US" dirty="0"/>
              <a:t>Causes &amp; Risk Factors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825" y="1819275"/>
            <a:ext cx="11106150" cy="4829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2950" y="2562966"/>
            <a:ext cx="107061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Environmental/Social Factors: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Cultural pressure to be thin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Media influence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Family dynamics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825" y="333374"/>
            <a:ext cx="11106150" cy="992803"/>
          </a:xfrm>
        </p:spPr>
        <p:txBody>
          <a:bodyPr/>
          <a:lstStyle/>
          <a:p>
            <a:r>
              <a:rPr lang="en-US" dirty="0"/>
              <a:t>Psychological &amp; Physical Effects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825" y="1819275"/>
            <a:ext cx="11106150" cy="4829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8655" y="2946400"/>
            <a:ext cx="5520055" cy="3702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Anxiety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Depression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Social isolation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984240" y="2786380"/>
            <a:ext cx="5520055" cy="3702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Severe malnutrition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Bone density loss (osteoporosis)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Heart complications (bradycardia)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Fatigue and dizzines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8175" y="2310130"/>
            <a:ext cx="465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  <a:latin typeface="+mj-lt"/>
                <a:cs typeface="+mj-lt"/>
              </a:rPr>
              <a:t>Psychological</a:t>
            </a:r>
            <a:r>
              <a:rPr lang="en-US" sz="2800">
                <a:solidFill>
                  <a:schemeClr val="bg1"/>
                </a:solidFill>
              </a:rPr>
              <a:t> 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866130" y="2264410"/>
            <a:ext cx="465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  <a:latin typeface="+mj-lt"/>
                <a:cs typeface="+mj-lt"/>
              </a:rPr>
              <a:t>Physical</a:t>
            </a:r>
            <a:r>
              <a:rPr lang="en-US" sz="2800">
                <a:solidFill>
                  <a:schemeClr val="bg1"/>
                </a:solidFill>
              </a:rPr>
              <a:t> 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825" y="333374"/>
            <a:ext cx="11106150" cy="992803"/>
          </a:xfrm>
        </p:spPr>
        <p:txBody>
          <a:bodyPr/>
          <a:lstStyle/>
          <a:p>
            <a:r>
              <a:rPr lang="en-US" dirty="0"/>
              <a:t>Health Risks &amp; Complications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825" y="1819275"/>
            <a:ext cx="11106150" cy="4829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5300" y="2647950"/>
            <a:ext cx="5520055" cy="3702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Infertility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Cardiac arrest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Electrolyte imbalance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Potentially fatal if untreated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68655" y="2011680"/>
            <a:ext cx="6399530" cy="1144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solidFill>
                  <a:schemeClr val="bg1"/>
                </a:solidFill>
                <a:latin typeface="+mj-lt"/>
                <a:cs typeface="+mj-lt"/>
              </a:rPr>
              <a:t>Long-term Consequences</a:t>
            </a:r>
            <a:r>
              <a:rPr lang="en-US" sz="2800">
                <a:solidFill>
                  <a:schemeClr val="bg1"/>
                </a:solidFill>
              </a:rPr>
              <a:t> 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825" y="333374"/>
            <a:ext cx="11106150" cy="992803"/>
          </a:xfrm>
        </p:spPr>
        <p:txBody>
          <a:bodyPr/>
          <a:lstStyle/>
          <a:p>
            <a:r>
              <a:rPr lang="en-US" dirty="0"/>
              <a:t> Statistics &amp; Prevalence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825" y="1819275"/>
            <a:ext cx="11106150" cy="4829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5300" y="2647950"/>
            <a:ext cx="7947025" cy="3702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Affects approximately 0.9% of women and 0.3% of men globally.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Commonly begins in adolescence.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Higher prevalence in developed countries.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68655" y="2011680"/>
            <a:ext cx="6399530" cy="1144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solidFill>
                  <a:schemeClr val="bg1"/>
                </a:solidFill>
                <a:latin typeface="+mj-lt"/>
                <a:cs typeface="+mj-lt"/>
              </a:rPr>
              <a:t>Global Statistics</a:t>
            </a:r>
            <a:r>
              <a:rPr lang="en-US" sz="2800">
                <a:solidFill>
                  <a:schemeClr val="bg1"/>
                </a:solidFill>
              </a:rPr>
              <a:t> </a:t>
            </a: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53895" y="161290"/>
            <a:ext cx="8688070" cy="827405"/>
          </a:xfrm>
        </p:spPr>
        <p:txBody>
          <a:bodyPr/>
          <a:lstStyle/>
          <a:p>
            <a:r>
              <a:rPr lang="en-US" dirty="0"/>
              <a:t>Consider...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23981" y="1250571"/>
            <a:ext cx="11322121" cy="4119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aseline="30000" dirty="0"/>
              <a:t>We have two articles, one from a </a:t>
            </a:r>
            <a:r>
              <a:rPr lang="en-US" sz="4000" baseline="30000" dirty="0">
                <a:highlight>
                  <a:srgbClr val="FFFF00"/>
                </a:highlight>
              </a:rPr>
              <a:t>female perspective</a:t>
            </a:r>
            <a:r>
              <a:rPr lang="en-US" sz="4000" baseline="30000" dirty="0"/>
              <a:t> and one from a </a:t>
            </a:r>
            <a:r>
              <a:rPr lang="en-US" sz="4000" baseline="30000" dirty="0">
                <a:highlight>
                  <a:srgbClr val="FFFF00"/>
                </a:highlight>
              </a:rPr>
              <a:t>male perspective</a:t>
            </a:r>
            <a:r>
              <a:rPr lang="en-US" sz="4000" baseline="30000" dirty="0"/>
              <a:t> on their experience with Anorexia Nervosa. </a:t>
            </a:r>
            <a:endParaRPr lang="en-US" sz="4000" baseline="30000" dirty="0"/>
          </a:p>
          <a:p>
            <a:pPr marL="0" indent="0">
              <a:buNone/>
            </a:pPr>
            <a:r>
              <a:rPr lang="en-US" sz="4000" baseline="30000" dirty="0"/>
              <a:t>They’re also in </a:t>
            </a:r>
            <a:r>
              <a:rPr lang="en-US" sz="4000" baseline="30000" dirty="0">
                <a:highlight>
                  <a:srgbClr val="FFFF00"/>
                </a:highlight>
              </a:rPr>
              <a:t>different stages</a:t>
            </a:r>
            <a:r>
              <a:rPr lang="en-US" sz="4000" baseline="30000" dirty="0"/>
              <a:t> of their </a:t>
            </a:r>
            <a:r>
              <a:rPr lang="en-US" sz="4000" u="sng" baseline="30000" dirty="0"/>
              <a:t>lives</a:t>
            </a:r>
            <a:r>
              <a:rPr lang="en-US" sz="4000" baseline="30000" dirty="0"/>
              <a:t> and in their </a:t>
            </a:r>
            <a:r>
              <a:rPr lang="en-US" sz="4000" u="sng" baseline="30000" dirty="0"/>
              <a:t>recovery</a:t>
            </a:r>
            <a:r>
              <a:rPr lang="en-US" sz="4000" baseline="30000" dirty="0"/>
              <a:t>. </a:t>
            </a:r>
            <a:endParaRPr lang="en-US" sz="4000" baseline="30000" dirty="0"/>
          </a:p>
          <a:p>
            <a:pPr marL="0" indent="0">
              <a:buNone/>
            </a:pPr>
            <a:r>
              <a:rPr lang="en-US" sz="4000" baseline="30000" dirty="0"/>
              <a:t>In your group, discuss</a:t>
            </a:r>
            <a:endParaRPr lang="en-US" sz="4000" baseline="30000" dirty="0"/>
          </a:p>
          <a:p>
            <a:r>
              <a:rPr lang="en-US" sz="4000" baseline="30000" dirty="0"/>
              <a:t>What information do they provide that is new to you?</a:t>
            </a:r>
            <a:endParaRPr lang="en-US" sz="4000" baseline="30000" dirty="0"/>
          </a:p>
          <a:p>
            <a:r>
              <a:rPr lang="en-US" sz="4000" baseline="30000" dirty="0"/>
              <a:t>How might gender (and gender norms) impact the affects of A.N.? </a:t>
            </a:r>
            <a:endParaRPr lang="en-US" sz="4000" baseline="30000" dirty="0"/>
          </a:p>
          <a:p>
            <a:r>
              <a:rPr lang="en-US" sz="4000" baseline="30000" dirty="0"/>
              <a:t>Thinking about what you know about the “ideal body” in America,  how might it have impacted their fight against the disorder?</a:t>
            </a:r>
            <a:endParaRPr lang="en-US" sz="4000" baseline="30000" dirty="0"/>
          </a:p>
          <a:p>
            <a:pPr marL="0" indent="0">
              <a:buNone/>
            </a:pPr>
            <a:endParaRPr lang="en-US" sz="4000" baseline="30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53734" y="246210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 the Dots</a:t>
            </a:r>
            <a:br>
              <a:rPr lang="en-US" dirty="0"/>
            </a:br>
            <a:r>
              <a:rPr lang="en-US" sz="2665" dirty="0"/>
              <a:t>Can you answer these questions Now?</a:t>
            </a:r>
            <a:endParaRPr lang="en-US" sz="2665" dirty="0"/>
          </a:p>
        </p:txBody>
      </p:sp>
      <p:sp>
        <p:nvSpPr>
          <p:cNvPr id="3" name="Text Box 2"/>
          <p:cNvSpPr txBox="1"/>
          <p:nvPr/>
        </p:nvSpPr>
        <p:spPr>
          <a:xfrm>
            <a:off x="925830" y="2033905"/>
            <a:ext cx="10893425" cy="556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/>
              <a:t>1. How can we extend sympathy to experiences we may not be able to relate to?</a:t>
            </a:r>
            <a:endParaRPr lang="en-US" sz="3200"/>
          </a:p>
          <a:p>
            <a:r>
              <a:rPr lang="en-US" sz="3200"/>
              <a:t>2. What can we learn from the experiences of others? </a:t>
            </a:r>
            <a:endParaRPr 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49" y="291203"/>
            <a:ext cx="4494998" cy="1134640"/>
          </a:xfrm>
        </p:spPr>
        <p:txBody>
          <a:bodyPr/>
          <a:lstStyle/>
          <a:p>
            <a:r>
              <a:rPr lang="en-US" dirty="0"/>
              <a:t>Today’s Class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1"/>
          <a:srcRect l="16632" r="1663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205" y="2123440"/>
            <a:ext cx="5980430" cy="315214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Connecting the Dots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Potential IB Questions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Introduction to Anorexia Nervosa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Articles 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Discussion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53734" y="246210"/>
            <a:ext cx="7729728" cy="1188720"/>
          </a:xfrm>
        </p:spPr>
        <p:txBody>
          <a:bodyPr/>
          <a:lstStyle/>
          <a:p>
            <a:r>
              <a:rPr lang="en-US" dirty="0"/>
              <a:t>Connect the Dots</a:t>
            </a:r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925830" y="2033905"/>
            <a:ext cx="5984240" cy="556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/>
              <a:t>IB Themes</a:t>
            </a:r>
            <a:endParaRPr lang="en-US" sz="4000"/>
          </a:p>
          <a:p>
            <a:r>
              <a:rPr lang="en-US" sz="3200"/>
              <a:t>1. Identities</a:t>
            </a:r>
            <a:endParaRPr lang="en-US" sz="3200"/>
          </a:p>
          <a:p>
            <a:r>
              <a:rPr lang="en-US" sz="3200"/>
              <a:t>2. Experience</a:t>
            </a:r>
            <a:endParaRPr lang="en-US" sz="3200"/>
          </a:p>
          <a:p>
            <a:r>
              <a:rPr lang="en-US" sz="3200"/>
              <a:t>3. Human Ingenuity</a:t>
            </a:r>
            <a:endParaRPr lang="en-US" sz="3200"/>
          </a:p>
          <a:p>
            <a:r>
              <a:rPr lang="en-US" sz="3200"/>
              <a:t>4. Social Organization</a:t>
            </a:r>
            <a:endParaRPr lang="en-US" sz="3200"/>
          </a:p>
          <a:p>
            <a:r>
              <a:rPr lang="en-US" sz="3200"/>
              <a:t>5. Sharing the Planet</a:t>
            </a:r>
            <a:endParaRPr lang="en-US" sz="32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951095" y="3375025"/>
            <a:ext cx="2268220" cy="1079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7622540" y="2129155"/>
            <a:ext cx="5984240" cy="556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/>
              <a:t>Internal Assessment</a:t>
            </a:r>
            <a:endParaRPr lang="en-US" sz="4000"/>
          </a:p>
          <a:p>
            <a:r>
              <a:rPr lang="en-US" sz="3200"/>
              <a:t>Part 3</a:t>
            </a:r>
            <a:endParaRPr lang="en-US" sz="3200"/>
          </a:p>
          <a:p>
            <a:r>
              <a:rPr lang="en-US" sz="3200"/>
              <a:t>Open conversation about</a:t>
            </a:r>
            <a:endParaRPr lang="en-US" sz="3200"/>
          </a:p>
          <a:p>
            <a:r>
              <a:rPr lang="en-US" sz="3200"/>
              <a:t>one of the themes.</a:t>
            </a:r>
            <a:endParaRPr 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53734" y="246210"/>
            <a:ext cx="7729728" cy="1188720"/>
          </a:xfrm>
        </p:spPr>
        <p:txBody>
          <a:bodyPr/>
          <a:lstStyle/>
          <a:p>
            <a:r>
              <a:rPr lang="en-US" dirty="0"/>
              <a:t>Questions to Expect</a:t>
            </a:r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925830" y="2033905"/>
            <a:ext cx="10893425" cy="556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/>
              <a:t>1. How can we extend sympathy to experiences we may not be able to relate to?</a:t>
            </a:r>
            <a:endParaRPr lang="en-US" sz="3200"/>
          </a:p>
          <a:p>
            <a:r>
              <a:rPr lang="en-US" sz="3200"/>
              <a:t>2. What can we learn from the experiences of others? </a:t>
            </a:r>
            <a:endParaRPr 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4825" y="326390"/>
            <a:ext cx="11106150" cy="632206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7886" y="2401534"/>
            <a:ext cx="9856228" cy="2394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Sympathy vs. Empathy 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778000" y="1430655"/>
            <a:ext cx="8405495" cy="487172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  <a:softEdge rad="1905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4825" y="133349"/>
            <a:ext cx="11106150" cy="992803"/>
          </a:xfrm>
        </p:spPr>
        <p:txBody>
          <a:bodyPr/>
          <a:p>
            <a:r>
              <a:rPr lang="en-US" dirty="0"/>
              <a:t> Anorexia Nervosa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825" y="333374"/>
            <a:ext cx="11106150" cy="992803"/>
          </a:xfrm>
        </p:spPr>
        <p:txBody>
          <a:bodyPr/>
          <a:lstStyle/>
          <a:p>
            <a:r>
              <a:rPr lang="en-US" dirty="0"/>
              <a:t>What is Anorexia Nervosa?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825" y="1819275"/>
            <a:ext cx="11106150" cy="4829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2950" y="2562966"/>
            <a:ext cx="107061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 severe mental health disorder characterized by an obsessive fear of weight gain and a distorted body image.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Leads to extreme food restriction and excessive weight loss.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825" y="333374"/>
            <a:ext cx="11106150" cy="992803"/>
          </a:xfrm>
        </p:spPr>
        <p:txBody>
          <a:bodyPr>
            <a:normAutofit fontScale="90000"/>
          </a:bodyPr>
          <a:lstStyle/>
          <a:p>
            <a:r>
              <a:rPr lang="en-US" dirty="0"/>
              <a:t>Key Characteristics of Anorexia Nervosa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825" y="1819275"/>
            <a:ext cx="11106150" cy="4829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2950" y="2211811"/>
            <a:ext cx="107061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Symptoms: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Intense fear of gaining weight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Distorted body perception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Restrictive eating patterns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Extreme weight loss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Over-exercising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825" y="333374"/>
            <a:ext cx="11106150" cy="992803"/>
          </a:xfrm>
        </p:spPr>
        <p:txBody>
          <a:bodyPr/>
          <a:lstStyle/>
          <a:p>
            <a:r>
              <a:rPr lang="en-US" dirty="0"/>
              <a:t>Causes and Risk Factors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825" y="1819275"/>
            <a:ext cx="11106150" cy="4829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2950" y="2562966"/>
            <a:ext cx="107061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Biological Factors: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Genetic predisposition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Neurobiological changes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2277</Words>
  <Application>WPS Presentation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Gill Sans MT</vt:lpstr>
      <vt:lpstr>Calibri</vt:lpstr>
      <vt:lpstr>微软雅黑</vt:lpstr>
      <vt:lpstr>Arial Unicode MS</vt:lpstr>
      <vt:lpstr>Gill Sans MT</vt:lpstr>
      <vt:lpstr>Parcel</vt:lpstr>
      <vt:lpstr>Experiences</vt:lpstr>
      <vt:lpstr>Today’s Class</vt:lpstr>
      <vt:lpstr>Connect the Dots</vt:lpstr>
      <vt:lpstr>Questions to Expect</vt:lpstr>
      <vt:lpstr>Homework</vt:lpstr>
      <vt:lpstr> Anorexia Nervosa</vt:lpstr>
      <vt:lpstr>What is Anorexia Nervosa?</vt:lpstr>
      <vt:lpstr>Key Characteristics of Anorexia Nervosa</vt:lpstr>
      <vt:lpstr>Causes and Risk Factors</vt:lpstr>
      <vt:lpstr>Causes and Risk Factors</vt:lpstr>
      <vt:lpstr>Causes &amp; Risk Factors</vt:lpstr>
      <vt:lpstr>Psychological &amp; Physical Effects</vt:lpstr>
      <vt:lpstr>Health Risks &amp; Complications</vt:lpstr>
      <vt:lpstr> Statistics &amp; Prevalence</vt:lpstr>
      <vt:lpstr>First Monthly</vt:lpstr>
      <vt:lpstr>Questions to Expect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Experiences</dc:title>
  <dc:creator/>
  <cp:lastModifiedBy>WPS_1724734273</cp:lastModifiedBy>
  <cp:revision>15</cp:revision>
  <dcterms:created xsi:type="dcterms:W3CDTF">2024-10-16T01:00:00Z</dcterms:created>
  <dcterms:modified xsi:type="dcterms:W3CDTF">2024-10-16T23:36:40Z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BF2B402B9F024D209FA90C602AD7896A_13</vt:lpwstr>
  </property>
  <property fmtid="{D5CDD505-2E9C-101B-9397-08002B2CF9AE}" pid="3" name="KSOProductBuildVer">
    <vt:lpwstr>1033-12.2.0.18607</vt:lpwstr>
  </property>
</Properties>
</file>