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7" r:id="rId4"/>
    <p:sldId id="258" r:id="rId5"/>
    <p:sldId id="259" r:id="rId6"/>
    <p:sldId id="260" r:id="rId7"/>
    <p:sldId id="261" r:id="rId8"/>
    <p:sldId id="263" r:id="rId9"/>
    <p:sldId id="264" r:id="rId10"/>
    <p:sldId id="265" r:id="rId11"/>
    <p:sldId id="266" r:id="rId12"/>
    <p:sldId id="262" r:id="rId13"/>
    <p:sldId id="269" r:id="rId14"/>
    <p:sldId id="268" r:id="rId15"/>
    <p:sldId id="270" r:id="rId16"/>
    <p:sldId id="364"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732"/>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E1BAD-26D0-8A48-BE00-FD25DDBC3216}" type="datetimeFigureOut">
              <a:rPr lang="en-US" smtClean="0"/>
              <a:t>10/11/23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9DE31-2E1C-6246-8672-AD2A1D53830C}" type="slidenum">
              <a:rPr lang="en-US" smtClean="0"/>
              <a:t>‹#›</a:t>
            </a:fld>
            <a:endParaRPr lang="en-US"/>
          </a:p>
        </p:txBody>
      </p:sp>
    </p:spTree>
    <p:extLst>
      <p:ext uri="{BB962C8B-B14F-4D97-AF65-F5344CB8AC3E}">
        <p14:creationId xmlns:p14="http://schemas.microsoft.com/office/powerpoint/2010/main" val="34705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Left-wing_politics" TargetMode="External"/><Relationship Id="rId13" Type="http://schemas.openxmlformats.org/officeDocument/2006/relationships/hyperlink" Target="https://en.wikipedia.org/wiki/Demographics_of_Lebanon" TargetMode="External"/><Relationship Id="rId3" Type="http://schemas.openxmlformats.org/officeDocument/2006/relationships/hyperlink" Target="https://en.wikipedia.org/wiki/Lebanese_people" TargetMode="External"/><Relationship Id="rId7" Type="http://schemas.openxmlformats.org/officeDocument/2006/relationships/hyperlink" Target="https://en.wikipedia.org/wiki/Pan-Arabism" TargetMode="External"/><Relationship Id="rId12" Type="http://schemas.openxmlformats.org/officeDocument/2006/relationships/hyperlink" Target="https://en.wikipedia.org/wiki/1967_Palestinian_exodu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Religion_in_Lebanon" TargetMode="External"/><Relationship Id="rId11" Type="http://schemas.openxmlformats.org/officeDocument/2006/relationships/hyperlink" Target="https://en.wikipedia.org/wiki/1948_Palestinian_exodus" TargetMode="External"/><Relationship Id="rId5" Type="http://schemas.openxmlformats.org/officeDocument/2006/relationships/hyperlink" Target="https://en.wikipedia.org/wiki/Christianity_in_Lebanon" TargetMode="External"/><Relationship Id="rId10" Type="http://schemas.openxmlformats.org/officeDocument/2006/relationships/hyperlink" Target="https://en.wikipedia.org/wiki/Palestinians" TargetMode="External"/><Relationship Id="rId4" Type="http://schemas.openxmlformats.org/officeDocument/2006/relationships/hyperlink" Target="https://en.wikipedia.org/wiki/Lebanese_Sunni_Muslims" TargetMode="External"/><Relationship Id="rId9" Type="http://schemas.openxmlformats.org/officeDocument/2006/relationships/hyperlink" Target="https://en.wikipedia.org/wiki/Western_worl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9DE31-2E1C-6246-8672-AD2A1D53830C}" type="slidenum">
              <a:rPr lang="en-US" smtClean="0"/>
              <a:t>1</a:t>
            </a:fld>
            <a:endParaRPr lang="en-US"/>
          </a:p>
        </p:txBody>
      </p:sp>
    </p:spTree>
    <p:extLst>
      <p:ext uri="{BB962C8B-B14F-4D97-AF65-F5344CB8AC3E}">
        <p14:creationId xmlns:p14="http://schemas.microsoft.com/office/powerpoint/2010/main" val="313745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202122"/>
                </a:solidFill>
                <a:effectLst/>
                <a:latin typeface="Arial" panose="020B0604020202020204" pitchFamily="34" charset="0"/>
              </a:rPr>
              <a:t>The diversity of the </a:t>
            </a:r>
            <a:r>
              <a:rPr lang="en-AU" b="0" i="0" u="none" strike="noStrike" dirty="0">
                <a:solidFill>
                  <a:srgbClr val="3366CC"/>
                </a:solidFill>
                <a:effectLst/>
                <a:latin typeface="Arial" panose="020B0604020202020204" pitchFamily="34" charset="0"/>
                <a:hlinkClick r:id="rId3" tooltip="Lebanese people"/>
              </a:rPr>
              <a:t>Lebanese population</a:t>
            </a:r>
            <a:r>
              <a:rPr lang="en-AU" b="0" i="0" dirty="0">
                <a:solidFill>
                  <a:srgbClr val="202122"/>
                </a:solidFill>
                <a:effectLst/>
                <a:latin typeface="Arial" panose="020B0604020202020204" pitchFamily="34" charset="0"/>
              </a:rPr>
              <a:t> played a notable role in the lead-up to and during the conflict: </a:t>
            </a:r>
            <a:r>
              <a:rPr lang="en-AU" b="0" i="0" u="none" strike="noStrike" dirty="0">
                <a:solidFill>
                  <a:srgbClr val="3366CC"/>
                </a:solidFill>
                <a:effectLst/>
                <a:latin typeface="Arial" panose="020B0604020202020204" pitchFamily="34" charset="0"/>
                <a:hlinkClick r:id="rId4" tooltip="Lebanese Sunni Muslims"/>
              </a:rPr>
              <a:t>Sunni Muslims</a:t>
            </a:r>
            <a:r>
              <a:rPr lang="en-AU" b="0" i="0" dirty="0">
                <a:solidFill>
                  <a:srgbClr val="202122"/>
                </a:solidFill>
                <a:effectLst/>
                <a:latin typeface="Arial" panose="020B0604020202020204" pitchFamily="34" charset="0"/>
              </a:rPr>
              <a:t> and </a:t>
            </a:r>
            <a:r>
              <a:rPr lang="en-AU" b="0" i="0" u="none" strike="noStrike" dirty="0">
                <a:solidFill>
                  <a:srgbClr val="3366CC"/>
                </a:solidFill>
                <a:effectLst/>
                <a:latin typeface="Arial" panose="020B0604020202020204" pitchFamily="34" charset="0"/>
                <a:hlinkClick r:id="rId5" tooltip="Christianity in Lebanon"/>
              </a:rPr>
              <a:t>Christians</a:t>
            </a:r>
            <a:r>
              <a:rPr lang="en-AU" b="0" i="0" dirty="0">
                <a:solidFill>
                  <a:srgbClr val="202122"/>
                </a:solidFill>
                <a:effectLst/>
                <a:latin typeface="Arial" panose="020B0604020202020204" pitchFamily="34" charset="0"/>
              </a:rPr>
              <a:t> comprised the majority in the coastal cities</a:t>
            </a:r>
          </a:p>
          <a:p>
            <a:r>
              <a:rPr lang="en-AU" b="0" i="0" dirty="0">
                <a:solidFill>
                  <a:srgbClr val="202122"/>
                </a:solidFill>
                <a:effectLst/>
                <a:latin typeface="Arial" panose="020B0604020202020204" pitchFamily="34" charset="0"/>
              </a:rPr>
              <a:t>the country's parliamentary structure favoured a leading position for </a:t>
            </a:r>
            <a:r>
              <a:rPr lang="en-AU" b="0" i="0" u="none" strike="noStrike" dirty="0">
                <a:solidFill>
                  <a:srgbClr val="3366CC"/>
                </a:solidFill>
                <a:effectLst/>
                <a:latin typeface="Arial" panose="020B0604020202020204" pitchFamily="34" charset="0"/>
                <a:hlinkClick r:id="rId6" tooltip="Religion in Lebanon"/>
              </a:rPr>
              <a:t>its Christian-majority population</a:t>
            </a:r>
            <a:r>
              <a:rPr lang="en-AU" b="0" i="0" dirty="0">
                <a:solidFill>
                  <a:srgbClr val="202122"/>
                </a:solidFill>
                <a:effectLst/>
                <a:latin typeface="Arial" panose="020B0604020202020204" pitchFamily="34" charset="0"/>
              </a:rPr>
              <a:t>. However, the country had a large Muslim population to match, and many </a:t>
            </a:r>
            <a:r>
              <a:rPr lang="en-AU" b="0" i="0" u="none" strike="noStrike" dirty="0">
                <a:solidFill>
                  <a:srgbClr val="3366CC"/>
                </a:solidFill>
                <a:effectLst/>
                <a:latin typeface="Arial" panose="020B0604020202020204" pitchFamily="34" charset="0"/>
                <a:hlinkClick r:id="rId7" tooltip="Pan-Arabism"/>
              </a:rPr>
              <a:t>pan-Arabist</a:t>
            </a:r>
            <a:r>
              <a:rPr lang="en-AU" b="0" i="0" dirty="0">
                <a:solidFill>
                  <a:srgbClr val="202122"/>
                </a:solidFill>
                <a:effectLst/>
                <a:latin typeface="Arial" panose="020B0604020202020204" pitchFamily="34" charset="0"/>
              </a:rPr>
              <a:t> and </a:t>
            </a:r>
            <a:r>
              <a:rPr lang="en-AU" b="0" i="0" u="none" strike="noStrike" dirty="0">
                <a:solidFill>
                  <a:srgbClr val="3366CC"/>
                </a:solidFill>
                <a:effectLst/>
                <a:latin typeface="Arial" panose="020B0604020202020204" pitchFamily="34" charset="0"/>
                <a:hlinkClick r:id="rId8" tooltip="Left-wing politics"/>
              </a:rPr>
              <a:t>left-wing</a:t>
            </a:r>
            <a:r>
              <a:rPr lang="en-AU" b="0" i="0" dirty="0">
                <a:solidFill>
                  <a:srgbClr val="202122"/>
                </a:solidFill>
                <a:effectLst/>
                <a:latin typeface="Arial" panose="020B0604020202020204" pitchFamily="34" charset="0"/>
              </a:rPr>
              <a:t> groups opposed the Christian-dominated pro-</a:t>
            </a:r>
            <a:r>
              <a:rPr lang="en-AU" b="0" i="0" u="none" strike="noStrike" dirty="0">
                <a:solidFill>
                  <a:srgbClr val="3366CC"/>
                </a:solidFill>
                <a:effectLst/>
                <a:latin typeface="Arial" panose="020B0604020202020204" pitchFamily="34" charset="0"/>
                <a:hlinkClick r:id="rId9" tooltip="Western world"/>
              </a:rPr>
              <a:t>Western</a:t>
            </a:r>
            <a:r>
              <a:rPr lang="en-AU" b="0" i="0" dirty="0">
                <a:solidFill>
                  <a:srgbClr val="202122"/>
                </a:solidFill>
                <a:effectLst/>
                <a:latin typeface="Arial" panose="020B0604020202020204" pitchFamily="34" charset="0"/>
              </a:rPr>
              <a:t> government. The influx of thousands of </a:t>
            </a:r>
            <a:r>
              <a:rPr lang="en-AU" b="0" i="0" u="none" strike="noStrike" dirty="0">
                <a:solidFill>
                  <a:srgbClr val="3366CC"/>
                </a:solidFill>
                <a:effectLst/>
                <a:latin typeface="Arial" panose="020B0604020202020204" pitchFamily="34" charset="0"/>
                <a:hlinkClick r:id="rId10" tooltip="Palestinians"/>
              </a:rPr>
              <a:t>Palestinians</a:t>
            </a:r>
            <a:r>
              <a:rPr lang="en-AU" b="0" i="0" dirty="0">
                <a:solidFill>
                  <a:srgbClr val="202122"/>
                </a:solidFill>
                <a:effectLst/>
                <a:latin typeface="Arial" panose="020B0604020202020204" pitchFamily="34" charset="0"/>
              </a:rPr>
              <a:t> in </a:t>
            </a:r>
            <a:r>
              <a:rPr lang="en-AU" b="0" i="0" u="none" strike="noStrike" dirty="0">
                <a:solidFill>
                  <a:srgbClr val="3366CC"/>
                </a:solidFill>
                <a:effectLst/>
                <a:latin typeface="Arial" panose="020B0604020202020204" pitchFamily="34" charset="0"/>
                <a:hlinkClick r:id="rId11" tooltip="1948 Palestinian exodus"/>
              </a:rPr>
              <a:t>1948</a:t>
            </a:r>
            <a:r>
              <a:rPr lang="en-AU" b="0" i="0" dirty="0">
                <a:solidFill>
                  <a:srgbClr val="202122"/>
                </a:solidFill>
                <a:effectLst/>
                <a:latin typeface="Arial" panose="020B0604020202020204" pitchFamily="34" charset="0"/>
              </a:rPr>
              <a:t> and </a:t>
            </a:r>
            <a:r>
              <a:rPr lang="en-AU" b="0" i="0" u="none" strike="noStrike" dirty="0">
                <a:solidFill>
                  <a:srgbClr val="3366CC"/>
                </a:solidFill>
                <a:effectLst/>
                <a:latin typeface="Arial" panose="020B0604020202020204" pitchFamily="34" charset="0"/>
                <a:hlinkClick r:id="rId12" tooltip="1967 Palestinian exodus"/>
              </a:rPr>
              <a:t>1967</a:t>
            </a:r>
            <a:r>
              <a:rPr lang="en-AU" b="0" i="0" dirty="0">
                <a:solidFill>
                  <a:srgbClr val="202122"/>
                </a:solidFill>
                <a:effectLst/>
                <a:latin typeface="Arial" panose="020B0604020202020204" pitchFamily="34" charset="0"/>
              </a:rPr>
              <a:t> contributed to the shift of </a:t>
            </a:r>
            <a:r>
              <a:rPr lang="en-AU" b="0" i="0" u="none" strike="noStrike" dirty="0">
                <a:solidFill>
                  <a:srgbClr val="3366CC"/>
                </a:solidFill>
                <a:effectLst/>
                <a:latin typeface="Arial" panose="020B0604020202020204" pitchFamily="34" charset="0"/>
                <a:hlinkClick r:id="rId13" tooltip="Demographics of Lebanon"/>
              </a:rPr>
              <a:t>Lebanon's demography</a:t>
            </a:r>
            <a:r>
              <a:rPr lang="en-AU" b="0" i="0" dirty="0">
                <a:solidFill>
                  <a:srgbClr val="202122"/>
                </a:solidFill>
                <a:effectLst/>
                <a:latin typeface="Arial" panose="020B0604020202020204" pitchFamily="34" charset="0"/>
              </a:rPr>
              <a:t> in favour of the Muslim population. </a:t>
            </a:r>
            <a:endParaRPr lang="en-US" dirty="0"/>
          </a:p>
        </p:txBody>
      </p:sp>
      <p:sp>
        <p:nvSpPr>
          <p:cNvPr id="4" name="Slide Number Placeholder 3"/>
          <p:cNvSpPr>
            <a:spLocks noGrp="1"/>
          </p:cNvSpPr>
          <p:nvPr>
            <p:ph type="sldNum" sz="quarter" idx="5"/>
          </p:nvPr>
        </p:nvSpPr>
        <p:spPr/>
        <p:txBody>
          <a:bodyPr/>
          <a:lstStyle/>
          <a:p>
            <a:fld id="{9089DE31-2E1C-6246-8672-AD2A1D53830C}" type="slidenum">
              <a:rPr lang="en-US" smtClean="0"/>
              <a:t>2</a:t>
            </a:fld>
            <a:endParaRPr lang="en-US"/>
          </a:p>
        </p:txBody>
      </p:sp>
    </p:spTree>
    <p:extLst>
      <p:ext uri="{BB962C8B-B14F-4D97-AF65-F5344CB8AC3E}">
        <p14:creationId xmlns:p14="http://schemas.microsoft.com/office/powerpoint/2010/main" val="327155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9DE31-2E1C-6246-8672-AD2A1D53830C}" type="slidenum">
              <a:rPr lang="en-US" smtClean="0"/>
              <a:t>9</a:t>
            </a:fld>
            <a:endParaRPr lang="en-US"/>
          </a:p>
        </p:txBody>
      </p:sp>
    </p:spTree>
    <p:extLst>
      <p:ext uri="{BB962C8B-B14F-4D97-AF65-F5344CB8AC3E}">
        <p14:creationId xmlns:p14="http://schemas.microsoft.com/office/powerpoint/2010/main" val="41280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AAD-D391-3B4A-B0BC-7C8D68DC63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0B1E6DC-B0DE-FA49-89D0-BB222A8D5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93685DB-9846-B447-9F8F-E455C0C55AAB}"/>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C8C33598-BA81-CA4A-B51C-08779AE64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5641F-3468-9C46-9B27-754AACB15551}"/>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167376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7EAA-0229-984D-A0C9-AB09F2346F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E152A7-D221-DB49-AF7D-A398BB4A1BD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DCFE8E-D4C1-B84B-9320-4C559D1B112A}"/>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6EBB9D92-1582-3745-9FF7-70AA1D3EA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2F189-386E-FC4F-8F3E-0EC45021754A}"/>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81410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DE9CE-555C-FD4E-9D28-818C5B54D1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F0CD36-4271-394F-B1DC-05B86AFFFB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483139-DE85-0B4C-A270-16F613C56247}"/>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B1DFA845-7D3F-9146-8556-C1DEB061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A554A-758D-D549-A5F7-0F06C52CC2C1}"/>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57764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01CF-8576-5F4A-ADAB-A24F6D3807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DFA1FB-2DE7-504B-BDA1-632FAC5D7B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9DB2D6-1F21-1344-8902-3BE45EE8D1AF}"/>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1244968F-F178-434A-A78C-1091883D3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80E19-3290-DC48-B943-ECBE8DEBBE3B}"/>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101675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470F-6D59-8E4C-8C9C-A361C1BF4B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96FD13-4251-524B-8738-8C126C2A1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FFA4849-74C8-D840-B910-A8A0D4F2848F}"/>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A7E6E833-1F60-974E-B67C-6D7A08EF3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69081-2A61-D24D-A987-76599112642B}"/>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393296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C17A-9933-204B-93A0-1D42D51419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AB992C-216F-8741-8FC6-4D936BE36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D222AA3-9366-2D45-9FDF-A053A3E139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6BB65E-704B-7945-909B-0872940189F2}"/>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6" name="Footer Placeholder 5">
            <a:extLst>
              <a:ext uri="{FF2B5EF4-FFF2-40B4-BE49-F238E27FC236}">
                <a16:creationId xmlns:a16="http://schemas.microsoft.com/office/drawing/2014/main" id="{8D6A4E48-9222-F949-893D-F5494B9C6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34A70-8E6C-0447-A76A-B61A609DD236}"/>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113720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4DC-C8E7-2446-84ED-A6BD80366D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EAF569-241E-FA46-BA5A-AD01CA65A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71D80B-307A-AC4A-990A-D0A7D5035E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DF0640-8E0C-1642-B24E-703B4E05B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B03593-E408-1145-810E-92F996F25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E5508A-3600-1440-BEDF-A447F987D26F}"/>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8" name="Footer Placeholder 7">
            <a:extLst>
              <a:ext uri="{FF2B5EF4-FFF2-40B4-BE49-F238E27FC236}">
                <a16:creationId xmlns:a16="http://schemas.microsoft.com/office/drawing/2014/main" id="{B44E4EB0-E59C-5B49-B879-C7A80D595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07693A-4906-D641-A2A7-EC8E48E7C451}"/>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227964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59A3-4ACC-D344-B8C3-16404CBFE53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4F13D16-A597-9D4B-B7A0-49974F5BEA40}"/>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4" name="Footer Placeholder 3">
            <a:extLst>
              <a:ext uri="{FF2B5EF4-FFF2-40B4-BE49-F238E27FC236}">
                <a16:creationId xmlns:a16="http://schemas.microsoft.com/office/drawing/2014/main" id="{3819F34C-E033-3D45-B054-6DCC2EC826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132DCF-E65C-664A-8200-E66996CEDC7D}"/>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82573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FB78E-8540-C74B-97D6-D9A485556CD1}"/>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3" name="Footer Placeholder 2">
            <a:extLst>
              <a:ext uri="{FF2B5EF4-FFF2-40B4-BE49-F238E27FC236}">
                <a16:creationId xmlns:a16="http://schemas.microsoft.com/office/drawing/2014/main" id="{4615698A-E7D9-8642-8A81-2BD6A5863C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D44D9E-B24D-6B47-AC4B-EB77492E86C6}"/>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270267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6C3A-E64B-F041-89CE-672D67980F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69A3E21-18C0-8A40-A938-37476C12F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52CB12-51ED-A446-9C3C-F35D31142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059F95-4C04-E547-9300-F2F057A7FFE4}"/>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6" name="Footer Placeholder 5">
            <a:extLst>
              <a:ext uri="{FF2B5EF4-FFF2-40B4-BE49-F238E27FC236}">
                <a16:creationId xmlns:a16="http://schemas.microsoft.com/office/drawing/2014/main" id="{CC1C1306-4AD9-0145-BBD3-E78F0D4DC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80F40-7164-5E4A-9F92-F1DFA2A12F05}"/>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2678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78F2-1F53-7D4A-B42F-383A3075D4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EC4E05-757D-5C4C-BE6C-81A4600A9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CE932-7D14-DF4F-A393-135620B31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972BB5-0653-3F44-96E7-EEE641812FA6}"/>
              </a:ext>
            </a:extLst>
          </p:cNvPr>
          <p:cNvSpPr>
            <a:spLocks noGrp="1"/>
          </p:cNvSpPr>
          <p:nvPr>
            <p:ph type="dt" sz="half" idx="10"/>
          </p:nvPr>
        </p:nvSpPr>
        <p:spPr/>
        <p:txBody>
          <a:bodyPr/>
          <a:lstStyle/>
          <a:p>
            <a:fld id="{D4627A31-9909-6C46-94E3-F848872A0E79}" type="datetimeFigureOut">
              <a:rPr lang="en-US" smtClean="0"/>
              <a:t>10/11/23</a:t>
            </a:fld>
            <a:endParaRPr lang="en-US"/>
          </a:p>
        </p:txBody>
      </p:sp>
      <p:sp>
        <p:nvSpPr>
          <p:cNvPr id="6" name="Footer Placeholder 5">
            <a:extLst>
              <a:ext uri="{FF2B5EF4-FFF2-40B4-BE49-F238E27FC236}">
                <a16:creationId xmlns:a16="http://schemas.microsoft.com/office/drawing/2014/main" id="{053CC349-519B-0D4A-9CC9-55F0C1076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08A5F-5DDE-0E41-ADCF-FB0BED180115}"/>
              </a:ext>
            </a:extLst>
          </p:cNvPr>
          <p:cNvSpPr>
            <a:spLocks noGrp="1"/>
          </p:cNvSpPr>
          <p:nvPr>
            <p:ph type="sldNum" sz="quarter" idx="12"/>
          </p:nvPr>
        </p:nvSpPr>
        <p:spPr/>
        <p:txBody>
          <a:bodyPr/>
          <a:lstStyle/>
          <a:p>
            <a:fld id="{E06228D5-47C4-4D4F-9890-A61038132E8F}" type="slidenum">
              <a:rPr lang="en-US" smtClean="0"/>
              <a:t>‹#›</a:t>
            </a:fld>
            <a:endParaRPr lang="en-US"/>
          </a:p>
        </p:txBody>
      </p:sp>
    </p:spTree>
    <p:extLst>
      <p:ext uri="{BB962C8B-B14F-4D97-AF65-F5344CB8AC3E}">
        <p14:creationId xmlns:p14="http://schemas.microsoft.com/office/powerpoint/2010/main" val="108562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5A1CC-2CED-1846-A291-9C32053D4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F435C9-6B24-BE48-B125-64EBF40B2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2BB3DE-A365-4148-8D97-5F6F6343C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27A31-9909-6C46-94E3-F848872A0E79}" type="datetimeFigureOut">
              <a:rPr lang="en-US" smtClean="0"/>
              <a:t>10/11/23</a:t>
            </a:fld>
            <a:endParaRPr lang="en-US"/>
          </a:p>
        </p:txBody>
      </p:sp>
      <p:sp>
        <p:nvSpPr>
          <p:cNvPr id="5" name="Footer Placeholder 4">
            <a:extLst>
              <a:ext uri="{FF2B5EF4-FFF2-40B4-BE49-F238E27FC236}">
                <a16:creationId xmlns:a16="http://schemas.microsoft.com/office/drawing/2014/main" id="{5ADF9F4B-EE0B-6046-9DA9-F0C85B41E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997A87-B2CC-A24B-8723-C5513CFC5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228D5-47C4-4D4F-9890-A61038132E8F}" type="slidenum">
              <a:rPr lang="en-US" smtClean="0"/>
              <a:t>‹#›</a:t>
            </a:fld>
            <a:endParaRPr lang="en-US"/>
          </a:p>
        </p:txBody>
      </p:sp>
    </p:spTree>
    <p:extLst>
      <p:ext uri="{BB962C8B-B14F-4D97-AF65-F5344CB8AC3E}">
        <p14:creationId xmlns:p14="http://schemas.microsoft.com/office/powerpoint/2010/main" val="328001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alestine_Liberation_Organization"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4FD97-F9FB-7545-8CA3-E67F9B3B1076}"/>
              </a:ext>
            </a:extLst>
          </p:cNvPr>
          <p:cNvSpPr>
            <a:spLocks noGrp="1"/>
          </p:cNvSpPr>
          <p:nvPr>
            <p:ph type="ctrTitle"/>
          </p:nvPr>
        </p:nvSpPr>
        <p:spPr>
          <a:xfrm>
            <a:off x="1285241" y="1008993"/>
            <a:ext cx="9231410" cy="3542045"/>
          </a:xfrm>
        </p:spPr>
        <p:txBody>
          <a:bodyPr anchor="b">
            <a:normAutofit/>
          </a:bodyPr>
          <a:lstStyle/>
          <a:p>
            <a:pPr algn="l"/>
            <a:r>
              <a:rPr lang="en-US" sz="11500"/>
              <a:t>Experiences: War</a:t>
            </a:r>
          </a:p>
        </p:txBody>
      </p:sp>
      <p:sp>
        <p:nvSpPr>
          <p:cNvPr id="3" name="Subtitle 2">
            <a:extLst>
              <a:ext uri="{FF2B5EF4-FFF2-40B4-BE49-F238E27FC236}">
                <a16:creationId xmlns:a16="http://schemas.microsoft.com/office/drawing/2014/main" id="{D1A9AC0C-DC03-404F-9D5B-ED923DF6F5A1}"/>
              </a:ext>
            </a:extLst>
          </p:cNvPr>
          <p:cNvSpPr>
            <a:spLocks noGrp="1"/>
          </p:cNvSpPr>
          <p:nvPr>
            <p:ph type="subTitle" idx="1"/>
          </p:nvPr>
        </p:nvSpPr>
        <p:spPr>
          <a:xfrm>
            <a:off x="1285241" y="4582814"/>
            <a:ext cx="7132335" cy="1312657"/>
          </a:xfrm>
        </p:spPr>
        <p:txBody>
          <a:bodyPr anchor="t">
            <a:normAutofit/>
          </a:bodyPr>
          <a:lstStyle/>
          <a:p>
            <a:pPr algn="l"/>
            <a:r>
              <a:rPr lang="en-US"/>
              <a:t>Waltz with Bashir</a:t>
            </a:r>
          </a:p>
        </p:txBody>
      </p:sp>
    </p:spTree>
    <p:extLst>
      <p:ext uri="{BB962C8B-B14F-4D97-AF65-F5344CB8AC3E}">
        <p14:creationId xmlns:p14="http://schemas.microsoft.com/office/powerpoint/2010/main" val="276937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pro-Palestinian woman and a pro-Israeli man shouting at each other">
            <a:extLst>
              <a:ext uri="{FF2B5EF4-FFF2-40B4-BE49-F238E27FC236}">
                <a16:creationId xmlns:a16="http://schemas.microsoft.com/office/drawing/2014/main" id="{A09848FD-27C7-C645-8CAF-DF17388D30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A5A53B9-478E-0B42-B8D1-6B56A59A7282}"/>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What’s new</a:t>
            </a:r>
          </a:p>
        </p:txBody>
      </p:sp>
      <p:sp>
        <p:nvSpPr>
          <p:cNvPr id="3" name="TextBox 2">
            <a:extLst>
              <a:ext uri="{FF2B5EF4-FFF2-40B4-BE49-F238E27FC236}">
                <a16:creationId xmlns:a16="http://schemas.microsoft.com/office/drawing/2014/main" id="{88499389-BF07-C246-B9E4-E5858DD75F6D}"/>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The Palestinian militant group Hamas (the</a:t>
            </a:r>
            <a:r>
              <a:rPr lang="en-US" sz="2000" b="0" i="0" dirty="0">
                <a:effectLst/>
              </a:rPr>
              <a:t> </a:t>
            </a:r>
            <a:r>
              <a:rPr lang="en-US" sz="2000" b="1" i="0" dirty="0">
                <a:effectLst/>
              </a:rPr>
              <a:t>Islamic Resistance Movement) launched an unprecedented assault on Israel, with hundreds of gunmen infiltrating communities near the Gaza Strip.</a:t>
            </a:r>
            <a:endParaRPr lang="en-US" sz="2000" dirty="0"/>
          </a:p>
        </p:txBody>
      </p:sp>
    </p:spTree>
    <p:extLst>
      <p:ext uri="{BB962C8B-B14F-4D97-AF65-F5344CB8AC3E}">
        <p14:creationId xmlns:p14="http://schemas.microsoft.com/office/powerpoint/2010/main" val="252612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E02788-250F-C142-BDD8-75C56FA77487}"/>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What happened next</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D4E19211-EA9E-AE42-A15E-2D1C2B1742CE}"/>
              </a:ext>
            </a:extLst>
          </p:cNvPr>
          <p:cNvSpPr txBox="1"/>
          <p:nvPr/>
        </p:nvSpPr>
        <p:spPr>
          <a:xfrm>
            <a:off x="865953" y="2546983"/>
            <a:ext cx="3868258" cy="523220"/>
          </a:xfrm>
          <a:prstGeom prst="rect">
            <a:avLst/>
          </a:prstGeom>
          <a:noFill/>
        </p:spPr>
        <p:txBody>
          <a:bodyPr wrap="square" rtlCol="0">
            <a:spAutoFit/>
          </a:bodyPr>
          <a:lstStyle/>
          <a:p>
            <a:pPr defTabSz="822960">
              <a:spcAft>
                <a:spcPts val="600"/>
              </a:spcAft>
            </a:pPr>
            <a:r>
              <a:rPr lang="en-US" sz="2800" kern="1200" dirty="0">
                <a:solidFill>
                  <a:schemeClr val="tx1"/>
                </a:solidFill>
                <a:latin typeface="+mn-lt"/>
                <a:ea typeface="+mn-ea"/>
                <a:cs typeface="+mn-cs"/>
              </a:rPr>
              <a:t>Sanction</a:t>
            </a:r>
            <a:endParaRPr lang="en-US" sz="3200" dirty="0"/>
          </a:p>
        </p:txBody>
      </p:sp>
      <p:pic>
        <p:nvPicPr>
          <p:cNvPr id="4" name="Picture 2" descr="A pro-Palestinian woman and a pro-Israeli man shouting at each other">
            <a:extLst>
              <a:ext uri="{FF2B5EF4-FFF2-40B4-BE49-F238E27FC236}">
                <a16:creationId xmlns:a16="http://schemas.microsoft.com/office/drawing/2014/main" id="{0426E184-5531-7547-B5F5-FB5E539A1D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8"/>
          <a:stretch/>
        </p:blipFill>
        <p:spPr bwMode="auto">
          <a:xfrm>
            <a:off x="4531512" y="1926266"/>
            <a:ext cx="6144030" cy="435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aganah (Jewish Underground) fighter just before the start of the Israeli War of Independence 1948, wearing a hat and glasses, pointing a gun">
            <a:extLst>
              <a:ext uri="{FF2B5EF4-FFF2-40B4-BE49-F238E27FC236}">
                <a16:creationId xmlns:a16="http://schemas.microsoft.com/office/drawing/2014/main" id="{4E13F6E5-D5C2-7F45-BFFD-07D2E20D81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29" r="7559"/>
          <a:stretch/>
        </p:blipFill>
        <p:spPr bwMode="auto">
          <a:xfrm>
            <a:off x="0"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F7E2AF9-C3D0-5348-9B53-992364236C53}"/>
              </a:ext>
            </a:extLst>
          </p:cNvPr>
          <p:cNvSpPr txBox="1"/>
          <p:nvPr/>
        </p:nvSpPr>
        <p:spPr>
          <a:xfrm>
            <a:off x="7231242" y="645318"/>
            <a:ext cx="4876799" cy="5567363"/>
          </a:xfrm>
          <a:prstGeom prst="rect">
            <a:avLst/>
          </a:prstGeom>
        </p:spPr>
        <p:txBody>
          <a:bodyPr vert="horz" lIns="91440" tIns="45720" rIns="91440" bIns="45720" rtlCol="0">
            <a:normAutofit fontScale="92500" lnSpcReduction="10000"/>
          </a:bodyPr>
          <a:lstStyle/>
          <a:p>
            <a:pPr indent="-228600" fontAlgn="base">
              <a:lnSpc>
                <a:spcPct val="90000"/>
              </a:lnSpc>
              <a:spcAft>
                <a:spcPts val="600"/>
              </a:spcAft>
              <a:buFont typeface="Arial" panose="020B0604020202020204" pitchFamily="34" charset="0"/>
              <a:buChar char="•"/>
            </a:pPr>
            <a:r>
              <a:rPr lang="en-US" sz="2400" b="0" i="0" dirty="0">
                <a:effectLst/>
              </a:rPr>
              <a:t>Britain took control of the area known as Palestine after the ruler of that part of the Middle East, the Ottoman Empire, was defeated in World War One.</a:t>
            </a:r>
          </a:p>
          <a:p>
            <a:pPr indent="-228600" fontAlgn="base">
              <a:lnSpc>
                <a:spcPct val="90000"/>
              </a:lnSpc>
              <a:spcAft>
                <a:spcPts val="600"/>
              </a:spcAft>
              <a:buFont typeface="Arial" panose="020B0604020202020204" pitchFamily="34" charset="0"/>
              <a:buChar char="•"/>
            </a:pPr>
            <a:endParaRPr lang="en-US" sz="2400" b="0" i="0" dirty="0">
              <a:effectLst/>
            </a:endParaRPr>
          </a:p>
          <a:p>
            <a:pPr indent="-228600" fontAlgn="base">
              <a:lnSpc>
                <a:spcPct val="90000"/>
              </a:lnSpc>
              <a:spcAft>
                <a:spcPts val="600"/>
              </a:spcAft>
              <a:buFont typeface="Arial" panose="020B0604020202020204" pitchFamily="34" charset="0"/>
              <a:buChar char="•"/>
            </a:pPr>
            <a:r>
              <a:rPr lang="en-US" sz="2400" b="0" i="0" dirty="0">
                <a:effectLst/>
              </a:rPr>
              <a:t>The land was inhabited by a Jewish minority and Arab majority, as well as other, smaller ethnic groups.</a:t>
            </a:r>
          </a:p>
          <a:p>
            <a:pPr indent="-228600" fontAlgn="base">
              <a:lnSpc>
                <a:spcPct val="90000"/>
              </a:lnSpc>
              <a:spcAft>
                <a:spcPts val="600"/>
              </a:spcAft>
              <a:buFont typeface="Arial" panose="020B0604020202020204" pitchFamily="34" charset="0"/>
              <a:buChar char="•"/>
            </a:pPr>
            <a:endParaRPr lang="en-US" sz="2400" b="0" i="0" dirty="0">
              <a:effectLst/>
            </a:endParaRPr>
          </a:p>
          <a:p>
            <a:pPr indent="-228600" fontAlgn="base">
              <a:lnSpc>
                <a:spcPct val="90000"/>
              </a:lnSpc>
              <a:spcAft>
                <a:spcPts val="600"/>
              </a:spcAft>
              <a:buFont typeface="Arial" panose="020B0604020202020204" pitchFamily="34" charset="0"/>
              <a:buChar char="•"/>
            </a:pPr>
            <a:r>
              <a:rPr lang="en-US" sz="2400" b="0" i="0" dirty="0">
                <a:effectLst/>
              </a:rPr>
              <a:t>Tensions between the two peoples grew when the international community gave the UK the task of establishing a "national home" in Palestine for Jewish people.</a:t>
            </a:r>
          </a:p>
          <a:p>
            <a:pPr indent="-228600" fontAlgn="base">
              <a:lnSpc>
                <a:spcPct val="90000"/>
              </a:lnSpc>
              <a:spcAft>
                <a:spcPts val="600"/>
              </a:spcAft>
              <a:buFont typeface="Arial" panose="020B0604020202020204" pitchFamily="34" charset="0"/>
              <a:buChar char="•"/>
            </a:pPr>
            <a:endParaRPr lang="en-US" sz="2400" b="0" i="0" dirty="0">
              <a:effectLst/>
            </a:endParaRPr>
          </a:p>
          <a:p>
            <a:pPr indent="-228600" fontAlgn="base">
              <a:lnSpc>
                <a:spcPct val="90000"/>
              </a:lnSpc>
              <a:spcAft>
                <a:spcPts val="600"/>
              </a:spcAft>
              <a:buFont typeface="Arial" panose="020B0604020202020204" pitchFamily="34" charset="0"/>
              <a:buChar char="•"/>
            </a:pPr>
            <a:r>
              <a:rPr lang="en-US" sz="2400" b="0" i="0" dirty="0">
                <a:effectLst/>
              </a:rPr>
              <a:t>To Jews Palestine was their ancestral home, but Palestinian Arabs also claimed the land and opposed the move.</a:t>
            </a:r>
          </a:p>
        </p:txBody>
      </p:sp>
    </p:spTree>
    <p:extLst>
      <p:ext uri="{BB962C8B-B14F-4D97-AF65-F5344CB8AC3E}">
        <p14:creationId xmlns:p14="http://schemas.microsoft.com/office/powerpoint/2010/main" val="379624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Rectangle 92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The soldiers of allied Arab Legion forces fire, 06 March 1948 from East sector of Jerusalem on Jewish fighters of the Haganah, the Jewish Agency self-defence force, based in Jemin Moshe quarter of the West sector of the city during during the first Arab-Jewish conflict.">
            <a:extLst>
              <a:ext uri="{FF2B5EF4-FFF2-40B4-BE49-F238E27FC236}">
                <a16:creationId xmlns:a16="http://schemas.microsoft.com/office/drawing/2014/main" id="{081A522E-75D6-F14A-A129-729C0F5EF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28" r="1286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9232" name="Rectangle 92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8A6C9BD-B17E-554C-B891-22C4E765F997}"/>
              </a:ext>
            </a:extLst>
          </p:cNvPr>
          <p:cNvSpPr txBox="1"/>
          <p:nvPr/>
        </p:nvSpPr>
        <p:spPr>
          <a:xfrm>
            <a:off x="7349067" y="340528"/>
            <a:ext cx="4839884" cy="6517472"/>
          </a:xfrm>
          <a:prstGeom prst="rect">
            <a:avLst/>
          </a:prstGeom>
        </p:spPr>
        <p:txBody>
          <a:bodyPr vert="horz" lIns="91440" tIns="45720" rIns="91440" bIns="45720" rtlCol="0">
            <a:noAutofit/>
          </a:bodyPr>
          <a:lstStyle/>
          <a:p>
            <a:pPr indent="-228600" fontAlgn="base">
              <a:lnSpc>
                <a:spcPct val="90000"/>
              </a:lnSpc>
              <a:spcAft>
                <a:spcPts val="600"/>
              </a:spcAft>
              <a:buFont typeface="Arial" panose="020B0604020202020204" pitchFamily="34" charset="0"/>
              <a:buChar char="•"/>
            </a:pPr>
            <a:r>
              <a:rPr lang="en-US" sz="2200" b="0" i="0" dirty="0">
                <a:effectLst/>
              </a:rPr>
              <a:t>Between the 1920s and 1940s, the number of Jews arriving there grew, with many fleeing from persecution in Europe, especially the Nazi Holocaust in World War Two.</a:t>
            </a:r>
          </a:p>
          <a:p>
            <a:pPr indent="-228600" fontAlgn="base">
              <a:lnSpc>
                <a:spcPct val="90000"/>
              </a:lnSpc>
              <a:spcAft>
                <a:spcPts val="600"/>
              </a:spcAft>
              <a:buFont typeface="Arial" panose="020B0604020202020204" pitchFamily="34" charset="0"/>
              <a:buChar char="•"/>
            </a:pPr>
            <a:endParaRPr lang="en-US" sz="2200" b="0" i="0" dirty="0">
              <a:effectLst/>
            </a:endParaRPr>
          </a:p>
          <a:p>
            <a:pPr indent="-228600" fontAlgn="base">
              <a:lnSpc>
                <a:spcPct val="90000"/>
              </a:lnSpc>
              <a:spcAft>
                <a:spcPts val="600"/>
              </a:spcAft>
              <a:buFont typeface="Arial" panose="020B0604020202020204" pitchFamily="34" charset="0"/>
              <a:buChar char="•"/>
            </a:pPr>
            <a:r>
              <a:rPr lang="en-US" sz="2200" b="0" i="0" dirty="0">
                <a:effectLst/>
              </a:rPr>
              <a:t>Violence between Jews and Arabs, and against British rule, also increased.</a:t>
            </a:r>
          </a:p>
          <a:p>
            <a:pPr indent="-228600" fontAlgn="base">
              <a:lnSpc>
                <a:spcPct val="90000"/>
              </a:lnSpc>
              <a:spcAft>
                <a:spcPts val="600"/>
              </a:spcAft>
              <a:buFont typeface="Arial" panose="020B0604020202020204" pitchFamily="34" charset="0"/>
              <a:buChar char="•"/>
            </a:pPr>
            <a:endParaRPr lang="en-US" sz="2200" b="0" i="0" dirty="0">
              <a:effectLst/>
            </a:endParaRPr>
          </a:p>
          <a:p>
            <a:pPr indent="-228600" fontAlgn="base">
              <a:lnSpc>
                <a:spcPct val="90000"/>
              </a:lnSpc>
              <a:spcAft>
                <a:spcPts val="600"/>
              </a:spcAft>
              <a:buFont typeface="Arial" panose="020B0604020202020204" pitchFamily="34" charset="0"/>
              <a:buChar char="•"/>
            </a:pPr>
            <a:r>
              <a:rPr lang="en-US" sz="2200" b="0" i="0" dirty="0">
                <a:effectLst/>
              </a:rPr>
              <a:t>In 1947, the UN voted for Palestine to be split into separate Jewish and Arab states, with Jerusalem becoming an international city.</a:t>
            </a:r>
          </a:p>
          <a:p>
            <a:pPr indent="-228600" fontAlgn="base">
              <a:lnSpc>
                <a:spcPct val="90000"/>
              </a:lnSpc>
              <a:spcAft>
                <a:spcPts val="600"/>
              </a:spcAft>
              <a:buFont typeface="Arial" panose="020B0604020202020204" pitchFamily="34" charset="0"/>
              <a:buChar char="•"/>
            </a:pPr>
            <a:endParaRPr lang="en-US" sz="2200" b="0" i="0" dirty="0">
              <a:effectLst/>
            </a:endParaRPr>
          </a:p>
          <a:p>
            <a:pPr indent="-228600" fontAlgn="base">
              <a:lnSpc>
                <a:spcPct val="90000"/>
              </a:lnSpc>
              <a:spcAft>
                <a:spcPts val="600"/>
              </a:spcAft>
              <a:buFont typeface="Arial" panose="020B0604020202020204" pitchFamily="34" charset="0"/>
              <a:buChar char="•"/>
            </a:pPr>
            <a:r>
              <a:rPr lang="en-US" sz="2200" b="0" i="0" dirty="0">
                <a:effectLst/>
              </a:rPr>
              <a:t>That plan was accepted by Jewish leaders but rejected by the Arab side and never implemented.</a:t>
            </a:r>
          </a:p>
        </p:txBody>
      </p:sp>
    </p:spTree>
    <p:extLst>
      <p:ext uri="{BB962C8B-B14F-4D97-AF65-F5344CB8AC3E}">
        <p14:creationId xmlns:p14="http://schemas.microsoft.com/office/powerpoint/2010/main" val="378005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Map showing the 1949 Armistice Lines">
            <a:extLst>
              <a:ext uri="{FF2B5EF4-FFF2-40B4-BE49-F238E27FC236}">
                <a16:creationId xmlns:a16="http://schemas.microsoft.com/office/drawing/2014/main" id="{DAEC07BE-9DD0-1141-90EE-F330383D03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182"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F36779E-DB7C-654F-89D6-56715FABD681}"/>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b="0" i="0">
                <a:effectLst/>
              </a:rPr>
              <a:t>In 1948, unable to solve the problem, Britain withdrew and Jewish leaders declared the creation of the State of Israel.</a:t>
            </a:r>
          </a:p>
          <a:p>
            <a:pPr indent="-228600" fontAlgn="base">
              <a:lnSpc>
                <a:spcPct val="90000"/>
              </a:lnSpc>
              <a:spcAft>
                <a:spcPts val="600"/>
              </a:spcAft>
              <a:buFont typeface="Arial" panose="020B0604020202020204" pitchFamily="34" charset="0"/>
              <a:buChar char="•"/>
            </a:pPr>
            <a:endParaRPr lang="en-US" b="0" i="0">
              <a:effectLst/>
            </a:endParaRPr>
          </a:p>
          <a:p>
            <a:pPr indent="-228600" fontAlgn="base">
              <a:lnSpc>
                <a:spcPct val="90000"/>
              </a:lnSpc>
              <a:spcAft>
                <a:spcPts val="600"/>
              </a:spcAft>
              <a:buFont typeface="Arial" panose="020B0604020202020204" pitchFamily="34" charset="0"/>
              <a:buChar char="•"/>
            </a:pPr>
            <a:r>
              <a:rPr lang="en-US" b="0" i="0">
                <a:effectLst/>
              </a:rPr>
              <a:t>It was intended to serve as a safe heaven for Jews fleeing persecution, as well as a national homeland for Jews.</a:t>
            </a:r>
          </a:p>
          <a:p>
            <a:pPr indent="-228600" fontAlgn="base">
              <a:lnSpc>
                <a:spcPct val="90000"/>
              </a:lnSpc>
              <a:spcAft>
                <a:spcPts val="600"/>
              </a:spcAft>
              <a:buFont typeface="Arial" panose="020B0604020202020204" pitchFamily="34" charset="0"/>
              <a:buChar char="•"/>
            </a:pPr>
            <a:endParaRPr lang="en-US" b="0" i="0">
              <a:effectLst/>
            </a:endParaRPr>
          </a:p>
          <a:p>
            <a:pPr indent="-228600" fontAlgn="base">
              <a:lnSpc>
                <a:spcPct val="90000"/>
              </a:lnSpc>
              <a:spcAft>
                <a:spcPts val="600"/>
              </a:spcAft>
              <a:buFont typeface="Arial" panose="020B0604020202020204" pitchFamily="34" charset="0"/>
              <a:buChar char="•"/>
            </a:pPr>
            <a:r>
              <a:rPr lang="en-US" b="0" i="0">
                <a:effectLst/>
              </a:rPr>
              <a:t>Fighting between Jewish and Arab militias had been intensifying for months, and the day after Israel declared statehood, five Arab countries attacked.</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EF2CA43-1F05-AA42-8AA7-70836EC3F371}"/>
              </a:ext>
            </a:extLst>
          </p:cNvPr>
          <p:cNvSpPr txBox="1"/>
          <p:nvPr/>
        </p:nvSpPr>
        <p:spPr>
          <a:xfrm>
            <a:off x="7239013" y="1148595"/>
            <a:ext cx="4282983" cy="584775"/>
          </a:xfrm>
          <a:prstGeom prst="rect">
            <a:avLst/>
          </a:prstGeom>
          <a:noFill/>
        </p:spPr>
        <p:txBody>
          <a:bodyPr wrap="square" rtlCol="0">
            <a:spAutoFit/>
          </a:bodyPr>
          <a:lstStyle/>
          <a:p>
            <a:r>
              <a:rPr lang="en-US" sz="3200" b="1" dirty="0"/>
              <a:t>Israel Palestine conflicts</a:t>
            </a:r>
          </a:p>
        </p:txBody>
      </p:sp>
    </p:spTree>
    <p:extLst>
      <p:ext uri="{BB962C8B-B14F-4D97-AF65-F5344CB8AC3E}">
        <p14:creationId xmlns:p14="http://schemas.microsoft.com/office/powerpoint/2010/main" val="386165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717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78" name="Rectangle 717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A2DB55-F5A6-204A-A578-9D6D00456E56}"/>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1700" b="0" i="0">
                <a:effectLst/>
              </a:rPr>
              <a:t>Hundreds of thousands of Palestinians fled or were forced out of their </a:t>
            </a:r>
            <a:r>
              <a:rPr lang="en-US" sz="1700"/>
              <a:t>homes</a:t>
            </a:r>
          </a:p>
          <a:p>
            <a:pPr indent="-228600" fontAlgn="base">
              <a:lnSpc>
                <a:spcPct val="90000"/>
              </a:lnSpc>
              <a:spcAft>
                <a:spcPts val="600"/>
              </a:spcAft>
              <a:buFont typeface="Arial" panose="020B0604020202020204" pitchFamily="34" charset="0"/>
              <a:buChar char="•"/>
            </a:pPr>
            <a:endParaRPr lang="en-US" sz="1700" b="0" i="0">
              <a:effectLst/>
            </a:endParaRPr>
          </a:p>
          <a:p>
            <a:pPr indent="-228600" fontAlgn="base">
              <a:lnSpc>
                <a:spcPct val="90000"/>
              </a:lnSpc>
              <a:spcAft>
                <a:spcPts val="600"/>
              </a:spcAft>
              <a:buFont typeface="Arial" panose="020B0604020202020204" pitchFamily="34" charset="0"/>
              <a:buChar char="•"/>
            </a:pPr>
            <a:r>
              <a:rPr lang="en-US" sz="1700" b="0" i="0">
                <a:effectLst/>
              </a:rPr>
              <a:t>By the time the fighting ended in a ceasefire the following year, Israel controlled most of the territory.</a:t>
            </a:r>
          </a:p>
          <a:p>
            <a:pPr indent="-228600" fontAlgn="base">
              <a:lnSpc>
                <a:spcPct val="90000"/>
              </a:lnSpc>
              <a:spcAft>
                <a:spcPts val="600"/>
              </a:spcAft>
              <a:buFont typeface="Arial" panose="020B0604020202020204" pitchFamily="34" charset="0"/>
              <a:buChar char="•"/>
            </a:pPr>
            <a:endParaRPr lang="en-US" sz="1700" b="0" i="0">
              <a:effectLst/>
            </a:endParaRPr>
          </a:p>
          <a:p>
            <a:pPr indent="-228600" fontAlgn="base">
              <a:lnSpc>
                <a:spcPct val="90000"/>
              </a:lnSpc>
              <a:spcAft>
                <a:spcPts val="600"/>
              </a:spcAft>
              <a:buFont typeface="Arial" panose="020B0604020202020204" pitchFamily="34" charset="0"/>
              <a:buChar char="•"/>
            </a:pPr>
            <a:r>
              <a:rPr lang="en-US" sz="1700" b="0" i="0">
                <a:effectLst/>
              </a:rPr>
              <a:t>Jordan occupied land which became known as the West Bank, and Egypt occupied Gaza.</a:t>
            </a:r>
          </a:p>
          <a:p>
            <a:pPr indent="-228600" fontAlgn="base">
              <a:lnSpc>
                <a:spcPct val="90000"/>
              </a:lnSpc>
              <a:spcAft>
                <a:spcPts val="600"/>
              </a:spcAft>
              <a:buFont typeface="Arial" panose="020B0604020202020204" pitchFamily="34" charset="0"/>
              <a:buChar char="•"/>
            </a:pPr>
            <a:r>
              <a:rPr lang="en-US" sz="1700" b="0" i="0">
                <a:effectLst/>
              </a:rPr>
              <a:t>Jerusalem was divided between Israeli forces in the West, and Jordanian forces in the East.</a:t>
            </a:r>
          </a:p>
          <a:p>
            <a:pPr indent="-228600" fontAlgn="base">
              <a:lnSpc>
                <a:spcPct val="90000"/>
              </a:lnSpc>
              <a:spcAft>
                <a:spcPts val="600"/>
              </a:spcAft>
              <a:buFont typeface="Arial" panose="020B0604020202020204" pitchFamily="34" charset="0"/>
              <a:buChar char="•"/>
            </a:pPr>
            <a:r>
              <a:rPr lang="en-US" sz="1700" b="0" i="0">
                <a:effectLst/>
              </a:rPr>
              <a:t>Because there was never a peace agreement there were more wars and fighting in the following decades.</a:t>
            </a:r>
          </a:p>
        </p:txBody>
      </p:sp>
      <p:sp>
        <p:nvSpPr>
          <p:cNvPr id="7183" name="Rectangle 718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ap showing Israel's boundaries today and Palestinian territories">
            <a:extLst>
              <a:ext uri="{FF2B5EF4-FFF2-40B4-BE49-F238E27FC236}">
                <a16:creationId xmlns:a16="http://schemas.microsoft.com/office/drawing/2014/main" id="{0A7D4941-0C7C-984A-ACE0-2CE180437C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8EE069D-D4F8-564D-920B-0AF98378BA5D}"/>
              </a:ext>
            </a:extLst>
          </p:cNvPr>
          <p:cNvSpPr txBox="1"/>
          <p:nvPr/>
        </p:nvSpPr>
        <p:spPr>
          <a:xfrm>
            <a:off x="728939" y="1022239"/>
            <a:ext cx="4282983" cy="584775"/>
          </a:xfrm>
          <a:prstGeom prst="rect">
            <a:avLst/>
          </a:prstGeom>
          <a:noFill/>
        </p:spPr>
        <p:txBody>
          <a:bodyPr wrap="square" rtlCol="0">
            <a:spAutoFit/>
          </a:bodyPr>
          <a:lstStyle/>
          <a:p>
            <a:r>
              <a:rPr lang="en-US" sz="3200" b="1" dirty="0"/>
              <a:t>Israel Palestine conflicts</a:t>
            </a:r>
          </a:p>
        </p:txBody>
      </p:sp>
    </p:spTree>
    <p:extLst>
      <p:ext uri="{BB962C8B-B14F-4D97-AF65-F5344CB8AC3E}">
        <p14:creationId xmlns:p14="http://schemas.microsoft.com/office/powerpoint/2010/main" val="97748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FB31-814A-53C8-72C7-C63C067DC9E6}"/>
              </a:ext>
            </a:extLst>
          </p:cNvPr>
          <p:cNvSpPr>
            <a:spLocks noGrp="1"/>
          </p:cNvSpPr>
          <p:nvPr>
            <p:ph type="title"/>
          </p:nvPr>
        </p:nvSpPr>
        <p:spPr>
          <a:xfrm>
            <a:off x="838200" y="365125"/>
            <a:ext cx="10515600" cy="1325563"/>
          </a:xfrm>
        </p:spPr>
        <p:txBody>
          <a:bodyPr>
            <a:normAutofit/>
          </a:bodyPr>
          <a:lstStyle/>
          <a:p>
            <a:r>
              <a:rPr lang="en-US" altLang="zh-CN"/>
              <a:t>Refugees</a:t>
            </a:r>
            <a:endParaRPr lang="zh-CN" altLang="en-US"/>
          </a:p>
        </p:txBody>
      </p:sp>
      <p:sp>
        <p:nvSpPr>
          <p:cNvPr id="3" name="Content Placeholder 2">
            <a:extLst>
              <a:ext uri="{FF2B5EF4-FFF2-40B4-BE49-F238E27FC236}">
                <a16:creationId xmlns:a16="http://schemas.microsoft.com/office/drawing/2014/main" id="{BA0D470C-CFD0-876C-08E4-0FFFF2C0E10D}"/>
              </a:ext>
            </a:extLst>
          </p:cNvPr>
          <p:cNvSpPr>
            <a:spLocks noGrp="1"/>
          </p:cNvSpPr>
          <p:nvPr>
            <p:ph idx="1"/>
          </p:nvPr>
        </p:nvSpPr>
        <p:spPr>
          <a:xfrm>
            <a:off x="838200" y="1825625"/>
            <a:ext cx="10515600" cy="4351338"/>
          </a:xfrm>
        </p:spPr>
        <p:txBody>
          <a:bodyPr>
            <a:normAutofit/>
          </a:bodyPr>
          <a:lstStyle/>
          <a:p>
            <a:endParaRPr lang="en-US" altLang="zh-CN" dirty="0"/>
          </a:p>
          <a:p>
            <a:r>
              <a:rPr lang="en-US" altLang="zh-CN" b="1" dirty="0"/>
              <a:t>Do countries have a moral obligation to take refugees? What about children?</a:t>
            </a:r>
          </a:p>
          <a:p>
            <a:endParaRPr lang="en-US" altLang="zh-CN" b="1" dirty="0"/>
          </a:p>
          <a:p>
            <a:r>
              <a:rPr lang="en-US" altLang="zh-CN" b="1" dirty="0"/>
              <a:t>Do countries have a moral obligation to take refugees fleeing from their country due to destruction caused by climate change?</a:t>
            </a:r>
            <a:endParaRPr lang="zh-CN" altLang="en-US" b="1" dirty="0"/>
          </a:p>
        </p:txBody>
      </p:sp>
    </p:spTree>
    <p:extLst>
      <p:ext uri="{BB962C8B-B14F-4D97-AF65-F5344CB8AC3E}">
        <p14:creationId xmlns:p14="http://schemas.microsoft.com/office/powerpoint/2010/main" val="224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A152E2-0FCF-9B43-AFF8-C2687805DCFE}"/>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kern="1200">
                <a:solidFill>
                  <a:schemeClr val="tx1"/>
                </a:solidFill>
                <a:latin typeface="+mj-lt"/>
                <a:ea typeface="+mj-ea"/>
                <a:cs typeface="+mj-cs"/>
              </a:rPr>
              <a:t>What challenges may refugees face?</a:t>
            </a:r>
          </a:p>
        </p:txBody>
      </p:sp>
      <p:sp>
        <p:nvSpPr>
          <p:cNvPr id="3" name="TextBox 2">
            <a:extLst>
              <a:ext uri="{FF2B5EF4-FFF2-40B4-BE49-F238E27FC236}">
                <a16:creationId xmlns:a16="http://schemas.microsoft.com/office/drawing/2014/main" id="{93BEE802-7FFA-5540-98FE-762F55015366}"/>
              </a:ext>
            </a:extLst>
          </p:cNvPr>
          <p:cNvSpPr txBox="1"/>
          <p:nvPr/>
        </p:nvSpPr>
        <p:spPr>
          <a:xfrm>
            <a:off x="1285240" y="2969469"/>
            <a:ext cx="8074815" cy="280039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Application for an asylum could be rejected, then they will be deported. What would happen to them then?</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They may wait in refugee camps for weeks/months/years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They may be put in prison being misjudged as illegal immigrates </a:t>
            </a:r>
          </a:p>
        </p:txBody>
      </p:sp>
    </p:spTree>
    <p:extLst>
      <p:ext uri="{BB962C8B-B14F-4D97-AF65-F5344CB8AC3E}">
        <p14:creationId xmlns:p14="http://schemas.microsoft.com/office/powerpoint/2010/main" val="25154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8" name="Arc 105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870F9DC-C67E-9A4D-8D90-5E1E71AF3696}"/>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Lebanon</a:t>
            </a:r>
          </a:p>
        </p:txBody>
      </p:sp>
      <p:sp>
        <p:nvSpPr>
          <p:cNvPr id="1060" name="Freeform: Shape 105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ebanon">
            <a:extLst>
              <a:ext uri="{FF2B5EF4-FFF2-40B4-BE49-F238E27FC236}">
                <a16:creationId xmlns:a16="http://schemas.microsoft.com/office/drawing/2014/main" id="{72DCE1BD-AD0A-3F47-A170-2AB0BFF431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182" y="1940772"/>
            <a:ext cx="4777381" cy="28067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6F9F95-3715-A144-8B34-B1083586B1B6}"/>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0" dirty="0">
                <a:effectLst/>
              </a:rPr>
              <a:t>Lebanon</a:t>
            </a:r>
            <a:r>
              <a:rPr lang="en-US" b="0" i="0" dirty="0">
                <a:effectLst/>
              </a:rPr>
              <a:t>, country located on the eastern shore of the Mediterran</a:t>
            </a:r>
            <a:r>
              <a:rPr lang="en-US" dirty="0"/>
              <a:t>ean Sea</a:t>
            </a:r>
            <a:r>
              <a:rPr lang="en-US" b="0" i="0" dirty="0">
                <a:effectLst/>
              </a:rPr>
              <a:t>. It consists of a narrow strip of territory and is one of the world’s smaller </a:t>
            </a:r>
            <a:r>
              <a:rPr lang="en-US" b="0" i="0" u="none" strike="noStrike" dirty="0">
                <a:effectLst/>
              </a:rPr>
              <a:t>sovereign </a:t>
            </a:r>
            <a:r>
              <a:rPr lang="en-US" b="0" i="0" dirty="0">
                <a:effectLst/>
              </a:rPr>
              <a:t>states. The capital is Beirut</a:t>
            </a:r>
          </a:p>
          <a:p>
            <a:pPr indent="-228600">
              <a:lnSpc>
                <a:spcPct val="90000"/>
              </a:lnSpc>
              <a:spcAft>
                <a:spcPts val="600"/>
              </a:spcAft>
              <a:buFont typeface="Arial" panose="020B0604020202020204" pitchFamily="34" charset="0"/>
              <a:buChar char="•"/>
            </a:pPr>
            <a:r>
              <a:rPr lang="en-US" dirty="0"/>
              <a:t>Lebanon shares many of the cultural characteristics of the Arab world</a:t>
            </a:r>
          </a:p>
          <a:p>
            <a:pPr indent="-228600">
              <a:lnSpc>
                <a:spcPct val="90000"/>
              </a:lnSpc>
              <a:spcAft>
                <a:spcPts val="600"/>
              </a:spcAft>
              <a:buFont typeface="Arial" panose="020B0604020202020204" pitchFamily="34" charset="0"/>
              <a:buChar char="•"/>
            </a:pPr>
            <a:r>
              <a:rPr lang="en-US" dirty="0"/>
              <a:t>Identifying all Lebanese as ethnically Arab is a widely employed example of </a:t>
            </a:r>
            <a:r>
              <a:rPr lang="en-US" dirty="0" err="1"/>
              <a:t>panethnicity</a:t>
            </a:r>
            <a:r>
              <a:rPr lang="en-US" dirty="0"/>
              <a:t> since in reality, the Lebanese "are descended from many different peoples who are either indigenous, or have occupied, invaded, or settled this corner of the world", making Lebanon, "a mosaic of closely interrelated cultures"</a:t>
            </a:r>
          </a:p>
        </p:txBody>
      </p:sp>
    </p:spTree>
    <p:extLst>
      <p:ext uri="{BB962C8B-B14F-4D97-AF65-F5344CB8AC3E}">
        <p14:creationId xmlns:p14="http://schemas.microsoft.com/office/powerpoint/2010/main" val="5612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fined">
            <a:extLst>
              <a:ext uri="{FF2B5EF4-FFF2-40B4-BE49-F238E27FC236}">
                <a16:creationId xmlns:a16="http://schemas.microsoft.com/office/drawing/2014/main" id="{492E9236-CCF5-7B42-8F2B-EAB6AEBCD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81" r="1" b="1334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8055B48-D9FB-8845-969B-535523B07B7A}"/>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Civil War</a:t>
            </a:r>
          </a:p>
        </p:txBody>
      </p:sp>
      <p:sp>
        <p:nvSpPr>
          <p:cNvPr id="2" name="TextBox 1">
            <a:extLst>
              <a:ext uri="{FF2B5EF4-FFF2-40B4-BE49-F238E27FC236}">
                <a16:creationId xmlns:a16="http://schemas.microsoft.com/office/drawing/2014/main" id="{727AEAC6-C9F5-3A40-B0F2-C71B7AC51B19}"/>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1975-1990</a:t>
            </a:r>
          </a:p>
          <a:p>
            <a:pPr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0" i="0">
                <a:effectLst/>
              </a:rPr>
              <a:t>Fighting between Maronite-Christian and Palestinian forces (mainly from the </a:t>
            </a:r>
            <a:r>
              <a:rPr lang="en-US" sz="2000" b="0" i="0" u="none" strike="noStrike">
                <a:effectLst/>
                <a:hlinkClick r:id="rId3" tooltip="Palestine Liberation Organization"/>
              </a:rPr>
              <a:t>Palestine Liberation Organization</a:t>
            </a:r>
            <a:r>
              <a:rPr lang="en-US" sz="2000" b="0" i="0">
                <a:effectLst/>
              </a:rPr>
              <a:t>) began in 1975; leftist, Muslim, and pan-Arabist Lebanese groups formed an alliance with the Palestinians in Lebanon.</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9101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ight Triangle 205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AF963D-90EC-7045-985B-EB30960A09B1}"/>
              </a:ext>
            </a:extLst>
          </p:cNvPr>
          <p:cNvSpPr txBox="1"/>
          <p:nvPr/>
        </p:nvSpPr>
        <p:spPr>
          <a:xfrm>
            <a:off x="1127760" y="4212709"/>
            <a:ext cx="8232296" cy="13376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a:latin typeface="+mj-lt"/>
                <a:ea typeface="+mj-ea"/>
                <a:cs typeface="+mj-cs"/>
              </a:rPr>
              <a:t>Israel</a:t>
            </a:r>
          </a:p>
        </p:txBody>
      </p:sp>
      <p:pic>
        <p:nvPicPr>
          <p:cNvPr id="2050" name="Picture 2" descr="Star of David centred between two horizontal stripes of a Jewish prayer shawl">
            <a:extLst>
              <a:ext uri="{FF2B5EF4-FFF2-40B4-BE49-F238E27FC236}">
                <a16:creationId xmlns:a16="http://schemas.microsoft.com/office/drawing/2014/main" id="{C6D96C33-E12F-5E4E-A945-78190422F9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07" r="11856" b="1"/>
          <a:stretch/>
        </p:blipFill>
        <p:spPr bwMode="auto">
          <a:xfrm>
            <a:off x="1123359" y="1107907"/>
            <a:ext cx="2935720" cy="27996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A2C7B7-ACC8-D345-A8CA-25F749209E35}"/>
              </a:ext>
            </a:extLst>
          </p:cNvPr>
          <p:cNvSpPr txBox="1"/>
          <p:nvPr/>
        </p:nvSpPr>
        <p:spPr>
          <a:xfrm>
            <a:off x="4654294" y="1107906"/>
            <a:ext cx="5414265" cy="38797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0" dirty="0">
                <a:effectLst/>
              </a:rPr>
              <a:t>Israel</a:t>
            </a:r>
            <a:r>
              <a:rPr lang="en-US" sz="2000" b="1" i="0" dirty="0">
                <a:effectLst/>
              </a:rPr>
              <a:t>, </a:t>
            </a:r>
            <a:r>
              <a:rPr lang="en-US" sz="2000" b="0" i="0" dirty="0">
                <a:effectLst/>
              </a:rPr>
              <a:t>officially the </a:t>
            </a:r>
            <a:r>
              <a:rPr lang="en-US" sz="2000" i="0" dirty="0">
                <a:effectLst/>
              </a:rPr>
              <a:t>State of Israel</a:t>
            </a:r>
            <a:r>
              <a:rPr lang="en-US" sz="2000" dirty="0"/>
              <a:t>, </a:t>
            </a:r>
            <a:r>
              <a:rPr lang="en-US" sz="2000" b="0" i="0" dirty="0">
                <a:effectLst/>
              </a:rPr>
              <a:t>is a country in West Asia. It is boarded by Lebanon to the north</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0" i="0" dirty="0">
                <a:effectLst/>
              </a:rPr>
              <a:t>Israel's diverse culture stems from the diversity of its population. Jews from diaspora communities around the world brought their cultural and religious traditions back with them, creating a melting pot of Jewish customs and beliefs. Arab influences are present in many cultural spheres as well. (dominated by Hebrew culture but strongly influenced by Arabic culture too)</a:t>
            </a:r>
            <a:endParaRPr lang="en-US" sz="2000" dirty="0"/>
          </a:p>
        </p:txBody>
      </p:sp>
    </p:spTree>
    <p:extLst>
      <p:ext uri="{BB962C8B-B14F-4D97-AF65-F5344CB8AC3E}">
        <p14:creationId xmlns:p14="http://schemas.microsoft.com/office/powerpoint/2010/main" val="81158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8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Here is a map of Israel and its bordering countries. From the picture the  power hungry Palestinians are in search to take Jerusalem to… | Lebanon, Lebanon  map, Map">
            <a:extLst>
              <a:ext uri="{FF2B5EF4-FFF2-40B4-BE49-F238E27FC236}">
                <a16:creationId xmlns:a16="http://schemas.microsoft.com/office/drawing/2014/main" id="{C4A155DA-F142-F340-B229-E26BB10545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68247" y="643467"/>
            <a:ext cx="605550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6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DB60271-CC36-038E-7174-CCC14F968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BE5F26-BAF2-CB4C-AE37-ED3E8B83A33F}"/>
              </a:ext>
            </a:extLst>
          </p:cNvPr>
          <p:cNvSpPr txBox="1"/>
          <p:nvPr/>
        </p:nvSpPr>
        <p:spPr>
          <a:xfrm>
            <a:off x="799001" y="952594"/>
            <a:ext cx="10593993" cy="10294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0" kern="1200" dirty="0">
                <a:solidFill>
                  <a:schemeClr val="tx1"/>
                </a:solidFill>
                <a:effectLst/>
                <a:latin typeface="+mj-lt"/>
                <a:ea typeface="+mj-ea"/>
                <a:cs typeface="+mj-cs"/>
              </a:rPr>
              <a:t>Israeli–Palestinian conflict</a:t>
            </a:r>
          </a:p>
          <a:p>
            <a:pPr>
              <a:lnSpc>
                <a:spcPct val="90000"/>
              </a:lnSpc>
              <a:spcBef>
                <a:spcPct val="0"/>
              </a:spcBef>
              <a:spcAft>
                <a:spcPts val="600"/>
              </a:spcAft>
            </a:pPr>
            <a:endParaRPr lang="en-US" sz="1000" b="1" kern="1200" dirty="0">
              <a:solidFill>
                <a:schemeClr val="tx1"/>
              </a:solidFill>
              <a:latin typeface="+mj-lt"/>
              <a:ea typeface="+mj-ea"/>
              <a:cs typeface="+mj-cs"/>
            </a:endParaRPr>
          </a:p>
          <a:p>
            <a:pPr>
              <a:lnSpc>
                <a:spcPct val="90000"/>
              </a:lnSpc>
              <a:spcBef>
                <a:spcPct val="0"/>
              </a:spcBef>
              <a:spcAft>
                <a:spcPts val="600"/>
              </a:spcAft>
            </a:pPr>
            <a:endParaRPr lang="en-US" sz="1000" i="0" kern="1200" dirty="0">
              <a:solidFill>
                <a:schemeClr val="tx1"/>
              </a:solidFill>
              <a:effectLst/>
              <a:latin typeface="+mj-lt"/>
              <a:ea typeface="+mj-ea"/>
              <a:cs typeface="+mj-cs"/>
            </a:endParaRPr>
          </a:p>
          <a:p>
            <a:pPr>
              <a:lnSpc>
                <a:spcPct val="90000"/>
              </a:lnSpc>
              <a:spcBef>
                <a:spcPct val="0"/>
              </a:spcBef>
              <a:spcAft>
                <a:spcPts val="600"/>
              </a:spcAft>
            </a:pPr>
            <a:endParaRPr lang="en-US" sz="1000" kern="1200" dirty="0">
              <a:solidFill>
                <a:schemeClr val="tx1"/>
              </a:solidFill>
              <a:latin typeface="+mj-lt"/>
              <a:ea typeface="+mj-ea"/>
              <a:cs typeface="+mj-cs"/>
            </a:endParaRPr>
          </a:p>
        </p:txBody>
      </p:sp>
      <p:pic>
        <p:nvPicPr>
          <p:cNvPr id="1026" name="Picture 2">
            <a:extLst>
              <a:ext uri="{FF2B5EF4-FFF2-40B4-BE49-F238E27FC236}">
                <a16:creationId xmlns:a16="http://schemas.microsoft.com/office/drawing/2014/main" id="{83162960-D386-2849-A13F-D36B6E3412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3284" y="2267614"/>
            <a:ext cx="6711352" cy="37827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35207D-18CA-CC48-8B55-076B266C52FC}"/>
              </a:ext>
            </a:extLst>
          </p:cNvPr>
          <p:cNvSpPr txBox="1"/>
          <p:nvPr/>
        </p:nvSpPr>
        <p:spPr>
          <a:xfrm>
            <a:off x="799001" y="2934607"/>
            <a:ext cx="3643533" cy="1763560"/>
          </a:xfrm>
          <a:prstGeom prst="rect">
            <a:avLst/>
          </a:prstGeom>
          <a:noFill/>
        </p:spPr>
        <p:txBody>
          <a:bodyPr wrap="square" rtlCol="0">
            <a:spAutoFit/>
          </a:bodyPr>
          <a:lstStyle/>
          <a:p>
            <a:pPr>
              <a:lnSpc>
                <a:spcPct val="90000"/>
              </a:lnSpc>
              <a:spcBef>
                <a:spcPct val="0"/>
              </a:spcBef>
              <a:spcAft>
                <a:spcPts val="600"/>
              </a:spcAft>
            </a:pPr>
            <a:r>
              <a:rPr lang="en-US" sz="2800" kern="1200" dirty="0">
                <a:solidFill>
                  <a:schemeClr val="tx1"/>
                </a:solidFill>
                <a:latin typeface="+mj-lt"/>
                <a:ea typeface="+mj-ea"/>
                <a:cs typeface="+mj-cs"/>
              </a:rPr>
              <a:t>Jew versus Islamic</a:t>
            </a:r>
          </a:p>
          <a:p>
            <a:pPr>
              <a:lnSpc>
                <a:spcPct val="90000"/>
              </a:lnSpc>
              <a:spcBef>
                <a:spcPct val="0"/>
              </a:spcBef>
              <a:spcAft>
                <a:spcPts val="600"/>
              </a:spcAft>
            </a:pPr>
            <a:endParaRPr lang="en-US" sz="2800" b="1" i="0" kern="1200" dirty="0">
              <a:solidFill>
                <a:schemeClr val="tx1"/>
              </a:solidFill>
              <a:effectLst/>
              <a:latin typeface="+mj-lt"/>
              <a:ea typeface="+mj-ea"/>
              <a:cs typeface="+mj-cs"/>
            </a:endParaRPr>
          </a:p>
          <a:p>
            <a:pPr>
              <a:lnSpc>
                <a:spcPct val="90000"/>
              </a:lnSpc>
              <a:spcBef>
                <a:spcPct val="0"/>
              </a:spcBef>
              <a:spcAft>
                <a:spcPts val="600"/>
              </a:spcAft>
            </a:pPr>
            <a:r>
              <a:rPr lang="en-US" sz="2800" kern="1200" dirty="0">
                <a:solidFill>
                  <a:schemeClr val="tx1"/>
                </a:solidFill>
                <a:latin typeface="+mj-lt"/>
                <a:ea typeface="+mj-ea"/>
                <a:cs typeface="+mj-cs"/>
              </a:rPr>
              <a:t>Two-state policy </a:t>
            </a:r>
            <a:endParaRPr lang="en-US" sz="2800" i="0" kern="1200" dirty="0">
              <a:solidFill>
                <a:schemeClr val="tx1"/>
              </a:solidFill>
              <a:effectLst/>
              <a:latin typeface="+mj-lt"/>
              <a:ea typeface="+mj-ea"/>
              <a:cs typeface="+mj-cs"/>
            </a:endParaRPr>
          </a:p>
          <a:p>
            <a:endParaRPr lang="en-US" dirty="0"/>
          </a:p>
        </p:txBody>
      </p:sp>
    </p:spTree>
    <p:extLst>
      <p:ext uri="{BB962C8B-B14F-4D97-AF65-F5344CB8AC3E}">
        <p14:creationId xmlns:p14="http://schemas.microsoft.com/office/powerpoint/2010/main" val="81064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29AC1-4075-7641-9CB9-8DF059B53248}"/>
              </a:ext>
            </a:extLst>
          </p:cNvPr>
          <p:cNvSpPr txBox="1"/>
          <p:nvPr/>
        </p:nvSpPr>
        <p:spPr>
          <a:xfrm>
            <a:off x="745587" y="474345"/>
            <a:ext cx="4839286" cy="5909310"/>
          </a:xfrm>
          <a:prstGeom prst="rect">
            <a:avLst/>
          </a:prstGeom>
          <a:noFill/>
        </p:spPr>
        <p:txBody>
          <a:bodyPr wrap="square" rtlCol="0">
            <a:spAutoFit/>
          </a:bodyPr>
          <a:lstStyle/>
          <a:p>
            <a:r>
              <a:rPr lang="en-US" dirty="0"/>
              <a:t>1982. 9.14  4:10pm Beirut, the Capital of Lebanon</a:t>
            </a:r>
          </a:p>
          <a:p>
            <a:endParaRPr lang="en-US" dirty="0"/>
          </a:p>
          <a:p>
            <a:r>
              <a:rPr lang="en-US" dirty="0"/>
              <a:t>An important meeting held in The Lebanese </a:t>
            </a:r>
            <a:r>
              <a:rPr lang="en-US" dirty="0" err="1"/>
              <a:t>Kataeb</a:t>
            </a:r>
            <a:r>
              <a:rPr lang="en-US" dirty="0"/>
              <a:t> Party. A pre-placed bomb killed the young president Bashir Gemayel</a:t>
            </a:r>
          </a:p>
          <a:p>
            <a:endParaRPr lang="en-US" dirty="0">
              <a:solidFill>
                <a:srgbClr val="4D5156"/>
              </a:solidFill>
              <a:latin typeface="arial" panose="020B0604020202020204" pitchFamily="34" charset="0"/>
            </a:endParaRPr>
          </a:p>
          <a:p>
            <a:r>
              <a:rPr lang="en-US" dirty="0"/>
              <a:t>Israeli army invade Lebanon shortly after this incident. They have been looking for opportunities to slaughter the Palestinians in a refugee camp in Beirut. The excuse is that about 2,000 people were left after the Palestine Liberation Organization withdrew from Beirut in August. In order to “restore and maintain order in Beirut” they want to “search for the remaining Palestinian guerrillas.”</a:t>
            </a:r>
          </a:p>
          <a:p>
            <a:endParaRPr lang="en-US" dirty="0"/>
          </a:p>
          <a:p>
            <a:r>
              <a:rPr lang="en-US" dirty="0"/>
              <a:t>When Bashir is murdered, no one can stop them from doing so. However, Israelis are afraid of suffering from world public opinion, they decided to appear as little as possible in the massacre.</a:t>
            </a:r>
            <a:endParaRPr lang="en-AU" dirty="0"/>
          </a:p>
          <a:p>
            <a:endParaRPr lang="en-AU" b="0" i="0" dirty="0">
              <a:solidFill>
                <a:srgbClr val="4D5156"/>
              </a:solidFill>
              <a:effectLst/>
              <a:latin typeface="arial" panose="020B0604020202020204" pitchFamily="34" charset="0"/>
            </a:endParaRPr>
          </a:p>
        </p:txBody>
      </p:sp>
      <p:sp>
        <p:nvSpPr>
          <p:cNvPr id="3" name="TextBox 2">
            <a:extLst>
              <a:ext uri="{FF2B5EF4-FFF2-40B4-BE49-F238E27FC236}">
                <a16:creationId xmlns:a16="http://schemas.microsoft.com/office/drawing/2014/main" id="{C85C0775-52CA-3643-BD63-C03553F7E61F}"/>
              </a:ext>
            </a:extLst>
          </p:cNvPr>
          <p:cNvSpPr txBox="1"/>
          <p:nvPr/>
        </p:nvSpPr>
        <p:spPr>
          <a:xfrm>
            <a:off x="6607129" y="474345"/>
            <a:ext cx="4839284" cy="3139321"/>
          </a:xfrm>
          <a:prstGeom prst="rect">
            <a:avLst/>
          </a:prstGeom>
          <a:noFill/>
        </p:spPr>
        <p:txBody>
          <a:bodyPr wrap="square" rtlCol="0">
            <a:spAutoFit/>
          </a:bodyPr>
          <a:lstStyle/>
          <a:p>
            <a:r>
              <a:rPr lang="en-US" dirty="0"/>
              <a:t>1982. 9.15 2:00 am, The </a:t>
            </a:r>
            <a:r>
              <a:rPr lang="en-US" dirty="0" err="1"/>
              <a:t>Isaraeli</a:t>
            </a:r>
            <a:r>
              <a:rPr lang="en-US" dirty="0"/>
              <a:t> army quickly entered two Palestinian refuge camps in West Beirut, Shatila and Sabra. At that time thousands of Palestinian civilians were sleeping soundly, and these people didn’t expect it. </a:t>
            </a:r>
          </a:p>
          <a:p>
            <a:endParaRPr lang="en-US" dirty="0"/>
          </a:p>
          <a:p>
            <a:r>
              <a:rPr lang="en-US" dirty="0"/>
              <a:t>Around 6 am, the Israeli army let a team of right-wing extremists in from south , and the massacre has began. </a:t>
            </a:r>
          </a:p>
          <a:p>
            <a:r>
              <a:rPr lang="en-US" dirty="0"/>
              <a:t>Meanwhile Israel provide the extremists with artillery support  </a:t>
            </a:r>
          </a:p>
        </p:txBody>
      </p:sp>
    </p:spTree>
    <p:extLst>
      <p:ext uri="{BB962C8B-B14F-4D97-AF65-F5344CB8AC3E}">
        <p14:creationId xmlns:p14="http://schemas.microsoft.com/office/powerpoint/2010/main" val="111483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06E86C-B992-D145-B1AC-2BB602DEB914}"/>
              </a:ext>
            </a:extLst>
          </p:cNvPr>
          <p:cNvSpPr txBox="1"/>
          <p:nvPr/>
        </p:nvSpPr>
        <p:spPr>
          <a:xfrm>
            <a:off x="2116666" y="2404533"/>
            <a:ext cx="7687734" cy="2554545"/>
          </a:xfrm>
          <a:prstGeom prst="rect">
            <a:avLst/>
          </a:prstGeom>
          <a:noFill/>
        </p:spPr>
        <p:txBody>
          <a:bodyPr wrap="square" rtlCol="0">
            <a:spAutoFit/>
          </a:bodyPr>
          <a:lstStyle/>
          <a:p>
            <a:r>
              <a:rPr lang="en-US" sz="3200" b="1" dirty="0"/>
              <a:t>The Israeli Supreme Court ruled that, taking into account the government’s opinion, the court did not agree to declassify the investigation report of the 1982 massacre in Lebanon</a:t>
            </a:r>
          </a:p>
        </p:txBody>
      </p:sp>
    </p:spTree>
    <p:extLst>
      <p:ext uri="{BB962C8B-B14F-4D97-AF65-F5344CB8AC3E}">
        <p14:creationId xmlns:p14="http://schemas.microsoft.com/office/powerpoint/2010/main" val="189876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C32363B4-67F8-6245-8409-D055E5DBA7AF}"/>
              </a:ext>
            </a:extLst>
          </p:cNvPr>
          <p:cNvSpPr txBox="1"/>
          <p:nvPr/>
        </p:nvSpPr>
        <p:spPr>
          <a:xfrm>
            <a:off x="838200" y="401221"/>
            <a:ext cx="10515600" cy="134806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FFFFFF"/>
                </a:solidFill>
                <a:latin typeface="+mj-lt"/>
                <a:ea typeface="+mj-ea"/>
                <a:cs typeface="+mj-cs"/>
              </a:rPr>
              <a:t>Reading 1</a:t>
            </a:r>
          </a:p>
        </p:txBody>
      </p:sp>
      <p:sp>
        <p:nvSpPr>
          <p:cNvPr id="3" name="TextBox 2">
            <a:extLst>
              <a:ext uri="{FF2B5EF4-FFF2-40B4-BE49-F238E27FC236}">
                <a16:creationId xmlns:a16="http://schemas.microsoft.com/office/drawing/2014/main" id="{19773AF7-458F-DD4B-9D4B-63E0608F4143}"/>
              </a:ext>
            </a:extLst>
          </p:cNvPr>
          <p:cNvSpPr txBox="1"/>
          <p:nvPr/>
        </p:nvSpPr>
        <p:spPr>
          <a:xfrm>
            <a:off x="836676" y="2467101"/>
            <a:ext cx="10515600" cy="4271211"/>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dirty="0"/>
              <a:t>What’s movie about according to the writer?</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What’s the significance of showing Boaz’s dream about dogs?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How does the use of animation help to demonstrate soldiers’ trauma in the war?</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What does the blue woman symbolizing?</a:t>
            </a:r>
          </a:p>
          <a:p>
            <a:pPr indent="-228600">
              <a:lnSpc>
                <a:spcPct val="90000"/>
              </a:lnSpc>
              <a:spcAft>
                <a:spcPts val="600"/>
              </a:spcAft>
              <a:buFont typeface="Arial" panose="020B0604020202020204" pitchFamily="34" charset="0"/>
              <a:buChar char="•"/>
            </a:pPr>
            <a:r>
              <a:rPr lang="en-US" sz="2000" dirty="0"/>
              <a:t>Why would the soldier imagine her according to the writer?</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What’s another way soldiers adopted to deal with the horror of war according to the movie?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What effect animation has on the audience?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700" dirty="0"/>
          </a:p>
        </p:txBody>
      </p:sp>
    </p:spTree>
    <p:extLst>
      <p:ext uri="{BB962C8B-B14F-4D97-AF65-F5344CB8AC3E}">
        <p14:creationId xmlns:p14="http://schemas.microsoft.com/office/powerpoint/2010/main" val="30589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9801</TotalTime>
  <Words>1121</Words>
  <Application>Microsoft Macintosh PowerPoint</Application>
  <PresentationFormat>Widescreen</PresentationFormat>
  <Paragraphs>93</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Calibri</vt:lpstr>
      <vt:lpstr>Calibri Light</vt:lpstr>
      <vt:lpstr>Office Theme</vt:lpstr>
      <vt:lpstr>Experiences: War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Refugees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Experiences: War</dc:title>
  <dc:creator>JAS Zhang</dc:creator>
  <cp:lastModifiedBy>JAS Zhang</cp:lastModifiedBy>
  <cp:revision>2</cp:revision>
  <dcterms:created xsi:type="dcterms:W3CDTF">2023-10-10T06:35:55Z</dcterms:created>
  <dcterms:modified xsi:type="dcterms:W3CDTF">2023-10-17T02:58:24Z</dcterms:modified>
</cp:coreProperties>
</file>