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58" r:id="rId4"/>
    <p:sldId id="259" r:id="rId5"/>
    <p:sldId id="703" r:id="rId6"/>
    <p:sldId id="260" r:id="rId7"/>
    <p:sldId id="642" r:id="rId8"/>
    <p:sldId id="643" r:id="rId9"/>
    <p:sldId id="704" r:id="rId10"/>
    <p:sldId id="261" r:id="rId11"/>
    <p:sldId id="656" r:id="rId12"/>
    <p:sldId id="657" r:id="rId13"/>
    <p:sldId id="659" r:id="rId14"/>
    <p:sldId id="661" r:id="rId15"/>
    <p:sldId id="663" r:id="rId16"/>
    <p:sldId id="662" r:id="rId17"/>
    <p:sldId id="665" r:id="rId18"/>
    <p:sldId id="666" r:id="rId19"/>
    <p:sldId id="667" r:id="rId20"/>
    <p:sldId id="668" r:id="rId21"/>
    <p:sldId id="670" r:id="rId22"/>
    <p:sldId id="669" r:id="rId23"/>
    <p:sldId id="671" r:id="rId24"/>
    <p:sldId id="269" r:id="rId25"/>
    <p:sldId id="644" r:id="rId26"/>
    <p:sldId id="645" r:id="rId27"/>
    <p:sldId id="646" r:id="rId28"/>
    <p:sldId id="647" r:id="rId29"/>
    <p:sldId id="648" r:id="rId30"/>
    <p:sldId id="649" r:id="rId31"/>
    <p:sldId id="652" r:id="rId32"/>
    <p:sldId id="270" r:id="rId33"/>
    <p:sldId id="653" r:id="rId34"/>
    <p:sldId id="654" r:id="rId35"/>
    <p:sldId id="655" r:id="rId36"/>
    <p:sldId id="65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989"/>
  </p:normalViewPr>
  <p:slideViewPr>
    <p:cSldViewPr snapToGrid="0" snapToObjects="1">
      <p:cViewPr>
        <p:scale>
          <a:sx n="73" d="100"/>
          <a:sy n="73" d="100"/>
        </p:scale>
        <p:origin x="153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A5405B-C20D-F84A-A37B-C992308F7B3D}" type="datetimeFigureOut">
              <a:rPr lang="en-US" smtClean="0"/>
              <a:t>11/14/23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6345A1-FD08-694A-A126-8A2E3C5591BA}" type="slidenum">
              <a:rPr lang="en-US" smtClean="0"/>
              <a:t>‹#›</a:t>
            </a:fld>
            <a:endParaRPr lang="en-US"/>
          </a:p>
        </p:txBody>
      </p:sp>
    </p:spTree>
    <p:extLst>
      <p:ext uri="{BB962C8B-B14F-4D97-AF65-F5344CB8AC3E}">
        <p14:creationId xmlns:p14="http://schemas.microsoft.com/office/powerpoint/2010/main" val="2776638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 y="344488"/>
            <a:ext cx="4970463" cy="2797175"/>
          </a:xfrm>
        </p:spPr>
      </p:sp>
      <p:sp>
        <p:nvSpPr>
          <p:cNvPr id="3" name="Notes Placeholder 2"/>
          <p:cNvSpPr>
            <a:spLocks noGrp="1"/>
          </p:cNvSpPr>
          <p:nvPr>
            <p:ph type="body" idx="1"/>
          </p:nvPr>
        </p:nvSpPr>
        <p:spPr/>
        <p:txBody>
          <a:bodyPr/>
          <a:lstStyle/>
          <a:p>
            <a:r>
              <a:rPr lang="en-AU" sz="1200" dirty="0">
                <a:latin typeface="+mn-lt"/>
              </a:rPr>
              <a:t>Rebadging positive face as impression management </a:t>
            </a:r>
          </a:p>
          <a:p>
            <a:pPr>
              <a:lnSpc>
                <a:spcPct val="90000"/>
              </a:lnSpc>
            </a:pPr>
            <a:r>
              <a:rPr lang="en-US" altLang="en-US" sz="1200" b="1" dirty="0">
                <a:latin typeface="+mn-lt"/>
              </a:rPr>
              <a:t>quality face</a:t>
            </a:r>
            <a:r>
              <a:rPr lang="en-US" altLang="en-US" sz="1200" dirty="0">
                <a:latin typeface="+mn-lt"/>
              </a:rPr>
              <a:t> - our desire for people to evaluate us positively in terms of our positive qualities (</a:t>
            </a:r>
            <a:r>
              <a:rPr lang="en-US" altLang="en-US" sz="1200" i="1" dirty="0">
                <a:latin typeface="+mn-lt"/>
              </a:rPr>
              <a:t>you're a good person</a:t>
            </a:r>
            <a:r>
              <a:rPr lang="en-US" altLang="en-US" sz="1200" dirty="0">
                <a:latin typeface="+mn-lt"/>
              </a:rPr>
              <a:t>)</a:t>
            </a:r>
          </a:p>
          <a:p>
            <a:pPr>
              <a:lnSpc>
                <a:spcPct val="90000"/>
              </a:lnSpc>
            </a:pPr>
            <a:r>
              <a:rPr lang="en-US" altLang="en-US" sz="1200" b="1" dirty="0">
                <a:latin typeface="+mn-lt"/>
              </a:rPr>
              <a:t>identity face</a:t>
            </a:r>
            <a:r>
              <a:rPr lang="en-US" altLang="en-US" sz="1200" dirty="0">
                <a:latin typeface="+mn-lt"/>
              </a:rPr>
              <a:t> - our desire for people to acknowledge our social identities (group roles, social roles) (</a:t>
            </a:r>
            <a:r>
              <a:rPr lang="en-US" altLang="en-US" sz="1200" i="1" dirty="0">
                <a:latin typeface="+mn-lt"/>
              </a:rPr>
              <a:t>you're in a good group)</a:t>
            </a:r>
          </a:p>
          <a:p>
            <a:pPr>
              <a:lnSpc>
                <a:spcPct val="90000"/>
              </a:lnSpc>
            </a:pPr>
            <a:endParaRPr lang="en-US" altLang="en-US" sz="1200" i="1" dirty="0">
              <a:latin typeface="+mn-lt"/>
            </a:endParaRPr>
          </a:p>
          <a:p>
            <a:pPr>
              <a:lnSpc>
                <a:spcPct val="90000"/>
              </a:lnSpc>
            </a:pPr>
            <a:r>
              <a:rPr lang="en-US" altLang="en-US" sz="1200" i="0" dirty="0">
                <a:latin typeface="+mn-lt"/>
              </a:rPr>
              <a:t>And negative face as ‘sociality rights’ </a:t>
            </a:r>
          </a:p>
          <a:p>
            <a:pPr>
              <a:lnSpc>
                <a:spcPct val="90000"/>
              </a:lnSpc>
              <a:defRPr/>
            </a:pPr>
            <a:r>
              <a:rPr lang="en-US" sz="1200" b="1" dirty="0">
                <a:latin typeface="+mn-lt"/>
              </a:rPr>
              <a:t>Equity rights</a:t>
            </a:r>
            <a:r>
              <a:rPr lang="en-US" sz="1200" dirty="0">
                <a:latin typeface="+mn-lt"/>
              </a:rPr>
              <a:t> - belief that we shouldn't be treated unfairly</a:t>
            </a:r>
          </a:p>
          <a:p>
            <a:pPr lvl="2">
              <a:lnSpc>
                <a:spcPct val="90000"/>
              </a:lnSpc>
              <a:defRPr/>
            </a:pPr>
            <a:r>
              <a:rPr lang="en-US" sz="1200" i="1" dirty="0">
                <a:latin typeface="+mn-lt"/>
              </a:rPr>
              <a:t>Cost-benefit</a:t>
            </a:r>
            <a:r>
              <a:rPr lang="en-US" sz="1200" dirty="0">
                <a:latin typeface="+mn-lt"/>
              </a:rPr>
              <a:t> - keeping costs and benefits in balance through reciprocity</a:t>
            </a:r>
          </a:p>
          <a:p>
            <a:pPr lvl="2">
              <a:lnSpc>
                <a:spcPct val="90000"/>
              </a:lnSpc>
              <a:defRPr/>
            </a:pPr>
            <a:r>
              <a:rPr lang="en-US" sz="1200" i="1" dirty="0">
                <a:latin typeface="+mn-lt"/>
              </a:rPr>
              <a:t>Autonomy-imposition</a:t>
            </a:r>
            <a:r>
              <a:rPr lang="en-US" sz="1200" dirty="0">
                <a:latin typeface="+mn-lt"/>
              </a:rPr>
              <a:t> - how much other people impose on us</a:t>
            </a:r>
          </a:p>
          <a:p>
            <a:pPr>
              <a:lnSpc>
                <a:spcPct val="90000"/>
              </a:lnSpc>
              <a:defRPr/>
            </a:pPr>
            <a:r>
              <a:rPr lang="en-US" sz="1200" b="1" dirty="0">
                <a:latin typeface="+mn-lt"/>
              </a:rPr>
              <a:t>Association rights</a:t>
            </a:r>
            <a:r>
              <a:rPr lang="en-US" sz="1200" dirty="0">
                <a:latin typeface="+mn-lt"/>
              </a:rPr>
              <a:t> - belief that we have the right to associate in certain ways with certain people </a:t>
            </a:r>
          </a:p>
          <a:p>
            <a:pPr lvl="2">
              <a:lnSpc>
                <a:spcPct val="90000"/>
              </a:lnSpc>
              <a:defRPr/>
            </a:pPr>
            <a:r>
              <a:rPr lang="en-US" sz="1200" dirty="0">
                <a:latin typeface="+mn-lt"/>
              </a:rPr>
              <a:t>Includes affective association/dissociation (extent to which we share feelings)</a:t>
            </a:r>
            <a:endParaRPr lang="en-US" altLang="en-US" sz="1200" i="0" dirty="0">
              <a:latin typeface="+mn-lt"/>
            </a:endParaRPr>
          </a:p>
        </p:txBody>
      </p:sp>
      <p:sp>
        <p:nvSpPr>
          <p:cNvPr id="4" name="Slide Number Placeholder 3"/>
          <p:cNvSpPr>
            <a:spLocks noGrp="1"/>
          </p:cNvSpPr>
          <p:nvPr>
            <p:ph type="sldNum" sz="quarter" idx="5"/>
          </p:nvPr>
        </p:nvSpPr>
        <p:spPr/>
        <p:txBody>
          <a:bodyPr/>
          <a:lstStyle/>
          <a:p>
            <a:fld id="{F015455F-A9FB-C24A-B0CF-C5A848DD6BBE}" type="slidenum">
              <a:rPr lang="en-US" smtClean="0"/>
              <a:t>5</a:t>
            </a:fld>
            <a:endParaRPr lang="en-US"/>
          </a:p>
        </p:txBody>
      </p:sp>
    </p:spTree>
    <p:extLst>
      <p:ext uri="{BB962C8B-B14F-4D97-AF65-F5344CB8AC3E}">
        <p14:creationId xmlns:p14="http://schemas.microsoft.com/office/powerpoint/2010/main" val="1028250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 y="344488"/>
            <a:ext cx="4970463" cy="2797175"/>
          </a:xfrm>
        </p:spPr>
      </p:sp>
      <p:sp>
        <p:nvSpPr>
          <p:cNvPr id="3" name="Notes Placeholder 2"/>
          <p:cNvSpPr>
            <a:spLocks noGrp="1"/>
          </p:cNvSpPr>
          <p:nvPr>
            <p:ph type="body" idx="1"/>
          </p:nvPr>
        </p:nvSpPr>
        <p:spPr/>
        <p:txBody>
          <a:bodyPr/>
          <a:lstStyle/>
          <a:p>
            <a:r>
              <a:rPr lang="en-AU" dirty="0"/>
              <a:t>The host (L) has just invited a guest in (S), but because of the narrowness of the corridor, cannot close the door past the guest. </a:t>
            </a:r>
          </a:p>
          <a:p>
            <a:endParaRPr lang="en-AU" dirty="0"/>
          </a:p>
          <a:p>
            <a:r>
              <a:rPr lang="en-AU" dirty="0"/>
              <a:t>What’s the goal of this humour? What could be face threatening? Whose face is threatened?</a:t>
            </a:r>
          </a:p>
          <a:p>
            <a:endParaRPr lang="en-AU" dirty="0"/>
          </a:p>
          <a:p>
            <a:r>
              <a:rPr lang="en-AU" dirty="0"/>
              <a:t>Notice here that the self-directed humour is used by the guest to cover up the hosts embarrassment at asking the guest to close the door, and again in (4) where S uses himself as the target to compensate for the face threatening act of the apology in line 3, to suggest that his home is just as small</a:t>
            </a:r>
          </a:p>
        </p:txBody>
      </p:sp>
      <p:sp>
        <p:nvSpPr>
          <p:cNvPr id="4" name="Slide Number Placeholder 3"/>
          <p:cNvSpPr>
            <a:spLocks noGrp="1"/>
          </p:cNvSpPr>
          <p:nvPr>
            <p:ph type="sldNum" sz="quarter" idx="5"/>
          </p:nvPr>
        </p:nvSpPr>
        <p:spPr/>
        <p:txBody>
          <a:bodyPr/>
          <a:lstStyle/>
          <a:p>
            <a:fld id="{F015455F-A9FB-C24A-B0CF-C5A848DD6BBE}" type="slidenum">
              <a:rPr lang="en-US" smtClean="0"/>
              <a:t>14</a:t>
            </a:fld>
            <a:endParaRPr lang="en-US"/>
          </a:p>
        </p:txBody>
      </p:sp>
    </p:spTree>
    <p:extLst>
      <p:ext uri="{BB962C8B-B14F-4D97-AF65-F5344CB8AC3E}">
        <p14:creationId xmlns:p14="http://schemas.microsoft.com/office/powerpoint/2010/main" val="1612544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 y="344488"/>
            <a:ext cx="4970463" cy="2797175"/>
          </a:xfrm>
        </p:spPr>
      </p:sp>
      <p:sp>
        <p:nvSpPr>
          <p:cNvPr id="3" name="Notes Placeholder 2"/>
          <p:cNvSpPr>
            <a:spLocks noGrp="1"/>
          </p:cNvSpPr>
          <p:nvPr>
            <p:ph type="body" idx="1"/>
          </p:nvPr>
        </p:nvSpPr>
        <p:spPr/>
        <p:txBody>
          <a:bodyPr/>
          <a:lstStyle/>
          <a:p>
            <a:pPr marL="0" indent="0">
              <a:buNone/>
            </a:pPr>
            <a:r>
              <a:rPr lang="en-AU" dirty="0"/>
              <a:t>Linguistic play – puns, polysemy, rhyme, alliteration etc</a:t>
            </a:r>
          </a:p>
          <a:p>
            <a:pPr marL="0" indent="0">
              <a:buNone/>
            </a:pPr>
            <a:r>
              <a:rPr lang="en-AU" dirty="0"/>
              <a:t>Implicit references – shared knowledge between the participants</a:t>
            </a:r>
          </a:p>
          <a:p>
            <a:pPr marL="0" indent="0">
              <a:buNone/>
            </a:pPr>
            <a:r>
              <a:rPr lang="en-AU" dirty="0"/>
              <a:t>Use of incongruity – connecting two usually unconnected ideas</a:t>
            </a:r>
          </a:p>
          <a:p>
            <a:pPr marL="0" indent="0">
              <a:buNone/>
            </a:pPr>
            <a:r>
              <a:rPr lang="en-AU" dirty="0"/>
              <a:t>Alternative reality – (Hay’s 2001 fantasy humour from this weeks reading) a world where the normal rules do not apply, and often become exaggerated or absurd</a:t>
            </a:r>
          </a:p>
          <a:p>
            <a:endParaRPr lang="en-AU" dirty="0"/>
          </a:p>
        </p:txBody>
      </p:sp>
      <p:sp>
        <p:nvSpPr>
          <p:cNvPr id="4" name="Slide Number Placeholder 3"/>
          <p:cNvSpPr>
            <a:spLocks noGrp="1"/>
          </p:cNvSpPr>
          <p:nvPr>
            <p:ph type="sldNum" sz="quarter" idx="5"/>
          </p:nvPr>
        </p:nvSpPr>
        <p:spPr/>
        <p:txBody>
          <a:bodyPr/>
          <a:lstStyle/>
          <a:p>
            <a:fld id="{F015455F-A9FB-C24A-B0CF-C5A848DD6BBE}" type="slidenum">
              <a:rPr lang="en-US" smtClean="0"/>
              <a:t>15</a:t>
            </a:fld>
            <a:endParaRPr lang="en-US"/>
          </a:p>
        </p:txBody>
      </p:sp>
    </p:spTree>
    <p:extLst>
      <p:ext uri="{BB962C8B-B14F-4D97-AF65-F5344CB8AC3E}">
        <p14:creationId xmlns:p14="http://schemas.microsoft.com/office/powerpoint/2010/main" val="4214054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15455F-A9FB-C24A-B0CF-C5A848DD6BBE}" type="slidenum">
              <a:rPr lang="en-US" smtClean="0"/>
              <a:t>16</a:t>
            </a:fld>
            <a:endParaRPr lang="en-US"/>
          </a:p>
        </p:txBody>
      </p:sp>
    </p:spTree>
    <p:extLst>
      <p:ext uri="{BB962C8B-B14F-4D97-AF65-F5344CB8AC3E}">
        <p14:creationId xmlns:p14="http://schemas.microsoft.com/office/powerpoint/2010/main" val="88640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 y="344488"/>
            <a:ext cx="4970463" cy="2797175"/>
          </a:xfrm>
        </p:spPr>
      </p:sp>
      <p:sp>
        <p:nvSpPr>
          <p:cNvPr id="3" name="Notes Placeholder 2"/>
          <p:cNvSpPr>
            <a:spLocks noGrp="1"/>
          </p:cNvSpPr>
          <p:nvPr>
            <p:ph type="body" idx="1"/>
          </p:nvPr>
        </p:nvSpPr>
        <p:spPr/>
        <p:txBody>
          <a:bodyPr/>
          <a:lstStyle/>
          <a:p>
            <a:r>
              <a:rPr lang="en-AU" dirty="0"/>
              <a:t>Example of absurdist humour from the Australian conversations</a:t>
            </a:r>
          </a:p>
          <a:p>
            <a:endParaRPr lang="en-AU" dirty="0"/>
          </a:p>
          <a:p>
            <a:r>
              <a:rPr lang="en-AU" dirty="0"/>
              <a:t>Why making the joke? Whose face is threatened?</a:t>
            </a:r>
          </a:p>
          <a:p>
            <a:endParaRPr lang="en-AU" dirty="0"/>
          </a:p>
          <a:p>
            <a:r>
              <a:rPr lang="en-AU" dirty="0"/>
              <a:t>Note that the compliment is face-threatening to K, because it threatens her negative face by placing her in a situation where she is obligated to respond or reciprocate the compliment. As such, she deflects it. </a:t>
            </a:r>
          </a:p>
        </p:txBody>
      </p:sp>
      <p:sp>
        <p:nvSpPr>
          <p:cNvPr id="4" name="Slide Number Placeholder 3"/>
          <p:cNvSpPr>
            <a:spLocks noGrp="1"/>
          </p:cNvSpPr>
          <p:nvPr>
            <p:ph type="sldNum" sz="quarter" idx="5"/>
          </p:nvPr>
        </p:nvSpPr>
        <p:spPr/>
        <p:txBody>
          <a:bodyPr/>
          <a:lstStyle/>
          <a:p>
            <a:fld id="{F015455F-A9FB-C24A-B0CF-C5A848DD6BBE}" type="slidenum">
              <a:rPr lang="en-US" smtClean="0"/>
              <a:t>17</a:t>
            </a:fld>
            <a:endParaRPr lang="en-US"/>
          </a:p>
        </p:txBody>
      </p:sp>
    </p:spTree>
    <p:extLst>
      <p:ext uri="{BB962C8B-B14F-4D97-AF65-F5344CB8AC3E}">
        <p14:creationId xmlns:p14="http://schemas.microsoft.com/office/powerpoint/2010/main" val="3083368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 y="344488"/>
            <a:ext cx="4970463" cy="2797175"/>
          </a:xfrm>
        </p:spPr>
      </p:sp>
      <p:sp>
        <p:nvSpPr>
          <p:cNvPr id="3" name="Notes Placeholder 2"/>
          <p:cNvSpPr>
            <a:spLocks noGrp="1"/>
          </p:cNvSpPr>
          <p:nvPr>
            <p:ph type="body" idx="1"/>
          </p:nvPr>
        </p:nvSpPr>
        <p:spPr/>
        <p:txBody>
          <a:bodyPr/>
          <a:lstStyle/>
          <a:p>
            <a:r>
              <a:rPr lang="en-AU" dirty="0">
                <a:solidFill>
                  <a:schemeClr val="bg1"/>
                </a:solidFill>
              </a:rPr>
              <a:t>Solidarity and power aren’t always enough to describe humour, especially between friends, because a lot of the time it is to establish solidarity in some way– especially for third-party oriented humour. BUT, for participant-oriented humour (either speaker or recipient), it can have these functions in relation to face and face-threatening acts.-&gt;</a:t>
            </a:r>
          </a:p>
        </p:txBody>
      </p:sp>
      <p:sp>
        <p:nvSpPr>
          <p:cNvPr id="4" name="Slide Number Placeholder 3"/>
          <p:cNvSpPr>
            <a:spLocks noGrp="1"/>
          </p:cNvSpPr>
          <p:nvPr>
            <p:ph type="sldNum" sz="quarter" idx="5"/>
          </p:nvPr>
        </p:nvSpPr>
        <p:spPr/>
        <p:txBody>
          <a:bodyPr/>
          <a:lstStyle/>
          <a:p>
            <a:fld id="{F015455F-A9FB-C24A-B0CF-C5A848DD6BBE}" type="slidenum">
              <a:rPr lang="en-US" smtClean="0"/>
              <a:t>18</a:t>
            </a:fld>
            <a:endParaRPr lang="en-US"/>
          </a:p>
        </p:txBody>
      </p:sp>
    </p:spTree>
    <p:extLst>
      <p:ext uri="{BB962C8B-B14F-4D97-AF65-F5344CB8AC3E}">
        <p14:creationId xmlns:p14="http://schemas.microsoft.com/office/powerpoint/2010/main" val="3250387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 y="344488"/>
            <a:ext cx="4970463" cy="2797175"/>
          </a:xfrm>
        </p:spPr>
      </p:sp>
      <p:sp>
        <p:nvSpPr>
          <p:cNvPr id="3" name="Notes Placeholder 2"/>
          <p:cNvSpPr>
            <a:spLocks noGrp="1"/>
          </p:cNvSpPr>
          <p:nvPr>
            <p:ph type="body" idx="1"/>
          </p:nvPr>
        </p:nvSpPr>
        <p:spPr/>
        <p:txBody>
          <a:bodyPr/>
          <a:lstStyle/>
          <a:p>
            <a:r>
              <a:rPr lang="en-AU" sz="1200" kern="1200" dirty="0">
                <a:effectLst/>
                <a:latin typeface="+mn-lt"/>
                <a:ea typeface="+mn-ea"/>
                <a:cs typeface="+mn-cs"/>
              </a:rPr>
              <a:t>- Humour that threatens the other’s face for the sake of humour i.e., the face threat is a “by-product” of humour: face concerns are temporarily</a:t>
            </a:r>
            <a:r>
              <a:rPr lang="en-AU" sz="1200" kern="1200" dirty="0">
                <a:effectLst/>
              </a:rPr>
              <a:t> ignored for the sake of making others laugh. Many of these threats actually fall into the “mock” categories: they are “mock challenges”, “mock imitations”, “mock impoliteness”. </a:t>
            </a:r>
            <a:endParaRPr lang="en-AU" dirty="0">
              <a:effectLst/>
            </a:endParaRPr>
          </a:p>
          <a:p>
            <a:r>
              <a:rPr lang="en-AU" sz="1200" kern="1200" dirty="0">
                <a:effectLst/>
                <a:latin typeface="+mn-lt"/>
                <a:ea typeface="+mn-ea"/>
                <a:cs typeface="+mn-cs"/>
              </a:rPr>
              <a:t>- Humour that is used to repair a real or potential threat to the other’s face, i.e. humour helps keep the interaction smooth although some form of face threat has occurred (an indiscreet question or a veiled criticism, for example, or a self-inflicted face threat from the previous</a:t>
            </a:r>
            <a:r>
              <a:rPr lang="en-AU" sz="1200" kern="1200" dirty="0">
                <a:effectLst/>
              </a:rPr>
              <a:t> speaker). </a:t>
            </a:r>
            <a:endParaRPr lang="en-AU" dirty="0">
              <a:effectLst/>
            </a:endParaRPr>
          </a:p>
          <a:p>
            <a:r>
              <a:rPr lang="en-AU" sz="1200" kern="1200" dirty="0">
                <a:effectLst/>
              </a:rPr>
              <a:t>- Humour that is used in self-defence as a response to a perceived face threat (humorous or not), i.e. humour allows the speaker to “counter attack” while not showing any hurt, therefore protecting his/her positive face. </a:t>
            </a:r>
            <a:endParaRPr lang="en-AU" dirty="0">
              <a:effectLst/>
            </a:endParaRPr>
          </a:p>
        </p:txBody>
      </p:sp>
      <p:sp>
        <p:nvSpPr>
          <p:cNvPr id="4" name="Slide Number Placeholder 3"/>
          <p:cNvSpPr>
            <a:spLocks noGrp="1"/>
          </p:cNvSpPr>
          <p:nvPr>
            <p:ph type="sldNum" sz="quarter" idx="5"/>
          </p:nvPr>
        </p:nvSpPr>
        <p:spPr/>
        <p:txBody>
          <a:bodyPr/>
          <a:lstStyle/>
          <a:p>
            <a:fld id="{F015455F-A9FB-C24A-B0CF-C5A848DD6BBE}" type="slidenum">
              <a:rPr lang="en-US" smtClean="0"/>
              <a:t>19</a:t>
            </a:fld>
            <a:endParaRPr lang="en-US"/>
          </a:p>
        </p:txBody>
      </p:sp>
    </p:spTree>
    <p:extLst>
      <p:ext uri="{BB962C8B-B14F-4D97-AF65-F5344CB8AC3E}">
        <p14:creationId xmlns:p14="http://schemas.microsoft.com/office/powerpoint/2010/main" val="3789554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8338" y="344488"/>
            <a:ext cx="3729037" cy="2797175"/>
          </a:xfrm>
        </p:spPr>
      </p:sp>
      <p:sp>
        <p:nvSpPr>
          <p:cNvPr id="3" name="Notes Placeholder 2"/>
          <p:cNvSpPr>
            <a:spLocks noGrp="1"/>
          </p:cNvSpPr>
          <p:nvPr>
            <p:ph type="body" idx="1"/>
          </p:nvPr>
        </p:nvSpPr>
        <p:spPr/>
        <p:txBody>
          <a:bodyPr/>
          <a:lstStyle/>
          <a:p>
            <a:r>
              <a:rPr lang="en-AU" sz="1200" kern="1200" dirty="0">
                <a:effectLst/>
                <a:latin typeface="+mn-lt"/>
                <a:ea typeface="+mn-ea"/>
                <a:cs typeface="+mn-cs"/>
              </a:rPr>
              <a:t>- Humour as a response to a previous turn. These are cases where humour occurs in the second turn of an adjacency pair. Some categories already imply such a position: retorts and repartees but also to a certain extent quips, wisecracks and other witticisms </a:t>
            </a:r>
          </a:p>
          <a:p>
            <a:r>
              <a:rPr lang="en-AU" sz="1200" kern="1200" dirty="0">
                <a:effectLst/>
              </a:rPr>
              <a:t>- Humour initiated in a first turn and responses in the following turns--supportive strategies recipients are offering to the initial speaker to show their recognition, understanding and appreciation of the attempt at humour. They may, for example, laugh, contribute more humour, offer sympathy (as a response to self-deprecating humour), or fail to react.</a:t>
            </a:r>
            <a:endParaRPr lang="en-AU" sz="1200" dirty="0">
              <a:effectLst/>
            </a:endParaRPr>
          </a:p>
          <a:p>
            <a:r>
              <a:rPr lang="en-AU" sz="1200" kern="1200" dirty="0">
                <a:effectLst/>
              </a:rPr>
              <a:t>- The construction of collaborative humorous scenarios that take on a “life of their own”. These may evolve from either of the two previous categories, but they are distinctive because they usually involve some form of escalation, with each speaker contributing more humour over several turns. If combined with the linguistic devices dimension, many of these scenarios can be classified under the label of fantasy humour, which Hay (2001: 62) describes as the “construction of humorous, imaginary scenarios or events”. </a:t>
            </a:r>
            <a:endParaRPr lang="en-AU" sz="1200" dirty="0">
              <a:effectLst/>
            </a:endParaRPr>
          </a:p>
        </p:txBody>
      </p:sp>
      <p:sp>
        <p:nvSpPr>
          <p:cNvPr id="4" name="Slide Number Placeholder 3"/>
          <p:cNvSpPr>
            <a:spLocks noGrp="1"/>
          </p:cNvSpPr>
          <p:nvPr>
            <p:ph type="sldNum" sz="quarter" idx="5"/>
          </p:nvPr>
        </p:nvSpPr>
        <p:spPr/>
        <p:txBody>
          <a:bodyPr/>
          <a:lstStyle/>
          <a:p>
            <a:fld id="{F015455F-A9FB-C24A-B0CF-C5A848DD6BBE}" type="slidenum">
              <a:rPr lang="en-US" smtClean="0"/>
              <a:t>20</a:t>
            </a:fld>
            <a:endParaRPr lang="en-US"/>
          </a:p>
        </p:txBody>
      </p:sp>
    </p:spTree>
    <p:extLst>
      <p:ext uri="{BB962C8B-B14F-4D97-AF65-F5344CB8AC3E}">
        <p14:creationId xmlns:p14="http://schemas.microsoft.com/office/powerpoint/2010/main" val="3638193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8338" y="344488"/>
            <a:ext cx="3729037" cy="2797175"/>
          </a:xfrm>
        </p:spPr>
      </p:sp>
      <p:sp>
        <p:nvSpPr>
          <p:cNvPr id="3" name="Notes Placeholder 2"/>
          <p:cNvSpPr>
            <a:spLocks noGrp="1"/>
          </p:cNvSpPr>
          <p:nvPr>
            <p:ph type="body" idx="1"/>
          </p:nvPr>
        </p:nvSpPr>
        <p:spPr/>
        <p:txBody>
          <a:bodyPr/>
          <a:lstStyle/>
          <a:p>
            <a:r>
              <a:rPr lang="en-AU" dirty="0"/>
              <a:t>Above the line are functions, and below the line are strategies to achieve those functions</a:t>
            </a:r>
          </a:p>
        </p:txBody>
      </p:sp>
      <p:sp>
        <p:nvSpPr>
          <p:cNvPr id="4" name="Slide Number Placeholder 3"/>
          <p:cNvSpPr>
            <a:spLocks noGrp="1"/>
          </p:cNvSpPr>
          <p:nvPr>
            <p:ph type="sldNum" sz="quarter" idx="5"/>
          </p:nvPr>
        </p:nvSpPr>
        <p:spPr/>
        <p:txBody>
          <a:bodyPr/>
          <a:lstStyle/>
          <a:p>
            <a:fld id="{F015455F-A9FB-C24A-B0CF-C5A848DD6BBE}" type="slidenum">
              <a:rPr lang="en-US" smtClean="0"/>
              <a:t>21</a:t>
            </a:fld>
            <a:endParaRPr lang="en-US"/>
          </a:p>
        </p:txBody>
      </p:sp>
    </p:spTree>
    <p:extLst>
      <p:ext uri="{BB962C8B-B14F-4D97-AF65-F5344CB8AC3E}">
        <p14:creationId xmlns:p14="http://schemas.microsoft.com/office/powerpoint/2010/main" val="2477417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8338" y="344488"/>
            <a:ext cx="3729037" cy="2797175"/>
          </a:xfrm>
        </p:spPr>
      </p:sp>
      <p:sp>
        <p:nvSpPr>
          <p:cNvPr id="3" name="Notes Placeholder 2"/>
          <p:cNvSpPr>
            <a:spLocks noGrp="1"/>
          </p:cNvSpPr>
          <p:nvPr>
            <p:ph type="body" idx="1"/>
          </p:nvPr>
        </p:nvSpPr>
        <p:spPr/>
        <p:txBody>
          <a:bodyPr/>
          <a:lstStyle/>
          <a:p>
            <a:r>
              <a:rPr lang="en-AU" dirty="0"/>
              <a:t>Watch this video for the interactions and see if you can apply one of the frameworks discussed earlier. Can you discuss what happens in this video from the point of view of </a:t>
            </a:r>
            <a:r>
              <a:rPr lang="en-AU" dirty="0" err="1"/>
              <a:t>Béal</a:t>
            </a:r>
            <a:r>
              <a:rPr lang="en-AU" dirty="0"/>
              <a:t> and Mullan’s dimensions?</a:t>
            </a:r>
          </a:p>
        </p:txBody>
      </p:sp>
      <p:sp>
        <p:nvSpPr>
          <p:cNvPr id="4" name="Slide Number Placeholder 3"/>
          <p:cNvSpPr>
            <a:spLocks noGrp="1"/>
          </p:cNvSpPr>
          <p:nvPr>
            <p:ph type="sldNum" sz="quarter" idx="5"/>
          </p:nvPr>
        </p:nvSpPr>
        <p:spPr/>
        <p:txBody>
          <a:bodyPr/>
          <a:lstStyle/>
          <a:p>
            <a:fld id="{F015455F-A9FB-C24A-B0CF-C5A848DD6BBE}" type="slidenum">
              <a:rPr lang="en-US" smtClean="0"/>
              <a:t>22</a:t>
            </a:fld>
            <a:endParaRPr lang="en-US"/>
          </a:p>
        </p:txBody>
      </p:sp>
    </p:spTree>
    <p:extLst>
      <p:ext uri="{BB962C8B-B14F-4D97-AF65-F5344CB8AC3E}">
        <p14:creationId xmlns:p14="http://schemas.microsoft.com/office/powerpoint/2010/main" val="1261007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15455F-A9FB-C24A-B0CF-C5A848DD6BBE}" type="slidenum">
              <a:rPr lang="en-US" smtClean="0"/>
              <a:t>23</a:t>
            </a:fld>
            <a:endParaRPr lang="en-US"/>
          </a:p>
        </p:txBody>
      </p:sp>
    </p:spTree>
    <p:extLst>
      <p:ext uri="{BB962C8B-B14F-4D97-AF65-F5344CB8AC3E}">
        <p14:creationId xmlns:p14="http://schemas.microsoft.com/office/powerpoint/2010/main" val="44635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6345A1-FD08-694A-A126-8A2E3C5591BA}" type="slidenum">
              <a:rPr lang="en-US" smtClean="0"/>
              <a:t>6</a:t>
            </a:fld>
            <a:endParaRPr lang="en-US"/>
          </a:p>
        </p:txBody>
      </p:sp>
    </p:spTree>
    <p:extLst>
      <p:ext uri="{BB962C8B-B14F-4D97-AF65-F5344CB8AC3E}">
        <p14:creationId xmlns:p14="http://schemas.microsoft.com/office/powerpoint/2010/main" val="1516499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15455F-A9FB-C24A-B0CF-C5A848DD6BBE}" type="slidenum">
              <a:rPr lang="en-US" smtClean="0"/>
              <a:t>24</a:t>
            </a:fld>
            <a:endParaRPr lang="en-US"/>
          </a:p>
        </p:txBody>
      </p:sp>
    </p:spTree>
    <p:extLst>
      <p:ext uri="{BB962C8B-B14F-4D97-AF65-F5344CB8AC3E}">
        <p14:creationId xmlns:p14="http://schemas.microsoft.com/office/powerpoint/2010/main" val="1447714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8338" y="344488"/>
            <a:ext cx="3729037" cy="2797175"/>
          </a:xfrm>
        </p:spPr>
      </p:sp>
      <p:sp>
        <p:nvSpPr>
          <p:cNvPr id="3" name="Notes Placeholder 2"/>
          <p:cNvSpPr>
            <a:spLocks noGrp="1"/>
          </p:cNvSpPr>
          <p:nvPr>
            <p:ph type="body" idx="1"/>
          </p:nvPr>
        </p:nvSpPr>
        <p:spPr/>
        <p:txBody>
          <a:bodyPr/>
          <a:lstStyle/>
          <a:p>
            <a:r>
              <a:rPr lang="en-AU" dirty="0"/>
              <a:t>Attacking quality face by attacking the personal qualities of the Hearer</a:t>
            </a:r>
          </a:p>
          <a:p>
            <a:r>
              <a:rPr lang="en-AU" dirty="0"/>
              <a:t>Attacking identity/relational face by attacking the groups that they other person belongs to, or people belonging to those groups. </a:t>
            </a:r>
          </a:p>
          <a:p>
            <a:endParaRPr lang="en-AU" dirty="0"/>
          </a:p>
          <a:p>
            <a:r>
              <a:rPr lang="en-AU" dirty="0"/>
              <a:t>Attacking equity rights by acting towards another person in a way where cost-benefit reciprocity is not maintained or acting towards another person in a way where their autonomy is violated. </a:t>
            </a:r>
          </a:p>
          <a:p>
            <a:endParaRPr lang="en-AU" dirty="0"/>
          </a:p>
          <a:p>
            <a:r>
              <a:rPr lang="en-AU" dirty="0"/>
              <a:t>Attacking association rights by deliberately speaking in a way that excludes the other person (by using language they don’t understand, by diverging from they way you’d normally interact with them, mock politeness, sarcasm)</a:t>
            </a:r>
          </a:p>
        </p:txBody>
      </p:sp>
      <p:sp>
        <p:nvSpPr>
          <p:cNvPr id="4" name="Slide Number Placeholder 3"/>
          <p:cNvSpPr>
            <a:spLocks noGrp="1"/>
          </p:cNvSpPr>
          <p:nvPr>
            <p:ph type="sldNum" sz="quarter" idx="5"/>
          </p:nvPr>
        </p:nvSpPr>
        <p:spPr/>
        <p:txBody>
          <a:bodyPr/>
          <a:lstStyle/>
          <a:p>
            <a:fld id="{F015455F-A9FB-C24A-B0CF-C5A848DD6BBE}" type="slidenum">
              <a:rPr lang="en-US" smtClean="0"/>
              <a:t>25</a:t>
            </a:fld>
            <a:endParaRPr lang="en-US"/>
          </a:p>
        </p:txBody>
      </p:sp>
    </p:spTree>
    <p:extLst>
      <p:ext uri="{BB962C8B-B14F-4D97-AF65-F5344CB8AC3E}">
        <p14:creationId xmlns:p14="http://schemas.microsoft.com/office/powerpoint/2010/main" val="1213794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15455F-A9FB-C24A-B0CF-C5A848DD6BBE}" type="slidenum">
              <a:rPr lang="en-US" smtClean="0"/>
              <a:t>26</a:t>
            </a:fld>
            <a:endParaRPr lang="en-US"/>
          </a:p>
        </p:txBody>
      </p:sp>
    </p:spTree>
    <p:extLst>
      <p:ext uri="{BB962C8B-B14F-4D97-AF65-F5344CB8AC3E}">
        <p14:creationId xmlns:p14="http://schemas.microsoft.com/office/powerpoint/2010/main" val="3728636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15455F-A9FB-C24A-B0CF-C5A848DD6BBE}" type="slidenum">
              <a:rPr lang="en-US" smtClean="0"/>
              <a:t>27</a:t>
            </a:fld>
            <a:endParaRPr lang="en-US"/>
          </a:p>
        </p:txBody>
      </p:sp>
    </p:spTree>
    <p:extLst>
      <p:ext uri="{BB962C8B-B14F-4D97-AF65-F5344CB8AC3E}">
        <p14:creationId xmlns:p14="http://schemas.microsoft.com/office/powerpoint/2010/main" val="2724117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8338" y="344488"/>
            <a:ext cx="3729037" cy="2797175"/>
          </a:xfrm>
        </p:spPr>
      </p:sp>
      <p:sp>
        <p:nvSpPr>
          <p:cNvPr id="3" name="Notes Placeholder 2"/>
          <p:cNvSpPr>
            <a:spLocks noGrp="1"/>
          </p:cNvSpPr>
          <p:nvPr>
            <p:ph type="body" idx="1"/>
          </p:nvPr>
        </p:nvSpPr>
        <p:spPr/>
        <p:txBody>
          <a:bodyPr/>
          <a:lstStyle/>
          <a:p>
            <a:r>
              <a:rPr lang="en-AU" dirty="0"/>
              <a:t>Impoliteness can stem from the speaker deliberately attacking face or sociality rights of the hearer</a:t>
            </a:r>
          </a:p>
        </p:txBody>
      </p:sp>
      <p:sp>
        <p:nvSpPr>
          <p:cNvPr id="4" name="Slide Number Placeholder 3"/>
          <p:cNvSpPr>
            <a:spLocks noGrp="1"/>
          </p:cNvSpPr>
          <p:nvPr>
            <p:ph type="sldNum" sz="quarter" idx="5"/>
          </p:nvPr>
        </p:nvSpPr>
        <p:spPr/>
        <p:txBody>
          <a:bodyPr/>
          <a:lstStyle/>
          <a:p>
            <a:fld id="{F015455F-A9FB-C24A-B0CF-C5A848DD6BBE}" type="slidenum">
              <a:rPr lang="en-US" smtClean="0"/>
              <a:t>28</a:t>
            </a:fld>
            <a:endParaRPr lang="en-US"/>
          </a:p>
        </p:txBody>
      </p:sp>
    </p:spTree>
    <p:extLst>
      <p:ext uri="{BB962C8B-B14F-4D97-AF65-F5344CB8AC3E}">
        <p14:creationId xmlns:p14="http://schemas.microsoft.com/office/powerpoint/2010/main" val="1118746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8338" y="344488"/>
            <a:ext cx="3729037" cy="2797175"/>
          </a:xfrm>
        </p:spPr>
      </p:sp>
      <p:sp>
        <p:nvSpPr>
          <p:cNvPr id="3" name="Notes Placeholder 2"/>
          <p:cNvSpPr>
            <a:spLocks noGrp="1"/>
          </p:cNvSpPr>
          <p:nvPr>
            <p:ph type="body" idx="1"/>
          </p:nvPr>
        </p:nvSpPr>
        <p:spPr/>
        <p:txBody>
          <a:bodyPr/>
          <a:lstStyle/>
          <a:p>
            <a:r>
              <a:rPr lang="en-AU" dirty="0"/>
              <a:t>Or from the hearer perceiving the speaker as deliberately attacking the face or sociality rights of the hearer</a:t>
            </a:r>
          </a:p>
        </p:txBody>
      </p:sp>
      <p:sp>
        <p:nvSpPr>
          <p:cNvPr id="4" name="Slide Number Placeholder 3"/>
          <p:cNvSpPr>
            <a:spLocks noGrp="1"/>
          </p:cNvSpPr>
          <p:nvPr>
            <p:ph type="sldNum" sz="quarter" idx="5"/>
          </p:nvPr>
        </p:nvSpPr>
        <p:spPr/>
        <p:txBody>
          <a:bodyPr/>
          <a:lstStyle/>
          <a:p>
            <a:fld id="{F015455F-A9FB-C24A-B0CF-C5A848DD6BBE}" type="slidenum">
              <a:rPr lang="en-US" smtClean="0"/>
              <a:t>29</a:t>
            </a:fld>
            <a:endParaRPr lang="en-US"/>
          </a:p>
        </p:txBody>
      </p:sp>
    </p:spTree>
    <p:extLst>
      <p:ext uri="{BB962C8B-B14F-4D97-AF65-F5344CB8AC3E}">
        <p14:creationId xmlns:p14="http://schemas.microsoft.com/office/powerpoint/2010/main" val="3669931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15455F-A9FB-C24A-B0CF-C5A848DD6BBE}" type="slidenum">
              <a:rPr lang="en-US" smtClean="0"/>
              <a:t>30</a:t>
            </a:fld>
            <a:endParaRPr lang="en-US"/>
          </a:p>
        </p:txBody>
      </p:sp>
    </p:spTree>
    <p:extLst>
      <p:ext uri="{BB962C8B-B14F-4D97-AF65-F5344CB8AC3E}">
        <p14:creationId xmlns:p14="http://schemas.microsoft.com/office/powerpoint/2010/main" val="4094048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8338" y="344488"/>
            <a:ext cx="3729037" cy="2797175"/>
          </a:xfrm>
        </p:spPr>
      </p:sp>
      <p:sp>
        <p:nvSpPr>
          <p:cNvPr id="3" name="Notes Placeholder 2"/>
          <p:cNvSpPr>
            <a:spLocks noGrp="1"/>
          </p:cNvSpPr>
          <p:nvPr>
            <p:ph type="body" idx="1"/>
          </p:nvPr>
        </p:nvSpPr>
        <p:spPr/>
        <p:txBody>
          <a:bodyPr/>
          <a:lstStyle/>
          <a:p>
            <a:r>
              <a:rPr lang="en-AU" dirty="0"/>
              <a:t>Is this polite? Impolite? Rude? </a:t>
            </a:r>
          </a:p>
          <a:p>
            <a:endParaRPr lang="en-AU" dirty="0"/>
          </a:p>
          <a:p>
            <a:r>
              <a:rPr lang="en-AU" dirty="0"/>
              <a:t>This is why the two definitions of politeness are important. Because while the first one might be impolite in the sense of the formal way of behaving, it is entirely appropriate in this situation. Why? Likewise, the second one might be polite in the sense of the formal way of behaving, but is inappropriate in </a:t>
            </a:r>
            <a:r>
              <a:rPr lang="en-AU"/>
              <a:t>this situation.</a:t>
            </a:r>
            <a:endParaRPr lang="en-AU" dirty="0"/>
          </a:p>
        </p:txBody>
      </p:sp>
      <p:sp>
        <p:nvSpPr>
          <p:cNvPr id="4" name="Slide Number Placeholder 3"/>
          <p:cNvSpPr>
            <a:spLocks noGrp="1"/>
          </p:cNvSpPr>
          <p:nvPr>
            <p:ph type="sldNum" sz="quarter" idx="5"/>
          </p:nvPr>
        </p:nvSpPr>
        <p:spPr/>
        <p:txBody>
          <a:bodyPr/>
          <a:lstStyle/>
          <a:p>
            <a:fld id="{F015455F-A9FB-C24A-B0CF-C5A848DD6BBE}" type="slidenum">
              <a:rPr lang="en-US" smtClean="0"/>
              <a:t>31</a:t>
            </a:fld>
            <a:endParaRPr lang="en-US"/>
          </a:p>
        </p:txBody>
      </p:sp>
    </p:spTree>
    <p:extLst>
      <p:ext uri="{BB962C8B-B14F-4D97-AF65-F5344CB8AC3E}">
        <p14:creationId xmlns:p14="http://schemas.microsoft.com/office/powerpoint/2010/main" val="18305034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From the reading this week: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M. Haugh, D. Bousfield </a:t>
            </a:r>
            <a:r>
              <a:rPr lang="en-AU" sz="1200" i="1" kern="1200" dirty="0">
                <a:solidFill>
                  <a:schemeClr val="tx1"/>
                </a:solidFill>
                <a:effectLst/>
                <a:latin typeface="+mn-lt"/>
                <a:ea typeface="+mn-ea"/>
                <a:cs typeface="+mn-cs"/>
              </a:rPr>
              <a:t>Mock impoliteness, jocular mockery and jocular abuse in Australian and British English </a:t>
            </a:r>
            <a:r>
              <a:rPr lang="en-AU" sz="1200" kern="1200" dirty="0">
                <a:solidFill>
                  <a:schemeClr val="tx1"/>
                </a:solidFill>
                <a:effectLst/>
                <a:latin typeface="+mn-lt"/>
                <a:ea typeface="+mn-ea"/>
                <a:cs typeface="+mn-cs"/>
              </a:rPr>
              <a:t>Journal of Pragmatics 44 (2012) 1099--1114 </a:t>
            </a:r>
            <a:endParaRPr lang="en-AU" sz="1200" dirty="0"/>
          </a:p>
          <a:p>
            <a:endParaRPr lang="en-US" dirty="0"/>
          </a:p>
        </p:txBody>
      </p:sp>
      <p:sp>
        <p:nvSpPr>
          <p:cNvPr id="4" name="Slide Number Placeholder 3"/>
          <p:cNvSpPr>
            <a:spLocks noGrp="1"/>
          </p:cNvSpPr>
          <p:nvPr>
            <p:ph type="sldNum" sz="quarter" idx="5"/>
          </p:nvPr>
        </p:nvSpPr>
        <p:spPr/>
        <p:txBody>
          <a:bodyPr/>
          <a:lstStyle/>
          <a:p>
            <a:fld id="{F015455F-A9FB-C24A-B0CF-C5A848DD6BBE}" type="slidenum">
              <a:rPr lang="en-US" smtClean="0"/>
              <a:t>32</a:t>
            </a:fld>
            <a:endParaRPr lang="en-US"/>
          </a:p>
        </p:txBody>
      </p:sp>
    </p:spTree>
    <p:extLst>
      <p:ext uri="{BB962C8B-B14F-4D97-AF65-F5344CB8AC3E}">
        <p14:creationId xmlns:p14="http://schemas.microsoft.com/office/powerpoint/2010/main" val="1183143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 y="344488"/>
            <a:ext cx="4970463" cy="2797175"/>
          </a:xfrm>
        </p:spPr>
      </p:sp>
      <p:sp>
        <p:nvSpPr>
          <p:cNvPr id="3" name="Notes Placeholder 2"/>
          <p:cNvSpPr>
            <a:spLocks noGrp="1"/>
          </p:cNvSpPr>
          <p:nvPr>
            <p:ph type="body" idx="1"/>
          </p:nvPr>
        </p:nvSpPr>
        <p:spPr/>
        <p:txBody>
          <a:bodyPr/>
          <a:lstStyle/>
          <a:p>
            <a:r>
              <a:rPr lang="en-AU" dirty="0"/>
              <a:t>There are three main functions of mock impoliteness, according to Johnathon Culpeper</a:t>
            </a:r>
          </a:p>
          <a:p>
            <a:endParaRPr lang="en-AU" dirty="0"/>
          </a:p>
          <a:p>
            <a:r>
              <a:rPr lang="en-AU" dirty="0"/>
              <a:t>…although studies show that these three functions (but especially this first one) is not necessarily true across all varieties of English…</a:t>
            </a:r>
          </a:p>
          <a:p>
            <a:endParaRPr lang="en-AU" dirty="0"/>
          </a:p>
          <a:p>
            <a:r>
              <a:rPr lang="en-AU" dirty="0"/>
              <a:t>The first is humour used to reinforce solidarity</a:t>
            </a:r>
          </a:p>
        </p:txBody>
      </p:sp>
      <p:sp>
        <p:nvSpPr>
          <p:cNvPr id="4" name="Slide Number Placeholder 3"/>
          <p:cNvSpPr>
            <a:spLocks noGrp="1"/>
          </p:cNvSpPr>
          <p:nvPr>
            <p:ph type="sldNum" sz="quarter" idx="5"/>
          </p:nvPr>
        </p:nvSpPr>
        <p:spPr/>
        <p:txBody>
          <a:bodyPr/>
          <a:lstStyle/>
          <a:p>
            <a:fld id="{F015455F-A9FB-C24A-B0CF-C5A848DD6BBE}" type="slidenum">
              <a:rPr lang="en-US" smtClean="0"/>
              <a:t>33</a:t>
            </a:fld>
            <a:endParaRPr lang="en-US"/>
          </a:p>
        </p:txBody>
      </p:sp>
    </p:spTree>
    <p:extLst>
      <p:ext uri="{BB962C8B-B14F-4D97-AF65-F5344CB8AC3E}">
        <p14:creationId xmlns:p14="http://schemas.microsoft.com/office/powerpoint/2010/main" val="3213376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 y="344488"/>
            <a:ext cx="4970463" cy="2797175"/>
          </a:xfrm>
        </p:spPr>
      </p:sp>
      <p:sp>
        <p:nvSpPr>
          <p:cNvPr id="3" name="Notes Placeholder 2"/>
          <p:cNvSpPr>
            <a:spLocks noGrp="1"/>
          </p:cNvSpPr>
          <p:nvPr>
            <p:ph type="body" idx="1"/>
          </p:nvPr>
        </p:nvSpPr>
        <p:spPr/>
        <p:txBody>
          <a:bodyPr/>
          <a:lstStyle/>
          <a:p>
            <a:r>
              <a:rPr lang="en-AU" dirty="0"/>
              <a:t>How do you feel about this example? </a:t>
            </a:r>
          </a:p>
          <a:p>
            <a:endParaRPr lang="en-AU" dirty="0"/>
          </a:p>
          <a:p>
            <a:r>
              <a:rPr lang="en-AU" dirty="0"/>
              <a:t>This order affects the secretaries equity rights, because it doesn’t give them an option, and violates the right to a fair treatment. </a:t>
            </a:r>
          </a:p>
          <a:p>
            <a:endParaRPr lang="en-AU" dirty="0"/>
          </a:p>
          <a:p>
            <a:r>
              <a:rPr lang="en-AU" dirty="0"/>
              <a:t>This affects the secretaries identity and relational face, because it breaks the bounds on their social role in this situation, and their quality face, because it can be seen as devaluing their positive attributes. </a:t>
            </a:r>
          </a:p>
        </p:txBody>
      </p:sp>
      <p:sp>
        <p:nvSpPr>
          <p:cNvPr id="4" name="Slide Number Placeholder 3"/>
          <p:cNvSpPr>
            <a:spLocks noGrp="1"/>
          </p:cNvSpPr>
          <p:nvPr>
            <p:ph type="sldNum" sz="quarter" idx="5"/>
          </p:nvPr>
        </p:nvSpPr>
        <p:spPr/>
        <p:txBody>
          <a:bodyPr/>
          <a:lstStyle/>
          <a:p>
            <a:fld id="{F015455F-A9FB-C24A-B0CF-C5A848DD6BBE}" type="slidenum">
              <a:rPr lang="en-US" smtClean="0"/>
              <a:t>7</a:t>
            </a:fld>
            <a:endParaRPr lang="en-US"/>
          </a:p>
        </p:txBody>
      </p:sp>
    </p:spTree>
    <p:extLst>
      <p:ext uri="{BB962C8B-B14F-4D97-AF65-F5344CB8AC3E}">
        <p14:creationId xmlns:p14="http://schemas.microsoft.com/office/powerpoint/2010/main" val="330587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 y="344488"/>
            <a:ext cx="4970463" cy="2797175"/>
          </a:xfrm>
        </p:spPr>
      </p:sp>
      <p:sp>
        <p:nvSpPr>
          <p:cNvPr id="3" name="Notes Placeholder 2"/>
          <p:cNvSpPr>
            <a:spLocks noGrp="1"/>
          </p:cNvSpPr>
          <p:nvPr>
            <p:ph type="body" idx="1"/>
          </p:nvPr>
        </p:nvSpPr>
        <p:spPr/>
        <p:txBody>
          <a:bodyPr/>
          <a:lstStyle/>
          <a:p>
            <a:r>
              <a:rPr lang="en-US" dirty="0"/>
              <a:t>The second is </a:t>
            </a:r>
            <a:r>
              <a:rPr lang="en-US" dirty="0" err="1"/>
              <a:t>humour</a:t>
            </a:r>
            <a:r>
              <a:rPr lang="en-US" dirty="0"/>
              <a:t> as cloaked coercion</a:t>
            </a:r>
          </a:p>
        </p:txBody>
      </p:sp>
      <p:sp>
        <p:nvSpPr>
          <p:cNvPr id="4" name="Slide Number Placeholder 3"/>
          <p:cNvSpPr>
            <a:spLocks noGrp="1"/>
          </p:cNvSpPr>
          <p:nvPr>
            <p:ph type="sldNum" sz="quarter" idx="5"/>
          </p:nvPr>
        </p:nvSpPr>
        <p:spPr/>
        <p:txBody>
          <a:bodyPr/>
          <a:lstStyle/>
          <a:p>
            <a:fld id="{F015455F-A9FB-C24A-B0CF-C5A848DD6BBE}" type="slidenum">
              <a:rPr lang="en-US" smtClean="0"/>
              <a:t>34</a:t>
            </a:fld>
            <a:endParaRPr lang="en-US"/>
          </a:p>
        </p:txBody>
      </p:sp>
    </p:spTree>
    <p:extLst>
      <p:ext uri="{BB962C8B-B14F-4D97-AF65-F5344CB8AC3E}">
        <p14:creationId xmlns:p14="http://schemas.microsoft.com/office/powerpoint/2010/main" val="11973789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 y="344488"/>
            <a:ext cx="4970463" cy="2797175"/>
          </a:xfrm>
        </p:spPr>
      </p:sp>
      <p:sp>
        <p:nvSpPr>
          <p:cNvPr id="3" name="Notes Placeholder 2"/>
          <p:cNvSpPr>
            <a:spLocks noGrp="1"/>
          </p:cNvSpPr>
          <p:nvPr>
            <p:ph type="body" idx="1"/>
          </p:nvPr>
        </p:nvSpPr>
        <p:spPr/>
        <p:txBody>
          <a:bodyPr/>
          <a:lstStyle/>
          <a:p>
            <a:r>
              <a:rPr lang="en-AU" dirty="0"/>
              <a:t>Note that these three functions of mock impoliteness overlap and cause some blurring of the distinction between impoliteness, mock impoliteness, and politeness. </a:t>
            </a:r>
          </a:p>
          <a:p>
            <a:endParaRPr lang="en-AU" dirty="0"/>
          </a:p>
          <a:p>
            <a:r>
              <a:rPr lang="en-AU" dirty="0"/>
              <a:t>Note also that all three of these are related to humour in some way. </a:t>
            </a:r>
          </a:p>
        </p:txBody>
      </p:sp>
      <p:sp>
        <p:nvSpPr>
          <p:cNvPr id="4" name="Slide Number Placeholder 3"/>
          <p:cNvSpPr>
            <a:spLocks noGrp="1"/>
          </p:cNvSpPr>
          <p:nvPr>
            <p:ph type="sldNum" sz="quarter" idx="5"/>
          </p:nvPr>
        </p:nvSpPr>
        <p:spPr/>
        <p:txBody>
          <a:bodyPr/>
          <a:lstStyle/>
          <a:p>
            <a:fld id="{F015455F-A9FB-C24A-B0CF-C5A848DD6BBE}" type="slidenum">
              <a:rPr lang="en-US" smtClean="0"/>
              <a:t>35</a:t>
            </a:fld>
            <a:endParaRPr lang="en-US"/>
          </a:p>
        </p:txBody>
      </p:sp>
    </p:spTree>
    <p:extLst>
      <p:ext uri="{BB962C8B-B14F-4D97-AF65-F5344CB8AC3E}">
        <p14:creationId xmlns:p14="http://schemas.microsoft.com/office/powerpoint/2010/main" val="7841197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 y="344488"/>
            <a:ext cx="4970463" cy="27971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The following example of jocular abuse is an excerpt from a conversation between two Australian housemates who are in their mid-twenties. Nathan is showing </a:t>
            </a:r>
            <a:r>
              <a:rPr lang="en-AU" sz="1200" kern="1200" dirty="0" err="1">
                <a:solidFill>
                  <a:schemeClr val="tx1"/>
                </a:solidFill>
                <a:effectLst/>
                <a:latin typeface="+mn-lt"/>
                <a:ea typeface="+mn-ea"/>
                <a:cs typeface="+mn-cs"/>
              </a:rPr>
              <a:t>Danz</a:t>
            </a:r>
            <a:r>
              <a:rPr lang="en-AU" sz="1200" kern="1200" dirty="0">
                <a:solidFill>
                  <a:schemeClr val="tx1"/>
                </a:solidFill>
                <a:effectLst/>
                <a:latin typeface="+mn-lt"/>
                <a:ea typeface="+mn-ea"/>
                <a:cs typeface="+mn-cs"/>
              </a:rPr>
              <a:t> how he can use his mobile phone to calculate the day of the week on which </a:t>
            </a:r>
            <a:r>
              <a:rPr lang="en-AU" sz="1200" kern="1200" dirty="0" err="1">
                <a:solidFill>
                  <a:schemeClr val="tx1"/>
                </a:solidFill>
                <a:effectLst/>
                <a:latin typeface="+mn-lt"/>
                <a:ea typeface="+mn-ea"/>
                <a:cs typeface="+mn-cs"/>
              </a:rPr>
              <a:t>Danz</a:t>
            </a:r>
            <a:r>
              <a:rPr lang="en-AU" sz="1200" kern="1200" dirty="0">
                <a:solidFill>
                  <a:schemeClr val="tx1"/>
                </a:solidFill>
                <a:effectLst/>
                <a:latin typeface="+mn-lt"/>
                <a:ea typeface="+mn-ea"/>
                <a:cs typeface="+mn-cs"/>
              </a:rPr>
              <a:t> was born. </a:t>
            </a:r>
            <a:endParaRPr lang="en-AU" dirty="0"/>
          </a:p>
          <a:p>
            <a:endParaRPr lang="en-AU" dirty="0"/>
          </a:p>
          <a:p>
            <a:r>
              <a:rPr lang="en-AU" dirty="0"/>
              <a:t>What do you make of this interaction? </a:t>
            </a:r>
          </a:p>
        </p:txBody>
      </p:sp>
      <p:sp>
        <p:nvSpPr>
          <p:cNvPr id="4" name="Slide Number Placeholder 3"/>
          <p:cNvSpPr>
            <a:spLocks noGrp="1"/>
          </p:cNvSpPr>
          <p:nvPr>
            <p:ph type="sldNum" sz="quarter" idx="5"/>
          </p:nvPr>
        </p:nvSpPr>
        <p:spPr/>
        <p:txBody>
          <a:bodyPr/>
          <a:lstStyle/>
          <a:p>
            <a:fld id="{F015455F-A9FB-C24A-B0CF-C5A848DD6BBE}" type="slidenum">
              <a:rPr lang="en-US" smtClean="0"/>
              <a:t>36</a:t>
            </a:fld>
            <a:endParaRPr lang="en-US"/>
          </a:p>
        </p:txBody>
      </p:sp>
    </p:spTree>
    <p:extLst>
      <p:ext uri="{BB962C8B-B14F-4D97-AF65-F5344CB8AC3E}">
        <p14:creationId xmlns:p14="http://schemas.microsoft.com/office/powerpoint/2010/main" val="2186733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8338" y="344488"/>
            <a:ext cx="3729037" cy="2797175"/>
          </a:xfrm>
        </p:spPr>
      </p:sp>
      <p:sp>
        <p:nvSpPr>
          <p:cNvPr id="3" name="Notes Placeholder 2"/>
          <p:cNvSpPr>
            <a:spLocks noGrp="1"/>
          </p:cNvSpPr>
          <p:nvPr>
            <p:ph type="body" idx="1"/>
          </p:nvPr>
        </p:nvSpPr>
        <p:spPr/>
        <p:txBody>
          <a:bodyPr/>
          <a:lstStyle/>
          <a:p>
            <a:r>
              <a:rPr lang="en-AU" dirty="0"/>
              <a:t>How do you feel about this request? </a:t>
            </a:r>
          </a:p>
          <a:p>
            <a:endParaRPr lang="en-AU" dirty="0"/>
          </a:p>
          <a:p>
            <a:r>
              <a:rPr lang="en-AU" dirty="0"/>
              <a:t>So requests can also be face-flattering. This one flatters quality face because it relates to your abilities as a statistician, and identity and relational face because it relates to your relationship with your manager. </a:t>
            </a:r>
          </a:p>
        </p:txBody>
      </p:sp>
      <p:sp>
        <p:nvSpPr>
          <p:cNvPr id="4" name="Slide Number Placeholder 3"/>
          <p:cNvSpPr>
            <a:spLocks noGrp="1"/>
          </p:cNvSpPr>
          <p:nvPr>
            <p:ph type="sldNum" sz="quarter" idx="5"/>
          </p:nvPr>
        </p:nvSpPr>
        <p:spPr/>
        <p:txBody>
          <a:bodyPr/>
          <a:lstStyle/>
          <a:p>
            <a:fld id="{F015455F-A9FB-C24A-B0CF-C5A848DD6BBE}" type="slidenum">
              <a:rPr lang="en-US" smtClean="0"/>
              <a:t>8</a:t>
            </a:fld>
            <a:endParaRPr lang="en-US"/>
          </a:p>
        </p:txBody>
      </p:sp>
    </p:spTree>
    <p:extLst>
      <p:ext uri="{BB962C8B-B14F-4D97-AF65-F5344CB8AC3E}">
        <p14:creationId xmlns:p14="http://schemas.microsoft.com/office/powerpoint/2010/main" val="1896085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 y="344488"/>
            <a:ext cx="4970463" cy="2797175"/>
          </a:xfrm>
        </p:spPr>
      </p:sp>
      <p:sp>
        <p:nvSpPr>
          <p:cNvPr id="3" name="Notes Placeholder 2"/>
          <p:cNvSpPr>
            <a:spLocks noGrp="1"/>
          </p:cNvSpPr>
          <p:nvPr>
            <p:ph type="body" idx="1"/>
          </p:nvPr>
        </p:nvSpPr>
        <p:spPr/>
        <p:txBody>
          <a:bodyPr/>
          <a:lstStyle/>
          <a:p>
            <a:r>
              <a:rPr lang="en-US" dirty="0"/>
              <a:t>Where does this request flatter or threaten Spencer-</a:t>
            </a:r>
            <a:r>
              <a:rPr lang="en-US" dirty="0" err="1"/>
              <a:t>Oatey’s</a:t>
            </a:r>
            <a:r>
              <a:rPr lang="en-US" dirty="0"/>
              <a:t> face and rights? </a:t>
            </a:r>
          </a:p>
        </p:txBody>
      </p:sp>
      <p:sp>
        <p:nvSpPr>
          <p:cNvPr id="4" name="Slide Number Placeholder 3"/>
          <p:cNvSpPr>
            <a:spLocks noGrp="1"/>
          </p:cNvSpPr>
          <p:nvPr>
            <p:ph type="sldNum" sz="quarter" idx="5"/>
          </p:nvPr>
        </p:nvSpPr>
        <p:spPr/>
        <p:txBody>
          <a:bodyPr/>
          <a:lstStyle/>
          <a:p>
            <a:fld id="{F015455F-A9FB-C24A-B0CF-C5A848DD6BBE}" type="slidenum">
              <a:rPr lang="en-US" smtClean="0"/>
              <a:t>9</a:t>
            </a:fld>
            <a:endParaRPr lang="en-US"/>
          </a:p>
        </p:txBody>
      </p:sp>
    </p:spTree>
    <p:extLst>
      <p:ext uri="{BB962C8B-B14F-4D97-AF65-F5344CB8AC3E}">
        <p14:creationId xmlns:p14="http://schemas.microsoft.com/office/powerpoint/2010/main" val="2660530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6345A1-FD08-694A-A126-8A2E3C5591BA}" type="slidenum">
              <a:rPr lang="en-US" smtClean="0"/>
              <a:t>10</a:t>
            </a:fld>
            <a:endParaRPr lang="en-US"/>
          </a:p>
        </p:txBody>
      </p:sp>
    </p:spTree>
    <p:extLst>
      <p:ext uri="{BB962C8B-B14F-4D97-AF65-F5344CB8AC3E}">
        <p14:creationId xmlns:p14="http://schemas.microsoft.com/office/powerpoint/2010/main" val="113931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 y="344488"/>
            <a:ext cx="4970463" cy="2797175"/>
          </a:xfrm>
        </p:spPr>
      </p:sp>
      <p:sp>
        <p:nvSpPr>
          <p:cNvPr id="3" name="Notes Placeholder 2"/>
          <p:cNvSpPr>
            <a:spLocks noGrp="1"/>
          </p:cNvSpPr>
          <p:nvPr>
            <p:ph type="body" idx="1"/>
          </p:nvPr>
        </p:nvSpPr>
        <p:spPr/>
        <p:txBody>
          <a:bodyPr/>
          <a:lstStyle/>
          <a:p>
            <a:r>
              <a:rPr lang="en-AU" dirty="0"/>
              <a:t>4 different aspects to consider when discussing humour</a:t>
            </a:r>
          </a:p>
        </p:txBody>
      </p:sp>
      <p:sp>
        <p:nvSpPr>
          <p:cNvPr id="4" name="Slide Number Placeholder 3"/>
          <p:cNvSpPr>
            <a:spLocks noGrp="1"/>
          </p:cNvSpPr>
          <p:nvPr>
            <p:ph type="sldNum" sz="quarter" idx="5"/>
          </p:nvPr>
        </p:nvSpPr>
        <p:spPr/>
        <p:txBody>
          <a:bodyPr/>
          <a:lstStyle/>
          <a:p>
            <a:fld id="{F015455F-A9FB-C24A-B0CF-C5A848DD6BBE}" type="slidenum">
              <a:rPr lang="en-US" smtClean="0"/>
              <a:t>11</a:t>
            </a:fld>
            <a:endParaRPr lang="en-US"/>
          </a:p>
        </p:txBody>
      </p:sp>
    </p:spTree>
    <p:extLst>
      <p:ext uri="{BB962C8B-B14F-4D97-AF65-F5344CB8AC3E}">
        <p14:creationId xmlns:p14="http://schemas.microsoft.com/office/powerpoint/2010/main" val="3596527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 y="344488"/>
            <a:ext cx="4970463" cy="27971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When do you use humour? To make fun of your friend? Or to make fun of someone/something with your friend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The situation in which a humorous utterance takes place can be described in terms of the participants, consisting of a speaker, one or several recipients (or audience) and a target. In this context, the target is who or what is being made fun of. It can be a third party or even an abstract entity (an institution, an ideology), or it can coincide with the speaker or the recipient/addressee.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If it coincides with the speaker, we can call this self-oriented (previous work has sometimes called it self-deprecating, or auto-derision but these terms leave out the option of saying positive things).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If the target coincides with someone else, it can be called other-directed, which can be broken down into recipient directed or third party humour.  </a:t>
            </a:r>
            <a:endParaRPr lang="en-AU" dirty="0"/>
          </a:p>
          <a:p>
            <a:endParaRPr lang="en-AU" dirty="0"/>
          </a:p>
        </p:txBody>
      </p:sp>
      <p:sp>
        <p:nvSpPr>
          <p:cNvPr id="4" name="Slide Number Placeholder 3"/>
          <p:cNvSpPr>
            <a:spLocks noGrp="1"/>
          </p:cNvSpPr>
          <p:nvPr>
            <p:ph type="sldNum" sz="quarter" idx="5"/>
          </p:nvPr>
        </p:nvSpPr>
        <p:spPr/>
        <p:txBody>
          <a:bodyPr/>
          <a:lstStyle/>
          <a:p>
            <a:fld id="{F015455F-A9FB-C24A-B0CF-C5A848DD6BBE}" type="slidenum">
              <a:rPr lang="en-US" smtClean="0"/>
              <a:t>12</a:t>
            </a:fld>
            <a:endParaRPr lang="en-US"/>
          </a:p>
        </p:txBody>
      </p:sp>
    </p:spTree>
    <p:extLst>
      <p:ext uri="{BB962C8B-B14F-4D97-AF65-F5344CB8AC3E}">
        <p14:creationId xmlns:p14="http://schemas.microsoft.com/office/powerpoint/2010/main" val="2814732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15455F-A9FB-C24A-B0CF-C5A848DD6BBE}" type="slidenum">
              <a:rPr lang="en-US" smtClean="0"/>
              <a:t>13</a:t>
            </a:fld>
            <a:endParaRPr lang="en-US"/>
          </a:p>
        </p:txBody>
      </p:sp>
    </p:spTree>
    <p:extLst>
      <p:ext uri="{BB962C8B-B14F-4D97-AF65-F5344CB8AC3E}">
        <p14:creationId xmlns:p14="http://schemas.microsoft.com/office/powerpoint/2010/main" val="2671702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CEB8-60FE-4840-B91B-3178CF134A5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F1B0DE8-3E13-864F-90CB-94C32D0F5E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1A54872-9878-BB4A-AE89-A70AC7639A9A}"/>
              </a:ext>
            </a:extLst>
          </p:cNvPr>
          <p:cNvSpPr>
            <a:spLocks noGrp="1"/>
          </p:cNvSpPr>
          <p:nvPr>
            <p:ph type="dt" sz="half" idx="10"/>
          </p:nvPr>
        </p:nvSpPr>
        <p:spPr/>
        <p:txBody>
          <a:bodyPr/>
          <a:lstStyle/>
          <a:p>
            <a:fld id="{2F25C59E-CC16-B84A-AB8B-629F85EC6600}" type="datetimeFigureOut">
              <a:rPr lang="en-US" smtClean="0"/>
              <a:t>11/14/23</a:t>
            </a:fld>
            <a:endParaRPr lang="en-US"/>
          </a:p>
        </p:txBody>
      </p:sp>
      <p:sp>
        <p:nvSpPr>
          <p:cNvPr id="5" name="Footer Placeholder 4">
            <a:extLst>
              <a:ext uri="{FF2B5EF4-FFF2-40B4-BE49-F238E27FC236}">
                <a16:creationId xmlns:a16="http://schemas.microsoft.com/office/drawing/2014/main" id="{3D286F96-0D30-334B-9092-249FFFC91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E9341-A6EE-A84D-815E-6AFD125A7F1F}"/>
              </a:ext>
            </a:extLst>
          </p:cNvPr>
          <p:cNvSpPr>
            <a:spLocks noGrp="1"/>
          </p:cNvSpPr>
          <p:nvPr>
            <p:ph type="sldNum" sz="quarter" idx="12"/>
          </p:nvPr>
        </p:nvSpPr>
        <p:spPr/>
        <p:txBody>
          <a:bodyPr/>
          <a:lstStyle/>
          <a:p>
            <a:fld id="{D3E9B78B-4E03-E74C-BD55-374484F1209F}" type="slidenum">
              <a:rPr lang="en-US" smtClean="0"/>
              <a:t>‹#›</a:t>
            </a:fld>
            <a:endParaRPr lang="en-US"/>
          </a:p>
        </p:txBody>
      </p:sp>
    </p:spTree>
    <p:extLst>
      <p:ext uri="{BB962C8B-B14F-4D97-AF65-F5344CB8AC3E}">
        <p14:creationId xmlns:p14="http://schemas.microsoft.com/office/powerpoint/2010/main" val="3817184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2F8B-20ED-EA43-B836-18D820CEF5C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744182-F52F-9044-A8ED-35A14636780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4DE84BE-3B69-F14B-B7F7-C148C1C3BB30}"/>
              </a:ext>
            </a:extLst>
          </p:cNvPr>
          <p:cNvSpPr>
            <a:spLocks noGrp="1"/>
          </p:cNvSpPr>
          <p:nvPr>
            <p:ph type="dt" sz="half" idx="10"/>
          </p:nvPr>
        </p:nvSpPr>
        <p:spPr/>
        <p:txBody>
          <a:bodyPr/>
          <a:lstStyle/>
          <a:p>
            <a:fld id="{2F25C59E-CC16-B84A-AB8B-629F85EC6600}" type="datetimeFigureOut">
              <a:rPr lang="en-US" smtClean="0"/>
              <a:t>11/14/23</a:t>
            </a:fld>
            <a:endParaRPr lang="en-US"/>
          </a:p>
        </p:txBody>
      </p:sp>
      <p:sp>
        <p:nvSpPr>
          <p:cNvPr id="5" name="Footer Placeholder 4">
            <a:extLst>
              <a:ext uri="{FF2B5EF4-FFF2-40B4-BE49-F238E27FC236}">
                <a16:creationId xmlns:a16="http://schemas.microsoft.com/office/drawing/2014/main" id="{8C3C11FE-AC1E-894A-9AE9-3724DEB6F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FC6B2-2E9D-C049-82A4-7283985A79B0}"/>
              </a:ext>
            </a:extLst>
          </p:cNvPr>
          <p:cNvSpPr>
            <a:spLocks noGrp="1"/>
          </p:cNvSpPr>
          <p:nvPr>
            <p:ph type="sldNum" sz="quarter" idx="12"/>
          </p:nvPr>
        </p:nvSpPr>
        <p:spPr/>
        <p:txBody>
          <a:bodyPr/>
          <a:lstStyle/>
          <a:p>
            <a:fld id="{D3E9B78B-4E03-E74C-BD55-374484F1209F}" type="slidenum">
              <a:rPr lang="en-US" smtClean="0"/>
              <a:t>‹#›</a:t>
            </a:fld>
            <a:endParaRPr lang="en-US"/>
          </a:p>
        </p:txBody>
      </p:sp>
    </p:spTree>
    <p:extLst>
      <p:ext uri="{BB962C8B-B14F-4D97-AF65-F5344CB8AC3E}">
        <p14:creationId xmlns:p14="http://schemas.microsoft.com/office/powerpoint/2010/main" val="3187375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6D8C0B-24C0-1542-A507-478D1E09032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DF535CC-B818-E94C-A4E7-1B408BE6715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A06FC2-DB8F-A142-A8AB-DF386A274AAF}"/>
              </a:ext>
            </a:extLst>
          </p:cNvPr>
          <p:cNvSpPr>
            <a:spLocks noGrp="1"/>
          </p:cNvSpPr>
          <p:nvPr>
            <p:ph type="dt" sz="half" idx="10"/>
          </p:nvPr>
        </p:nvSpPr>
        <p:spPr/>
        <p:txBody>
          <a:bodyPr/>
          <a:lstStyle/>
          <a:p>
            <a:fld id="{2F25C59E-CC16-B84A-AB8B-629F85EC6600}" type="datetimeFigureOut">
              <a:rPr lang="en-US" smtClean="0"/>
              <a:t>11/14/23</a:t>
            </a:fld>
            <a:endParaRPr lang="en-US"/>
          </a:p>
        </p:txBody>
      </p:sp>
      <p:sp>
        <p:nvSpPr>
          <p:cNvPr id="5" name="Footer Placeholder 4">
            <a:extLst>
              <a:ext uri="{FF2B5EF4-FFF2-40B4-BE49-F238E27FC236}">
                <a16:creationId xmlns:a16="http://schemas.microsoft.com/office/drawing/2014/main" id="{C4C226CA-2EBF-B048-80C6-FFFC5B357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E9B1B-AF8A-3544-B9EB-5C3452BFE2EB}"/>
              </a:ext>
            </a:extLst>
          </p:cNvPr>
          <p:cNvSpPr>
            <a:spLocks noGrp="1"/>
          </p:cNvSpPr>
          <p:nvPr>
            <p:ph type="sldNum" sz="quarter" idx="12"/>
          </p:nvPr>
        </p:nvSpPr>
        <p:spPr/>
        <p:txBody>
          <a:bodyPr/>
          <a:lstStyle/>
          <a:p>
            <a:fld id="{D3E9B78B-4E03-E74C-BD55-374484F1209F}" type="slidenum">
              <a:rPr lang="en-US" smtClean="0"/>
              <a:t>‹#›</a:t>
            </a:fld>
            <a:endParaRPr lang="en-US"/>
          </a:p>
        </p:txBody>
      </p:sp>
    </p:spTree>
    <p:extLst>
      <p:ext uri="{BB962C8B-B14F-4D97-AF65-F5344CB8AC3E}">
        <p14:creationId xmlns:p14="http://schemas.microsoft.com/office/powerpoint/2010/main" val="635376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5310"/>
            <a:ext cx="10515600" cy="5811837"/>
          </a:xfrm>
        </p:spPr>
        <p:txBody>
          <a:bodyPr anchor="ctr" anchorCtr="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B6E8E-F3E8-2F49-9BD9-03A1A15B0CC3}" type="datetimeFigureOut">
              <a:rPr lang="en-US" smtClean="0"/>
              <a:t>11/9/23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6F936-9E3C-2941-A181-64A9017029DB}" type="slidenum">
              <a:rPr lang="en-US" smtClean="0"/>
              <a:t>‹#›</a:t>
            </a:fld>
            <a:endParaRPr lang="en-US"/>
          </a:p>
        </p:txBody>
      </p:sp>
    </p:spTree>
    <p:extLst>
      <p:ext uri="{BB962C8B-B14F-4D97-AF65-F5344CB8AC3E}">
        <p14:creationId xmlns:p14="http://schemas.microsoft.com/office/powerpoint/2010/main" val="3803494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53BF-4D20-8944-A84E-B41D06FB54E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97FDEF-3A20-8946-8226-1648E971211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CB4F2A1-0498-EE44-A314-34829A6AE0F7}"/>
              </a:ext>
            </a:extLst>
          </p:cNvPr>
          <p:cNvSpPr>
            <a:spLocks noGrp="1"/>
          </p:cNvSpPr>
          <p:nvPr>
            <p:ph type="dt" sz="half" idx="10"/>
          </p:nvPr>
        </p:nvSpPr>
        <p:spPr/>
        <p:txBody>
          <a:bodyPr/>
          <a:lstStyle/>
          <a:p>
            <a:fld id="{2F25C59E-CC16-B84A-AB8B-629F85EC6600}" type="datetimeFigureOut">
              <a:rPr lang="en-US" smtClean="0"/>
              <a:t>11/14/23</a:t>
            </a:fld>
            <a:endParaRPr lang="en-US"/>
          </a:p>
        </p:txBody>
      </p:sp>
      <p:sp>
        <p:nvSpPr>
          <p:cNvPr id="5" name="Footer Placeholder 4">
            <a:extLst>
              <a:ext uri="{FF2B5EF4-FFF2-40B4-BE49-F238E27FC236}">
                <a16:creationId xmlns:a16="http://schemas.microsoft.com/office/drawing/2014/main" id="{A407A98C-E014-EA41-A34F-C4664C2A5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E1580-D757-C44E-B5F1-A4152C0E5C96}"/>
              </a:ext>
            </a:extLst>
          </p:cNvPr>
          <p:cNvSpPr>
            <a:spLocks noGrp="1"/>
          </p:cNvSpPr>
          <p:nvPr>
            <p:ph type="sldNum" sz="quarter" idx="12"/>
          </p:nvPr>
        </p:nvSpPr>
        <p:spPr/>
        <p:txBody>
          <a:bodyPr/>
          <a:lstStyle/>
          <a:p>
            <a:fld id="{D3E9B78B-4E03-E74C-BD55-374484F1209F}" type="slidenum">
              <a:rPr lang="en-US" smtClean="0"/>
              <a:t>‹#›</a:t>
            </a:fld>
            <a:endParaRPr lang="en-US"/>
          </a:p>
        </p:txBody>
      </p:sp>
    </p:spTree>
    <p:extLst>
      <p:ext uri="{BB962C8B-B14F-4D97-AF65-F5344CB8AC3E}">
        <p14:creationId xmlns:p14="http://schemas.microsoft.com/office/powerpoint/2010/main" val="4170731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1879-0B75-DF4B-8C8F-5E6B955F093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898B211-1767-5C49-88B6-A2E4B2E8D9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52589B3-621A-4742-B17F-069D7B27B7F3}"/>
              </a:ext>
            </a:extLst>
          </p:cNvPr>
          <p:cNvSpPr>
            <a:spLocks noGrp="1"/>
          </p:cNvSpPr>
          <p:nvPr>
            <p:ph type="dt" sz="half" idx="10"/>
          </p:nvPr>
        </p:nvSpPr>
        <p:spPr/>
        <p:txBody>
          <a:bodyPr/>
          <a:lstStyle/>
          <a:p>
            <a:fld id="{2F25C59E-CC16-B84A-AB8B-629F85EC6600}" type="datetimeFigureOut">
              <a:rPr lang="en-US" smtClean="0"/>
              <a:t>11/14/23</a:t>
            </a:fld>
            <a:endParaRPr lang="en-US"/>
          </a:p>
        </p:txBody>
      </p:sp>
      <p:sp>
        <p:nvSpPr>
          <p:cNvPr id="5" name="Footer Placeholder 4">
            <a:extLst>
              <a:ext uri="{FF2B5EF4-FFF2-40B4-BE49-F238E27FC236}">
                <a16:creationId xmlns:a16="http://schemas.microsoft.com/office/drawing/2014/main" id="{96AA7407-22C9-CC41-999F-27FC48193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F1AA3-3511-C444-90D7-F542DA5247FE}"/>
              </a:ext>
            </a:extLst>
          </p:cNvPr>
          <p:cNvSpPr>
            <a:spLocks noGrp="1"/>
          </p:cNvSpPr>
          <p:nvPr>
            <p:ph type="sldNum" sz="quarter" idx="12"/>
          </p:nvPr>
        </p:nvSpPr>
        <p:spPr/>
        <p:txBody>
          <a:bodyPr/>
          <a:lstStyle/>
          <a:p>
            <a:fld id="{D3E9B78B-4E03-E74C-BD55-374484F1209F}" type="slidenum">
              <a:rPr lang="en-US" smtClean="0"/>
              <a:t>‹#›</a:t>
            </a:fld>
            <a:endParaRPr lang="en-US"/>
          </a:p>
        </p:txBody>
      </p:sp>
    </p:spTree>
    <p:extLst>
      <p:ext uri="{BB962C8B-B14F-4D97-AF65-F5344CB8AC3E}">
        <p14:creationId xmlns:p14="http://schemas.microsoft.com/office/powerpoint/2010/main" val="2999964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E0FD-E400-8245-8DB2-679A211478A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AE3753C-3FA5-B44B-9E54-D97E2B27E1B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B6AF765-C9FB-9C41-95E4-DE963B3B20B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A30A99A-4DA3-7344-8E56-D787E1042877}"/>
              </a:ext>
            </a:extLst>
          </p:cNvPr>
          <p:cNvSpPr>
            <a:spLocks noGrp="1"/>
          </p:cNvSpPr>
          <p:nvPr>
            <p:ph type="dt" sz="half" idx="10"/>
          </p:nvPr>
        </p:nvSpPr>
        <p:spPr/>
        <p:txBody>
          <a:bodyPr/>
          <a:lstStyle/>
          <a:p>
            <a:fld id="{2F25C59E-CC16-B84A-AB8B-629F85EC6600}" type="datetimeFigureOut">
              <a:rPr lang="en-US" smtClean="0"/>
              <a:t>11/14/23</a:t>
            </a:fld>
            <a:endParaRPr lang="en-US"/>
          </a:p>
        </p:txBody>
      </p:sp>
      <p:sp>
        <p:nvSpPr>
          <p:cNvPr id="6" name="Footer Placeholder 5">
            <a:extLst>
              <a:ext uri="{FF2B5EF4-FFF2-40B4-BE49-F238E27FC236}">
                <a16:creationId xmlns:a16="http://schemas.microsoft.com/office/drawing/2014/main" id="{7794F05D-CC33-C446-BCD4-30F1FBF3C1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A1B5A-1786-2F4F-97C2-9EB86C4BC29B}"/>
              </a:ext>
            </a:extLst>
          </p:cNvPr>
          <p:cNvSpPr>
            <a:spLocks noGrp="1"/>
          </p:cNvSpPr>
          <p:nvPr>
            <p:ph type="sldNum" sz="quarter" idx="12"/>
          </p:nvPr>
        </p:nvSpPr>
        <p:spPr/>
        <p:txBody>
          <a:bodyPr/>
          <a:lstStyle/>
          <a:p>
            <a:fld id="{D3E9B78B-4E03-E74C-BD55-374484F1209F}" type="slidenum">
              <a:rPr lang="en-US" smtClean="0"/>
              <a:t>‹#›</a:t>
            </a:fld>
            <a:endParaRPr lang="en-US"/>
          </a:p>
        </p:txBody>
      </p:sp>
    </p:spTree>
    <p:extLst>
      <p:ext uri="{BB962C8B-B14F-4D97-AF65-F5344CB8AC3E}">
        <p14:creationId xmlns:p14="http://schemas.microsoft.com/office/powerpoint/2010/main" val="363922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FF7B-45DE-AA44-8BC0-7608107E550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69BA003-1084-8A4B-922A-BC68EC54BF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D113AB2-8B60-F24A-9FCB-0280BF3BDBE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A5BA048-E249-8C4C-AE95-2C2D077A45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C62E017-E4DB-CC46-A00A-BB43E7A390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D283A11-4D8C-DC4B-98E5-D1E0FB92AB44}"/>
              </a:ext>
            </a:extLst>
          </p:cNvPr>
          <p:cNvSpPr>
            <a:spLocks noGrp="1"/>
          </p:cNvSpPr>
          <p:nvPr>
            <p:ph type="dt" sz="half" idx="10"/>
          </p:nvPr>
        </p:nvSpPr>
        <p:spPr/>
        <p:txBody>
          <a:bodyPr/>
          <a:lstStyle/>
          <a:p>
            <a:fld id="{2F25C59E-CC16-B84A-AB8B-629F85EC6600}" type="datetimeFigureOut">
              <a:rPr lang="en-US" smtClean="0"/>
              <a:t>11/14/23</a:t>
            </a:fld>
            <a:endParaRPr lang="en-US"/>
          </a:p>
        </p:txBody>
      </p:sp>
      <p:sp>
        <p:nvSpPr>
          <p:cNvPr id="8" name="Footer Placeholder 7">
            <a:extLst>
              <a:ext uri="{FF2B5EF4-FFF2-40B4-BE49-F238E27FC236}">
                <a16:creationId xmlns:a16="http://schemas.microsoft.com/office/drawing/2014/main" id="{F1C7DB6A-C54C-5142-A45B-CBFD2171E2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6F041F-0CE5-1D4C-8BC9-36B09F66AFE7}"/>
              </a:ext>
            </a:extLst>
          </p:cNvPr>
          <p:cNvSpPr>
            <a:spLocks noGrp="1"/>
          </p:cNvSpPr>
          <p:nvPr>
            <p:ph type="sldNum" sz="quarter" idx="12"/>
          </p:nvPr>
        </p:nvSpPr>
        <p:spPr/>
        <p:txBody>
          <a:bodyPr/>
          <a:lstStyle/>
          <a:p>
            <a:fld id="{D3E9B78B-4E03-E74C-BD55-374484F1209F}" type="slidenum">
              <a:rPr lang="en-US" smtClean="0"/>
              <a:t>‹#›</a:t>
            </a:fld>
            <a:endParaRPr lang="en-US"/>
          </a:p>
        </p:txBody>
      </p:sp>
    </p:spTree>
    <p:extLst>
      <p:ext uri="{BB962C8B-B14F-4D97-AF65-F5344CB8AC3E}">
        <p14:creationId xmlns:p14="http://schemas.microsoft.com/office/powerpoint/2010/main" val="3565846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5D51-5BF1-A74C-AC34-615C41FDFBA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5DAB739-959B-5F4D-AF75-0C49CE28117B}"/>
              </a:ext>
            </a:extLst>
          </p:cNvPr>
          <p:cNvSpPr>
            <a:spLocks noGrp="1"/>
          </p:cNvSpPr>
          <p:nvPr>
            <p:ph type="dt" sz="half" idx="10"/>
          </p:nvPr>
        </p:nvSpPr>
        <p:spPr/>
        <p:txBody>
          <a:bodyPr/>
          <a:lstStyle/>
          <a:p>
            <a:fld id="{2F25C59E-CC16-B84A-AB8B-629F85EC6600}" type="datetimeFigureOut">
              <a:rPr lang="en-US" smtClean="0"/>
              <a:t>11/14/23</a:t>
            </a:fld>
            <a:endParaRPr lang="en-US"/>
          </a:p>
        </p:txBody>
      </p:sp>
      <p:sp>
        <p:nvSpPr>
          <p:cNvPr id="4" name="Footer Placeholder 3">
            <a:extLst>
              <a:ext uri="{FF2B5EF4-FFF2-40B4-BE49-F238E27FC236}">
                <a16:creationId xmlns:a16="http://schemas.microsoft.com/office/drawing/2014/main" id="{C23D2F44-F594-6A4A-B9C4-B71F0866C4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A2DEBC-71A4-5349-B25A-98CD8ADDAC28}"/>
              </a:ext>
            </a:extLst>
          </p:cNvPr>
          <p:cNvSpPr>
            <a:spLocks noGrp="1"/>
          </p:cNvSpPr>
          <p:nvPr>
            <p:ph type="sldNum" sz="quarter" idx="12"/>
          </p:nvPr>
        </p:nvSpPr>
        <p:spPr/>
        <p:txBody>
          <a:bodyPr/>
          <a:lstStyle/>
          <a:p>
            <a:fld id="{D3E9B78B-4E03-E74C-BD55-374484F1209F}" type="slidenum">
              <a:rPr lang="en-US" smtClean="0"/>
              <a:t>‹#›</a:t>
            </a:fld>
            <a:endParaRPr lang="en-US"/>
          </a:p>
        </p:txBody>
      </p:sp>
    </p:spTree>
    <p:extLst>
      <p:ext uri="{BB962C8B-B14F-4D97-AF65-F5344CB8AC3E}">
        <p14:creationId xmlns:p14="http://schemas.microsoft.com/office/powerpoint/2010/main" val="400922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208709-1456-3A47-9539-F814FAC0429F}"/>
              </a:ext>
            </a:extLst>
          </p:cNvPr>
          <p:cNvSpPr>
            <a:spLocks noGrp="1"/>
          </p:cNvSpPr>
          <p:nvPr>
            <p:ph type="dt" sz="half" idx="10"/>
          </p:nvPr>
        </p:nvSpPr>
        <p:spPr/>
        <p:txBody>
          <a:bodyPr/>
          <a:lstStyle/>
          <a:p>
            <a:fld id="{2F25C59E-CC16-B84A-AB8B-629F85EC6600}" type="datetimeFigureOut">
              <a:rPr lang="en-US" smtClean="0"/>
              <a:t>11/14/23</a:t>
            </a:fld>
            <a:endParaRPr lang="en-US"/>
          </a:p>
        </p:txBody>
      </p:sp>
      <p:sp>
        <p:nvSpPr>
          <p:cNvPr id="3" name="Footer Placeholder 2">
            <a:extLst>
              <a:ext uri="{FF2B5EF4-FFF2-40B4-BE49-F238E27FC236}">
                <a16:creationId xmlns:a16="http://schemas.microsoft.com/office/drawing/2014/main" id="{7B64D10A-3505-3946-ACED-BEDDE834C9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D0FBD4-AC2A-1F46-B4C2-D93D28354606}"/>
              </a:ext>
            </a:extLst>
          </p:cNvPr>
          <p:cNvSpPr>
            <a:spLocks noGrp="1"/>
          </p:cNvSpPr>
          <p:nvPr>
            <p:ph type="sldNum" sz="quarter" idx="12"/>
          </p:nvPr>
        </p:nvSpPr>
        <p:spPr/>
        <p:txBody>
          <a:bodyPr/>
          <a:lstStyle/>
          <a:p>
            <a:fld id="{D3E9B78B-4E03-E74C-BD55-374484F1209F}" type="slidenum">
              <a:rPr lang="en-US" smtClean="0"/>
              <a:t>‹#›</a:t>
            </a:fld>
            <a:endParaRPr lang="en-US"/>
          </a:p>
        </p:txBody>
      </p:sp>
    </p:spTree>
    <p:extLst>
      <p:ext uri="{BB962C8B-B14F-4D97-AF65-F5344CB8AC3E}">
        <p14:creationId xmlns:p14="http://schemas.microsoft.com/office/powerpoint/2010/main" val="286984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D63E1-843D-6740-A280-12D3092C10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4FC2B6D-5A82-EF42-801F-5A79C39C25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51FB279-1762-A840-AE81-E0CBAC92B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EA7AF11-48FE-1940-B62E-3175350FC4E3}"/>
              </a:ext>
            </a:extLst>
          </p:cNvPr>
          <p:cNvSpPr>
            <a:spLocks noGrp="1"/>
          </p:cNvSpPr>
          <p:nvPr>
            <p:ph type="dt" sz="half" idx="10"/>
          </p:nvPr>
        </p:nvSpPr>
        <p:spPr/>
        <p:txBody>
          <a:bodyPr/>
          <a:lstStyle/>
          <a:p>
            <a:fld id="{2F25C59E-CC16-B84A-AB8B-629F85EC6600}" type="datetimeFigureOut">
              <a:rPr lang="en-US" smtClean="0"/>
              <a:t>11/14/23</a:t>
            </a:fld>
            <a:endParaRPr lang="en-US"/>
          </a:p>
        </p:txBody>
      </p:sp>
      <p:sp>
        <p:nvSpPr>
          <p:cNvPr id="6" name="Footer Placeholder 5">
            <a:extLst>
              <a:ext uri="{FF2B5EF4-FFF2-40B4-BE49-F238E27FC236}">
                <a16:creationId xmlns:a16="http://schemas.microsoft.com/office/drawing/2014/main" id="{6B4591F9-1766-8A40-8169-3765599B7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CC9857-8650-9C49-BBA7-18DC372902C1}"/>
              </a:ext>
            </a:extLst>
          </p:cNvPr>
          <p:cNvSpPr>
            <a:spLocks noGrp="1"/>
          </p:cNvSpPr>
          <p:nvPr>
            <p:ph type="sldNum" sz="quarter" idx="12"/>
          </p:nvPr>
        </p:nvSpPr>
        <p:spPr/>
        <p:txBody>
          <a:bodyPr/>
          <a:lstStyle/>
          <a:p>
            <a:fld id="{D3E9B78B-4E03-E74C-BD55-374484F1209F}" type="slidenum">
              <a:rPr lang="en-US" smtClean="0"/>
              <a:t>‹#›</a:t>
            </a:fld>
            <a:endParaRPr lang="en-US"/>
          </a:p>
        </p:txBody>
      </p:sp>
    </p:spTree>
    <p:extLst>
      <p:ext uri="{BB962C8B-B14F-4D97-AF65-F5344CB8AC3E}">
        <p14:creationId xmlns:p14="http://schemas.microsoft.com/office/powerpoint/2010/main" val="3707592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E137-081B-F74C-93A0-6872914AA56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FFEAC29-A28E-AF4B-A7D7-5C7C5B7096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BE7145-7750-D14C-93A3-C2376FB5E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9016D48-A993-7C41-AA15-3C93855784A0}"/>
              </a:ext>
            </a:extLst>
          </p:cNvPr>
          <p:cNvSpPr>
            <a:spLocks noGrp="1"/>
          </p:cNvSpPr>
          <p:nvPr>
            <p:ph type="dt" sz="half" idx="10"/>
          </p:nvPr>
        </p:nvSpPr>
        <p:spPr/>
        <p:txBody>
          <a:bodyPr/>
          <a:lstStyle/>
          <a:p>
            <a:fld id="{2F25C59E-CC16-B84A-AB8B-629F85EC6600}" type="datetimeFigureOut">
              <a:rPr lang="en-US" smtClean="0"/>
              <a:t>11/14/23</a:t>
            </a:fld>
            <a:endParaRPr lang="en-US"/>
          </a:p>
        </p:txBody>
      </p:sp>
      <p:sp>
        <p:nvSpPr>
          <p:cNvPr id="6" name="Footer Placeholder 5">
            <a:extLst>
              <a:ext uri="{FF2B5EF4-FFF2-40B4-BE49-F238E27FC236}">
                <a16:creationId xmlns:a16="http://schemas.microsoft.com/office/drawing/2014/main" id="{EB11E455-3401-0C43-94D8-F0C394E9AC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F6DAF1-18E5-F545-95A8-33D0F39A157A}"/>
              </a:ext>
            </a:extLst>
          </p:cNvPr>
          <p:cNvSpPr>
            <a:spLocks noGrp="1"/>
          </p:cNvSpPr>
          <p:nvPr>
            <p:ph type="sldNum" sz="quarter" idx="12"/>
          </p:nvPr>
        </p:nvSpPr>
        <p:spPr/>
        <p:txBody>
          <a:bodyPr/>
          <a:lstStyle/>
          <a:p>
            <a:fld id="{D3E9B78B-4E03-E74C-BD55-374484F1209F}" type="slidenum">
              <a:rPr lang="en-US" smtClean="0"/>
              <a:t>‹#›</a:t>
            </a:fld>
            <a:endParaRPr lang="en-US"/>
          </a:p>
        </p:txBody>
      </p:sp>
    </p:spTree>
    <p:extLst>
      <p:ext uri="{BB962C8B-B14F-4D97-AF65-F5344CB8AC3E}">
        <p14:creationId xmlns:p14="http://schemas.microsoft.com/office/powerpoint/2010/main" val="3896755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CC563C-A876-E048-ACA3-51A4386EB4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A80BB5-7D8F-9D43-88F4-4A92B259FE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1B18E5-DFC5-B64F-9B02-48B9BF82B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5C59E-CC16-B84A-AB8B-629F85EC6600}" type="datetimeFigureOut">
              <a:rPr lang="en-US" smtClean="0"/>
              <a:t>11/14/23</a:t>
            </a:fld>
            <a:endParaRPr lang="en-US"/>
          </a:p>
        </p:txBody>
      </p:sp>
      <p:sp>
        <p:nvSpPr>
          <p:cNvPr id="5" name="Footer Placeholder 4">
            <a:extLst>
              <a:ext uri="{FF2B5EF4-FFF2-40B4-BE49-F238E27FC236}">
                <a16:creationId xmlns:a16="http://schemas.microsoft.com/office/drawing/2014/main" id="{2F67869C-F3CE-1848-90A5-A4DB592351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6ABAA6-9796-0644-827C-BFB872DCC9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E9B78B-4E03-E74C-BD55-374484F1209F}" type="slidenum">
              <a:rPr lang="en-US" smtClean="0"/>
              <a:t>‹#›</a:t>
            </a:fld>
            <a:endParaRPr lang="en-US"/>
          </a:p>
        </p:txBody>
      </p:sp>
    </p:spTree>
    <p:extLst>
      <p:ext uri="{BB962C8B-B14F-4D97-AF65-F5344CB8AC3E}">
        <p14:creationId xmlns:p14="http://schemas.microsoft.com/office/powerpoint/2010/main" val="2159062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x8Z6cmWCjKo"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29.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B9EBEBD-B6D2-5F4F-A832-0C39C471C0C2}"/>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Social Organization</a:t>
            </a:r>
          </a:p>
        </p:txBody>
      </p:sp>
      <p:sp>
        <p:nvSpPr>
          <p:cNvPr id="3" name="Subtitle 2">
            <a:extLst>
              <a:ext uri="{FF2B5EF4-FFF2-40B4-BE49-F238E27FC236}">
                <a16:creationId xmlns:a16="http://schemas.microsoft.com/office/drawing/2014/main" id="{CD4C7894-DE9F-E544-9E66-E52B5A0A1F06}"/>
              </a:ext>
            </a:extLst>
          </p:cNvPr>
          <p:cNvSpPr>
            <a:spLocks noGrp="1"/>
          </p:cNvSpPr>
          <p:nvPr>
            <p:ph type="subTitle" idx="1"/>
          </p:nvPr>
        </p:nvSpPr>
        <p:spPr>
          <a:xfrm>
            <a:off x="1350682" y="4870824"/>
            <a:ext cx="10005951" cy="1458258"/>
          </a:xfrm>
        </p:spPr>
        <p:txBody>
          <a:bodyPr anchor="ctr">
            <a:normAutofit/>
          </a:bodyPr>
          <a:lstStyle/>
          <a:p>
            <a:pPr algn="l"/>
            <a:r>
              <a:rPr lang="en-US" dirty="0"/>
              <a:t>workplace courtesy </a:t>
            </a:r>
            <a:endParaRPr lang="en-US"/>
          </a:p>
        </p:txBody>
      </p:sp>
    </p:spTree>
    <p:extLst>
      <p:ext uri="{BB962C8B-B14F-4D97-AF65-F5344CB8AC3E}">
        <p14:creationId xmlns:p14="http://schemas.microsoft.com/office/powerpoint/2010/main" val="275600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C660616-DB3E-2C48-A3CE-5CABFDF041B4}"/>
              </a:ext>
            </a:extLst>
          </p:cNvPr>
          <p:cNvSpPr txBox="1"/>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kern="1200" dirty="0">
                <a:solidFill>
                  <a:schemeClr val="tx1"/>
                </a:solidFill>
                <a:latin typeface="+mj-lt"/>
                <a:ea typeface="+mj-ea"/>
                <a:cs typeface="+mj-cs"/>
              </a:rPr>
              <a:t>Humor or Insult?</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8396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5" name="Content Placeholder 4">
            <a:extLst>
              <a:ext uri="{FF2B5EF4-FFF2-40B4-BE49-F238E27FC236}">
                <a16:creationId xmlns:a16="http://schemas.microsoft.com/office/drawing/2014/main" id="{574CF63F-878D-7941-B554-F5B33216D5B1}"/>
              </a:ext>
            </a:extLst>
          </p:cNvPr>
          <p:cNvSpPr>
            <a:spLocks noGrp="1"/>
          </p:cNvSpPr>
          <p:nvPr>
            <p:ph idx="1"/>
          </p:nvPr>
        </p:nvSpPr>
        <p:spPr>
          <a:xfrm>
            <a:off x="4185137" y="838199"/>
            <a:ext cx="7719647" cy="5338763"/>
          </a:xfrm>
        </p:spPr>
        <p:txBody>
          <a:bodyPr anchor="ctr">
            <a:normAutofit/>
          </a:bodyPr>
          <a:lstStyle/>
          <a:p>
            <a:pPr marL="0" indent="0">
              <a:spcBef>
                <a:spcPts val="3400"/>
              </a:spcBef>
              <a:buNone/>
            </a:pPr>
            <a:r>
              <a:rPr lang="en-AU" sz="3600" dirty="0"/>
              <a:t>The speaker/target/recipient interplay</a:t>
            </a:r>
          </a:p>
          <a:p>
            <a:pPr marL="0" indent="0">
              <a:spcBef>
                <a:spcPts val="3400"/>
              </a:spcBef>
              <a:buNone/>
            </a:pPr>
            <a:r>
              <a:rPr lang="en-AU" sz="3600" dirty="0"/>
              <a:t>The language dimension: linguistic mechanisms and/or discursive strategies used by speakers</a:t>
            </a:r>
          </a:p>
          <a:p>
            <a:pPr marL="0" indent="0">
              <a:spcBef>
                <a:spcPts val="3400"/>
              </a:spcBef>
              <a:buNone/>
            </a:pPr>
            <a:r>
              <a:rPr lang="en-AU" sz="3600" dirty="0"/>
              <a:t>The different pragmatic functions</a:t>
            </a:r>
          </a:p>
          <a:p>
            <a:pPr marL="0" indent="0">
              <a:spcBef>
                <a:spcPts val="3400"/>
              </a:spcBef>
              <a:buNone/>
            </a:pPr>
            <a:r>
              <a:rPr lang="en-AU" sz="3600" dirty="0"/>
              <a:t>The interactional dimension </a:t>
            </a:r>
          </a:p>
          <a:p>
            <a:pPr marL="0" indent="0">
              <a:buNone/>
            </a:pPr>
            <a:endParaRPr lang="en-AU" sz="2000" dirty="0"/>
          </a:p>
        </p:txBody>
      </p:sp>
    </p:spTree>
    <p:extLst>
      <p:ext uri="{BB962C8B-B14F-4D97-AF65-F5344CB8AC3E}">
        <p14:creationId xmlns:p14="http://schemas.microsoft.com/office/powerpoint/2010/main" val="3653030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EBD6-BCF3-384F-8CD7-17EDA11DF70B}"/>
              </a:ext>
            </a:extLst>
          </p:cNvPr>
          <p:cNvSpPr>
            <a:spLocks noGrp="1"/>
          </p:cNvSpPr>
          <p:nvPr>
            <p:ph type="title"/>
          </p:nvPr>
        </p:nvSpPr>
        <p:spPr/>
        <p:txBody>
          <a:bodyPr>
            <a:normAutofit/>
          </a:bodyPr>
          <a:lstStyle/>
          <a:p>
            <a:r>
              <a:rPr lang="en-AU" dirty="0"/>
              <a:t>The speaker/target/recipient interplay</a:t>
            </a:r>
          </a:p>
        </p:txBody>
      </p:sp>
      <p:pic>
        <p:nvPicPr>
          <p:cNvPr id="5" name="Graphic 4" descr="Grinning face with no fill">
            <a:extLst>
              <a:ext uri="{FF2B5EF4-FFF2-40B4-BE49-F238E27FC236}">
                <a16:creationId xmlns:a16="http://schemas.microsoft.com/office/drawing/2014/main" id="{0D617DB7-8E0B-AF4D-9313-B2100CC29A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79600" y="3429000"/>
            <a:ext cx="3420000" cy="3420000"/>
          </a:xfrm>
          <a:prstGeom prst="rect">
            <a:avLst/>
          </a:prstGeom>
        </p:spPr>
      </p:pic>
      <p:pic>
        <p:nvPicPr>
          <p:cNvPr id="7" name="Graphic 6" descr="Smiling face with no fill">
            <a:extLst>
              <a:ext uri="{FF2B5EF4-FFF2-40B4-BE49-F238E27FC236}">
                <a16:creationId xmlns:a16="http://schemas.microsoft.com/office/drawing/2014/main" id="{89056222-83BE-7647-AB3A-E3DEBF5B52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92400" y="3438000"/>
            <a:ext cx="3420000" cy="3420000"/>
          </a:xfrm>
          <a:prstGeom prst="rect">
            <a:avLst/>
          </a:prstGeom>
        </p:spPr>
      </p:pic>
      <p:sp>
        <p:nvSpPr>
          <p:cNvPr id="8" name="Oval Callout 7">
            <a:extLst>
              <a:ext uri="{FF2B5EF4-FFF2-40B4-BE49-F238E27FC236}">
                <a16:creationId xmlns:a16="http://schemas.microsoft.com/office/drawing/2014/main" id="{CDBEEA74-3E38-3946-8FB9-F472C282B655}"/>
              </a:ext>
            </a:extLst>
          </p:cNvPr>
          <p:cNvSpPr/>
          <p:nvPr/>
        </p:nvSpPr>
        <p:spPr>
          <a:xfrm>
            <a:off x="4267200" y="1473201"/>
            <a:ext cx="3708400" cy="2573867"/>
          </a:xfrm>
          <a:prstGeom prst="wedgeEllipseCallout">
            <a:avLst>
              <a:gd name="adj1" fmla="val -39098"/>
              <a:gd name="adj2" fmla="val 51974"/>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Graphic 9" descr="Smiling face with no fill">
            <a:extLst>
              <a:ext uri="{FF2B5EF4-FFF2-40B4-BE49-F238E27FC236}">
                <a16:creationId xmlns:a16="http://schemas.microsoft.com/office/drawing/2014/main" id="{9B0B559D-2ABF-A048-A7EC-B9A857CCF79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96000" y="1898763"/>
            <a:ext cx="1800000" cy="1800000"/>
          </a:xfrm>
          <a:prstGeom prst="rect">
            <a:avLst/>
          </a:prstGeom>
        </p:spPr>
      </p:pic>
    </p:spTree>
    <p:extLst>
      <p:ext uri="{BB962C8B-B14F-4D97-AF65-F5344CB8AC3E}">
        <p14:creationId xmlns:p14="http://schemas.microsoft.com/office/powerpoint/2010/main" val="2370438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3FFCC693-365A-1F4E-998E-4861E98FB710}"/>
              </a:ext>
            </a:extLst>
          </p:cNvPr>
          <p:cNvGraphicFramePr>
            <a:graphicFrameLocks noGrp="1"/>
          </p:cNvGraphicFramePr>
          <p:nvPr>
            <p:ph idx="1"/>
          </p:nvPr>
        </p:nvGraphicFramePr>
        <p:xfrm>
          <a:off x="2143125" y="1144363"/>
          <a:ext cx="7905750" cy="4569275"/>
        </p:xfrm>
        <a:graphic>
          <a:graphicData uri="http://schemas.openxmlformats.org/drawingml/2006/table">
            <a:tbl>
              <a:tblPr firstRow="1" bandRow="1">
                <a:tableStyleId>{7DF18680-E054-41AD-8BC1-D1AEF772440D}</a:tableStyleId>
              </a:tblPr>
              <a:tblGrid>
                <a:gridCol w="2801408">
                  <a:extLst>
                    <a:ext uri="{9D8B030D-6E8A-4147-A177-3AD203B41FA5}">
                      <a16:colId xmlns:a16="http://schemas.microsoft.com/office/drawing/2014/main" val="691530556"/>
                    </a:ext>
                  </a:extLst>
                </a:gridCol>
                <a:gridCol w="2552171">
                  <a:extLst>
                    <a:ext uri="{9D8B030D-6E8A-4147-A177-3AD203B41FA5}">
                      <a16:colId xmlns:a16="http://schemas.microsoft.com/office/drawing/2014/main" val="129637203"/>
                    </a:ext>
                  </a:extLst>
                </a:gridCol>
                <a:gridCol w="2552171">
                  <a:extLst>
                    <a:ext uri="{9D8B030D-6E8A-4147-A177-3AD203B41FA5}">
                      <a16:colId xmlns:a16="http://schemas.microsoft.com/office/drawing/2014/main" val="4210349702"/>
                    </a:ext>
                  </a:extLst>
                </a:gridCol>
              </a:tblGrid>
              <a:tr h="1263598">
                <a:tc>
                  <a:txBody>
                    <a:bodyPr/>
                    <a:lstStyle/>
                    <a:p>
                      <a:pPr algn="l"/>
                      <a:endParaRPr lang="en-AU" sz="2800" dirty="0">
                        <a:solidFill>
                          <a:sysClr val="windowText" lastClr="000000"/>
                        </a:solidFill>
                      </a:endParaRPr>
                    </a:p>
                  </a:txBody>
                  <a:tcPr anchor="ctr"/>
                </a:tc>
                <a:tc>
                  <a:txBody>
                    <a:bodyPr/>
                    <a:lstStyle/>
                    <a:p>
                      <a:pPr algn="ctr"/>
                      <a:r>
                        <a:rPr lang="en-AU" sz="2800" dirty="0">
                          <a:solidFill>
                            <a:sysClr val="windowText" lastClr="000000"/>
                          </a:solidFill>
                        </a:rPr>
                        <a:t>Australian English</a:t>
                      </a:r>
                    </a:p>
                    <a:p>
                      <a:pPr algn="ctr"/>
                      <a:r>
                        <a:rPr lang="en-AU" sz="2800" dirty="0">
                          <a:solidFill>
                            <a:sysClr val="windowText" lastClr="000000"/>
                          </a:solidFill>
                        </a:rPr>
                        <a:t>(35 examples)</a:t>
                      </a:r>
                    </a:p>
                  </a:txBody>
                  <a:tcPr anchor="ctr"/>
                </a:tc>
                <a:tc>
                  <a:txBody>
                    <a:bodyPr/>
                    <a:lstStyle/>
                    <a:p>
                      <a:pPr algn="ctr"/>
                      <a:r>
                        <a:rPr lang="en-AU" sz="2800" dirty="0">
                          <a:solidFill>
                            <a:sysClr val="windowText" lastClr="000000"/>
                          </a:solidFill>
                        </a:rPr>
                        <a:t>French</a:t>
                      </a:r>
                    </a:p>
                    <a:p>
                      <a:pPr algn="ctr"/>
                      <a:r>
                        <a:rPr lang="en-AU" sz="2800" dirty="0">
                          <a:solidFill>
                            <a:sysClr val="windowText" lastClr="000000"/>
                          </a:solidFill>
                        </a:rPr>
                        <a:t>(30 examples)</a:t>
                      </a:r>
                    </a:p>
                  </a:txBody>
                  <a:tcPr anchor="ctr"/>
                </a:tc>
                <a:extLst>
                  <a:ext uri="{0D108BD9-81ED-4DB2-BD59-A6C34878D82A}">
                    <a16:rowId xmlns:a16="http://schemas.microsoft.com/office/drawing/2014/main" val="2978935314"/>
                  </a:ext>
                </a:extLst>
              </a:tr>
              <a:tr h="793088">
                <a:tc>
                  <a:txBody>
                    <a:bodyPr/>
                    <a:lstStyle/>
                    <a:p>
                      <a:pPr algn="l"/>
                      <a:r>
                        <a:rPr lang="en-AU" sz="2800" b="1" dirty="0">
                          <a:solidFill>
                            <a:sysClr val="windowText" lastClr="000000"/>
                          </a:solidFill>
                        </a:rPr>
                        <a:t>Self-oriented</a:t>
                      </a:r>
                    </a:p>
                  </a:txBody>
                  <a:tcPr anchor="ctr"/>
                </a:tc>
                <a:tc>
                  <a:txBody>
                    <a:bodyPr/>
                    <a:lstStyle/>
                    <a:p>
                      <a:pPr algn="ctr"/>
                      <a:r>
                        <a:rPr lang="en-AU" sz="2800" dirty="0">
                          <a:solidFill>
                            <a:sysClr val="windowText" lastClr="000000"/>
                          </a:solidFill>
                        </a:rPr>
                        <a:t>14 (40%)</a:t>
                      </a:r>
                    </a:p>
                  </a:txBody>
                  <a:tcPr anchor="ctr"/>
                </a:tc>
                <a:tc>
                  <a:txBody>
                    <a:bodyPr/>
                    <a:lstStyle/>
                    <a:p>
                      <a:pPr algn="ctr"/>
                      <a:r>
                        <a:rPr lang="en-AU" sz="2800" dirty="0">
                          <a:solidFill>
                            <a:sysClr val="windowText" lastClr="000000"/>
                          </a:solidFill>
                        </a:rPr>
                        <a:t>12 (40%)</a:t>
                      </a:r>
                    </a:p>
                  </a:txBody>
                  <a:tcPr anchor="ctr"/>
                </a:tc>
                <a:extLst>
                  <a:ext uri="{0D108BD9-81ED-4DB2-BD59-A6C34878D82A}">
                    <a16:rowId xmlns:a16="http://schemas.microsoft.com/office/drawing/2014/main" val="1192795514"/>
                  </a:ext>
                </a:extLst>
              </a:tr>
              <a:tr h="477359">
                <a:tc>
                  <a:txBody>
                    <a:bodyPr/>
                    <a:lstStyle/>
                    <a:p>
                      <a:pPr algn="l"/>
                      <a:r>
                        <a:rPr lang="en-AU" sz="2800" b="1" dirty="0">
                          <a:solidFill>
                            <a:sysClr val="windowText" lastClr="000000"/>
                          </a:solidFill>
                        </a:rPr>
                        <a:t>Other-directed</a:t>
                      </a:r>
                    </a:p>
                  </a:txBody>
                  <a:tcPr anchor="ctr"/>
                </a:tc>
                <a:tc>
                  <a:txBody>
                    <a:bodyPr/>
                    <a:lstStyle/>
                    <a:p>
                      <a:pPr algn="ctr"/>
                      <a:endParaRPr lang="en-AU" sz="2800" b="1">
                        <a:solidFill>
                          <a:sysClr val="windowText" lastClr="000000"/>
                        </a:solidFill>
                      </a:endParaRPr>
                    </a:p>
                  </a:txBody>
                  <a:tcPr anchor="ctr"/>
                </a:tc>
                <a:tc>
                  <a:txBody>
                    <a:bodyPr/>
                    <a:lstStyle/>
                    <a:p>
                      <a:pPr algn="ctr"/>
                      <a:endParaRPr lang="en-AU" sz="2800" b="1" dirty="0">
                        <a:solidFill>
                          <a:sysClr val="windowText" lastClr="000000"/>
                        </a:solidFill>
                      </a:endParaRPr>
                    </a:p>
                  </a:txBody>
                  <a:tcPr anchor="ctr"/>
                </a:tc>
                <a:extLst>
                  <a:ext uri="{0D108BD9-81ED-4DB2-BD59-A6C34878D82A}">
                    <a16:rowId xmlns:a16="http://schemas.microsoft.com/office/drawing/2014/main" val="603027944"/>
                  </a:ext>
                </a:extLst>
              </a:tr>
              <a:tr h="972027">
                <a:tc>
                  <a:txBody>
                    <a:bodyPr/>
                    <a:lstStyle/>
                    <a:p>
                      <a:pPr algn="r"/>
                      <a:r>
                        <a:rPr lang="en-AU" sz="2800" dirty="0">
                          <a:solidFill>
                            <a:sysClr val="windowText" lastClr="000000"/>
                          </a:solidFill>
                        </a:rPr>
                        <a:t>Recipient</a:t>
                      </a:r>
                    </a:p>
                  </a:txBody>
                  <a:tcPr anchor="ctr"/>
                </a:tc>
                <a:tc>
                  <a:txBody>
                    <a:bodyPr/>
                    <a:lstStyle/>
                    <a:p>
                      <a:pPr algn="ctr"/>
                      <a:r>
                        <a:rPr lang="en-AU" sz="2800" dirty="0">
                          <a:solidFill>
                            <a:sysClr val="windowText" lastClr="000000"/>
                          </a:solidFill>
                        </a:rPr>
                        <a:t>16 (46%)</a:t>
                      </a:r>
                    </a:p>
                  </a:txBody>
                  <a:tcPr anchor="ctr"/>
                </a:tc>
                <a:tc>
                  <a:txBody>
                    <a:bodyPr/>
                    <a:lstStyle/>
                    <a:p>
                      <a:pPr algn="ctr"/>
                      <a:r>
                        <a:rPr lang="en-AU" sz="2800" dirty="0">
                          <a:solidFill>
                            <a:sysClr val="windowText" lastClr="000000"/>
                          </a:solidFill>
                        </a:rPr>
                        <a:t>5 (17%)</a:t>
                      </a:r>
                    </a:p>
                  </a:txBody>
                  <a:tcPr anchor="ctr"/>
                </a:tc>
                <a:extLst>
                  <a:ext uri="{0D108BD9-81ED-4DB2-BD59-A6C34878D82A}">
                    <a16:rowId xmlns:a16="http://schemas.microsoft.com/office/drawing/2014/main" val="3328140102"/>
                  </a:ext>
                </a:extLst>
              </a:tr>
              <a:tr h="914400">
                <a:tc>
                  <a:txBody>
                    <a:bodyPr/>
                    <a:lstStyle/>
                    <a:p>
                      <a:pPr algn="r"/>
                      <a:r>
                        <a:rPr lang="en-AU" sz="2800" dirty="0">
                          <a:solidFill>
                            <a:sysClr val="windowText" lastClr="000000"/>
                          </a:solidFill>
                        </a:rPr>
                        <a:t>Third Party</a:t>
                      </a:r>
                    </a:p>
                  </a:txBody>
                  <a:tcPr anchor="ctr"/>
                </a:tc>
                <a:tc>
                  <a:txBody>
                    <a:bodyPr/>
                    <a:lstStyle/>
                    <a:p>
                      <a:pPr algn="ctr"/>
                      <a:r>
                        <a:rPr lang="en-AU" sz="2800" dirty="0">
                          <a:solidFill>
                            <a:sysClr val="windowText" lastClr="000000"/>
                          </a:solidFill>
                        </a:rPr>
                        <a:t>5 (14%)</a:t>
                      </a:r>
                    </a:p>
                  </a:txBody>
                  <a:tcPr anchor="ctr"/>
                </a:tc>
                <a:tc>
                  <a:txBody>
                    <a:bodyPr/>
                    <a:lstStyle/>
                    <a:p>
                      <a:pPr algn="ctr"/>
                      <a:r>
                        <a:rPr lang="en-AU" sz="2800" dirty="0">
                          <a:solidFill>
                            <a:sysClr val="windowText" lastClr="000000"/>
                          </a:solidFill>
                        </a:rPr>
                        <a:t>13 (43%)</a:t>
                      </a:r>
                    </a:p>
                  </a:txBody>
                  <a:tcPr anchor="ctr"/>
                </a:tc>
                <a:extLst>
                  <a:ext uri="{0D108BD9-81ED-4DB2-BD59-A6C34878D82A}">
                    <a16:rowId xmlns:a16="http://schemas.microsoft.com/office/drawing/2014/main" val="724963394"/>
                  </a:ext>
                </a:extLst>
              </a:tr>
            </a:tbl>
          </a:graphicData>
        </a:graphic>
      </p:graphicFrame>
    </p:spTree>
    <p:extLst>
      <p:ext uri="{BB962C8B-B14F-4D97-AF65-F5344CB8AC3E}">
        <p14:creationId xmlns:p14="http://schemas.microsoft.com/office/powerpoint/2010/main" val="2021707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6C4EC1-2042-3E4A-8DD0-37B937145902}"/>
              </a:ext>
            </a:extLst>
          </p:cNvPr>
          <p:cNvSpPr>
            <a:spLocks noGrp="1"/>
          </p:cNvSpPr>
          <p:nvPr>
            <p:ph idx="1"/>
          </p:nvPr>
        </p:nvSpPr>
        <p:spPr>
          <a:xfrm>
            <a:off x="1838325" y="523082"/>
            <a:ext cx="8515351" cy="5811837"/>
          </a:xfrm>
        </p:spPr>
        <p:txBody>
          <a:bodyPr>
            <a:normAutofit lnSpcReduction="10000"/>
          </a:bodyPr>
          <a:lstStyle/>
          <a:p>
            <a:pPr marL="514350" indent="-514350">
              <a:buFont typeface="+mj-lt"/>
              <a:buAutoNum type="arabicPeriod"/>
              <a:tabLst>
                <a:tab pos="965200" algn="l"/>
              </a:tabLst>
            </a:pPr>
            <a:r>
              <a:rPr lang="en-AU" dirty="0"/>
              <a:t>L 	</a:t>
            </a:r>
            <a:r>
              <a:rPr lang="en-AU" dirty="0" err="1"/>
              <a:t>j’te</a:t>
            </a:r>
            <a:r>
              <a:rPr lang="en-AU" dirty="0"/>
              <a:t> laisse </a:t>
            </a:r>
            <a:r>
              <a:rPr lang="en-AU" dirty="0" err="1"/>
              <a:t>fermer</a:t>
            </a:r>
            <a:r>
              <a:rPr lang="en-AU" dirty="0"/>
              <a:t> la </a:t>
            </a:r>
            <a:r>
              <a:rPr lang="en-AU" dirty="0" err="1"/>
              <a:t>porte</a:t>
            </a:r>
            <a:r>
              <a:rPr lang="en-AU" dirty="0"/>
              <a:t> </a:t>
            </a:r>
            <a:r>
              <a:rPr lang="en-AU" dirty="0" err="1"/>
              <a:t>pa’ce</a:t>
            </a:r>
            <a:r>
              <a:rPr lang="en-AU" dirty="0"/>
              <a:t> que:/ </a:t>
            </a:r>
          </a:p>
          <a:p>
            <a:pPr marL="514350" indent="-514350">
              <a:buFont typeface="+mj-lt"/>
              <a:buAutoNum type="arabicPeriod"/>
              <a:tabLst>
                <a:tab pos="965200" algn="l"/>
              </a:tabLst>
            </a:pPr>
            <a:r>
              <a:rPr lang="en-AU" dirty="0"/>
              <a:t>S 	</a:t>
            </a:r>
            <a:r>
              <a:rPr lang="en-AU" dirty="0" err="1"/>
              <a:t>ouais</a:t>
            </a:r>
            <a:r>
              <a:rPr lang="en-AU" dirty="0"/>
              <a:t> </a:t>
            </a:r>
            <a:r>
              <a:rPr lang="en-AU" dirty="0" err="1"/>
              <a:t>c’est</a:t>
            </a:r>
            <a:r>
              <a:rPr lang="en-AU" dirty="0"/>
              <a:t> </a:t>
            </a:r>
            <a:r>
              <a:rPr lang="en-AU" dirty="0" err="1"/>
              <a:t>que’que</a:t>
            </a:r>
            <a:r>
              <a:rPr lang="en-AU" dirty="0"/>
              <a:t> chose que </a:t>
            </a:r>
            <a:r>
              <a:rPr lang="en-AU" dirty="0" err="1"/>
              <a:t>j’peux</a:t>
            </a:r>
            <a:r>
              <a:rPr lang="en-AU" dirty="0"/>
              <a:t> encore faire </a:t>
            </a:r>
          </a:p>
          <a:p>
            <a:pPr marL="514350" indent="-514350">
              <a:buFont typeface="+mj-lt"/>
              <a:buAutoNum type="arabicPeriod"/>
              <a:tabLst>
                <a:tab pos="965200" algn="l"/>
              </a:tabLst>
            </a:pPr>
            <a:r>
              <a:rPr lang="en-AU" dirty="0"/>
              <a:t>L 	</a:t>
            </a:r>
            <a:r>
              <a:rPr lang="en-AU" dirty="0" err="1"/>
              <a:t>c’toujours</a:t>
            </a:r>
            <a:r>
              <a:rPr lang="en-AU" dirty="0"/>
              <a:t> un </a:t>
            </a:r>
            <a:r>
              <a:rPr lang="en-AU" dirty="0" err="1"/>
              <a:t>peu</a:t>
            </a:r>
            <a:r>
              <a:rPr lang="en-AU" dirty="0"/>
              <a:t> </a:t>
            </a:r>
            <a:r>
              <a:rPr lang="en-AU" dirty="0" err="1"/>
              <a:t>étroit</a:t>
            </a:r>
            <a:r>
              <a:rPr lang="en-AU" dirty="0"/>
              <a:t> </a:t>
            </a:r>
            <a:r>
              <a:rPr lang="en-AU" dirty="0" err="1"/>
              <a:t>dans</a:t>
            </a:r>
            <a:r>
              <a:rPr lang="en-AU" dirty="0"/>
              <a:t> </a:t>
            </a:r>
            <a:r>
              <a:rPr lang="en-AU" dirty="0" err="1"/>
              <a:t>c’couloir</a:t>
            </a:r>
            <a:endParaRPr lang="en-AU" dirty="0"/>
          </a:p>
          <a:p>
            <a:pPr marL="457200" lvl="1" indent="0">
              <a:buNone/>
              <a:tabLst>
                <a:tab pos="965200" algn="l"/>
              </a:tabLst>
            </a:pPr>
            <a:r>
              <a:rPr lang="en-AU" dirty="0"/>
              <a:t>	(1.1)</a:t>
            </a:r>
          </a:p>
          <a:p>
            <a:pPr marL="514350" indent="-514350">
              <a:buFont typeface="+mj-lt"/>
              <a:buAutoNum type="arabicPeriod"/>
              <a:tabLst>
                <a:tab pos="965200" algn="l"/>
              </a:tabLst>
            </a:pPr>
            <a:r>
              <a:rPr lang="en-AU" dirty="0"/>
              <a:t>S  	</a:t>
            </a:r>
            <a:r>
              <a:rPr lang="en-AU" dirty="0" err="1"/>
              <a:t>t’sais</a:t>
            </a:r>
            <a:r>
              <a:rPr lang="en-AU" dirty="0"/>
              <a:t> chez </a:t>
            </a:r>
            <a:r>
              <a:rPr lang="en-AU" dirty="0" err="1"/>
              <a:t>moi</a:t>
            </a:r>
            <a:r>
              <a:rPr lang="en-AU" dirty="0"/>
              <a:t> </a:t>
            </a:r>
            <a:r>
              <a:rPr lang="en-AU" dirty="0" err="1"/>
              <a:t>j’me</a:t>
            </a:r>
            <a:r>
              <a:rPr lang="en-AU" dirty="0"/>
              <a:t> </a:t>
            </a:r>
            <a:r>
              <a:rPr lang="en-AU" dirty="0" err="1"/>
              <a:t>cogne</a:t>
            </a:r>
            <a:r>
              <a:rPr lang="en-AU" dirty="0"/>
              <a:t> tout </a:t>
            </a:r>
            <a:r>
              <a:rPr lang="en-AU" dirty="0" err="1"/>
              <a:t>l’temps</a:t>
            </a:r>
            <a:r>
              <a:rPr lang="en-AU" dirty="0"/>
              <a:t> </a:t>
            </a:r>
            <a:r>
              <a:rPr lang="en-AU" dirty="0" err="1"/>
              <a:t>en</a:t>
            </a:r>
            <a:r>
              <a:rPr lang="en-AU" dirty="0"/>
              <a:t> fait ((</a:t>
            </a:r>
            <a:r>
              <a:rPr lang="en-AU" dirty="0" err="1"/>
              <a:t>rire</a:t>
            </a:r>
            <a:r>
              <a:rPr lang="en-AU" dirty="0"/>
              <a:t>)) </a:t>
            </a:r>
          </a:p>
          <a:p>
            <a:pPr marL="514350" indent="-514350">
              <a:buNone/>
              <a:tabLst>
                <a:tab pos="965200" algn="l"/>
              </a:tabLst>
            </a:pPr>
            <a:endParaRPr lang="en-AU" dirty="0"/>
          </a:p>
          <a:p>
            <a:pPr marL="514350" indent="-514350">
              <a:buFont typeface="+mj-lt"/>
              <a:buAutoNum type="arabicPeriod"/>
              <a:tabLst>
                <a:tab pos="965200" algn="l"/>
              </a:tabLst>
            </a:pPr>
            <a:r>
              <a:rPr lang="en-AU" dirty="0"/>
              <a:t>L 	I’ll let you close the door ‘cos:/ </a:t>
            </a:r>
          </a:p>
          <a:p>
            <a:pPr marL="514350" indent="-514350">
              <a:buFont typeface="+mj-lt"/>
              <a:buAutoNum type="arabicPeriod"/>
              <a:tabLst>
                <a:tab pos="965200" algn="l"/>
              </a:tabLst>
            </a:pPr>
            <a:r>
              <a:rPr lang="en-AU" dirty="0"/>
              <a:t>S 	yeah I can just about manage that </a:t>
            </a:r>
          </a:p>
          <a:p>
            <a:pPr marL="514350" indent="-514350">
              <a:buFont typeface="+mj-lt"/>
              <a:buAutoNum type="arabicPeriod"/>
              <a:tabLst>
                <a:tab pos="965200" algn="l"/>
              </a:tabLst>
            </a:pPr>
            <a:r>
              <a:rPr lang="en-AU" dirty="0"/>
              <a:t>L 	it’s always a bit narrow in this corridor</a:t>
            </a:r>
          </a:p>
          <a:p>
            <a:pPr marL="457200" lvl="1" indent="0">
              <a:buNone/>
              <a:tabLst>
                <a:tab pos="965200" algn="l"/>
              </a:tabLst>
            </a:pPr>
            <a:r>
              <a:rPr lang="en-AU" dirty="0"/>
              <a:t>	(1.1)</a:t>
            </a:r>
          </a:p>
          <a:p>
            <a:pPr marL="514350" indent="-514350">
              <a:buFont typeface="+mj-lt"/>
              <a:buAutoNum type="arabicPeriod"/>
              <a:tabLst>
                <a:tab pos="965200" algn="l"/>
              </a:tabLst>
            </a:pPr>
            <a:r>
              <a:rPr lang="en-AU" dirty="0"/>
              <a:t>S	oh look (.) at my place I’m always bumping into things ((laughter)) </a:t>
            </a:r>
          </a:p>
        </p:txBody>
      </p:sp>
    </p:spTree>
    <p:extLst>
      <p:ext uri="{BB962C8B-B14F-4D97-AF65-F5344CB8AC3E}">
        <p14:creationId xmlns:p14="http://schemas.microsoft.com/office/powerpoint/2010/main" val="392790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E7F3-16C7-4044-ADFA-4DA2E285CD00}"/>
              </a:ext>
            </a:extLst>
          </p:cNvPr>
          <p:cNvSpPr>
            <a:spLocks noGrp="1"/>
          </p:cNvSpPr>
          <p:nvPr>
            <p:ph type="title"/>
          </p:nvPr>
        </p:nvSpPr>
        <p:spPr/>
        <p:txBody>
          <a:bodyPr/>
          <a:lstStyle/>
          <a:p>
            <a:r>
              <a:rPr lang="en-AU" dirty="0"/>
              <a:t>The language dimension</a:t>
            </a:r>
          </a:p>
        </p:txBody>
      </p:sp>
      <p:sp>
        <p:nvSpPr>
          <p:cNvPr id="3" name="Content Placeholder 2">
            <a:extLst>
              <a:ext uri="{FF2B5EF4-FFF2-40B4-BE49-F238E27FC236}">
                <a16:creationId xmlns:a16="http://schemas.microsoft.com/office/drawing/2014/main" id="{8C0891AB-5492-9D42-93F2-884B13AA0314}"/>
              </a:ext>
            </a:extLst>
          </p:cNvPr>
          <p:cNvSpPr>
            <a:spLocks noGrp="1"/>
          </p:cNvSpPr>
          <p:nvPr>
            <p:ph idx="1"/>
          </p:nvPr>
        </p:nvSpPr>
        <p:spPr/>
        <p:txBody>
          <a:bodyPr/>
          <a:lstStyle/>
          <a:p>
            <a:pPr marL="0" indent="0">
              <a:lnSpc>
                <a:spcPct val="200000"/>
              </a:lnSpc>
              <a:buNone/>
            </a:pPr>
            <a:r>
              <a:rPr lang="en-AU" dirty="0"/>
              <a:t>Linguistic play</a:t>
            </a:r>
          </a:p>
          <a:p>
            <a:pPr marL="0" indent="0">
              <a:lnSpc>
                <a:spcPct val="200000"/>
              </a:lnSpc>
              <a:buNone/>
            </a:pPr>
            <a:r>
              <a:rPr lang="en-AU" dirty="0"/>
              <a:t>Implicit references</a:t>
            </a:r>
          </a:p>
          <a:p>
            <a:pPr marL="0" indent="0">
              <a:lnSpc>
                <a:spcPct val="200000"/>
              </a:lnSpc>
              <a:buNone/>
            </a:pPr>
            <a:r>
              <a:rPr lang="en-AU" dirty="0"/>
              <a:t>Use of incongruity</a:t>
            </a:r>
          </a:p>
          <a:p>
            <a:pPr marL="0" indent="0">
              <a:lnSpc>
                <a:spcPct val="200000"/>
              </a:lnSpc>
              <a:buNone/>
            </a:pPr>
            <a:r>
              <a:rPr lang="en-AU" dirty="0"/>
              <a:t>Alternative reality</a:t>
            </a:r>
          </a:p>
        </p:txBody>
      </p:sp>
    </p:spTree>
    <p:extLst>
      <p:ext uri="{BB962C8B-B14F-4D97-AF65-F5344CB8AC3E}">
        <p14:creationId xmlns:p14="http://schemas.microsoft.com/office/powerpoint/2010/main" val="3049261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EC3C4F1D-AF2B-DB48-89BA-3C785DD0CFAD}"/>
              </a:ext>
            </a:extLst>
          </p:cNvPr>
          <p:cNvGraphicFramePr>
            <a:graphicFrameLocks noGrp="1"/>
          </p:cNvGraphicFramePr>
          <p:nvPr>
            <p:ph idx="1"/>
          </p:nvPr>
        </p:nvGraphicFramePr>
        <p:xfrm>
          <a:off x="2152650" y="994261"/>
          <a:ext cx="7886700" cy="4869479"/>
        </p:xfrm>
        <a:graphic>
          <a:graphicData uri="http://schemas.openxmlformats.org/drawingml/2006/table">
            <a:tbl>
              <a:tblPr firstRow="1" firstCol="1" bandRow="1">
                <a:tableStyleId>{7DF18680-E054-41AD-8BC1-D1AEF772440D}</a:tableStyleId>
              </a:tblPr>
              <a:tblGrid>
                <a:gridCol w="2628900">
                  <a:extLst>
                    <a:ext uri="{9D8B030D-6E8A-4147-A177-3AD203B41FA5}">
                      <a16:colId xmlns:a16="http://schemas.microsoft.com/office/drawing/2014/main" val="1837275952"/>
                    </a:ext>
                  </a:extLst>
                </a:gridCol>
                <a:gridCol w="2628900">
                  <a:extLst>
                    <a:ext uri="{9D8B030D-6E8A-4147-A177-3AD203B41FA5}">
                      <a16:colId xmlns:a16="http://schemas.microsoft.com/office/drawing/2014/main" val="3435160387"/>
                    </a:ext>
                  </a:extLst>
                </a:gridCol>
                <a:gridCol w="2628900">
                  <a:extLst>
                    <a:ext uri="{9D8B030D-6E8A-4147-A177-3AD203B41FA5}">
                      <a16:colId xmlns:a16="http://schemas.microsoft.com/office/drawing/2014/main" val="2819751845"/>
                    </a:ext>
                  </a:extLst>
                </a:gridCol>
              </a:tblGrid>
              <a:tr h="1411762">
                <a:tc>
                  <a:txBody>
                    <a:bodyPr/>
                    <a:lstStyle/>
                    <a:p>
                      <a:r>
                        <a:rPr lang="en-AU" sz="2400" dirty="0">
                          <a:solidFill>
                            <a:sysClr val="windowText" lastClr="000000"/>
                          </a:solidFill>
                          <a:effectLst/>
                        </a:rPr>
                        <a:t>Humour devices in general </a:t>
                      </a:r>
                      <a:endParaRPr lang="en-AU" sz="2400" dirty="0">
                        <a:solidFill>
                          <a:sysClr val="windowText" lastClr="000000"/>
                        </a:solidFill>
                        <a:effectLst/>
                        <a:latin typeface="+mn-lt"/>
                      </a:endParaRPr>
                    </a:p>
                  </a:txBody>
                  <a:tcPr anchor="ctr"/>
                </a:tc>
                <a:tc>
                  <a:txBody>
                    <a:bodyPr/>
                    <a:lstStyle/>
                    <a:p>
                      <a:r>
                        <a:rPr lang="en-AU" sz="2400">
                          <a:solidFill>
                            <a:sysClr val="windowText" lastClr="000000"/>
                          </a:solidFill>
                          <a:effectLst/>
                        </a:rPr>
                        <a:t>Australian English </a:t>
                      </a:r>
                    </a:p>
                    <a:p>
                      <a:r>
                        <a:rPr lang="en-AU" sz="2400">
                          <a:solidFill>
                            <a:sysClr val="windowText" lastClr="000000"/>
                          </a:solidFill>
                          <a:effectLst/>
                        </a:rPr>
                        <a:t>39 occurrences in 35 examples </a:t>
                      </a:r>
                      <a:endParaRPr lang="en-AU" sz="2400">
                        <a:solidFill>
                          <a:sysClr val="windowText" lastClr="000000"/>
                        </a:solidFill>
                        <a:effectLst/>
                        <a:latin typeface="+mn-lt"/>
                      </a:endParaRPr>
                    </a:p>
                  </a:txBody>
                  <a:tcPr anchor="ctr"/>
                </a:tc>
                <a:tc>
                  <a:txBody>
                    <a:bodyPr/>
                    <a:lstStyle/>
                    <a:p>
                      <a:r>
                        <a:rPr lang="en-AU" sz="2400">
                          <a:solidFill>
                            <a:sysClr val="windowText" lastClr="000000"/>
                          </a:solidFill>
                          <a:effectLst/>
                        </a:rPr>
                        <a:t>French </a:t>
                      </a:r>
                    </a:p>
                    <a:p>
                      <a:r>
                        <a:rPr lang="en-AU" sz="2400">
                          <a:solidFill>
                            <a:sysClr val="windowText" lastClr="000000"/>
                          </a:solidFill>
                          <a:effectLst/>
                        </a:rPr>
                        <a:t>34 occurrences in 30 examples </a:t>
                      </a:r>
                      <a:endParaRPr lang="en-AU" sz="2400">
                        <a:solidFill>
                          <a:sysClr val="windowText" lastClr="000000"/>
                        </a:solidFill>
                        <a:effectLst/>
                        <a:latin typeface="+mn-lt"/>
                      </a:endParaRPr>
                    </a:p>
                  </a:txBody>
                  <a:tcPr anchor="ctr"/>
                </a:tc>
                <a:extLst>
                  <a:ext uri="{0D108BD9-81ED-4DB2-BD59-A6C34878D82A}">
                    <a16:rowId xmlns:a16="http://schemas.microsoft.com/office/drawing/2014/main" val="454457237"/>
                  </a:ext>
                </a:extLst>
              </a:tr>
              <a:tr h="681985">
                <a:tc>
                  <a:txBody>
                    <a:bodyPr/>
                    <a:lstStyle/>
                    <a:p>
                      <a:r>
                        <a:rPr lang="en-AU" sz="2400" dirty="0">
                          <a:solidFill>
                            <a:sysClr val="windowText" lastClr="000000"/>
                          </a:solidFill>
                          <a:effectLst/>
                        </a:rPr>
                        <a:t>Linguistic play </a:t>
                      </a:r>
                      <a:endParaRPr lang="en-AU" sz="2400" dirty="0">
                        <a:solidFill>
                          <a:sysClr val="windowText" lastClr="000000"/>
                        </a:solidFill>
                        <a:effectLst/>
                        <a:latin typeface="+mn-lt"/>
                      </a:endParaRPr>
                    </a:p>
                  </a:txBody>
                  <a:tcPr anchor="ctr"/>
                </a:tc>
                <a:tc>
                  <a:txBody>
                    <a:bodyPr/>
                    <a:lstStyle/>
                    <a:p>
                      <a:r>
                        <a:rPr lang="en-AU" sz="2400">
                          <a:solidFill>
                            <a:sysClr val="windowText" lastClr="000000"/>
                          </a:solidFill>
                          <a:effectLst/>
                        </a:rPr>
                        <a:t>8 (20.5%) </a:t>
                      </a:r>
                      <a:endParaRPr lang="en-AU" sz="2400">
                        <a:solidFill>
                          <a:sysClr val="windowText" lastClr="000000"/>
                        </a:solidFill>
                        <a:effectLst/>
                        <a:latin typeface="+mn-lt"/>
                      </a:endParaRPr>
                    </a:p>
                  </a:txBody>
                  <a:tcPr anchor="ctr"/>
                </a:tc>
                <a:tc>
                  <a:txBody>
                    <a:bodyPr/>
                    <a:lstStyle/>
                    <a:p>
                      <a:r>
                        <a:rPr lang="en-AU" sz="2400">
                          <a:solidFill>
                            <a:sysClr val="windowText" lastClr="000000"/>
                          </a:solidFill>
                          <a:effectLst/>
                        </a:rPr>
                        <a:t>20 (58.5%) </a:t>
                      </a:r>
                      <a:endParaRPr lang="en-AU" sz="2400">
                        <a:solidFill>
                          <a:sysClr val="windowText" lastClr="000000"/>
                        </a:solidFill>
                        <a:effectLst/>
                        <a:latin typeface="+mn-lt"/>
                      </a:endParaRPr>
                    </a:p>
                  </a:txBody>
                  <a:tcPr anchor="ctr"/>
                </a:tc>
                <a:extLst>
                  <a:ext uri="{0D108BD9-81ED-4DB2-BD59-A6C34878D82A}">
                    <a16:rowId xmlns:a16="http://schemas.microsoft.com/office/drawing/2014/main" val="3187382894"/>
                  </a:ext>
                </a:extLst>
              </a:tr>
              <a:tr h="681985">
                <a:tc>
                  <a:txBody>
                    <a:bodyPr/>
                    <a:lstStyle/>
                    <a:p>
                      <a:r>
                        <a:rPr lang="en-AU" sz="2400">
                          <a:solidFill>
                            <a:sysClr val="windowText" lastClr="000000"/>
                          </a:solidFill>
                          <a:effectLst/>
                        </a:rPr>
                        <a:t>Implicit references </a:t>
                      </a:r>
                      <a:endParaRPr lang="en-AU" sz="2400">
                        <a:solidFill>
                          <a:sysClr val="windowText" lastClr="000000"/>
                        </a:solidFill>
                        <a:effectLst/>
                        <a:latin typeface="+mn-lt"/>
                      </a:endParaRPr>
                    </a:p>
                  </a:txBody>
                  <a:tcPr anchor="ctr"/>
                </a:tc>
                <a:tc>
                  <a:txBody>
                    <a:bodyPr/>
                    <a:lstStyle/>
                    <a:p>
                      <a:r>
                        <a:rPr lang="en-AU" sz="2400">
                          <a:solidFill>
                            <a:sysClr val="windowText" lastClr="000000"/>
                          </a:solidFill>
                          <a:effectLst/>
                        </a:rPr>
                        <a:t>8 (20.5%) </a:t>
                      </a:r>
                      <a:endParaRPr lang="en-AU" sz="2400">
                        <a:solidFill>
                          <a:sysClr val="windowText" lastClr="000000"/>
                        </a:solidFill>
                        <a:effectLst/>
                        <a:latin typeface="+mn-lt"/>
                      </a:endParaRPr>
                    </a:p>
                  </a:txBody>
                  <a:tcPr anchor="ctr"/>
                </a:tc>
                <a:tc>
                  <a:txBody>
                    <a:bodyPr/>
                    <a:lstStyle/>
                    <a:p>
                      <a:r>
                        <a:rPr lang="en-AU" sz="2400">
                          <a:solidFill>
                            <a:sysClr val="windowText" lastClr="000000"/>
                          </a:solidFill>
                          <a:effectLst/>
                        </a:rPr>
                        <a:t>3 (9%) </a:t>
                      </a:r>
                      <a:endParaRPr lang="en-AU" sz="2400">
                        <a:solidFill>
                          <a:sysClr val="windowText" lastClr="000000"/>
                        </a:solidFill>
                        <a:effectLst/>
                        <a:latin typeface="+mn-lt"/>
                      </a:endParaRPr>
                    </a:p>
                  </a:txBody>
                  <a:tcPr anchor="ctr"/>
                </a:tc>
                <a:extLst>
                  <a:ext uri="{0D108BD9-81ED-4DB2-BD59-A6C34878D82A}">
                    <a16:rowId xmlns:a16="http://schemas.microsoft.com/office/drawing/2014/main" val="3565344251"/>
                  </a:ext>
                </a:extLst>
              </a:tr>
              <a:tr h="681985">
                <a:tc>
                  <a:txBody>
                    <a:bodyPr/>
                    <a:lstStyle/>
                    <a:p>
                      <a:r>
                        <a:rPr lang="en-AU" sz="2400">
                          <a:solidFill>
                            <a:sysClr val="windowText" lastClr="000000"/>
                          </a:solidFill>
                          <a:effectLst/>
                        </a:rPr>
                        <a:t>Use of incongruity </a:t>
                      </a:r>
                      <a:endParaRPr lang="en-AU" sz="2400">
                        <a:solidFill>
                          <a:sysClr val="windowText" lastClr="000000"/>
                        </a:solidFill>
                        <a:effectLst/>
                        <a:latin typeface="+mn-lt"/>
                      </a:endParaRPr>
                    </a:p>
                  </a:txBody>
                  <a:tcPr anchor="ctr"/>
                </a:tc>
                <a:tc>
                  <a:txBody>
                    <a:bodyPr/>
                    <a:lstStyle/>
                    <a:p>
                      <a:r>
                        <a:rPr lang="en-AU" sz="2400">
                          <a:solidFill>
                            <a:sysClr val="windowText" lastClr="000000"/>
                          </a:solidFill>
                          <a:effectLst/>
                        </a:rPr>
                        <a:t>15 (38.5%) </a:t>
                      </a:r>
                      <a:endParaRPr lang="en-AU" sz="2400">
                        <a:solidFill>
                          <a:sysClr val="windowText" lastClr="000000"/>
                        </a:solidFill>
                        <a:effectLst/>
                        <a:latin typeface="+mn-lt"/>
                      </a:endParaRPr>
                    </a:p>
                  </a:txBody>
                  <a:tcPr anchor="ctr"/>
                </a:tc>
                <a:tc>
                  <a:txBody>
                    <a:bodyPr/>
                    <a:lstStyle/>
                    <a:p>
                      <a:r>
                        <a:rPr lang="en-AU" sz="2400">
                          <a:solidFill>
                            <a:sysClr val="windowText" lastClr="000000"/>
                          </a:solidFill>
                          <a:effectLst/>
                        </a:rPr>
                        <a:t>8 (23.5%) </a:t>
                      </a:r>
                      <a:endParaRPr lang="en-AU" sz="2400">
                        <a:solidFill>
                          <a:sysClr val="windowText" lastClr="000000"/>
                        </a:solidFill>
                        <a:effectLst/>
                        <a:latin typeface="+mn-lt"/>
                      </a:endParaRPr>
                    </a:p>
                  </a:txBody>
                  <a:tcPr anchor="ctr"/>
                </a:tc>
                <a:extLst>
                  <a:ext uri="{0D108BD9-81ED-4DB2-BD59-A6C34878D82A}">
                    <a16:rowId xmlns:a16="http://schemas.microsoft.com/office/drawing/2014/main" val="3216538756"/>
                  </a:ext>
                </a:extLst>
              </a:tr>
              <a:tr h="1411762">
                <a:tc>
                  <a:txBody>
                    <a:bodyPr/>
                    <a:lstStyle/>
                    <a:p>
                      <a:r>
                        <a:rPr lang="en-AU" sz="2400">
                          <a:solidFill>
                            <a:sysClr val="windowText" lastClr="000000"/>
                          </a:solidFill>
                          <a:effectLst/>
                        </a:rPr>
                        <a:t>Development of an internal logic, an alternative reality </a:t>
                      </a:r>
                      <a:endParaRPr lang="en-AU" sz="2400">
                        <a:solidFill>
                          <a:sysClr val="windowText" lastClr="000000"/>
                        </a:solidFill>
                        <a:effectLst/>
                        <a:latin typeface="+mn-lt"/>
                      </a:endParaRPr>
                    </a:p>
                  </a:txBody>
                  <a:tcPr anchor="ctr"/>
                </a:tc>
                <a:tc>
                  <a:txBody>
                    <a:bodyPr/>
                    <a:lstStyle/>
                    <a:p>
                      <a:r>
                        <a:rPr lang="en-AU" sz="2400">
                          <a:solidFill>
                            <a:sysClr val="windowText" lastClr="000000"/>
                          </a:solidFill>
                          <a:effectLst/>
                        </a:rPr>
                        <a:t>8 (20.5%) </a:t>
                      </a:r>
                      <a:endParaRPr lang="en-AU" sz="2400">
                        <a:solidFill>
                          <a:sysClr val="windowText" lastClr="000000"/>
                        </a:solidFill>
                        <a:effectLst/>
                        <a:latin typeface="+mn-lt"/>
                      </a:endParaRPr>
                    </a:p>
                  </a:txBody>
                  <a:tcPr anchor="ctr"/>
                </a:tc>
                <a:tc>
                  <a:txBody>
                    <a:bodyPr/>
                    <a:lstStyle/>
                    <a:p>
                      <a:r>
                        <a:rPr lang="en-AU" sz="2400" dirty="0">
                          <a:solidFill>
                            <a:sysClr val="windowText" lastClr="000000"/>
                          </a:solidFill>
                          <a:effectLst/>
                        </a:rPr>
                        <a:t>3 (9%) </a:t>
                      </a:r>
                      <a:endParaRPr lang="en-AU" sz="2400" dirty="0">
                        <a:solidFill>
                          <a:sysClr val="windowText" lastClr="000000"/>
                        </a:solidFill>
                        <a:effectLst/>
                        <a:latin typeface="+mn-lt"/>
                      </a:endParaRPr>
                    </a:p>
                  </a:txBody>
                  <a:tcPr anchor="ctr"/>
                </a:tc>
                <a:extLst>
                  <a:ext uri="{0D108BD9-81ED-4DB2-BD59-A6C34878D82A}">
                    <a16:rowId xmlns:a16="http://schemas.microsoft.com/office/drawing/2014/main" val="4036065927"/>
                  </a:ext>
                </a:extLst>
              </a:tr>
            </a:tbl>
          </a:graphicData>
        </a:graphic>
      </p:graphicFrame>
    </p:spTree>
    <p:extLst>
      <p:ext uri="{BB962C8B-B14F-4D97-AF65-F5344CB8AC3E}">
        <p14:creationId xmlns:p14="http://schemas.microsoft.com/office/powerpoint/2010/main" val="261477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617E84-EDBF-794B-A438-8E4B611FACE3}"/>
              </a:ext>
            </a:extLst>
          </p:cNvPr>
          <p:cNvSpPr>
            <a:spLocks noGrp="1"/>
          </p:cNvSpPr>
          <p:nvPr>
            <p:ph idx="1"/>
          </p:nvPr>
        </p:nvSpPr>
        <p:spPr/>
        <p:txBody>
          <a:bodyPr/>
          <a:lstStyle/>
          <a:p>
            <a:pPr marL="514350" indent="-514350">
              <a:buFont typeface="+mj-lt"/>
              <a:buAutoNum type="arabicPeriod"/>
              <a:tabLst>
                <a:tab pos="1100138" algn="l"/>
              </a:tabLst>
            </a:pPr>
            <a:r>
              <a:rPr lang="en-AU" dirty="0"/>
              <a:t>S 	fantastic oh it smells delicious</a:t>
            </a:r>
          </a:p>
          <a:p>
            <a:pPr marL="514350" indent="-514350">
              <a:buFont typeface="+mj-lt"/>
              <a:buAutoNum type="arabicPeriod"/>
              <a:tabLst>
                <a:tab pos="1100138" algn="l"/>
              </a:tabLst>
            </a:pPr>
            <a:r>
              <a:rPr lang="en-AU" dirty="0"/>
              <a:t>K 	I think it’s next door’s cooking ((laughter)) </a:t>
            </a:r>
          </a:p>
          <a:p>
            <a:pPr marL="514350" indent="-514350">
              <a:buFont typeface="+mj-lt"/>
              <a:buAutoNum type="arabicPeriod"/>
              <a:tabLst>
                <a:tab pos="1100138" algn="l"/>
              </a:tabLst>
            </a:pPr>
            <a:r>
              <a:rPr lang="en-AU" dirty="0"/>
              <a:t>G 	yeah (.) or the cat food</a:t>
            </a:r>
          </a:p>
        </p:txBody>
      </p:sp>
    </p:spTree>
    <p:extLst>
      <p:ext uri="{BB962C8B-B14F-4D97-AF65-F5344CB8AC3E}">
        <p14:creationId xmlns:p14="http://schemas.microsoft.com/office/powerpoint/2010/main" val="1371640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8908-E3F5-CC4F-8BB9-F64BB838F8BB}"/>
              </a:ext>
            </a:extLst>
          </p:cNvPr>
          <p:cNvSpPr>
            <a:spLocks noGrp="1"/>
          </p:cNvSpPr>
          <p:nvPr>
            <p:ph type="title"/>
          </p:nvPr>
        </p:nvSpPr>
        <p:spPr/>
        <p:txBody>
          <a:bodyPr/>
          <a:lstStyle/>
          <a:p>
            <a:r>
              <a:rPr lang="en-AU" dirty="0"/>
              <a:t>Pragmatic functions</a:t>
            </a:r>
          </a:p>
        </p:txBody>
      </p:sp>
      <p:sp>
        <p:nvSpPr>
          <p:cNvPr id="3" name="Content Placeholder 2">
            <a:extLst>
              <a:ext uri="{FF2B5EF4-FFF2-40B4-BE49-F238E27FC236}">
                <a16:creationId xmlns:a16="http://schemas.microsoft.com/office/drawing/2014/main" id="{92FF539A-0721-5341-BC89-C3A2B447B2AE}"/>
              </a:ext>
            </a:extLst>
          </p:cNvPr>
          <p:cNvSpPr>
            <a:spLocks noGrp="1"/>
          </p:cNvSpPr>
          <p:nvPr>
            <p:ph idx="1"/>
          </p:nvPr>
        </p:nvSpPr>
        <p:spPr>
          <a:xfrm>
            <a:off x="2152650" y="2150533"/>
            <a:ext cx="7886700" cy="4026430"/>
          </a:xfrm>
        </p:spPr>
        <p:txBody>
          <a:bodyPr/>
          <a:lstStyle/>
          <a:p>
            <a:pPr marL="0" indent="0">
              <a:lnSpc>
                <a:spcPct val="200000"/>
              </a:lnSpc>
              <a:buNone/>
            </a:pPr>
            <a:r>
              <a:rPr lang="en-AU" dirty="0"/>
              <a:t>Solidarity? </a:t>
            </a:r>
          </a:p>
          <a:p>
            <a:pPr marL="0" indent="0">
              <a:lnSpc>
                <a:spcPct val="200000"/>
              </a:lnSpc>
              <a:buNone/>
            </a:pPr>
            <a:endParaRPr lang="en-AU" dirty="0"/>
          </a:p>
          <a:p>
            <a:pPr marL="0" indent="0">
              <a:lnSpc>
                <a:spcPct val="200000"/>
              </a:lnSpc>
              <a:buNone/>
            </a:pPr>
            <a:r>
              <a:rPr lang="en-AU" dirty="0"/>
              <a:t>Power?</a:t>
            </a:r>
          </a:p>
        </p:txBody>
      </p:sp>
    </p:spTree>
    <p:extLst>
      <p:ext uri="{BB962C8B-B14F-4D97-AF65-F5344CB8AC3E}">
        <p14:creationId xmlns:p14="http://schemas.microsoft.com/office/powerpoint/2010/main" val="1009745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D4C80E-1863-C44E-9C4F-AA36F3ABD932}"/>
              </a:ext>
            </a:extLst>
          </p:cNvPr>
          <p:cNvSpPr>
            <a:spLocks noGrp="1"/>
          </p:cNvSpPr>
          <p:nvPr>
            <p:ph type="title"/>
          </p:nvPr>
        </p:nvSpPr>
        <p:spPr/>
        <p:txBody>
          <a:bodyPr/>
          <a:lstStyle/>
          <a:p>
            <a:r>
              <a:rPr lang="en-AU" dirty="0"/>
              <a:t>Pragmatic functions</a:t>
            </a:r>
          </a:p>
        </p:txBody>
      </p:sp>
      <p:sp>
        <p:nvSpPr>
          <p:cNvPr id="2" name="Content Placeholder 1">
            <a:extLst>
              <a:ext uri="{FF2B5EF4-FFF2-40B4-BE49-F238E27FC236}">
                <a16:creationId xmlns:a16="http://schemas.microsoft.com/office/drawing/2014/main" id="{A381A0E9-E899-3742-B568-3EF057558EDC}"/>
              </a:ext>
            </a:extLst>
          </p:cNvPr>
          <p:cNvSpPr>
            <a:spLocks noGrp="1"/>
          </p:cNvSpPr>
          <p:nvPr>
            <p:ph idx="1"/>
          </p:nvPr>
        </p:nvSpPr>
        <p:spPr/>
        <p:txBody>
          <a:bodyPr>
            <a:normAutofit/>
          </a:bodyPr>
          <a:lstStyle/>
          <a:p>
            <a:pPr>
              <a:spcBef>
                <a:spcPts val="2800"/>
              </a:spcBef>
            </a:pPr>
            <a:r>
              <a:rPr lang="en-AU" dirty="0"/>
              <a:t>Threatens other’s face for the sake of humour </a:t>
            </a:r>
          </a:p>
          <a:p>
            <a:pPr>
              <a:spcBef>
                <a:spcPts val="2800"/>
              </a:spcBef>
            </a:pPr>
            <a:r>
              <a:rPr lang="en-AU" dirty="0"/>
              <a:t>To repair a real or potential threat to the other’s face</a:t>
            </a:r>
          </a:p>
          <a:p>
            <a:pPr>
              <a:spcBef>
                <a:spcPts val="2800"/>
              </a:spcBef>
            </a:pPr>
            <a:r>
              <a:rPr lang="en-AU" dirty="0"/>
              <a:t>In self-defence as a response to a perceived face threat (humorous or not)</a:t>
            </a:r>
          </a:p>
        </p:txBody>
      </p:sp>
    </p:spTree>
    <p:extLst>
      <p:ext uri="{BB962C8B-B14F-4D97-AF65-F5344CB8AC3E}">
        <p14:creationId xmlns:p14="http://schemas.microsoft.com/office/powerpoint/2010/main" val="207482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FB7F9F4-F04F-0941-A3E4-F4F26E18C7DE}"/>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What does face means?</a:t>
            </a:r>
          </a:p>
        </p:txBody>
      </p:sp>
      <p:sp>
        <p:nvSpPr>
          <p:cNvPr id="5" name="TextBox 4">
            <a:extLst>
              <a:ext uri="{FF2B5EF4-FFF2-40B4-BE49-F238E27FC236}">
                <a16:creationId xmlns:a16="http://schemas.microsoft.com/office/drawing/2014/main" id="{56049221-1DBB-8F4B-A7AE-257351056EEB}"/>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effectLst/>
              </a:rPr>
              <a:t> </a:t>
            </a:r>
            <a:r>
              <a:rPr lang="en-US" sz="3200" b="0" i="0" dirty="0">
                <a:effectLst/>
              </a:rPr>
              <a:t>It is defined by sociologist Goffman as an image of the self which depends on both the rules and values of a particular society and the situation the social interaction is embedded in. </a:t>
            </a:r>
          </a:p>
          <a:p>
            <a:pPr indent="-228600">
              <a:lnSpc>
                <a:spcPct val="90000"/>
              </a:lnSpc>
              <a:spcAft>
                <a:spcPts val="600"/>
              </a:spcAft>
              <a:buFont typeface="Arial" panose="020B0604020202020204" pitchFamily="34" charset="0"/>
              <a:buChar char="•"/>
            </a:pPr>
            <a:r>
              <a:rPr lang="en-US" sz="3200" b="0" i="0" dirty="0">
                <a:effectLst/>
              </a:rPr>
              <a:t>It hence mirrors the way a person wants to be perceived by others in his surrounding space.</a:t>
            </a:r>
            <a:endParaRPr lang="en-US" sz="3200" dirty="0"/>
          </a:p>
        </p:txBody>
      </p:sp>
    </p:spTree>
    <p:extLst>
      <p:ext uri="{BB962C8B-B14F-4D97-AF65-F5344CB8AC3E}">
        <p14:creationId xmlns:p14="http://schemas.microsoft.com/office/powerpoint/2010/main" val="2156735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8232-0DF3-3045-AA2F-EB090A5E587B}"/>
              </a:ext>
            </a:extLst>
          </p:cNvPr>
          <p:cNvSpPr>
            <a:spLocks noGrp="1"/>
          </p:cNvSpPr>
          <p:nvPr>
            <p:ph type="title"/>
          </p:nvPr>
        </p:nvSpPr>
        <p:spPr/>
        <p:txBody>
          <a:bodyPr/>
          <a:lstStyle/>
          <a:p>
            <a:r>
              <a:rPr lang="en-AU" dirty="0"/>
              <a:t>Interactional dimension</a:t>
            </a:r>
          </a:p>
        </p:txBody>
      </p:sp>
      <p:sp>
        <p:nvSpPr>
          <p:cNvPr id="3" name="Content Placeholder 2">
            <a:extLst>
              <a:ext uri="{FF2B5EF4-FFF2-40B4-BE49-F238E27FC236}">
                <a16:creationId xmlns:a16="http://schemas.microsoft.com/office/drawing/2014/main" id="{CBB102FC-EED3-B842-8F56-0554DB10F7E0}"/>
              </a:ext>
            </a:extLst>
          </p:cNvPr>
          <p:cNvSpPr>
            <a:spLocks noGrp="1"/>
          </p:cNvSpPr>
          <p:nvPr>
            <p:ph idx="1"/>
          </p:nvPr>
        </p:nvSpPr>
        <p:spPr/>
        <p:txBody>
          <a:bodyPr/>
          <a:lstStyle/>
          <a:p>
            <a:pPr>
              <a:spcBef>
                <a:spcPts val="2800"/>
              </a:spcBef>
            </a:pPr>
            <a:r>
              <a:rPr lang="en-AU" dirty="0"/>
              <a:t>Response to a previous turn (which may or may not have been humorous)</a:t>
            </a:r>
          </a:p>
          <a:p>
            <a:pPr>
              <a:spcBef>
                <a:spcPts val="2800"/>
              </a:spcBef>
            </a:pPr>
            <a:r>
              <a:rPr lang="en-AU" dirty="0"/>
              <a:t>Initiated in a first turn and the ensuing responses in the following turns (which may or may not be humorous)</a:t>
            </a:r>
          </a:p>
          <a:p>
            <a:pPr>
              <a:spcBef>
                <a:spcPts val="2800"/>
              </a:spcBef>
            </a:pPr>
            <a:r>
              <a:rPr lang="en-AU" dirty="0"/>
              <a:t>Construction of whole collaborative humorous scenarios </a:t>
            </a:r>
          </a:p>
        </p:txBody>
      </p:sp>
    </p:spTree>
    <p:extLst>
      <p:ext uri="{BB962C8B-B14F-4D97-AF65-F5344CB8AC3E}">
        <p14:creationId xmlns:p14="http://schemas.microsoft.com/office/powerpoint/2010/main" val="1633755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3141-7E7C-124C-A266-EA70B3C728C7}"/>
              </a:ext>
            </a:extLst>
          </p:cNvPr>
          <p:cNvSpPr>
            <a:spLocks noGrp="1"/>
          </p:cNvSpPr>
          <p:nvPr>
            <p:ph type="title"/>
          </p:nvPr>
        </p:nvSpPr>
        <p:spPr>
          <a:xfrm>
            <a:off x="1524000" y="28862"/>
            <a:ext cx="7886700" cy="952310"/>
          </a:xfrm>
        </p:spPr>
        <p:txBody>
          <a:bodyPr/>
          <a:lstStyle/>
          <a:p>
            <a:r>
              <a:rPr lang="en-AU" dirty="0"/>
              <a:t>Hay’s framework</a:t>
            </a:r>
          </a:p>
        </p:txBody>
      </p:sp>
      <p:sp>
        <p:nvSpPr>
          <p:cNvPr id="6" name="Rectangle 5">
            <a:extLst>
              <a:ext uri="{FF2B5EF4-FFF2-40B4-BE49-F238E27FC236}">
                <a16:creationId xmlns:a16="http://schemas.microsoft.com/office/drawing/2014/main" id="{8716A7A2-4E34-674A-8ECA-8E2CDA226112}"/>
              </a:ext>
            </a:extLst>
          </p:cNvPr>
          <p:cNvSpPr/>
          <p:nvPr/>
        </p:nvSpPr>
        <p:spPr>
          <a:xfrm>
            <a:off x="5142000" y="981172"/>
            <a:ext cx="1908000" cy="540000"/>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bg2"/>
                </a:solidFill>
              </a:rPr>
              <a:t>General</a:t>
            </a:r>
          </a:p>
        </p:txBody>
      </p:sp>
      <p:sp>
        <p:nvSpPr>
          <p:cNvPr id="7" name="Rectangle 6">
            <a:extLst>
              <a:ext uri="{FF2B5EF4-FFF2-40B4-BE49-F238E27FC236}">
                <a16:creationId xmlns:a16="http://schemas.microsoft.com/office/drawing/2014/main" id="{23041078-8564-ED40-8B1A-28621AAFC7D4}"/>
              </a:ext>
            </a:extLst>
          </p:cNvPr>
          <p:cNvSpPr/>
          <p:nvPr/>
        </p:nvSpPr>
        <p:spPr>
          <a:xfrm>
            <a:off x="2746148" y="2073001"/>
            <a:ext cx="1908000" cy="540000"/>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bg2"/>
                </a:solidFill>
              </a:rPr>
              <a:t>Solidarity</a:t>
            </a:r>
          </a:p>
        </p:txBody>
      </p:sp>
      <p:sp>
        <p:nvSpPr>
          <p:cNvPr id="8" name="Rectangle 7">
            <a:extLst>
              <a:ext uri="{FF2B5EF4-FFF2-40B4-BE49-F238E27FC236}">
                <a16:creationId xmlns:a16="http://schemas.microsoft.com/office/drawing/2014/main" id="{BAE9E875-D172-FC4A-B9F4-F5EF38560279}"/>
              </a:ext>
            </a:extLst>
          </p:cNvPr>
          <p:cNvSpPr/>
          <p:nvPr/>
        </p:nvSpPr>
        <p:spPr>
          <a:xfrm>
            <a:off x="5096791" y="2070263"/>
            <a:ext cx="1908000" cy="540000"/>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bg2"/>
                </a:solidFill>
              </a:rPr>
              <a:t>Psychological</a:t>
            </a:r>
          </a:p>
        </p:txBody>
      </p:sp>
      <p:sp>
        <p:nvSpPr>
          <p:cNvPr id="9" name="Rectangle 8">
            <a:extLst>
              <a:ext uri="{FF2B5EF4-FFF2-40B4-BE49-F238E27FC236}">
                <a16:creationId xmlns:a16="http://schemas.microsoft.com/office/drawing/2014/main" id="{D58F6251-DD18-914D-BE0B-68685887A583}"/>
              </a:ext>
            </a:extLst>
          </p:cNvPr>
          <p:cNvSpPr/>
          <p:nvPr/>
        </p:nvSpPr>
        <p:spPr>
          <a:xfrm>
            <a:off x="7464828" y="2070263"/>
            <a:ext cx="1908000" cy="540000"/>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bg2"/>
                </a:solidFill>
              </a:rPr>
              <a:t>Power</a:t>
            </a:r>
          </a:p>
        </p:txBody>
      </p:sp>
      <p:sp>
        <p:nvSpPr>
          <p:cNvPr id="10" name="Rectangle 9">
            <a:extLst>
              <a:ext uri="{FF2B5EF4-FFF2-40B4-BE49-F238E27FC236}">
                <a16:creationId xmlns:a16="http://schemas.microsoft.com/office/drawing/2014/main" id="{F1315880-B5CC-CF40-AA77-A9D89DF19A85}"/>
              </a:ext>
            </a:extLst>
          </p:cNvPr>
          <p:cNvSpPr/>
          <p:nvPr/>
        </p:nvSpPr>
        <p:spPr>
          <a:xfrm>
            <a:off x="4568915" y="2889000"/>
            <a:ext cx="1296000" cy="432000"/>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bg2"/>
                </a:solidFill>
              </a:rPr>
              <a:t>Defend</a:t>
            </a:r>
          </a:p>
        </p:txBody>
      </p:sp>
      <p:sp>
        <p:nvSpPr>
          <p:cNvPr id="11" name="Rectangle 10">
            <a:extLst>
              <a:ext uri="{FF2B5EF4-FFF2-40B4-BE49-F238E27FC236}">
                <a16:creationId xmlns:a16="http://schemas.microsoft.com/office/drawing/2014/main" id="{AA414A26-FFC6-E240-BE97-F67FF0DBDF24}"/>
              </a:ext>
            </a:extLst>
          </p:cNvPr>
          <p:cNvSpPr/>
          <p:nvPr/>
        </p:nvSpPr>
        <p:spPr>
          <a:xfrm>
            <a:off x="6192489" y="2889000"/>
            <a:ext cx="1296000" cy="432000"/>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bg2"/>
                </a:solidFill>
              </a:rPr>
              <a:t>Cope</a:t>
            </a:r>
          </a:p>
        </p:txBody>
      </p:sp>
      <p:sp>
        <p:nvSpPr>
          <p:cNvPr id="12" name="Rectangle 11">
            <a:extLst>
              <a:ext uri="{FF2B5EF4-FFF2-40B4-BE49-F238E27FC236}">
                <a16:creationId xmlns:a16="http://schemas.microsoft.com/office/drawing/2014/main" id="{9BA1D8CD-C9A4-F643-B6A2-84E54DEA8BBD}"/>
              </a:ext>
            </a:extLst>
          </p:cNvPr>
          <p:cNvSpPr/>
          <p:nvPr/>
        </p:nvSpPr>
        <p:spPr>
          <a:xfrm>
            <a:off x="1570746" y="5226396"/>
            <a:ext cx="1296000" cy="432000"/>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bg2"/>
                </a:solidFill>
              </a:rPr>
              <a:t>Share</a:t>
            </a:r>
          </a:p>
        </p:txBody>
      </p:sp>
      <p:sp>
        <p:nvSpPr>
          <p:cNvPr id="13" name="Rectangle 12">
            <a:extLst>
              <a:ext uri="{FF2B5EF4-FFF2-40B4-BE49-F238E27FC236}">
                <a16:creationId xmlns:a16="http://schemas.microsoft.com/office/drawing/2014/main" id="{9CE2EE98-675B-8B47-9655-69D0E07A2372}"/>
              </a:ext>
            </a:extLst>
          </p:cNvPr>
          <p:cNvSpPr/>
          <p:nvPr/>
        </p:nvSpPr>
        <p:spPr>
          <a:xfrm>
            <a:off x="2376561" y="5800725"/>
            <a:ext cx="1296000" cy="432000"/>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bg2"/>
                </a:solidFill>
              </a:rPr>
              <a:t>Highlight</a:t>
            </a:r>
          </a:p>
        </p:txBody>
      </p:sp>
      <p:sp>
        <p:nvSpPr>
          <p:cNvPr id="14" name="Rectangle 13">
            <a:extLst>
              <a:ext uri="{FF2B5EF4-FFF2-40B4-BE49-F238E27FC236}">
                <a16:creationId xmlns:a16="http://schemas.microsoft.com/office/drawing/2014/main" id="{E89EAEDA-ECAE-8843-82F4-16EBC8DBBB2F}"/>
              </a:ext>
            </a:extLst>
          </p:cNvPr>
          <p:cNvSpPr/>
          <p:nvPr/>
        </p:nvSpPr>
        <p:spPr>
          <a:xfrm>
            <a:off x="3299988" y="5231793"/>
            <a:ext cx="1296000" cy="432000"/>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err="1">
                <a:solidFill>
                  <a:schemeClr val="bg2"/>
                </a:solidFill>
              </a:rPr>
              <a:t>BoundS</a:t>
            </a:r>
            <a:endParaRPr lang="en-AU" sz="2000" dirty="0">
              <a:solidFill>
                <a:schemeClr val="bg2"/>
              </a:solidFill>
            </a:endParaRPr>
          </a:p>
        </p:txBody>
      </p:sp>
      <p:sp>
        <p:nvSpPr>
          <p:cNvPr id="15" name="Rectangle 14">
            <a:extLst>
              <a:ext uri="{FF2B5EF4-FFF2-40B4-BE49-F238E27FC236}">
                <a16:creationId xmlns:a16="http://schemas.microsoft.com/office/drawing/2014/main" id="{079C858F-9AF8-4043-A8E3-64B467DC8F67}"/>
              </a:ext>
            </a:extLst>
          </p:cNvPr>
          <p:cNvSpPr/>
          <p:nvPr/>
        </p:nvSpPr>
        <p:spPr>
          <a:xfrm>
            <a:off x="4250074" y="5839028"/>
            <a:ext cx="1296000" cy="432000"/>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err="1">
                <a:solidFill>
                  <a:schemeClr val="bg2"/>
                </a:solidFill>
              </a:rPr>
              <a:t>TeaseS</a:t>
            </a:r>
            <a:endParaRPr lang="en-AU" sz="2000" dirty="0">
              <a:solidFill>
                <a:schemeClr val="bg2"/>
              </a:solidFill>
            </a:endParaRPr>
          </a:p>
        </p:txBody>
      </p:sp>
      <p:sp>
        <p:nvSpPr>
          <p:cNvPr id="16" name="Rectangle 15">
            <a:extLst>
              <a:ext uri="{FF2B5EF4-FFF2-40B4-BE49-F238E27FC236}">
                <a16:creationId xmlns:a16="http://schemas.microsoft.com/office/drawing/2014/main" id="{F9115815-E901-174C-83A3-1E0B1AAD4BE9}"/>
              </a:ext>
            </a:extLst>
          </p:cNvPr>
          <p:cNvSpPr/>
          <p:nvPr/>
        </p:nvSpPr>
        <p:spPr>
          <a:xfrm>
            <a:off x="4996148" y="5261319"/>
            <a:ext cx="1296000" cy="432000"/>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bg2"/>
                </a:solidFill>
              </a:rPr>
              <a:t>Other</a:t>
            </a:r>
          </a:p>
        </p:txBody>
      </p:sp>
      <p:sp>
        <p:nvSpPr>
          <p:cNvPr id="17" name="Rectangle 16">
            <a:extLst>
              <a:ext uri="{FF2B5EF4-FFF2-40B4-BE49-F238E27FC236}">
                <a16:creationId xmlns:a16="http://schemas.microsoft.com/office/drawing/2014/main" id="{AA11C80A-25E2-F749-AB5F-D446B59A6B64}"/>
              </a:ext>
            </a:extLst>
          </p:cNvPr>
          <p:cNvSpPr/>
          <p:nvPr/>
        </p:nvSpPr>
        <p:spPr>
          <a:xfrm>
            <a:off x="6645928" y="5800725"/>
            <a:ext cx="1296000" cy="432000"/>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bg2"/>
                </a:solidFill>
              </a:rPr>
              <a:t>Conflict</a:t>
            </a:r>
          </a:p>
        </p:txBody>
      </p:sp>
      <p:sp>
        <p:nvSpPr>
          <p:cNvPr id="18" name="Rectangle 17">
            <a:extLst>
              <a:ext uri="{FF2B5EF4-FFF2-40B4-BE49-F238E27FC236}">
                <a16:creationId xmlns:a16="http://schemas.microsoft.com/office/drawing/2014/main" id="{BBE097D3-BB06-4E47-8BBE-74C1666B974D}"/>
              </a:ext>
            </a:extLst>
          </p:cNvPr>
          <p:cNvSpPr/>
          <p:nvPr/>
        </p:nvSpPr>
        <p:spPr>
          <a:xfrm>
            <a:off x="7641877" y="5243540"/>
            <a:ext cx="1296000" cy="432000"/>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bg2"/>
                </a:solidFill>
              </a:rPr>
              <a:t>Control</a:t>
            </a:r>
          </a:p>
        </p:txBody>
      </p:sp>
      <p:sp>
        <p:nvSpPr>
          <p:cNvPr id="19" name="Rectangle 18">
            <a:extLst>
              <a:ext uri="{FF2B5EF4-FFF2-40B4-BE49-F238E27FC236}">
                <a16:creationId xmlns:a16="http://schemas.microsoft.com/office/drawing/2014/main" id="{7438EE1C-CDFF-EB44-8F7A-3579C221FF00}"/>
              </a:ext>
            </a:extLst>
          </p:cNvPr>
          <p:cNvSpPr/>
          <p:nvPr/>
        </p:nvSpPr>
        <p:spPr>
          <a:xfrm>
            <a:off x="8627236" y="5800725"/>
            <a:ext cx="1296000" cy="432000"/>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err="1">
                <a:solidFill>
                  <a:schemeClr val="bg2"/>
                </a:solidFill>
              </a:rPr>
              <a:t>BoundP</a:t>
            </a:r>
            <a:endParaRPr lang="en-AU" sz="2000" dirty="0">
              <a:solidFill>
                <a:schemeClr val="bg2"/>
              </a:solidFill>
            </a:endParaRPr>
          </a:p>
        </p:txBody>
      </p:sp>
      <p:sp>
        <p:nvSpPr>
          <p:cNvPr id="20" name="Rectangle 19">
            <a:extLst>
              <a:ext uri="{FF2B5EF4-FFF2-40B4-BE49-F238E27FC236}">
                <a16:creationId xmlns:a16="http://schemas.microsoft.com/office/drawing/2014/main" id="{97A9883C-2000-D846-B132-1C23222B47B5}"/>
              </a:ext>
            </a:extLst>
          </p:cNvPr>
          <p:cNvSpPr/>
          <p:nvPr/>
        </p:nvSpPr>
        <p:spPr>
          <a:xfrm>
            <a:off x="9325254" y="5226396"/>
            <a:ext cx="1296000" cy="432000"/>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err="1">
                <a:solidFill>
                  <a:schemeClr val="bg2"/>
                </a:solidFill>
              </a:rPr>
              <a:t>TeaseP</a:t>
            </a:r>
            <a:endParaRPr lang="en-AU" sz="2000" dirty="0">
              <a:solidFill>
                <a:schemeClr val="bg2"/>
              </a:solidFill>
            </a:endParaRPr>
          </a:p>
        </p:txBody>
      </p:sp>
      <p:sp>
        <p:nvSpPr>
          <p:cNvPr id="21" name="Rectangle 20">
            <a:extLst>
              <a:ext uri="{FF2B5EF4-FFF2-40B4-BE49-F238E27FC236}">
                <a16:creationId xmlns:a16="http://schemas.microsoft.com/office/drawing/2014/main" id="{356EC612-C367-CE43-AD7C-A4F28A104DA6}"/>
              </a:ext>
            </a:extLst>
          </p:cNvPr>
          <p:cNvSpPr/>
          <p:nvPr/>
        </p:nvSpPr>
        <p:spPr>
          <a:xfrm>
            <a:off x="5021157" y="3768774"/>
            <a:ext cx="1296000" cy="432000"/>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bg2"/>
                </a:solidFill>
              </a:rPr>
              <a:t>contextual</a:t>
            </a:r>
          </a:p>
        </p:txBody>
      </p:sp>
      <p:sp>
        <p:nvSpPr>
          <p:cNvPr id="22" name="Rectangle 21">
            <a:extLst>
              <a:ext uri="{FF2B5EF4-FFF2-40B4-BE49-F238E27FC236}">
                <a16:creationId xmlns:a16="http://schemas.microsoft.com/office/drawing/2014/main" id="{5C3F272A-D8FF-8C49-AA03-8BB587CCC99C}"/>
              </a:ext>
            </a:extLst>
          </p:cNvPr>
          <p:cNvSpPr/>
          <p:nvPr/>
        </p:nvSpPr>
        <p:spPr>
          <a:xfrm>
            <a:off x="6486578" y="3764571"/>
            <a:ext cx="1296000" cy="432000"/>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bg2"/>
                </a:solidFill>
              </a:rPr>
              <a:t>non-contextual</a:t>
            </a:r>
          </a:p>
        </p:txBody>
      </p:sp>
      <p:cxnSp>
        <p:nvCxnSpPr>
          <p:cNvPr id="24" name="Straight Connector 23">
            <a:extLst>
              <a:ext uri="{FF2B5EF4-FFF2-40B4-BE49-F238E27FC236}">
                <a16:creationId xmlns:a16="http://schemas.microsoft.com/office/drawing/2014/main" id="{EFA02F8A-0DFF-9240-97A0-8CAF96E1BC0E}"/>
              </a:ext>
            </a:extLst>
          </p:cNvPr>
          <p:cNvCxnSpPr>
            <a:stCxn id="6" idx="2"/>
            <a:endCxn id="8" idx="0"/>
          </p:cNvCxnSpPr>
          <p:nvPr/>
        </p:nvCxnSpPr>
        <p:spPr>
          <a:xfrm flipH="1">
            <a:off x="6050792" y="1521173"/>
            <a:ext cx="45209" cy="549091"/>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75EE43D-A6F6-FC4F-AE6E-C297507C32FE}"/>
              </a:ext>
            </a:extLst>
          </p:cNvPr>
          <p:cNvCxnSpPr>
            <a:stCxn id="6" idx="2"/>
            <a:endCxn id="7" idx="0"/>
          </p:cNvCxnSpPr>
          <p:nvPr/>
        </p:nvCxnSpPr>
        <p:spPr>
          <a:xfrm flipH="1">
            <a:off x="3700148" y="1521173"/>
            <a:ext cx="2395852" cy="55182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63CBA5-E2EF-8647-AD97-A276763A743C}"/>
              </a:ext>
            </a:extLst>
          </p:cNvPr>
          <p:cNvCxnSpPr>
            <a:stCxn id="6" idx="2"/>
            <a:endCxn id="9" idx="0"/>
          </p:cNvCxnSpPr>
          <p:nvPr/>
        </p:nvCxnSpPr>
        <p:spPr>
          <a:xfrm>
            <a:off x="6096000" y="1521173"/>
            <a:ext cx="2322828" cy="5490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C3ADDE7-F507-A647-B337-7B0A06FFD5B1}"/>
              </a:ext>
            </a:extLst>
          </p:cNvPr>
          <p:cNvCxnSpPr>
            <a:stCxn id="7" idx="2"/>
            <a:endCxn id="12" idx="0"/>
          </p:cNvCxnSpPr>
          <p:nvPr/>
        </p:nvCxnSpPr>
        <p:spPr>
          <a:xfrm flipH="1">
            <a:off x="2218746" y="2613002"/>
            <a:ext cx="1481402" cy="261339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B9B203-ED35-3346-8988-B9F0EBE9BE28}"/>
              </a:ext>
            </a:extLst>
          </p:cNvPr>
          <p:cNvCxnSpPr>
            <a:stCxn id="8" idx="2"/>
            <a:endCxn id="10" idx="0"/>
          </p:cNvCxnSpPr>
          <p:nvPr/>
        </p:nvCxnSpPr>
        <p:spPr>
          <a:xfrm flipH="1">
            <a:off x="5216915" y="2610264"/>
            <a:ext cx="833876" cy="27873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F6B66AB-2E78-6046-AF4A-E54AB6DD1164}"/>
              </a:ext>
            </a:extLst>
          </p:cNvPr>
          <p:cNvCxnSpPr>
            <a:stCxn id="8" idx="2"/>
            <a:endCxn id="11" idx="0"/>
          </p:cNvCxnSpPr>
          <p:nvPr/>
        </p:nvCxnSpPr>
        <p:spPr>
          <a:xfrm>
            <a:off x="6050791" y="2610264"/>
            <a:ext cx="789698" cy="27873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3752227-4DEB-AA44-90C4-F8A5759C9D3C}"/>
              </a:ext>
            </a:extLst>
          </p:cNvPr>
          <p:cNvCxnSpPr>
            <a:stCxn id="9" idx="2"/>
            <a:endCxn id="20" idx="0"/>
          </p:cNvCxnSpPr>
          <p:nvPr/>
        </p:nvCxnSpPr>
        <p:spPr>
          <a:xfrm>
            <a:off x="8418828" y="2610264"/>
            <a:ext cx="1554426" cy="26161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5A77BC-4CD1-9B49-8839-2D5A318489D9}"/>
              </a:ext>
            </a:extLst>
          </p:cNvPr>
          <p:cNvCxnSpPr>
            <a:stCxn id="11" idx="2"/>
            <a:endCxn id="22" idx="0"/>
          </p:cNvCxnSpPr>
          <p:nvPr/>
        </p:nvCxnSpPr>
        <p:spPr>
          <a:xfrm>
            <a:off x="6840490" y="3321001"/>
            <a:ext cx="294089" cy="44357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9733A85-FDFC-F041-B6D9-E206ADE4EFA3}"/>
              </a:ext>
            </a:extLst>
          </p:cNvPr>
          <p:cNvCxnSpPr>
            <a:stCxn id="11" idx="2"/>
            <a:endCxn id="21" idx="0"/>
          </p:cNvCxnSpPr>
          <p:nvPr/>
        </p:nvCxnSpPr>
        <p:spPr>
          <a:xfrm flipH="1">
            <a:off x="5669157" y="3321000"/>
            <a:ext cx="1171332" cy="44777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36C2778-64E8-FD46-A55E-ECE0197559E1}"/>
              </a:ext>
            </a:extLst>
          </p:cNvPr>
          <p:cNvCxnSpPr>
            <a:stCxn id="9" idx="2"/>
            <a:endCxn id="19" idx="0"/>
          </p:cNvCxnSpPr>
          <p:nvPr/>
        </p:nvCxnSpPr>
        <p:spPr>
          <a:xfrm>
            <a:off x="8418828" y="2610263"/>
            <a:ext cx="856408" cy="31904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ADC5D48-51E6-2645-A080-9E7D2A27A1D8}"/>
              </a:ext>
            </a:extLst>
          </p:cNvPr>
          <p:cNvCxnSpPr>
            <a:stCxn id="7" idx="2"/>
            <a:endCxn id="13" idx="0"/>
          </p:cNvCxnSpPr>
          <p:nvPr/>
        </p:nvCxnSpPr>
        <p:spPr>
          <a:xfrm flipH="1">
            <a:off x="3024562" y="2613001"/>
            <a:ext cx="675587" cy="318772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3D9596F-3D6A-4741-93C7-838D37C7FFAF}"/>
              </a:ext>
            </a:extLst>
          </p:cNvPr>
          <p:cNvCxnSpPr>
            <a:stCxn id="7" idx="2"/>
            <a:endCxn id="14" idx="0"/>
          </p:cNvCxnSpPr>
          <p:nvPr/>
        </p:nvCxnSpPr>
        <p:spPr>
          <a:xfrm>
            <a:off x="3700148" y="2613001"/>
            <a:ext cx="247840" cy="261879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D4E385A-079D-3243-8639-6CC2320978C1}"/>
              </a:ext>
            </a:extLst>
          </p:cNvPr>
          <p:cNvCxnSpPr>
            <a:stCxn id="7" idx="2"/>
            <a:endCxn id="15" idx="0"/>
          </p:cNvCxnSpPr>
          <p:nvPr/>
        </p:nvCxnSpPr>
        <p:spPr>
          <a:xfrm>
            <a:off x="3700148" y="2613002"/>
            <a:ext cx="1197926" cy="32260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F212699-E3E8-6044-A1BB-A8809357DAF3}"/>
              </a:ext>
            </a:extLst>
          </p:cNvPr>
          <p:cNvCxnSpPr>
            <a:stCxn id="7" idx="2"/>
            <a:endCxn id="16" idx="0"/>
          </p:cNvCxnSpPr>
          <p:nvPr/>
        </p:nvCxnSpPr>
        <p:spPr>
          <a:xfrm>
            <a:off x="3700148" y="2613001"/>
            <a:ext cx="1944000" cy="264831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198968A-D228-374A-A055-620A671CF91D}"/>
              </a:ext>
            </a:extLst>
          </p:cNvPr>
          <p:cNvCxnSpPr>
            <a:cxnSpLocks/>
            <a:stCxn id="9" idx="2"/>
            <a:endCxn id="18" idx="0"/>
          </p:cNvCxnSpPr>
          <p:nvPr/>
        </p:nvCxnSpPr>
        <p:spPr>
          <a:xfrm flipH="1">
            <a:off x="8289878" y="2610264"/>
            <a:ext cx="128951" cy="263327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BEA8AC9-51B3-654A-8B28-B55B10055C1A}"/>
              </a:ext>
            </a:extLst>
          </p:cNvPr>
          <p:cNvCxnSpPr>
            <a:stCxn id="9" idx="2"/>
            <a:endCxn id="17" idx="0"/>
          </p:cNvCxnSpPr>
          <p:nvPr/>
        </p:nvCxnSpPr>
        <p:spPr>
          <a:xfrm flipH="1">
            <a:off x="7293928" y="2610263"/>
            <a:ext cx="1124900" cy="31904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DF66F90-8130-7449-8847-3D011C96B99F}"/>
              </a:ext>
            </a:extLst>
          </p:cNvPr>
          <p:cNvCxnSpPr/>
          <p:nvPr/>
        </p:nvCxnSpPr>
        <p:spPr>
          <a:xfrm>
            <a:off x="1524000" y="4622800"/>
            <a:ext cx="9144000" cy="0"/>
          </a:xfrm>
          <a:prstGeom prst="line">
            <a:avLst/>
          </a:prstGeom>
          <a:ln w="5715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267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7F89-FCD9-424A-B03B-2E720A0147D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55435A25-D879-514B-A70C-F98F0C2E776E}"/>
              </a:ext>
            </a:extLst>
          </p:cNvPr>
          <p:cNvSpPr>
            <a:spLocks noGrp="1"/>
          </p:cNvSpPr>
          <p:nvPr>
            <p:ph idx="1"/>
          </p:nvPr>
        </p:nvSpPr>
        <p:spPr/>
        <p:txBody>
          <a:bodyPr/>
          <a:lstStyle/>
          <a:p>
            <a:pPr marL="0" indent="0">
              <a:buNone/>
            </a:pPr>
            <a:r>
              <a:rPr lang="en-AU" dirty="0">
                <a:hlinkClick r:id="rId3"/>
              </a:rPr>
              <a:t>https://www.youtube.com/watch?v=x8Z6cmWCjKo</a:t>
            </a:r>
            <a:endParaRPr lang="en-AU" dirty="0"/>
          </a:p>
          <a:p>
            <a:pPr marL="0" indent="0">
              <a:buNone/>
            </a:pPr>
            <a:endParaRPr lang="en-AU" dirty="0"/>
          </a:p>
        </p:txBody>
      </p:sp>
    </p:spTree>
    <p:extLst>
      <p:ext uri="{BB962C8B-B14F-4D97-AF65-F5344CB8AC3E}">
        <p14:creationId xmlns:p14="http://schemas.microsoft.com/office/powerpoint/2010/main" val="1813463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268C86-4AB7-FE48-9BC7-608C77CEE74D}"/>
              </a:ext>
            </a:extLst>
          </p:cNvPr>
          <p:cNvSpPr>
            <a:spLocks noGrp="1"/>
          </p:cNvSpPr>
          <p:nvPr>
            <p:ph type="title"/>
          </p:nvPr>
        </p:nvSpPr>
        <p:spPr>
          <a:xfrm>
            <a:off x="466722" y="586855"/>
            <a:ext cx="3201366" cy="3387497"/>
          </a:xfrm>
        </p:spPr>
        <p:txBody>
          <a:bodyPr anchor="b">
            <a:normAutofit/>
          </a:bodyPr>
          <a:lstStyle/>
          <a:p>
            <a:pPr algn="r"/>
            <a:r>
              <a:rPr lang="en-AU" sz="4000">
                <a:solidFill>
                  <a:srgbClr val="FFFFFF"/>
                </a:solidFill>
              </a:rPr>
              <a:t>What kinds of humour are happening in this video?</a:t>
            </a:r>
          </a:p>
        </p:txBody>
      </p:sp>
      <p:sp>
        <p:nvSpPr>
          <p:cNvPr id="3" name="Content Placeholder 2">
            <a:extLst>
              <a:ext uri="{FF2B5EF4-FFF2-40B4-BE49-F238E27FC236}">
                <a16:creationId xmlns:a16="http://schemas.microsoft.com/office/drawing/2014/main" id="{8A7F2B38-DD2B-3C40-8CD4-2B61DD8381C2}"/>
              </a:ext>
            </a:extLst>
          </p:cNvPr>
          <p:cNvSpPr>
            <a:spLocks noGrp="1"/>
          </p:cNvSpPr>
          <p:nvPr>
            <p:ph idx="1"/>
          </p:nvPr>
        </p:nvSpPr>
        <p:spPr>
          <a:xfrm>
            <a:off x="4810259" y="649480"/>
            <a:ext cx="6555347" cy="5546047"/>
          </a:xfrm>
        </p:spPr>
        <p:txBody>
          <a:bodyPr anchor="ctr">
            <a:normAutofit/>
          </a:bodyPr>
          <a:lstStyle/>
          <a:p>
            <a:pPr marL="0" indent="0">
              <a:buNone/>
            </a:pPr>
            <a:r>
              <a:rPr lang="en-AU" sz="3200" dirty="0"/>
              <a:t>Between Hamish and Andy?</a:t>
            </a:r>
          </a:p>
          <a:p>
            <a:pPr marL="0" indent="0">
              <a:buNone/>
            </a:pPr>
            <a:br>
              <a:rPr lang="en-AU" sz="3200" dirty="0"/>
            </a:br>
            <a:r>
              <a:rPr lang="en-AU" sz="3200" dirty="0"/>
              <a:t>Between Hamish and the apartment owner?</a:t>
            </a:r>
          </a:p>
          <a:p>
            <a:pPr marL="0" indent="0">
              <a:buNone/>
            </a:pPr>
            <a:endParaRPr lang="en-AU" sz="3200" dirty="0"/>
          </a:p>
          <a:p>
            <a:pPr marL="0" indent="0">
              <a:buNone/>
            </a:pPr>
            <a:r>
              <a:rPr lang="en-AU" sz="3200" dirty="0"/>
              <a:t>Between both Hamish and Andy and us as an audience?</a:t>
            </a:r>
          </a:p>
        </p:txBody>
      </p:sp>
    </p:spTree>
    <p:extLst>
      <p:ext uri="{BB962C8B-B14F-4D97-AF65-F5344CB8AC3E}">
        <p14:creationId xmlns:p14="http://schemas.microsoft.com/office/powerpoint/2010/main" val="2177917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5BD852C-16AF-894C-A251-26723BCA0A4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Impoliteness</a:t>
            </a:r>
          </a:p>
        </p:txBody>
      </p:sp>
      <p:sp>
        <p:nvSpPr>
          <p:cNvPr id="3" name="Text Placeholder 2">
            <a:extLst>
              <a:ext uri="{FF2B5EF4-FFF2-40B4-BE49-F238E27FC236}">
                <a16:creationId xmlns:a16="http://schemas.microsoft.com/office/drawing/2014/main" id="{0AC5B02C-5D7B-B34A-9A6C-19B3C0AC0D67}"/>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1836634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0FF9C0-547C-AC41-8C9E-2380A187167B}"/>
              </a:ext>
            </a:extLst>
          </p:cNvPr>
          <p:cNvSpPr>
            <a:spLocks noGrp="1"/>
          </p:cNvSpPr>
          <p:nvPr>
            <p:ph type="title"/>
          </p:nvPr>
        </p:nvSpPr>
        <p:spPr>
          <a:xfrm>
            <a:off x="2152650" y="2103438"/>
            <a:ext cx="7886700" cy="1325563"/>
          </a:xfrm>
        </p:spPr>
        <p:txBody>
          <a:bodyPr/>
          <a:lstStyle/>
          <a:p>
            <a:r>
              <a:rPr lang="en-AU" dirty="0"/>
              <a:t>1. Intentional disruption of</a:t>
            </a:r>
            <a:br>
              <a:rPr lang="en-AU" dirty="0"/>
            </a:br>
            <a:r>
              <a:rPr lang="en-AU" dirty="0"/>
              <a:t> social harmony</a:t>
            </a:r>
          </a:p>
        </p:txBody>
      </p:sp>
      <p:sp>
        <p:nvSpPr>
          <p:cNvPr id="7" name="TextBox 6">
            <a:extLst>
              <a:ext uri="{FF2B5EF4-FFF2-40B4-BE49-F238E27FC236}">
                <a16:creationId xmlns:a16="http://schemas.microsoft.com/office/drawing/2014/main" id="{28818684-CDEC-0E44-822E-AE6FD8F4E806}"/>
              </a:ext>
            </a:extLst>
          </p:cNvPr>
          <p:cNvSpPr txBox="1"/>
          <p:nvPr/>
        </p:nvSpPr>
        <p:spPr>
          <a:xfrm>
            <a:off x="1847850" y="3886201"/>
            <a:ext cx="3943350" cy="2074333"/>
          </a:xfrm>
          <a:prstGeom prst="rect">
            <a:avLst/>
          </a:prstGeom>
          <a:solidFill>
            <a:schemeClr val="tx1"/>
          </a:solidFill>
        </p:spPr>
        <p:txBody>
          <a:bodyPr vert="horz" wrap="square" lIns="91440" tIns="45720" rIns="91440" bIns="45720" rtlCol="0" anchor="ctr">
            <a:normAutofit/>
          </a:bodyPr>
          <a:lstStyle/>
          <a:p>
            <a:pPr algn="ctr"/>
            <a:r>
              <a:rPr lang="en-AU" sz="2800" b="1" dirty="0">
                <a:solidFill>
                  <a:schemeClr val="bg1"/>
                </a:solidFill>
              </a:rPr>
              <a:t>Face</a:t>
            </a:r>
          </a:p>
          <a:p>
            <a:pPr algn="ctr"/>
            <a:r>
              <a:rPr lang="en-AU" sz="2800" dirty="0">
                <a:solidFill>
                  <a:schemeClr val="bg1"/>
                </a:solidFill>
              </a:rPr>
              <a:t>By saying </a:t>
            </a:r>
            <a:br>
              <a:rPr lang="en-AU" sz="2800" dirty="0">
                <a:solidFill>
                  <a:schemeClr val="bg1"/>
                </a:solidFill>
              </a:rPr>
            </a:br>
            <a:r>
              <a:rPr lang="en-AU" sz="2800" dirty="0">
                <a:solidFill>
                  <a:schemeClr val="bg1"/>
                </a:solidFill>
              </a:rPr>
              <a:t>unpleasant things </a:t>
            </a:r>
            <a:br>
              <a:rPr lang="en-AU" sz="2800" dirty="0">
                <a:solidFill>
                  <a:schemeClr val="bg1"/>
                </a:solidFill>
              </a:rPr>
            </a:br>
            <a:r>
              <a:rPr lang="en-AU" sz="2800" dirty="0">
                <a:solidFill>
                  <a:schemeClr val="bg1"/>
                </a:solidFill>
              </a:rPr>
              <a:t>to them</a:t>
            </a:r>
          </a:p>
        </p:txBody>
      </p:sp>
      <p:sp>
        <p:nvSpPr>
          <p:cNvPr id="8" name="TextBox 7">
            <a:extLst>
              <a:ext uri="{FF2B5EF4-FFF2-40B4-BE49-F238E27FC236}">
                <a16:creationId xmlns:a16="http://schemas.microsoft.com/office/drawing/2014/main" id="{5F88C53A-3DD9-9448-AB57-9F0077C813AB}"/>
              </a:ext>
            </a:extLst>
          </p:cNvPr>
          <p:cNvSpPr txBox="1"/>
          <p:nvPr/>
        </p:nvSpPr>
        <p:spPr>
          <a:xfrm>
            <a:off x="6400800" y="3886200"/>
            <a:ext cx="3943350" cy="2074333"/>
          </a:xfrm>
          <a:prstGeom prst="rect">
            <a:avLst/>
          </a:prstGeom>
          <a:solidFill>
            <a:schemeClr val="tx1"/>
          </a:solidFill>
        </p:spPr>
        <p:txBody>
          <a:bodyPr vert="horz" wrap="square" lIns="91440" tIns="45720" rIns="91440" bIns="45720" rtlCol="0" anchor="ctr">
            <a:normAutofit/>
          </a:bodyPr>
          <a:lstStyle/>
          <a:p>
            <a:pPr algn="ctr"/>
            <a:r>
              <a:rPr lang="en-AU" sz="2800" b="1" dirty="0">
                <a:solidFill>
                  <a:schemeClr val="bg1"/>
                </a:solidFill>
              </a:rPr>
              <a:t>Rights</a:t>
            </a:r>
          </a:p>
          <a:p>
            <a:pPr algn="ctr"/>
            <a:r>
              <a:rPr lang="en-AU" sz="2800" dirty="0">
                <a:solidFill>
                  <a:schemeClr val="bg1"/>
                </a:solidFill>
              </a:rPr>
              <a:t>By denying them </a:t>
            </a:r>
          </a:p>
          <a:p>
            <a:pPr algn="ctr"/>
            <a:r>
              <a:rPr lang="en-AU" sz="2800" dirty="0">
                <a:solidFill>
                  <a:schemeClr val="bg1"/>
                </a:solidFill>
              </a:rPr>
              <a:t>what they want or imposing on them</a:t>
            </a:r>
          </a:p>
        </p:txBody>
      </p:sp>
    </p:spTree>
    <p:extLst>
      <p:ext uri="{BB962C8B-B14F-4D97-AF65-F5344CB8AC3E}">
        <p14:creationId xmlns:p14="http://schemas.microsoft.com/office/powerpoint/2010/main" val="2658884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D8BB38-6115-0B4A-AD97-89A750B11B69}"/>
              </a:ext>
            </a:extLst>
          </p:cNvPr>
          <p:cNvSpPr>
            <a:spLocks noGrp="1"/>
          </p:cNvSpPr>
          <p:nvPr>
            <p:ph type="title"/>
          </p:nvPr>
        </p:nvSpPr>
        <p:spPr>
          <a:xfrm>
            <a:off x="2555631" y="1441938"/>
            <a:ext cx="7080738" cy="3974124"/>
          </a:xfrm>
        </p:spPr>
        <p:txBody>
          <a:bodyPr>
            <a:normAutofit/>
          </a:bodyPr>
          <a:lstStyle/>
          <a:p>
            <a:pPr algn="ctr"/>
            <a:r>
              <a:rPr lang="en-AU" sz="5400">
                <a:solidFill>
                  <a:schemeClr val="bg1">
                    <a:lumMod val="95000"/>
                    <a:lumOff val="5000"/>
                  </a:schemeClr>
                </a:solidFill>
              </a:rPr>
              <a:t>2. Unintentional impoliteness and miscommunication</a:t>
            </a:r>
          </a:p>
        </p:txBody>
      </p:sp>
    </p:spTree>
    <p:extLst>
      <p:ext uri="{BB962C8B-B14F-4D97-AF65-F5344CB8AC3E}">
        <p14:creationId xmlns:p14="http://schemas.microsoft.com/office/powerpoint/2010/main" val="1918999651"/>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183E-ACA7-C94F-8778-C9700446611B}"/>
              </a:ext>
            </a:extLst>
          </p:cNvPr>
          <p:cNvSpPr>
            <a:spLocks noGrp="1"/>
          </p:cNvSpPr>
          <p:nvPr>
            <p:ph type="title"/>
          </p:nvPr>
        </p:nvSpPr>
        <p:spPr>
          <a:xfrm>
            <a:off x="2152650" y="1739371"/>
            <a:ext cx="7886700" cy="1325563"/>
          </a:xfrm>
        </p:spPr>
        <p:txBody>
          <a:bodyPr/>
          <a:lstStyle/>
          <a:p>
            <a:pPr algn="ctr"/>
            <a:r>
              <a:rPr lang="en-AU" dirty="0"/>
              <a:t>3. Mock impoliteness</a:t>
            </a:r>
          </a:p>
        </p:txBody>
      </p:sp>
      <p:sp>
        <p:nvSpPr>
          <p:cNvPr id="3" name="TextBox 2">
            <a:extLst>
              <a:ext uri="{FF2B5EF4-FFF2-40B4-BE49-F238E27FC236}">
                <a16:creationId xmlns:a16="http://schemas.microsoft.com/office/drawing/2014/main" id="{6A36AAC6-9879-974D-B1B8-8C7763A7EFEF}"/>
              </a:ext>
            </a:extLst>
          </p:cNvPr>
          <p:cNvSpPr txBox="1"/>
          <p:nvPr/>
        </p:nvSpPr>
        <p:spPr>
          <a:xfrm>
            <a:off x="3611562" y="3793067"/>
            <a:ext cx="4968875" cy="1676400"/>
          </a:xfrm>
          <a:prstGeom prst="rect">
            <a:avLst/>
          </a:prstGeom>
          <a:solidFill>
            <a:schemeClr val="tx1"/>
          </a:solidFill>
        </p:spPr>
        <p:txBody>
          <a:bodyPr vert="horz" wrap="square" lIns="91440" tIns="45720" rIns="91440" bIns="45720" rtlCol="0" anchor="ctr">
            <a:normAutofit/>
          </a:bodyPr>
          <a:lstStyle/>
          <a:p>
            <a:pPr algn="ctr"/>
            <a:r>
              <a:rPr lang="en-AU" sz="2800" dirty="0">
                <a:solidFill>
                  <a:schemeClr val="bg1"/>
                </a:solidFill>
              </a:rPr>
              <a:t>apparent impoliteness which actually preserves social harmony</a:t>
            </a:r>
          </a:p>
        </p:txBody>
      </p:sp>
    </p:spTree>
    <p:extLst>
      <p:ext uri="{BB962C8B-B14F-4D97-AF65-F5344CB8AC3E}">
        <p14:creationId xmlns:p14="http://schemas.microsoft.com/office/powerpoint/2010/main" val="3706047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Confused face with no fill">
            <a:extLst>
              <a:ext uri="{FF2B5EF4-FFF2-40B4-BE49-F238E27FC236}">
                <a16:creationId xmlns:a16="http://schemas.microsoft.com/office/drawing/2014/main" id="{3D5E89A0-0968-9E49-9FFF-8EF65154F0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78137" y="1718733"/>
            <a:ext cx="3420000" cy="3420000"/>
          </a:xfrm>
          <a:prstGeom prst="rect">
            <a:avLst/>
          </a:prstGeom>
        </p:spPr>
      </p:pic>
      <p:pic>
        <p:nvPicPr>
          <p:cNvPr id="7" name="Graphic 6" descr="Angry face with no fill">
            <a:extLst>
              <a:ext uri="{FF2B5EF4-FFF2-40B4-BE49-F238E27FC236}">
                <a16:creationId xmlns:a16="http://schemas.microsoft.com/office/drawing/2014/main" id="{1EA9269D-630F-3646-8B28-AC3E9F9580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93863" y="1719000"/>
            <a:ext cx="3420000" cy="3420000"/>
          </a:xfrm>
          <a:prstGeom prst="rect">
            <a:avLst/>
          </a:prstGeom>
        </p:spPr>
      </p:pic>
      <p:sp>
        <p:nvSpPr>
          <p:cNvPr id="8" name="Striped Right Arrow 7">
            <a:extLst>
              <a:ext uri="{FF2B5EF4-FFF2-40B4-BE49-F238E27FC236}">
                <a16:creationId xmlns:a16="http://schemas.microsoft.com/office/drawing/2014/main" id="{E6699B80-9F7A-4443-AADD-863BFF1B56C9}"/>
              </a:ext>
            </a:extLst>
          </p:cNvPr>
          <p:cNvSpPr/>
          <p:nvPr/>
        </p:nvSpPr>
        <p:spPr>
          <a:xfrm>
            <a:off x="5113863" y="3064933"/>
            <a:ext cx="1964274" cy="728134"/>
          </a:xfrm>
          <a:prstGeom prst="stripedRightArrow">
            <a:avLst>
              <a:gd name="adj1" fmla="val 45349"/>
              <a:gd name="adj2" fmla="val 173256"/>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21261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Neutral face with no fill">
            <a:extLst>
              <a:ext uri="{FF2B5EF4-FFF2-40B4-BE49-F238E27FC236}">
                <a16:creationId xmlns:a16="http://schemas.microsoft.com/office/drawing/2014/main" id="{6DE96853-0ACB-CE41-A8DB-75C9D755DF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710265" y="3174857"/>
            <a:ext cx="3420533" cy="3420533"/>
          </a:xfrm>
          <a:prstGeom prst="rect">
            <a:avLst/>
          </a:prstGeom>
        </p:spPr>
      </p:pic>
      <p:pic>
        <p:nvPicPr>
          <p:cNvPr id="4" name="Graphic 3" descr="Crying face with no fill">
            <a:extLst>
              <a:ext uri="{FF2B5EF4-FFF2-40B4-BE49-F238E27FC236}">
                <a16:creationId xmlns:a16="http://schemas.microsoft.com/office/drawing/2014/main" id="{CD1D9B45-2BD7-2647-AE99-4AB1575198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095604" y="3174856"/>
            <a:ext cx="3420000" cy="3420000"/>
          </a:xfrm>
          <a:prstGeom prst="rect">
            <a:avLst/>
          </a:prstGeom>
        </p:spPr>
      </p:pic>
      <p:sp>
        <p:nvSpPr>
          <p:cNvPr id="10" name="Cloud Callout 9">
            <a:extLst>
              <a:ext uri="{FF2B5EF4-FFF2-40B4-BE49-F238E27FC236}">
                <a16:creationId xmlns:a16="http://schemas.microsoft.com/office/drawing/2014/main" id="{4B7C524E-D777-EB44-880B-54599DAB8103}"/>
              </a:ext>
            </a:extLst>
          </p:cNvPr>
          <p:cNvSpPr/>
          <p:nvPr/>
        </p:nvSpPr>
        <p:spPr>
          <a:xfrm flipH="1">
            <a:off x="3064665" y="221726"/>
            <a:ext cx="5452533" cy="3166389"/>
          </a:xfrm>
          <a:prstGeom prst="cloudCallout">
            <a:avLst>
              <a:gd name="adj1" fmla="val -39777"/>
              <a:gd name="adj2" fmla="val 582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9" name="Group 8">
            <a:extLst>
              <a:ext uri="{FF2B5EF4-FFF2-40B4-BE49-F238E27FC236}">
                <a16:creationId xmlns:a16="http://schemas.microsoft.com/office/drawing/2014/main" id="{CCAC391D-81E2-034D-B679-1C53CDD509B3}"/>
              </a:ext>
            </a:extLst>
          </p:cNvPr>
          <p:cNvGrpSpPr/>
          <p:nvPr/>
        </p:nvGrpSpPr>
        <p:grpSpPr>
          <a:xfrm>
            <a:off x="3420530" y="687961"/>
            <a:ext cx="4740804" cy="1841698"/>
            <a:chOff x="322263" y="1871133"/>
            <a:chExt cx="8804274" cy="3420267"/>
          </a:xfrm>
          <a:solidFill>
            <a:schemeClr val="bg1"/>
          </a:solidFill>
        </p:grpSpPr>
        <p:pic>
          <p:nvPicPr>
            <p:cNvPr id="6" name="Graphic 5" descr="Confused face with no fill">
              <a:extLst>
                <a:ext uri="{FF2B5EF4-FFF2-40B4-BE49-F238E27FC236}">
                  <a16:creationId xmlns:a16="http://schemas.microsoft.com/office/drawing/2014/main" id="{464F9926-82B5-724C-9900-101D06D71B1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06537" y="1871133"/>
              <a:ext cx="3420000" cy="3420000"/>
            </a:xfrm>
            <a:prstGeom prst="rect">
              <a:avLst/>
            </a:prstGeom>
          </p:spPr>
        </p:pic>
        <p:pic>
          <p:nvPicPr>
            <p:cNvPr id="7" name="Graphic 6" descr="Angry face with no fill">
              <a:extLst>
                <a:ext uri="{FF2B5EF4-FFF2-40B4-BE49-F238E27FC236}">
                  <a16:creationId xmlns:a16="http://schemas.microsoft.com/office/drawing/2014/main" id="{B2674DF1-1C20-9249-A889-767BF77AAA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2263" y="1871400"/>
              <a:ext cx="3420000" cy="3420000"/>
            </a:xfrm>
            <a:prstGeom prst="rect">
              <a:avLst/>
            </a:prstGeom>
          </p:spPr>
        </p:pic>
        <p:sp>
          <p:nvSpPr>
            <p:cNvPr id="8" name="Striped Right Arrow 7">
              <a:extLst>
                <a:ext uri="{FF2B5EF4-FFF2-40B4-BE49-F238E27FC236}">
                  <a16:creationId xmlns:a16="http://schemas.microsoft.com/office/drawing/2014/main" id="{84696BE9-0203-014C-9D63-8D0BB5844B9B}"/>
                </a:ext>
              </a:extLst>
            </p:cNvPr>
            <p:cNvSpPr/>
            <p:nvPr/>
          </p:nvSpPr>
          <p:spPr>
            <a:xfrm>
              <a:off x="3742263" y="3217333"/>
              <a:ext cx="1964274" cy="728134"/>
            </a:xfrm>
            <a:prstGeom prst="stripedRightArrow">
              <a:avLst>
                <a:gd name="adj1" fmla="val 45349"/>
                <a:gd name="adj2" fmla="val 17325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888282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667F23-BE61-2F4F-AA9A-92B5E15DFBDA}"/>
              </a:ext>
            </a:extLst>
          </p:cNvPr>
          <p:cNvSpPr txBox="1"/>
          <p:nvPr/>
        </p:nvSpPr>
        <p:spPr>
          <a:xfrm>
            <a:off x="508736" y="912939"/>
            <a:ext cx="10927890" cy="5139869"/>
          </a:xfrm>
          <a:prstGeom prst="rect">
            <a:avLst/>
          </a:prstGeom>
          <a:noFill/>
        </p:spPr>
        <p:txBody>
          <a:bodyPr wrap="square" rtlCol="0">
            <a:spAutoFit/>
          </a:bodyPr>
          <a:lstStyle/>
          <a:p>
            <a:pPr algn="l">
              <a:buFont typeface="Arial" panose="020B0604020202020204" pitchFamily="34" charset="0"/>
              <a:buChar char="•"/>
            </a:pPr>
            <a:r>
              <a:rPr lang="en-AU" sz="3200" b="0" i="0" dirty="0">
                <a:solidFill>
                  <a:srgbClr val="222222"/>
                </a:solidFill>
                <a:effectLst/>
                <a:latin typeface="Arial" panose="020B0604020202020204" pitchFamily="34" charset="0"/>
              </a:rPr>
              <a:t>The need to fulfil one's own desires is described as </a:t>
            </a:r>
            <a:r>
              <a:rPr lang="en-AU" sz="3200" b="1" i="1" dirty="0">
                <a:solidFill>
                  <a:srgbClr val="222222"/>
                </a:solidFill>
                <a:effectLst/>
                <a:latin typeface="Arial" panose="020B0604020202020204" pitchFamily="34" charset="0"/>
              </a:rPr>
              <a:t>pride</a:t>
            </a:r>
            <a:r>
              <a:rPr lang="en-AU" sz="3200" b="1" i="0" dirty="0">
                <a:solidFill>
                  <a:srgbClr val="222222"/>
                </a:solidFill>
                <a:effectLst/>
                <a:latin typeface="Arial" panose="020B0604020202020204" pitchFamily="34" charset="0"/>
              </a:rPr>
              <a:t>.</a:t>
            </a:r>
          </a:p>
          <a:p>
            <a:pPr algn="l"/>
            <a:r>
              <a:rPr lang="en-AU" sz="2400" dirty="0">
                <a:solidFill>
                  <a:srgbClr val="222222"/>
                </a:solidFill>
                <a:latin typeface="Arial" panose="020B0604020202020204" pitchFamily="34" charset="0"/>
              </a:rPr>
              <a:t>Example? What could be described as pride in school? What about at work?</a:t>
            </a:r>
            <a:endParaRPr lang="en-AU" sz="2400" b="0" i="0" dirty="0">
              <a:solidFill>
                <a:srgbClr val="222222"/>
              </a:solidFill>
              <a:effectLst/>
              <a:latin typeface="Arial" panose="020B0604020202020204" pitchFamily="34" charset="0"/>
            </a:endParaRPr>
          </a:p>
          <a:p>
            <a:pPr algn="l">
              <a:buFont typeface="Arial" panose="020B0604020202020204" pitchFamily="34" charset="0"/>
              <a:buChar char="•"/>
            </a:pPr>
            <a:endParaRPr lang="en-AU" sz="3200" b="0" i="0" dirty="0">
              <a:solidFill>
                <a:srgbClr val="222222"/>
              </a:solidFill>
              <a:effectLst/>
              <a:latin typeface="Arial" panose="020B0604020202020204" pitchFamily="34" charset="0"/>
            </a:endParaRPr>
          </a:p>
          <a:p>
            <a:pPr algn="l">
              <a:buFont typeface="Arial" panose="020B0604020202020204" pitchFamily="34" charset="0"/>
              <a:buChar char="•"/>
            </a:pPr>
            <a:r>
              <a:rPr lang="en-AU" sz="3200" b="0" i="0" dirty="0">
                <a:solidFill>
                  <a:srgbClr val="222222"/>
                </a:solidFill>
                <a:effectLst/>
                <a:latin typeface="Arial" panose="020B0604020202020204" pitchFamily="34" charset="0"/>
              </a:rPr>
              <a:t>One's emotional and physical attitude in social interaction is described as</a:t>
            </a:r>
            <a:r>
              <a:rPr lang="en-AU" sz="3200" b="1" i="0" dirty="0">
                <a:solidFill>
                  <a:srgbClr val="222222"/>
                </a:solidFill>
                <a:effectLst/>
                <a:latin typeface="Arial" panose="020B0604020202020204" pitchFamily="34" charset="0"/>
              </a:rPr>
              <a:t> </a:t>
            </a:r>
            <a:r>
              <a:rPr lang="en-AU" sz="3200" b="1" i="1" dirty="0">
                <a:solidFill>
                  <a:srgbClr val="222222"/>
                </a:solidFill>
                <a:effectLst/>
                <a:latin typeface="Arial" panose="020B0604020202020204" pitchFamily="34" charset="0"/>
              </a:rPr>
              <a:t>dignity</a:t>
            </a:r>
            <a:r>
              <a:rPr lang="en-AU" sz="3200" b="1" i="0" dirty="0">
                <a:solidFill>
                  <a:srgbClr val="222222"/>
                </a:solidFill>
                <a:effectLst/>
                <a:latin typeface="Arial" panose="020B0604020202020204" pitchFamily="34" charset="0"/>
              </a:rPr>
              <a:t>.</a:t>
            </a:r>
          </a:p>
          <a:p>
            <a:r>
              <a:rPr lang="en-AU" sz="2400" b="0" i="0" dirty="0">
                <a:solidFill>
                  <a:srgbClr val="222222"/>
                </a:solidFill>
                <a:effectLst/>
                <a:latin typeface="Arial" panose="020B0604020202020204" pitchFamily="34" charset="0"/>
              </a:rPr>
              <a:t>Example? </a:t>
            </a:r>
            <a:r>
              <a:rPr lang="en-AU" sz="2400" dirty="0">
                <a:solidFill>
                  <a:srgbClr val="222222"/>
                </a:solidFill>
                <a:latin typeface="Arial" panose="020B0604020202020204" pitchFamily="34" charset="0"/>
              </a:rPr>
              <a:t>What could be described as dignity in school? What about work?</a:t>
            </a:r>
            <a:endParaRPr lang="en-AU" sz="2400" b="0" i="0" dirty="0">
              <a:solidFill>
                <a:srgbClr val="222222"/>
              </a:solidFill>
              <a:effectLst/>
              <a:latin typeface="Arial" panose="020B0604020202020204" pitchFamily="34" charset="0"/>
            </a:endParaRPr>
          </a:p>
          <a:p>
            <a:pPr algn="l"/>
            <a:endParaRPr lang="en-AU" sz="3200" b="0" i="0" dirty="0">
              <a:solidFill>
                <a:srgbClr val="222222"/>
              </a:solidFill>
              <a:effectLst/>
              <a:latin typeface="Arial" panose="020B0604020202020204" pitchFamily="34" charset="0"/>
            </a:endParaRPr>
          </a:p>
          <a:p>
            <a:pPr algn="l">
              <a:buFont typeface="Arial" panose="020B0604020202020204" pitchFamily="34" charset="0"/>
              <a:buChar char="•"/>
            </a:pPr>
            <a:r>
              <a:rPr lang="en-AU" sz="3200" b="0" i="0" dirty="0">
                <a:solidFill>
                  <a:srgbClr val="222222"/>
                </a:solidFill>
                <a:effectLst/>
                <a:latin typeface="Arial" panose="020B0604020202020204" pitchFamily="34" charset="0"/>
              </a:rPr>
              <a:t>An individual's duties towards the society are defined as </a:t>
            </a:r>
            <a:r>
              <a:rPr lang="en-AU" sz="3200" b="1" i="1" dirty="0">
                <a:solidFill>
                  <a:srgbClr val="222222"/>
                </a:solidFill>
                <a:effectLst/>
                <a:latin typeface="Arial" panose="020B0604020202020204" pitchFamily="34" charset="0"/>
              </a:rPr>
              <a:t>honour</a:t>
            </a:r>
            <a:r>
              <a:rPr lang="en-AU" sz="3200" b="1" i="0" dirty="0">
                <a:solidFill>
                  <a:srgbClr val="222222"/>
                </a:solidFill>
                <a:effectLst/>
                <a:latin typeface="Arial" panose="020B0604020202020204" pitchFamily="34" charset="0"/>
              </a:rPr>
              <a:t>.</a:t>
            </a:r>
          </a:p>
          <a:p>
            <a:pPr algn="l"/>
            <a:r>
              <a:rPr lang="en-AU" sz="2800" dirty="0">
                <a:solidFill>
                  <a:srgbClr val="222222"/>
                </a:solidFill>
                <a:latin typeface="Arial" panose="020B0604020202020204" pitchFamily="34" charset="0"/>
              </a:rPr>
              <a:t>Example?</a:t>
            </a:r>
            <a:endParaRPr lang="en-AU" sz="2800" b="0" i="0" dirty="0">
              <a:solidFill>
                <a:srgbClr val="222222"/>
              </a:solidFill>
              <a:effectLst/>
              <a:latin typeface="Arial" panose="020B0604020202020204" pitchFamily="34" charset="0"/>
            </a:endParaRPr>
          </a:p>
          <a:p>
            <a:br>
              <a:rPr lang="en-AU" sz="1400" dirty="0"/>
            </a:br>
            <a:endParaRPr lang="en-US" sz="1400" dirty="0"/>
          </a:p>
        </p:txBody>
      </p:sp>
    </p:spTree>
    <p:extLst>
      <p:ext uri="{BB962C8B-B14F-4D97-AF65-F5344CB8AC3E}">
        <p14:creationId xmlns:p14="http://schemas.microsoft.com/office/powerpoint/2010/main" val="3439074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DF11A01-9F3E-0048-9E10-D37E553D60CA}"/>
              </a:ext>
            </a:extLst>
          </p:cNvPr>
          <p:cNvGraphicFramePr>
            <a:graphicFrameLocks noGrp="1"/>
          </p:cNvGraphicFramePr>
          <p:nvPr/>
        </p:nvGraphicFramePr>
        <p:xfrm>
          <a:off x="1890978" y="497417"/>
          <a:ext cx="8410045" cy="5863167"/>
        </p:xfrm>
        <a:graphic>
          <a:graphicData uri="http://schemas.openxmlformats.org/drawingml/2006/table">
            <a:tbl>
              <a:tblPr firstRow="1" firstCol="1">
                <a:tableStyleId>{21E4AEA4-8DFA-4A89-87EB-49C32662AFE0}</a:tableStyleId>
              </a:tblPr>
              <a:tblGrid>
                <a:gridCol w="2060045">
                  <a:extLst>
                    <a:ext uri="{9D8B030D-6E8A-4147-A177-3AD203B41FA5}">
                      <a16:colId xmlns:a16="http://schemas.microsoft.com/office/drawing/2014/main" val="821426664"/>
                    </a:ext>
                  </a:extLst>
                </a:gridCol>
                <a:gridCol w="3175000">
                  <a:extLst>
                    <a:ext uri="{9D8B030D-6E8A-4147-A177-3AD203B41FA5}">
                      <a16:colId xmlns:a16="http://schemas.microsoft.com/office/drawing/2014/main" val="1904213278"/>
                    </a:ext>
                  </a:extLst>
                </a:gridCol>
                <a:gridCol w="3175000">
                  <a:extLst>
                    <a:ext uri="{9D8B030D-6E8A-4147-A177-3AD203B41FA5}">
                      <a16:colId xmlns:a16="http://schemas.microsoft.com/office/drawing/2014/main" val="2572716100"/>
                    </a:ext>
                  </a:extLst>
                </a:gridCol>
              </a:tblGrid>
              <a:tr h="1410723">
                <a:tc>
                  <a:txBody>
                    <a:bodyPr/>
                    <a:lstStyle/>
                    <a:p>
                      <a:pPr algn="ctr"/>
                      <a:endParaRPr lang="en-AU" sz="2800">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AU" sz="2800" dirty="0">
                          <a:solidFill>
                            <a:sysClr val="windowText" lastClr="000000"/>
                          </a:solidFill>
                        </a:rPr>
                        <a:t>H perceives </a:t>
                      </a:r>
                      <a:br>
                        <a:rPr lang="en-AU" sz="2800" dirty="0">
                          <a:solidFill>
                            <a:sysClr val="windowText" lastClr="000000"/>
                          </a:solidFill>
                        </a:rPr>
                      </a:br>
                      <a:r>
                        <a:rPr lang="en-AU" sz="2800" dirty="0">
                          <a:solidFill>
                            <a:sysClr val="windowText" lastClr="000000"/>
                          </a:solidFill>
                        </a:rPr>
                        <a:t>attack</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AU" sz="2800" dirty="0">
                          <a:solidFill>
                            <a:sysClr val="windowText" lastClr="000000"/>
                          </a:solidFill>
                        </a:rPr>
                        <a:t>H doesn’t perceive attack</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69532045"/>
                  </a:ext>
                </a:extLst>
              </a:tr>
              <a:tr h="2226222">
                <a:tc>
                  <a:txBody>
                    <a:bodyPr/>
                    <a:lstStyle/>
                    <a:p>
                      <a:pPr algn="ctr"/>
                      <a:r>
                        <a:rPr lang="en-AU" sz="2800" dirty="0">
                          <a:solidFill>
                            <a:sysClr val="windowText" lastClr="000000"/>
                          </a:solidFill>
                        </a:rPr>
                        <a:t>S intends attack</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AU" sz="2800" b="1" dirty="0">
                          <a:solidFill>
                            <a:sysClr val="windowText" lastClr="000000"/>
                          </a:solidFill>
                        </a:rPr>
                        <a:t>Rudeness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lumOff val="75000"/>
                      </a:schemeClr>
                    </a:solidFill>
                  </a:tcPr>
                </a:tc>
                <a:tc>
                  <a:txBody>
                    <a:bodyPr/>
                    <a:lstStyle/>
                    <a:p>
                      <a:pPr algn="ctr"/>
                      <a:r>
                        <a:rPr lang="en-AU" sz="2800" dirty="0">
                          <a:solidFill>
                            <a:sysClr val="windowText" lastClr="000000"/>
                          </a:solidFill>
                        </a:rPr>
                        <a:t>Miscommunication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76270466"/>
                  </a:ext>
                </a:extLst>
              </a:tr>
              <a:tr h="2226222">
                <a:tc>
                  <a:txBody>
                    <a:bodyPr/>
                    <a:lstStyle/>
                    <a:p>
                      <a:pPr algn="ctr"/>
                      <a:r>
                        <a:rPr lang="en-AU" sz="2800" dirty="0">
                          <a:solidFill>
                            <a:sysClr val="windowText" lastClr="000000"/>
                          </a:solidFill>
                        </a:rPr>
                        <a:t>S doesn’t intend attack</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AU" sz="2800" dirty="0">
                          <a:solidFill>
                            <a:sysClr val="windowText" lastClr="000000"/>
                          </a:solidFill>
                        </a:rPr>
                        <a:t>Miscommunication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AU" sz="2800" dirty="0">
                          <a:solidFill>
                            <a:sysClr val="windowText" lastClr="000000"/>
                          </a:solidFill>
                        </a:rPr>
                        <a:t>Politeness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7833810"/>
                  </a:ext>
                </a:extLst>
              </a:tr>
            </a:tbl>
          </a:graphicData>
        </a:graphic>
      </p:graphicFrame>
    </p:spTree>
    <p:extLst>
      <p:ext uri="{BB962C8B-B14F-4D97-AF65-F5344CB8AC3E}">
        <p14:creationId xmlns:p14="http://schemas.microsoft.com/office/powerpoint/2010/main" val="1076852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9A6167-87B0-D44E-8CEE-A508FF328ECC}"/>
              </a:ext>
            </a:extLst>
          </p:cNvPr>
          <p:cNvSpPr>
            <a:spLocks noGrp="1"/>
          </p:cNvSpPr>
          <p:nvPr>
            <p:ph idx="1"/>
          </p:nvPr>
        </p:nvSpPr>
        <p:spPr>
          <a:xfrm>
            <a:off x="2116138" y="523082"/>
            <a:ext cx="7886700" cy="5811837"/>
          </a:xfrm>
        </p:spPr>
        <p:txBody>
          <a:bodyPr>
            <a:normAutofit/>
          </a:bodyPr>
          <a:lstStyle/>
          <a:p>
            <a:pPr marL="0" indent="0">
              <a:lnSpc>
                <a:spcPct val="100000"/>
              </a:lnSpc>
              <a:buNone/>
            </a:pPr>
            <a:r>
              <a:rPr lang="en-AU" i="1" dirty="0"/>
              <a:t>A and B are farmers. A sees B for the first time in a long while, and notices that B has put on some weight.</a:t>
            </a:r>
            <a:br>
              <a:rPr lang="en-AU" sz="3200" dirty="0"/>
            </a:br>
            <a:br>
              <a:rPr lang="en-AU" sz="3200" dirty="0"/>
            </a:br>
            <a:r>
              <a:rPr lang="en-AU" sz="3200" dirty="0"/>
              <a:t>A: 	How </a:t>
            </a:r>
            <a:r>
              <a:rPr lang="en-AU" sz="3200" dirty="0" err="1"/>
              <a:t>ya</a:t>
            </a:r>
            <a:r>
              <a:rPr lang="en-AU" sz="3200" dirty="0"/>
              <a:t> </a:t>
            </a:r>
            <a:r>
              <a:rPr lang="en-AU" sz="3200" dirty="0" err="1"/>
              <a:t>goin</a:t>
            </a:r>
            <a:r>
              <a:rPr lang="en-AU" sz="3200" dirty="0"/>
              <a:t>’ </a:t>
            </a:r>
            <a:r>
              <a:rPr lang="en-AU" sz="3200" dirty="0" err="1"/>
              <a:t>ya</a:t>
            </a:r>
            <a:r>
              <a:rPr lang="en-AU" sz="3200" dirty="0"/>
              <a:t> old bugger! See you’ve 	been feeding in a good paddock!</a:t>
            </a:r>
            <a:br>
              <a:rPr lang="en-AU" sz="3200" dirty="0"/>
            </a:br>
            <a:br>
              <a:rPr lang="en-AU" sz="3200" dirty="0"/>
            </a:br>
            <a:r>
              <a:rPr lang="en-AU" sz="3200" dirty="0"/>
              <a:t>A: 	Good afternoon sir, may I compliment 	you on how particularly well you’re 	looking.</a:t>
            </a:r>
          </a:p>
        </p:txBody>
      </p:sp>
    </p:spTree>
    <p:extLst>
      <p:ext uri="{BB962C8B-B14F-4D97-AF65-F5344CB8AC3E}">
        <p14:creationId xmlns:p14="http://schemas.microsoft.com/office/powerpoint/2010/main" val="10220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1B2ADA0-10E3-D6D9-41EE-5371387987EF}"/>
              </a:ext>
            </a:extLst>
          </p:cNvPr>
          <p:cNvPicPr>
            <a:picLocks noChangeAspect="1"/>
          </p:cNvPicPr>
          <p:nvPr/>
        </p:nvPicPr>
        <p:blipFill rotWithShape="1">
          <a:blip r:embed="rId3">
            <a:alphaModFix amt="50000"/>
          </a:blip>
          <a:srcRect t="19643"/>
          <a:stretch/>
        </p:blipFill>
        <p:spPr>
          <a:xfrm>
            <a:off x="20" y="1"/>
            <a:ext cx="12191980" cy="6857999"/>
          </a:xfrm>
          <a:prstGeom prst="rect">
            <a:avLst/>
          </a:prstGeom>
        </p:spPr>
      </p:pic>
      <p:sp>
        <p:nvSpPr>
          <p:cNvPr id="2" name="Title 1">
            <a:extLst>
              <a:ext uri="{FF2B5EF4-FFF2-40B4-BE49-F238E27FC236}">
                <a16:creationId xmlns:a16="http://schemas.microsoft.com/office/drawing/2014/main" id="{E87E3E5D-308F-124C-9956-45D04F9970AF}"/>
              </a:ext>
            </a:extLst>
          </p:cNvPr>
          <p:cNvSpPr>
            <a:spLocks noGrp="1"/>
          </p:cNvSpPr>
          <p:nvPr>
            <p:ph type="title"/>
          </p:nvPr>
        </p:nvSpPr>
        <p:spPr>
          <a:xfrm>
            <a:off x="1524000" y="348639"/>
            <a:ext cx="9144000" cy="2900518"/>
          </a:xfrm>
        </p:spPr>
        <p:txBody>
          <a:bodyPr vert="horz" lIns="91440" tIns="45720" rIns="91440" bIns="45720" rtlCol="0" anchor="b">
            <a:normAutofit/>
          </a:bodyPr>
          <a:lstStyle/>
          <a:p>
            <a:pPr algn="ctr"/>
            <a:r>
              <a:rPr lang="en-US" sz="6600" b="1" dirty="0">
                <a:solidFill>
                  <a:srgbClr val="FFFFFF"/>
                </a:solidFill>
              </a:rPr>
              <a:t>Mock impoliteness</a:t>
            </a:r>
          </a:p>
        </p:txBody>
      </p:sp>
      <p:sp>
        <p:nvSpPr>
          <p:cNvPr id="3" name="Text Placeholder 2">
            <a:extLst>
              <a:ext uri="{FF2B5EF4-FFF2-40B4-BE49-F238E27FC236}">
                <a16:creationId xmlns:a16="http://schemas.microsoft.com/office/drawing/2014/main" id="{087D14B2-C1EC-9440-87BE-1975888356E2}"/>
              </a:ext>
            </a:extLst>
          </p:cNvPr>
          <p:cNvSpPr>
            <a:spLocks noGrp="1"/>
          </p:cNvSpPr>
          <p:nvPr>
            <p:ph type="body" idx="1"/>
          </p:nvPr>
        </p:nvSpPr>
        <p:spPr>
          <a:xfrm>
            <a:off x="1524000" y="3405985"/>
            <a:ext cx="9144000" cy="2572784"/>
          </a:xfrm>
        </p:spPr>
        <p:txBody>
          <a:bodyPr vert="horz" lIns="91440" tIns="45720" rIns="91440" bIns="45720" rtlCol="0">
            <a:normAutofit/>
          </a:bodyPr>
          <a:lstStyle/>
          <a:p>
            <a:pPr algn="ctr"/>
            <a:r>
              <a:rPr lang="en-US" sz="2800" dirty="0">
                <a:solidFill>
                  <a:srgbClr val="FFFFFF"/>
                </a:solidFill>
              </a:rPr>
              <a:t>mock impoliteness in interaction involves evaluations of talk or conduct that are potentially open to evaluation as impolite by at least one of the participants in an interaction, and/or as non- impolite by at least two participants. </a:t>
            </a:r>
          </a:p>
          <a:p>
            <a:pPr algn="ctr"/>
            <a:endParaRPr lang="en-US" sz="2000" dirty="0">
              <a:solidFill>
                <a:srgbClr val="FFFFFF"/>
              </a:solidFill>
            </a:endParaRPr>
          </a:p>
        </p:txBody>
      </p:sp>
    </p:spTree>
    <p:extLst>
      <p:ext uri="{BB962C8B-B14F-4D97-AF65-F5344CB8AC3E}">
        <p14:creationId xmlns:p14="http://schemas.microsoft.com/office/powerpoint/2010/main" val="3349047869"/>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DF5DDCF-E0D4-F248-86EE-35705010EEF3}"/>
              </a:ext>
            </a:extLst>
          </p:cNvPr>
          <p:cNvSpPr>
            <a:spLocks noGrp="1"/>
          </p:cNvSpPr>
          <p:nvPr>
            <p:ph type="title"/>
          </p:nvPr>
        </p:nvSpPr>
        <p:spPr>
          <a:xfrm>
            <a:off x="838200" y="838199"/>
            <a:ext cx="4191000" cy="5338763"/>
          </a:xfrm>
        </p:spPr>
        <p:txBody>
          <a:bodyPr>
            <a:normAutofit/>
          </a:bodyPr>
          <a:lstStyle/>
          <a:p>
            <a:r>
              <a:rPr lang="en-AU" dirty="0"/>
              <a:t>reinforcing solidarity </a:t>
            </a:r>
          </a:p>
        </p:txBody>
      </p:sp>
      <p:sp>
        <p:nvSpPr>
          <p:cNvPr id="3" name="Content Placeholder 2">
            <a:extLst>
              <a:ext uri="{FF2B5EF4-FFF2-40B4-BE49-F238E27FC236}">
                <a16:creationId xmlns:a16="http://schemas.microsoft.com/office/drawing/2014/main" id="{D4E7F122-B239-A742-A1DA-13AE23B4E5D0}"/>
              </a:ext>
            </a:extLst>
          </p:cNvPr>
          <p:cNvSpPr>
            <a:spLocks noGrp="1"/>
          </p:cNvSpPr>
          <p:nvPr>
            <p:ph idx="1"/>
          </p:nvPr>
        </p:nvSpPr>
        <p:spPr>
          <a:xfrm>
            <a:off x="5302332" y="838199"/>
            <a:ext cx="6051468" cy="5338763"/>
          </a:xfrm>
        </p:spPr>
        <p:txBody>
          <a:bodyPr anchor="ctr">
            <a:normAutofit/>
          </a:bodyPr>
          <a:lstStyle/>
          <a:p>
            <a:r>
              <a:rPr lang="en-AU" sz="3200" dirty="0"/>
              <a:t>takes place between equals, typically </a:t>
            </a:r>
            <a:br>
              <a:rPr lang="en-AU" sz="3200" dirty="0"/>
            </a:br>
            <a:r>
              <a:rPr lang="en-AU" sz="3200" dirty="0"/>
              <a:t>friends, and is reciprocal </a:t>
            </a:r>
          </a:p>
          <a:p>
            <a:endParaRPr lang="en-AU" sz="2000" dirty="0"/>
          </a:p>
        </p:txBody>
      </p:sp>
    </p:spTree>
    <p:extLst>
      <p:ext uri="{BB962C8B-B14F-4D97-AF65-F5344CB8AC3E}">
        <p14:creationId xmlns:p14="http://schemas.microsoft.com/office/powerpoint/2010/main" val="1291739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F203A-7635-5F4C-AADA-10DC38103294}"/>
              </a:ext>
            </a:extLst>
          </p:cNvPr>
          <p:cNvSpPr>
            <a:spLocks noGrp="1"/>
          </p:cNvSpPr>
          <p:nvPr>
            <p:ph type="title"/>
          </p:nvPr>
        </p:nvSpPr>
        <p:spPr>
          <a:xfrm>
            <a:off x="466722" y="586855"/>
            <a:ext cx="3201366" cy="3387497"/>
          </a:xfrm>
        </p:spPr>
        <p:txBody>
          <a:bodyPr anchor="b">
            <a:normAutofit/>
          </a:bodyPr>
          <a:lstStyle/>
          <a:p>
            <a:pPr algn="r"/>
            <a:r>
              <a:rPr lang="en-AU" sz="4000" dirty="0" err="1">
                <a:solidFill>
                  <a:srgbClr val="FFFFFF"/>
                </a:solidFill>
              </a:rPr>
              <a:t>Cloa</a:t>
            </a:r>
            <a:r>
              <a:rPr lang="en-AU" sz="4000" dirty="0">
                <a:solidFill>
                  <a:srgbClr val="FFFFFF"/>
                </a:solidFill>
              </a:rPr>
              <a:t>			ked coercion </a:t>
            </a:r>
          </a:p>
        </p:txBody>
      </p:sp>
      <p:sp>
        <p:nvSpPr>
          <p:cNvPr id="3" name="Content Placeholder 2">
            <a:extLst>
              <a:ext uri="{FF2B5EF4-FFF2-40B4-BE49-F238E27FC236}">
                <a16:creationId xmlns:a16="http://schemas.microsoft.com/office/drawing/2014/main" id="{064D3077-6F1E-CA42-A829-EE88B96011A4}"/>
              </a:ext>
            </a:extLst>
          </p:cNvPr>
          <p:cNvSpPr>
            <a:spLocks noGrp="1"/>
          </p:cNvSpPr>
          <p:nvPr>
            <p:ph idx="1"/>
          </p:nvPr>
        </p:nvSpPr>
        <p:spPr>
          <a:xfrm>
            <a:off x="4810259" y="649480"/>
            <a:ext cx="6555347" cy="5546047"/>
          </a:xfrm>
        </p:spPr>
        <p:txBody>
          <a:bodyPr anchor="ctr">
            <a:normAutofit/>
          </a:bodyPr>
          <a:lstStyle/>
          <a:p>
            <a:r>
              <a:rPr lang="en-AU" dirty="0"/>
              <a:t>uses humour in the service of power to minimally disguise the oppressive intent </a:t>
            </a:r>
          </a:p>
          <a:p>
            <a:endParaRPr lang="en-AU" sz="2000" dirty="0"/>
          </a:p>
        </p:txBody>
      </p:sp>
    </p:spTree>
    <p:extLst>
      <p:ext uri="{BB962C8B-B14F-4D97-AF65-F5344CB8AC3E}">
        <p14:creationId xmlns:p14="http://schemas.microsoft.com/office/powerpoint/2010/main" val="24403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E058FA-E331-D248-887E-505B9451985D}"/>
              </a:ext>
            </a:extLst>
          </p:cNvPr>
          <p:cNvSpPr>
            <a:spLocks noGrp="1"/>
          </p:cNvSpPr>
          <p:nvPr>
            <p:ph type="title"/>
          </p:nvPr>
        </p:nvSpPr>
        <p:spPr>
          <a:xfrm>
            <a:off x="466722" y="586855"/>
            <a:ext cx="3201366" cy="3387497"/>
          </a:xfrm>
        </p:spPr>
        <p:txBody>
          <a:bodyPr anchor="b">
            <a:normAutofit/>
          </a:bodyPr>
          <a:lstStyle/>
          <a:p>
            <a:pPr algn="r"/>
            <a:r>
              <a:rPr lang="en-AU" sz="4000">
                <a:solidFill>
                  <a:srgbClr val="FFFFFF"/>
                </a:solidFill>
              </a:rPr>
              <a:t>exploitative humour</a:t>
            </a:r>
          </a:p>
        </p:txBody>
      </p:sp>
      <p:sp>
        <p:nvSpPr>
          <p:cNvPr id="3" name="Content Placeholder 2">
            <a:extLst>
              <a:ext uri="{FF2B5EF4-FFF2-40B4-BE49-F238E27FC236}">
                <a16:creationId xmlns:a16="http://schemas.microsoft.com/office/drawing/2014/main" id="{952AC464-4BE4-3545-AB74-9D2C96BCF02E}"/>
              </a:ext>
            </a:extLst>
          </p:cNvPr>
          <p:cNvSpPr>
            <a:spLocks noGrp="1"/>
          </p:cNvSpPr>
          <p:nvPr>
            <p:ph idx="1"/>
          </p:nvPr>
        </p:nvSpPr>
        <p:spPr>
          <a:xfrm>
            <a:off x="4810259" y="649480"/>
            <a:ext cx="6555347" cy="5546047"/>
          </a:xfrm>
        </p:spPr>
        <p:txBody>
          <a:bodyPr anchor="ctr">
            <a:normAutofit/>
          </a:bodyPr>
          <a:lstStyle/>
          <a:p>
            <a:r>
              <a:rPr lang="en-AU" sz="3200" dirty="0"/>
              <a:t>involves pain for the target but pleasure </a:t>
            </a:r>
            <a:br>
              <a:rPr lang="en-AU" sz="3200" dirty="0"/>
            </a:br>
            <a:r>
              <a:rPr lang="en-AU" sz="3200" dirty="0"/>
              <a:t>for other participants </a:t>
            </a:r>
          </a:p>
          <a:p>
            <a:endParaRPr lang="en-AU" sz="2000" dirty="0"/>
          </a:p>
        </p:txBody>
      </p:sp>
    </p:spTree>
    <p:extLst>
      <p:ext uri="{BB962C8B-B14F-4D97-AF65-F5344CB8AC3E}">
        <p14:creationId xmlns:p14="http://schemas.microsoft.com/office/powerpoint/2010/main" val="301235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a:extLst>
              <a:ext uri="{FF2B5EF4-FFF2-40B4-BE49-F238E27FC236}">
                <a16:creationId xmlns:a16="http://schemas.microsoft.com/office/drawing/2014/main" id="{853D603B-CA99-1340-AE15-F67FCAC06008}"/>
              </a:ext>
            </a:extLst>
          </p:cNvPr>
          <p:cNvSpPr>
            <a:spLocks noChangeArrowheads="1"/>
          </p:cNvSpPr>
          <p:nvPr/>
        </p:nvSpPr>
        <p:spPr bwMode="auto">
          <a:xfrm>
            <a:off x="4810259" y="649480"/>
            <a:ext cx="6555347"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indent="-228600" fontAlgn="base">
              <a:lnSpc>
                <a:spcPct val="90000"/>
              </a:lnSpc>
              <a:spcBef>
                <a:spcPct val="0"/>
              </a:spcBef>
              <a:spcAft>
                <a:spcPts val="600"/>
              </a:spcAft>
              <a:buFont typeface="Arial" panose="020B0604020202020204" pitchFamily="34" charset="0"/>
              <a:buChar char="•"/>
              <a:tabLst>
                <a:tab pos="660400" algn="l"/>
                <a:tab pos="1320800" algn="l"/>
              </a:tabLst>
            </a:pPr>
            <a:r>
              <a:rPr lang="en-US" altLang="en-US" sz="2000" b="1"/>
              <a:t>23 	N: 	so you were born</a:t>
            </a:r>
          </a:p>
          <a:p>
            <a:pPr indent="-228600" fontAlgn="base">
              <a:lnSpc>
                <a:spcPct val="90000"/>
              </a:lnSpc>
              <a:spcBef>
                <a:spcPct val="0"/>
              </a:spcBef>
              <a:spcAft>
                <a:spcPts val="600"/>
              </a:spcAft>
              <a:buFont typeface="Arial" panose="020B0604020202020204" pitchFamily="34" charset="0"/>
              <a:buChar char="•"/>
              <a:tabLst>
                <a:tab pos="660400" algn="l"/>
                <a:tab pos="1320800" algn="l"/>
              </a:tabLst>
            </a:pPr>
            <a:r>
              <a:rPr lang="en-US" altLang="en-US" sz="2000" b="1"/>
              <a:t>24	  	on Sunday, (0.5) of the fir:st month, (0.5) of (.) </a:t>
            </a:r>
          </a:p>
          <a:p>
            <a:pPr indent="-228600" fontAlgn="base">
              <a:lnSpc>
                <a:spcPct val="90000"/>
              </a:lnSpc>
              <a:spcBef>
                <a:spcPct val="0"/>
              </a:spcBef>
              <a:spcAft>
                <a:spcPts val="600"/>
              </a:spcAft>
              <a:buFont typeface="Arial" panose="020B0604020202020204" pitchFamily="34" charset="0"/>
              <a:buChar char="•"/>
              <a:tabLst>
                <a:tab pos="660400" algn="l"/>
                <a:tab pos="1320800" algn="l"/>
              </a:tabLst>
            </a:pPr>
            <a:r>
              <a:rPr lang="en-US" altLang="en-US" sz="2000" b="1"/>
              <a:t>25  		the twenty-seventh day of nineteen eighty three= </a:t>
            </a:r>
          </a:p>
          <a:p>
            <a:pPr indent="-228600" fontAlgn="base">
              <a:lnSpc>
                <a:spcPct val="90000"/>
              </a:lnSpc>
              <a:spcBef>
                <a:spcPct val="0"/>
              </a:spcBef>
              <a:spcAft>
                <a:spcPts val="600"/>
              </a:spcAft>
              <a:buFont typeface="Arial" panose="020B0604020202020204" pitchFamily="34" charset="0"/>
              <a:buChar char="•"/>
              <a:tabLst>
                <a:tab pos="660400" algn="l"/>
                <a:tab pos="1320800" algn="l"/>
              </a:tabLst>
            </a:pPr>
            <a:r>
              <a:rPr lang="en-US" altLang="en-US" sz="2000" b="1"/>
              <a:t>26	D:	=↑no:, not ↑ </a:t>
            </a:r>
            <a:r>
              <a:rPr lang="en-US" altLang="en-US" sz="2000" b="1" u="sng"/>
              <a:t>Feb</a:t>
            </a:r>
            <a:r>
              <a:rPr lang="en-US" altLang="en-US" sz="2000" b="1"/>
              <a:t>ruary ma:n </a:t>
            </a:r>
          </a:p>
          <a:p>
            <a:pPr indent="-228600" fontAlgn="base">
              <a:lnSpc>
                <a:spcPct val="90000"/>
              </a:lnSpc>
              <a:spcBef>
                <a:spcPct val="0"/>
              </a:spcBef>
              <a:spcAft>
                <a:spcPts val="600"/>
              </a:spcAft>
              <a:buFont typeface="Arial" panose="020B0604020202020204" pitchFamily="34" charset="0"/>
              <a:buChar char="•"/>
              <a:tabLst>
                <a:tab pos="660400" algn="l"/>
                <a:tab pos="1320800" algn="l"/>
              </a:tabLst>
            </a:pPr>
            <a:r>
              <a:rPr lang="en-US" altLang="en-US" sz="2000" b="1"/>
              <a:t>27 		(0.2) </a:t>
            </a:r>
          </a:p>
          <a:p>
            <a:pPr indent="-228600" fontAlgn="base">
              <a:lnSpc>
                <a:spcPct val="90000"/>
              </a:lnSpc>
              <a:spcBef>
                <a:spcPct val="0"/>
              </a:spcBef>
              <a:spcAft>
                <a:spcPts val="600"/>
              </a:spcAft>
              <a:buFont typeface="Arial" panose="020B0604020202020204" pitchFamily="34" charset="0"/>
              <a:buChar char="•"/>
              <a:tabLst>
                <a:tab pos="660400" algn="l"/>
                <a:tab pos="1320800" algn="l"/>
              </a:tabLst>
            </a:pPr>
            <a:r>
              <a:rPr lang="en-US" altLang="en-US" sz="2000" b="1"/>
              <a:t>28	N:	oh, </a:t>
            </a:r>
            <a:r>
              <a:rPr lang="en-US" altLang="en-US" sz="2000" b="1" u="sng"/>
              <a:t>yo:</a:t>
            </a:r>
            <a:r>
              <a:rPr lang="en-US" altLang="en-US" sz="2000" b="1"/>
              <a:t>u’re a nobhea:d. </a:t>
            </a:r>
          </a:p>
          <a:p>
            <a:pPr indent="-228600" fontAlgn="base">
              <a:lnSpc>
                <a:spcPct val="90000"/>
              </a:lnSpc>
              <a:spcBef>
                <a:spcPct val="0"/>
              </a:spcBef>
              <a:spcAft>
                <a:spcPts val="600"/>
              </a:spcAft>
              <a:buFont typeface="Arial" panose="020B0604020202020204" pitchFamily="34" charset="0"/>
              <a:buChar char="•"/>
              <a:tabLst>
                <a:tab pos="660400" algn="l"/>
                <a:tab pos="1320800" algn="l"/>
              </a:tabLst>
            </a:pPr>
            <a:r>
              <a:rPr lang="en-US" altLang="en-US" sz="2000" b="1"/>
              <a:t>		(0.6)     </a:t>
            </a:r>
          </a:p>
          <a:p>
            <a:pPr indent="-228600" fontAlgn="base">
              <a:lnSpc>
                <a:spcPct val="90000"/>
              </a:lnSpc>
              <a:spcBef>
                <a:spcPct val="0"/>
              </a:spcBef>
              <a:spcAft>
                <a:spcPts val="600"/>
              </a:spcAft>
              <a:buFont typeface="Arial" panose="020B0604020202020204" pitchFamily="34" charset="0"/>
              <a:buChar char="•"/>
              <a:tabLst>
                <a:tab pos="660400" algn="l"/>
                <a:tab pos="1320800" algn="l"/>
              </a:tabLst>
            </a:pPr>
            <a:r>
              <a:rPr lang="en-US" altLang="en-US" sz="2000" b="1"/>
              <a:t>30 	D: 	ºwhatº (.) h ha ↑ hehehehe .hhhh </a:t>
            </a:r>
          </a:p>
        </p:txBody>
      </p:sp>
    </p:spTree>
    <p:extLst>
      <p:ext uri="{BB962C8B-B14F-4D97-AF65-F5344CB8AC3E}">
        <p14:creationId xmlns:p14="http://schemas.microsoft.com/office/powerpoint/2010/main" val="24544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5BB74D-827A-2D48-A7C4-E4F83CEEE41C}"/>
              </a:ext>
            </a:extLst>
          </p:cNvPr>
          <p:cNvSpPr txBox="1"/>
          <p:nvPr/>
        </p:nvSpPr>
        <p:spPr>
          <a:xfrm>
            <a:off x="642938" y="642938"/>
            <a:ext cx="5775325" cy="5570538"/>
          </a:xfrm>
          <a:prstGeom prst="rect">
            <a:avLst/>
          </a:prstGeom>
          <a:noFill/>
        </p:spPr>
        <p:txBody>
          <a:bodyPr wrap="square" rtlCol="0" anchor="t">
            <a:normAutofit/>
          </a:bodyPr>
          <a:lstStyle/>
          <a:p>
            <a:pPr>
              <a:spcAft>
                <a:spcPts val="600"/>
              </a:spcAft>
            </a:pPr>
            <a:r>
              <a:rPr lang="en-AU" sz="2800" b="0" i="0" dirty="0">
                <a:solidFill>
                  <a:srgbClr val="222222"/>
                </a:solidFill>
                <a:effectLst/>
                <a:latin typeface="Arial" panose="020B0604020202020204" pitchFamily="34" charset="0"/>
              </a:rPr>
              <a:t>The </a:t>
            </a:r>
            <a:r>
              <a:rPr lang="en-AU" sz="2800" b="1" i="0" dirty="0">
                <a:solidFill>
                  <a:srgbClr val="222222"/>
                </a:solidFill>
                <a:effectLst/>
                <a:latin typeface="Arial" panose="020B0604020202020204" pitchFamily="34" charset="0"/>
              </a:rPr>
              <a:t>positive face</a:t>
            </a:r>
            <a:r>
              <a:rPr lang="en-AU" sz="2800" b="0" i="0" dirty="0">
                <a:solidFill>
                  <a:srgbClr val="222222"/>
                </a:solidFill>
                <a:effectLst/>
                <a:latin typeface="Arial" panose="020B0604020202020204" pitchFamily="34" charset="0"/>
              </a:rPr>
              <a:t> is defined as the individual desire of a person that his/ her personality is appreciated by others. Furthermore, this includes the way a person wants to be perceived by his/ her social group. One example for positive face is the appreciation of individual achievements. According to this definition, a painter would, for instance, desire other people's appreciation of his/ her paintings.</a:t>
            </a:r>
            <a:endParaRPr lang="en-US" sz="2800" dirty="0"/>
          </a:p>
        </p:txBody>
      </p:sp>
      <p:sp>
        <p:nvSpPr>
          <p:cNvPr id="2" name="TextBox 1">
            <a:extLst>
              <a:ext uri="{FF2B5EF4-FFF2-40B4-BE49-F238E27FC236}">
                <a16:creationId xmlns:a16="http://schemas.microsoft.com/office/drawing/2014/main" id="{72BC3E9D-30EE-2549-8741-0C50DB1DBC8C}"/>
              </a:ext>
            </a:extLst>
          </p:cNvPr>
          <p:cNvSpPr txBox="1"/>
          <p:nvPr/>
        </p:nvSpPr>
        <p:spPr>
          <a:xfrm>
            <a:off x="6492875" y="642938"/>
            <a:ext cx="5054600" cy="5570538"/>
          </a:xfrm>
          <a:prstGeom prst="rect">
            <a:avLst/>
          </a:prstGeom>
          <a:noFill/>
        </p:spPr>
        <p:txBody>
          <a:bodyPr wrap="square" rtlCol="0" anchor="t">
            <a:normAutofit/>
          </a:bodyPr>
          <a:lstStyle/>
          <a:p>
            <a:pPr>
              <a:lnSpc>
                <a:spcPct val="90000"/>
              </a:lnSpc>
              <a:spcAft>
                <a:spcPts val="600"/>
              </a:spcAft>
            </a:pPr>
            <a:r>
              <a:rPr lang="en-AU" sz="2800" b="1" i="0" dirty="0">
                <a:solidFill>
                  <a:srgbClr val="222222"/>
                </a:solidFill>
                <a:effectLst/>
                <a:latin typeface="Arial" panose="020B0604020202020204" pitchFamily="34" charset="0"/>
              </a:rPr>
              <a:t>Negative face</a:t>
            </a:r>
            <a:r>
              <a:rPr lang="en-AU" sz="2800" b="0" i="0" dirty="0">
                <a:solidFill>
                  <a:srgbClr val="222222"/>
                </a:solidFill>
                <a:effectLst/>
                <a:latin typeface="Arial" panose="020B0604020202020204" pitchFamily="34" charset="0"/>
              </a:rPr>
              <a:t> describes the basic personal rights of an individual, including his/ her personal freedom as well as freedom of action. One's negative face is a neglection of all factors which represent a threat towards individual rights. One popular example is the freedom of speech, which includes one's need not to be interrupted by others while speaking.</a:t>
            </a:r>
            <a:endParaRPr lang="en-US" sz="2800" dirty="0"/>
          </a:p>
        </p:txBody>
      </p:sp>
    </p:spTree>
    <p:extLst>
      <p:ext uri="{BB962C8B-B14F-4D97-AF65-F5344CB8AC3E}">
        <p14:creationId xmlns:p14="http://schemas.microsoft.com/office/powerpoint/2010/main" val="3325925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45FB7F9-14EF-1F40-A91E-A381FF481AD3}"/>
              </a:ext>
            </a:extLst>
          </p:cNvPr>
          <p:cNvGraphicFramePr>
            <a:graphicFrameLocks noGrp="1"/>
          </p:cNvGraphicFramePr>
          <p:nvPr>
            <p:ph idx="1"/>
            <p:extLst>
              <p:ext uri="{D42A27DB-BD31-4B8C-83A1-F6EECF244321}">
                <p14:modId xmlns:p14="http://schemas.microsoft.com/office/powerpoint/2010/main" val="2080439110"/>
              </p:ext>
            </p:extLst>
          </p:nvPr>
        </p:nvGraphicFramePr>
        <p:xfrm>
          <a:off x="2152650" y="785549"/>
          <a:ext cx="8728011" cy="5286903"/>
        </p:xfrm>
        <a:graphic>
          <a:graphicData uri="http://schemas.openxmlformats.org/drawingml/2006/table">
            <a:tbl>
              <a:tblPr firstRow="1" firstCol="1" bandRow="1">
                <a:tableStyleId>{5C22544A-7EE6-4342-B048-85BDC9FD1C3A}</a:tableStyleId>
              </a:tblPr>
              <a:tblGrid>
                <a:gridCol w="3470211">
                  <a:extLst>
                    <a:ext uri="{9D8B030D-6E8A-4147-A177-3AD203B41FA5}">
                      <a16:colId xmlns:a16="http://schemas.microsoft.com/office/drawing/2014/main" val="358640449"/>
                    </a:ext>
                  </a:extLst>
                </a:gridCol>
                <a:gridCol w="2628900">
                  <a:extLst>
                    <a:ext uri="{9D8B030D-6E8A-4147-A177-3AD203B41FA5}">
                      <a16:colId xmlns:a16="http://schemas.microsoft.com/office/drawing/2014/main" val="3500543019"/>
                    </a:ext>
                  </a:extLst>
                </a:gridCol>
                <a:gridCol w="2628900">
                  <a:extLst>
                    <a:ext uri="{9D8B030D-6E8A-4147-A177-3AD203B41FA5}">
                      <a16:colId xmlns:a16="http://schemas.microsoft.com/office/drawing/2014/main" val="1254521711"/>
                    </a:ext>
                  </a:extLst>
                </a:gridCol>
              </a:tblGrid>
              <a:tr h="1762301">
                <a:tc>
                  <a:txBody>
                    <a:bodyPr/>
                    <a:lstStyle/>
                    <a:p>
                      <a:pPr algn="ctr"/>
                      <a:endParaRPr lang="en-AU" sz="2800" dirty="0">
                        <a:solidFill>
                          <a:schemeClr val="bg1"/>
                        </a:solidFill>
                      </a:endParaRPr>
                    </a:p>
                  </a:txBody>
                  <a:tcPr anchor="ctr"/>
                </a:tc>
                <a:tc>
                  <a:txBody>
                    <a:bodyPr/>
                    <a:lstStyle/>
                    <a:p>
                      <a:pPr algn="ctr"/>
                      <a:r>
                        <a:rPr lang="en-AU" sz="2800" dirty="0">
                          <a:solidFill>
                            <a:schemeClr val="bg1"/>
                          </a:solidFill>
                        </a:rPr>
                        <a:t>Face management</a:t>
                      </a:r>
                    </a:p>
                  </a:txBody>
                  <a:tcPr anchor="ctr"/>
                </a:tc>
                <a:tc>
                  <a:txBody>
                    <a:bodyPr/>
                    <a:lstStyle/>
                    <a:p>
                      <a:pPr algn="ctr"/>
                      <a:r>
                        <a:rPr lang="en-AU" sz="2800" dirty="0">
                          <a:solidFill>
                            <a:schemeClr val="bg1"/>
                          </a:solidFill>
                        </a:rPr>
                        <a:t>Sociality rights management</a:t>
                      </a:r>
                    </a:p>
                  </a:txBody>
                  <a:tcPr anchor="ctr"/>
                </a:tc>
                <a:extLst>
                  <a:ext uri="{0D108BD9-81ED-4DB2-BD59-A6C34878D82A}">
                    <a16:rowId xmlns:a16="http://schemas.microsoft.com/office/drawing/2014/main" val="1321373709"/>
                  </a:ext>
                </a:extLst>
              </a:tr>
              <a:tr h="1762301">
                <a:tc>
                  <a:txBody>
                    <a:bodyPr/>
                    <a:lstStyle/>
                    <a:p>
                      <a:pPr algn="ctr"/>
                      <a:r>
                        <a:rPr lang="en-AU" sz="2800" dirty="0">
                          <a:solidFill>
                            <a:schemeClr val="bg1"/>
                          </a:solidFill>
                        </a:rPr>
                        <a:t>Personal angle</a:t>
                      </a:r>
                    </a:p>
                  </a:txBody>
                  <a:tcPr anchor="ctr"/>
                </a:tc>
                <a:tc>
                  <a:txBody>
                    <a:bodyPr/>
                    <a:lstStyle/>
                    <a:p>
                      <a:pPr algn="ctr"/>
                      <a:r>
                        <a:rPr lang="en-AU" sz="2800" dirty="0">
                          <a:solidFill>
                            <a:schemeClr val="tx1"/>
                          </a:solidFill>
                        </a:rPr>
                        <a:t>Quality face</a:t>
                      </a:r>
                    </a:p>
                    <a:p>
                      <a:pPr algn="ctr"/>
                      <a:endParaRPr lang="en-AU" sz="1800" dirty="0">
                        <a:solidFill>
                          <a:schemeClr val="tx1"/>
                        </a:solidFill>
                      </a:endParaRPr>
                    </a:p>
                  </a:txBody>
                  <a:tcPr anchor="ctr"/>
                </a:tc>
                <a:tc>
                  <a:txBody>
                    <a:bodyPr/>
                    <a:lstStyle/>
                    <a:p>
                      <a:pPr algn="ctr"/>
                      <a:r>
                        <a:rPr lang="en-AU" sz="2800" dirty="0">
                          <a:solidFill>
                            <a:schemeClr val="tx1"/>
                          </a:solidFill>
                        </a:rPr>
                        <a:t>Equity rights</a:t>
                      </a:r>
                    </a:p>
                  </a:txBody>
                  <a:tcPr anchor="ctr"/>
                </a:tc>
                <a:extLst>
                  <a:ext uri="{0D108BD9-81ED-4DB2-BD59-A6C34878D82A}">
                    <a16:rowId xmlns:a16="http://schemas.microsoft.com/office/drawing/2014/main" val="1013923704"/>
                  </a:ext>
                </a:extLst>
              </a:tr>
              <a:tr h="1762301">
                <a:tc>
                  <a:txBody>
                    <a:bodyPr/>
                    <a:lstStyle/>
                    <a:p>
                      <a:pPr algn="ctr"/>
                      <a:r>
                        <a:rPr lang="en-AU" sz="2800" dirty="0">
                          <a:solidFill>
                            <a:schemeClr val="bg1"/>
                          </a:solidFill>
                        </a:rPr>
                        <a:t>Social angle </a:t>
                      </a:r>
                    </a:p>
                  </a:txBody>
                  <a:tcPr anchor="ctr"/>
                </a:tc>
                <a:tc>
                  <a:txBody>
                    <a:bodyPr/>
                    <a:lstStyle/>
                    <a:p>
                      <a:pPr algn="ctr"/>
                      <a:r>
                        <a:rPr lang="en-AU" sz="2800" dirty="0">
                          <a:solidFill>
                            <a:schemeClr val="tx1"/>
                          </a:solidFill>
                        </a:rPr>
                        <a:t>Identity face</a:t>
                      </a:r>
                    </a:p>
                  </a:txBody>
                  <a:tcPr anchor="ctr"/>
                </a:tc>
                <a:tc>
                  <a:txBody>
                    <a:bodyPr/>
                    <a:lstStyle/>
                    <a:p>
                      <a:pPr algn="ctr"/>
                      <a:r>
                        <a:rPr lang="en-AU" sz="2800" dirty="0">
                          <a:solidFill>
                            <a:schemeClr val="tx1"/>
                          </a:solidFill>
                        </a:rPr>
                        <a:t>Association rights</a:t>
                      </a:r>
                    </a:p>
                  </a:txBody>
                  <a:tcPr anchor="ctr"/>
                </a:tc>
                <a:extLst>
                  <a:ext uri="{0D108BD9-81ED-4DB2-BD59-A6C34878D82A}">
                    <a16:rowId xmlns:a16="http://schemas.microsoft.com/office/drawing/2014/main" val="3499788996"/>
                  </a:ext>
                </a:extLst>
              </a:tr>
            </a:tbl>
          </a:graphicData>
        </a:graphic>
      </p:graphicFrame>
    </p:spTree>
    <p:extLst>
      <p:ext uri="{BB962C8B-B14F-4D97-AF65-F5344CB8AC3E}">
        <p14:creationId xmlns:p14="http://schemas.microsoft.com/office/powerpoint/2010/main" val="1947277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extBox 1">
            <a:extLst>
              <a:ext uri="{FF2B5EF4-FFF2-40B4-BE49-F238E27FC236}">
                <a16:creationId xmlns:a16="http://schemas.microsoft.com/office/drawing/2014/main" id="{8D9D3F39-673E-7C46-9971-D787A5881801}"/>
              </a:ext>
            </a:extLst>
          </p:cNvPr>
          <p:cNvSpPr txBox="1"/>
          <p:nvPr/>
        </p:nvSpPr>
        <p:spPr>
          <a:xfrm>
            <a:off x="2743200" y="838199"/>
            <a:ext cx="8610600" cy="533876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en-US" sz="2800" b="1" dirty="0"/>
              <a:t>quality face</a:t>
            </a:r>
            <a:r>
              <a:rPr lang="en-US" altLang="en-US" sz="2800" dirty="0"/>
              <a:t> - </a:t>
            </a:r>
            <a:r>
              <a:rPr lang="en-US" altLang="en-US" sz="2800" i="1" dirty="0"/>
              <a:t>you're a good person</a:t>
            </a:r>
          </a:p>
          <a:p>
            <a:pPr indent="-228600">
              <a:lnSpc>
                <a:spcPct val="90000"/>
              </a:lnSpc>
              <a:spcAft>
                <a:spcPts val="600"/>
              </a:spcAft>
              <a:buFont typeface="Arial" panose="020B0604020202020204" pitchFamily="34" charset="0"/>
              <a:buChar char="•"/>
            </a:pPr>
            <a:endParaRPr lang="en-US" altLang="en-US" sz="2800" dirty="0"/>
          </a:p>
          <a:p>
            <a:pPr indent="-228600">
              <a:lnSpc>
                <a:spcPct val="90000"/>
              </a:lnSpc>
              <a:spcAft>
                <a:spcPts val="600"/>
              </a:spcAft>
              <a:buFont typeface="Arial" panose="020B0604020202020204" pitchFamily="34" charset="0"/>
              <a:buChar char="•"/>
            </a:pPr>
            <a:r>
              <a:rPr lang="en-US" altLang="en-US" sz="2800" b="1" dirty="0"/>
              <a:t>identity face</a:t>
            </a:r>
            <a:r>
              <a:rPr lang="en-US" altLang="en-US" sz="2800" dirty="0"/>
              <a:t> - </a:t>
            </a:r>
            <a:r>
              <a:rPr lang="en-US" altLang="en-US" sz="2800" i="1" dirty="0"/>
              <a:t>you're in a good group</a:t>
            </a:r>
          </a:p>
          <a:p>
            <a:pPr indent="-228600">
              <a:lnSpc>
                <a:spcPct val="90000"/>
              </a:lnSpc>
              <a:spcAft>
                <a:spcPts val="600"/>
              </a:spcAft>
              <a:buFont typeface="Arial" panose="020B0604020202020204" pitchFamily="34" charset="0"/>
              <a:buChar char="•"/>
            </a:pPr>
            <a:endParaRPr lang="en-US" altLang="en-US" sz="2800" i="1" dirty="0"/>
          </a:p>
          <a:p>
            <a:pPr indent="-228600">
              <a:lnSpc>
                <a:spcPct val="90000"/>
              </a:lnSpc>
              <a:spcAft>
                <a:spcPts val="600"/>
              </a:spcAft>
              <a:buFont typeface="Arial" panose="020B0604020202020204" pitchFamily="34" charset="0"/>
              <a:buChar char="•"/>
              <a:defRPr/>
            </a:pPr>
            <a:r>
              <a:rPr lang="en-US" sz="2800" b="1" dirty="0"/>
              <a:t>Equity rights</a:t>
            </a:r>
            <a:r>
              <a:rPr lang="en-US" sz="2800" dirty="0"/>
              <a:t> - belief that we shouldn't be treated unfairly</a:t>
            </a:r>
          </a:p>
          <a:p>
            <a:pPr indent="-228600">
              <a:lnSpc>
                <a:spcPct val="90000"/>
              </a:lnSpc>
              <a:spcAft>
                <a:spcPts val="600"/>
              </a:spcAft>
              <a:buFont typeface="Arial" panose="020B0604020202020204" pitchFamily="34" charset="0"/>
              <a:buChar char="•"/>
              <a:defRPr/>
            </a:pPr>
            <a:endParaRPr lang="en-US" sz="2800" dirty="0"/>
          </a:p>
          <a:p>
            <a:pPr indent="-228600">
              <a:lnSpc>
                <a:spcPct val="90000"/>
              </a:lnSpc>
              <a:spcAft>
                <a:spcPts val="600"/>
              </a:spcAft>
              <a:buFont typeface="Arial" panose="020B0604020202020204" pitchFamily="34" charset="0"/>
              <a:buChar char="•"/>
              <a:defRPr/>
            </a:pPr>
            <a:r>
              <a:rPr lang="en-US" sz="2800" b="1" dirty="0"/>
              <a:t>Association rights</a:t>
            </a:r>
            <a:r>
              <a:rPr lang="en-US" sz="2800" dirty="0"/>
              <a:t> –belief that we have the right to associate in certain ways with certain people. Includes affective association/dissociation  </a:t>
            </a:r>
          </a:p>
          <a:p>
            <a:pPr indent="-228600">
              <a:lnSpc>
                <a:spcPct val="90000"/>
              </a:lnSpc>
              <a:spcAft>
                <a:spcPts val="600"/>
              </a:spcAft>
              <a:buFont typeface="Arial" panose="020B0604020202020204" pitchFamily="34" charset="0"/>
              <a:buChar char="•"/>
              <a:defRPr/>
            </a:pPr>
            <a:endParaRPr lang="en-US" sz="2000" dirty="0"/>
          </a:p>
          <a:p>
            <a:pPr indent="-228600">
              <a:lnSpc>
                <a:spcPct val="90000"/>
              </a:lnSpc>
              <a:spcAft>
                <a:spcPts val="600"/>
              </a:spcAft>
              <a:buFont typeface="Arial" panose="020B0604020202020204" pitchFamily="34" charset="0"/>
              <a:buChar char="•"/>
            </a:pPr>
            <a:endParaRPr lang="en-US" altLang="en-US" sz="2000" i="1"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87752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FD82E-FAE0-8A4D-BD24-59A433333FB1}"/>
              </a:ext>
            </a:extLst>
          </p:cNvPr>
          <p:cNvSpPr>
            <a:spLocks noGrp="1"/>
          </p:cNvSpPr>
          <p:nvPr>
            <p:ph idx="1"/>
          </p:nvPr>
        </p:nvSpPr>
        <p:spPr/>
        <p:txBody>
          <a:bodyPr>
            <a:normAutofit/>
          </a:bodyPr>
          <a:lstStyle/>
          <a:p>
            <a:pPr marL="0" indent="0">
              <a:lnSpc>
                <a:spcPct val="150000"/>
              </a:lnSpc>
              <a:buNone/>
            </a:pPr>
            <a:r>
              <a:rPr lang="en-AU" sz="3200" dirty="0"/>
              <a:t>Ordering your secretary to do something not in their job description, such as doing your washing</a:t>
            </a:r>
          </a:p>
        </p:txBody>
      </p:sp>
    </p:spTree>
    <p:extLst>
      <p:ext uri="{BB962C8B-B14F-4D97-AF65-F5344CB8AC3E}">
        <p14:creationId xmlns:p14="http://schemas.microsoft.com/office/powerpoint/2010/main" val="53096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CC8E4E-E2B4-C645-ACB6-831EA99DAB38}"/>
              </a:ext>
            </a:extLst>
          </p:cNvPr>
          <p:cNvSpPr>
            <a:spLocks noGrp="1"/>
          </p:cNvSpPr>
          <p:nvPr>
            <p:ph idx="1"/>
          </p:nvPr>
        </p:nvSpPr>
        <p:spPr/>
        <p:txBody>
          <a:bodyPr>
            <a:normAutofit/>
          </a:bodyPr>
          <a:lstStyle/>
          <a:p>
            <a:pPr marL="0" indent="0">
              <a:lnSpc>
                <a:spcPct val="150000"/>
              </a:lnSpc>
              <a:buNone/>
            </a:pPr>
            <a:r>
              <a:rPr lang="en-AU" sz="3200" dirty="0"/>
              <a:t>You have recently graduated in statistics.</a:t>
            </a:r>
          </a:p>
          <a:p>
            <a:pPr marL="0" indent="0">
              <a:lnSpc>
                <a:spcPct val="150000"/>
              </a:lnSpc>
              <a:buNone/>
            </a:pPr>
            <a:endParaRPr lang="en-AU" sz="3200" dirty="0"/>
          </a:p>
          <a:p>
            <a:pPr marL="0" indent="0">
              <a:lnSpc>
                <a:spcPct val="150000"/>
              </a:lnSpc>
              <a:buNone/>
            </a:pPr>
            <a:r>
              <a:rPr lang="en-AU" sz="3200" dirty="0"/>
              <a:t>Your manager, whom you respect and admire, requests that you help on a new project working directly with them on a topic where they say your statistical skills will be invaluable.</a:t>
            </a:r>
          </a:p>
        </p:txBody>
      </p:sp>
    </p:spTree>
    <p:extLst>
      <p:ext uri="{BB962C8B-B14F-4D97-AF65-F5344CB8AC3E}">
        <p14:creationId xmlns:p14="http://schemas.microsoft.com/office/powerpoint/2010/main" val="39395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D7DEC38-7588-A345-83C8-90F511B4CE6E}"/>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2800"/>
              <a:t>It is your birthday coming up, but your plans have fallen through. </a:t>
            </a:r>
            <a:br>
              <a:rPr lang="en-US" sz="2800"/>
            </a:br>
            <a:br>
              <a:rPr lang="en-US" sz="2800"/>
            </a:br>
            <a:r>
              <a:rPr lang="en-US" sz="2800"/>
              <a:t>The day before your party, you ask your best friend (who you’ve been friends with since high school) to bake you a cake for your birthday party. You know she loves to bake cakes.</a:t>
            </a:r>
          </a:p>
        </p:txBody>
      </p:sp>
      <p:pic>
        <p:nvPicPr>
          <p:cNvPr id="7" name="Picture 6" descr="Cake with candles">
            <a:extLst>
              <a:ext uri="{FF2B5EF4-FFF2-40B4-BE49-F238E27FC236}">
                <a16:creationId xmlns:a16="http://schemas.microsoft.com/office/drawing/2014/main" id="{615412C1-725F-23EB-A998-9F118D9DA027}"/>
              </a:ext>
            </a:extLst>
          </p:cNvPr>
          <p:cNvPicPr>
            <a:picLocks noChangeAspect="1"/>
          </p:cNvPicPr>
          <p:nvPr/>
        </p:nvPicPr>
        <p:blipFill rotWithShape="1">
          <a:blip r:embed="rId3"/>
          <a:srcRect l="13820" r="28142"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9608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2766</Words>
  <Application>Microsoft Macintosh PowerPoint</Application>
  <PresentationFormat>Widescreen</PresentationFormat>
  <Paragraphs>271</Paragraphs>
  <Slides>36</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Social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 is your birthday coming up, but your plans have fallen through.   The day before your party, you ask your best friend (who you’ve been friends with since high school) to bake you a cake for your birthday party. You know she loves to bake cakes.</vt:lpstr>
      <vt:lpstr>PowerPoint Presentation</vt:lpstr>
      <vt:lpstr>PowerPoint Presentation</vt:lpstr>
      <vt:lpstr>The speaker/target/recipient interplay</vt:lpstr>
      <vt:lpstr>PowerPoint Presentation</vt:lpstr>
      <vt:lpstr>PowerPoint Presentation</vt:lpstr>
      <vt:lpstr>The language dimension</vt:lpstr>
      <vt:lpstr>PowerPoint Presentation</vt:lpstr>
      <vt:lpstr>PowerPoint Presentation</vt:lpstr>
      <vt:lpstr>Pragmatic functions</vt:lpstr>
      <vt:lpstr>Pragmatic functions</vt:lpstr>
      <vt:lpstr>Interactional dimension</vt:lpstr>
      <vt:lpstr>Hay’s framework</vt:lpstr>
      <vt:lpstr>PowerPoint Presentation</vt:lpstr>
      <vt:lpstr>What kinds of humour are happening in this video?</vt:lpstr>
      <vt:lpstr>Impoliteness</vt:lpstr>
      <vt:lpstr>1. Intentional disruption of  social harmony</vt:lpstr>
      <vt:lpstr>2. Unintentional impoliteness and miscommunication</vt:lpstr>
      <vt:lpstr>3. Mock impoliteness</vt:lpstr>
      <vt:lpstr>PowerPoint Presentation</vt:lpstr>
      <vt:lpstr>PowerPoint Presentation</vt:lpstr>
      <vt:lpstr>PowerPoint Presentation</vt:lpstr>
      <vt:lpstr>PowerPoint Presentation</vt:lpstr>
      <vt:lpstr>Mock impoliteness</vt:lpstr>
      <vt:lpstr>reinforcing solidarity </vt:lpstr>
      <vt:lpstr>Cloa   ked coercion </vt:lpstr>
      <vt:lpstr>exploitative humour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Organization</dc:title>
  <dc:creator>JAS Zhang</dc:creator>
  <cp:lastModifiedBy>JAS Zhang</cp:lastModifiedBy>
  <cp:revision>2</cp:revision>
  <dcterms:created xsi:type="dcterms:W3CDTF">2023-11-09T01:53:42Z</dcterms:created>
  <dcterms:modified xsi:type="dcterms:W3CDTF">2023-11-14T06:53:47Z</dcterms:modified>
</cp:coreProperties>
</file>