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9" r:id="rId4"/>
    <p:sldId id="258" r:id="rId5"/>
    <p:sldId id="262" r:id="rId6"/>
    <p:sldId id="261" r:id="rId7"/>
    <p:sldId id="263" r:id="rId8"/>
    <p:sldId id="266" r:id="rId9"/>
    <p:sldId id="265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8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90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89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88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image" Target="../media/image3.sv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96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98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0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2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4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09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tags" Target="../tags/tag108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16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0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3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48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image" Target="../media/image3.svg"/><Relationship Id="rId7" Type="http://schemas.openxmlformats.org/officeDocument/2006/relationships/image" Target="../media/image3.png"/><Relationship Id="rId6" Type="http://schemas.openxmlformats.org/officeDocument/2006/relationships/tags" Target="../tags/tag159.xml"/><Relationship Id="rId5" Type="http://schemas.openxmlformats.org/officeDocument/2006/relationships/image" Target="../media/image2.svg"/><Relationship Id="rId4" Type="http://schemas.openxmlformats.org/officeDocument/2006/relationships/image" Target="../media/image2.png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-63466" y="5149810"/>
            <a:ext cx="1758882" cy="17588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>
            <p:custDataLst>
              <p:tags r:id="rId3"/>
            </p:custDataLst>
          </p:nvPr>
        </p:nvCxnSpPr>
        <p:spPr>
          <a:xfrm>
            <a:off x="2770718" y="4908461"/>
            <a:ext cx="1997030" cy="0"/>
          </a:xfrm>
          <a:prstGeom prst="line">
            <a:avLst/>
          </a:prstGeom>
          <a:ln w="38100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4"/>
            </p:custDataLst>
          </p:nvPr>
        </p:nvCxnSpPr>
        <p:spPr>
          <a:xfrm>
            <a:off x="7348052" y="4908461"/>
            <a:ext cx="1997030" cy="0"/>
          </a:xfrm>
          <a:prstGeom prst="line">
            <a:avLst/>
          </a:prstGeom>
          <a:ln w="38100">
            <a:solidFill>
              <a:schemeClr val="accent3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9690100" y="276319"/>
            <a:ext cx="1739900" cy="1739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10436721" y="4723795"/>
            <a:ext cx="1739900" cy="1739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7"/>
            </p:custDataLst>
          </p:nvPr>
        </p:nvSpPr>
        <p:spPr>
          <a:xfrm>
            <a:off x="3444286" y="5185813"/>
            <a:ext cx="1323462" cy="132346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1093548" y="2383123"/>
            <a:ext cx="760652" cy="7606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1990279" y="76888"/>
            <a:ext cx="1454007" cy="145400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772682" y="2737435"/>
            <a:ext cx="6646636" cy="585207"/>
          </a:xfrm>
        </p:spPr>
        <p:txBody>
          <a:bodyPr anchor="ctr" anchorCtr="0">
            <a:normAutofit/>
          </a:bodyPr>
          <a:lstStyle>
            <a:lvl1pPr algn="dist">
              <a:defRPr sz="32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1"/>
            </p:custDataLst>
          </p:nvPr>
        </p:nvSpPr>
        <p:spPr>
          <a:xfrm>
            <a:off x="4767747" y="4723795"/>
            <a:ext cx="2596641" cy="42601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AA31F807-A882-4500-A07E-FFD8A1BFFB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348F1F66-26A1-4437-BD0E-1431E7473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-63466" y="5149810"/>
            <a:ext cx="1758882" cy="175888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9690100" y="276319"/>
            <a:ext cx="1739900" cy="17399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10436721" y="4723795"/>
            <a:ext cx="1739900" cy="1739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3444286" y="5185813"/>
            <a:ext cx="1323462" cy="1323462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1093548" y="2383123"/>
            <a:ext cx="760652" cy="76065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7"/>
            </p:custDataLst>
          </p:nvPr>
        </p:nvSpPr>
        <p:spPr>
          <a:xfrm>
            <a:off x="1990279" y="76888"/>
            <a:ext cx="1454007" cy="1454007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961063" y="2939635"/>
            <a:ext cx="6269874" cy="978729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0" normalizeH="0" baseline="0" noProof="1" dirty="0">
                <a:gradFill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2700000" scaled="1"/>
                </a:gradFill>
                <a:uFillTx/>
                <a:latin typeface="+mj-ea"/>
                <a:ea typeface="+mj-ea"/>
                <a:cs typeface="+mj-cs"/>
                <a:sym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dirty="0"/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003"/>
            <a:ext cx="12192000" cy="6851995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1"/>
          <p:cNvSpPr/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1614775"/>
            <a:ext cx="8527206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Arial" panose="020B060402020209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2"/>
          <p:cNvSpPr/>
          <p:nvPr>
            <p:ph type="subTitle" idx="3" hasCustomPrompt="1"/>
            <p:custDataLst>
              <p:tags r:id="rId6"/>
            </p:custDataLst>
          </p:nvPr>
        </p:nvSpPr>
        <p:spPr>
          <a:xfrm>
            <a:off x="1652271" y="3681105"/>
            <a:ext cx="5380825" cy="1562118"/>
          </a:xfrm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  <a:sym typeface="Arial" panose="020B060402020209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153" y="1921124"/>
            <a:ext cx="3235350" cy="3015741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" name="图形 2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ctrTitle" idx="2" hasCustomPrompt="1"/>
            <p:custDataLst>
              <p:tags r:id="rId11"/>
            </p:custDataLst>
          </p:nvPr>
        </p:nvSpPr>
        <p:spPr>
          <a:xfrm>
            <a:off x="4521236" y="3808212"/>
            <a:ext cx="6858000" cy="54356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2750" b="1" i="0" u="none" strike="noStrike" kern="1200" cap="none" spc="300" normalizeH="0" baseline="0" noProof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副标题 2"/>
          <p:cNvSpPr>
            <a:spLocks noGrp="1"/>
          </p:cNvSpPr>
          <p:nvPr>
            <p:ph type="subTitle" idx="3" hasCustomPrompt="1"/>
            <p:custDataLst>
              <p:tags r:id="rId12"/>
            </p:custDataLst>
          </p:nvPr>
        </p:nvSpPr>
        <p:spPr>
          <a:xfrm>
            <a:off x="4521236" y="4461627"/>
            <a:ext cx="6858000" cy="1318880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1600" b="0" i="0" u="none" strike="noStrike" kern="1200" cap="none" spc="200" normalizeH="0" baseline="0" noProof="1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90204" pitchFamily="34" charset="0"/>
                <a:ea typeface="隶书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形 3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790" y="1383402"/>
            <a:ext cx="4389120" cy="4091195"/>
          </a:xfrm>
          <a:prstGeom prst="rect">
            <a:avLst/>
          </a:prstGeom>
        </p:spPr>
      </p:pic>
      <p:pic>
        <p:nvPicPr>
          <p:cNvPr id="26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90204" pitchFamily="34" charset="0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形 3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003"/>
            <a:ext cx="12192000" cy="6851995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5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6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6" name="图形 2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形 2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10"/>
          <p:cNvSpPr/>
          <p:nvPr>
            <p:custDataLst>
              <p:tags r:id="rId2"/>
            </p:custDataLst>
          </p:nvPr>
        </p:nvSpPr>
        <p:spPr>
          <a:xfrm>
            <a:off x="1" y="0"/>
            <a:ext cx="8778239" cy="6858000"/>
          </a:xfrm>
          <a:custGeom>
            <a:avLst/>
            <a:gdLst>
              <a:gd name="connsiteX0" fmla="*/ 0 w 8778239"/>
              <a:gd name="connsiteY0" fmla="*/ 0 h 6858000"/>
              <a:gd name="connsiteX1" fmla="*/ 7775365 w 8778239"/>
              <a:gd name="connsiteY1" fmla="*/ 0 h 6858000"/>
              <a:gd name="connsiteX2" fmla="*/ 7855987 w 8778239"/>
              <a:gd name="connsiteY2" fmla="*/ 125757 h 6858000"/>
              <a:gd name="connsiteX3" fmla="*/ 8778239 w 8778239"/>
              <a:gd name="connsiteY3" fmla="*/ 3429000 h 6858000"/>
              <a:gd name="connsiteX4" fmla="*/ 7855987 w 8778239"/>
              <a:gd name="connsiteY4" fmla="*/ 6732243 h 6858000"/>
              <a:gd name="connsiteX5" fmla="*/ 7775365 w 8778239"/>
              <a:gd name="connsiteY5" fmla="*/ 6858000 h 6858000"/>
              <a:gd name="connsiteX6" fmla="*/ 0 w 877823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78239" h="6858000">
                <a:moveTo>
                  <a:pt x="0" y="0"/>
                </a:moveTo>
                <a:lnTo>
                  <a:pt x="7775365" y="0"/>
                </a:lnTo>
                <a:lnTo>
                  <a:pt x="7855987" y="125757"/>
                </a:lnTo>
                <a:cubicBezTo>
                  <a:pt x="8441224" y="1088930"/>
                  <a:pt x="8778239" y="2219608"/>
                  <a:pt x="8778239" y="3429000"/>
                </a:cubicBezTo>
                <a:cubicBezTo>
                  <a:pt x="8778239" y="4638392"/>
                  <a:pt x="8441224" y="5769070"/>
                  <a:pt x="7855987" y="6732243"/>
                </a:cubicBezTo>
                <a:lnTo>
                  <a:pt x="7775365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8" name="矩形: 圆角 12"/>
          <p:cNvSpPr/>
          <p:nvPr>
            <p:custDataLst>
              <p:tags r:id="rId3"/>
            </p:custDataLst>
          </p:nvPr>
        </p:nvSpPr>
        <p:spPr>
          <a:xfrm>
            <a:off x="1593503" y="3391269"/>
            <a:ext cx="1439892" cy="348591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4"/>
            </p:custDataLst>
          </p:nvPr>
        </p:nvSpPr>
        <p:spPr>
          <a:xfrm>
            <a:off x="8345347" y="0"/>
            <a:ext cx="1743533" cy="756640"/>
          </a:xfrm>
          <a:custGeom>
            <a:avLst/>
            <a:gdLst>
              <a:gd name="connsiteX0" fmla="*/ 0 w 3325370"/>
              <a:gd name="connsiteY0" fmla="*/ 0 h 1637134"/>
              <a:gd name="connsiteX1" fmla="*/ 3325370 w 3325370"/>
              <a:gd name="connsiteY1" fmla="*/ 0 h 1637134"/>
              <a:gd name="connsiteX2" fmla="*/ 3318183 w 3325370"/>
              <a:gd name="connsiteY2" fmla="*/ 142905 h 1637134"/>
              <a:gd name="connsiteX3" fmla="*/ 1673347 w 3325370"/>
              <a:gd name="connsiteY3" fmla="*/ 1637102 h 1637134"/>
              <a:gd name="connsiteX4" fmla="*/ 10229 w 3325370"/>
              <a:gd name="connsiteY4" fmla="*/ 163281 h 163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370" h="1637134">
                <a:moveTo>
                  <a:pt x="0" y="0"/>
                </a:moveTo>
                <a:lnTo>
                  <a:pt x="3325370" y="0"/>
                </a:lnTo>
                <a:lnTo>
                  <a:pt x="3318183" y="142905"/>
                </a:lnTo>
                <a:cubicBezTo>
                  <a:pt x="3233689" y="978328"/>
                  <a:pt x="2530939" y="1631820"/>
                  <a:pt x="1673347" y="1637102"/>
                </a:cubicBezTo>
                <a:cubicBezTo>
                  <a:pt x="815755" y="1642385"/>
                  <a:pt x="105008" y="997600"/>
                  <a:pt x="10229" y="16328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任意多边形: 形状 32"/>
          <p:cNvSpPr/>
          <p:nvPr>
            <p:custDataLst>
              <p:tags r:id="rId5"/>
            </p:custDataLst>
          </p:nvPr>
        </p:nvSpPr>
        <p:spPr>
          <a:xfrm>
            <a:off x="9480340" y="0"/>
            <a:ext cx="2736354" cy="1561216"/>
          </a:xfrm>
          <a:custGeom>
            <a:avLst/>
            <a:gdLst>
              <a:gd name="connsiteX0" fmla="*/ 0 w 2736354"/>
              <a:gd name="connsiteY0" fmla="*/ 0 h 1561216"/>
              <a:gd name="connsiteX1" fmla="*/ 2736354 w 2736354"/>
              <a:gd name="connsiteY1" fmla="*/ 0 h 1561216"/>
              <a:gd name="connsiteX2" fmla="*/ 2736354 w 2736354"/>
              <a:gd name="connsiteY2" fmla="*/ 1262705 h 1561216"/>
              <a:gd name="connsiteX3" fmla="*/ 2634719 w 2736354"/>
              <a:gd name="connsiteY3" fmla="*/ 1326998 h 1561216"/>
              <a:gd name="connsiteX4" fmla="*/ 1754764 w 2736354"/>
              <a:gd name="connsiteY4" fmla="*/ 1561216 h 1561216"/>
              <a:gd name="connsiteX5" fmla="*/ 22840 w 2736354"/>
              <a:gd name="connsiteY5" fmla="*/ 149657 h 156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36354" h="1561216">
                <a:moveTo>
                  <a:pt x="0" y="0"/>
                </a:moveTo>
                <a:lnTo>
                  <a:pt x="2736354" y="0"/>
                </a:lnTo>
                <a:lnTo>
                  <a:pt x="2736354" y="1262705"/>
                </a:lnTo>
                <a:lnTo>
                  <a:pt x="2634719" y="1326998"/>
                </a:lnTo>
                <a:cubicBezTo>
                  <a:pt x="2375591" y="1476000"/>
                  <a:pt x="2075129" y="1561216"/>
                  <a:pt x="1754764" y="1561216"/>
                </a:cubicBezTo>
                <a:cubicBezTo>
                  <a:pt x="900457" y="1561216"/>
                  <a:pt x="187685" y="955232"/>
                  <a:pt x="22840" y="149657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" name="椭圆 13"/>
          <p:cNvSpPr/>
          <p:nvPr>
            <p:custDataLst>
              <p:tags r:id="rId6"/>
            </p:custDataLst>
          </p:nvPr>
        </p:nvSpPr>
        <p:spPr>
          <a:xfrm>
            <a:off x="10490537" y="1305342"/>
            <a:ext cx="393508" cy="393508"/>
          </a:xfrm>
          <a:prstGeom prst="ellipse">
            <a:avLst/>
          </a:prstGeom>
          <a:gradFill>
            <a:gsLst>
              <a:gs pos="0">
                <a:schemeClr val="accent6"/>
              </a:gs>
              <a:gs pos="100000">
                <a:schemeClr val="accent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360431" y="397370"/>
            <a:ext cx="544444" cy="0"/>
          </a:xfrm>
          <a:prstGeom prst="line">
            <a:avLst/>
          </a:prstGeom>
          <a:ln w="63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8"/>
            </p:custDataLst>
          </p:nvPr>
        </p:nvCxnSpPr>
        <p:spPr>
          <a:xfrm>
            <a:off x="360431" y="565187"/>
            <a:ext cx="544444" cy="0"/>
          </a:xfrm>
          <a:prstGeom prst="line">
            <a:avLst/>
          </a:prstGeom>
          <a:ln w="63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9"/>
            </p:custDataLst>
          </p:nvPr>
        </p:nvCxnSpPr>
        <p:spPr>
          <a:xfrm>
            <a:off x="360431" y="733005"/>
            <a:ext cx="544444" cy="0"/>
          </a:xfrm>
          <a:prstGeom prst="line">
            <a:avLst/>
          </a:prstGeom>
          <a:ln w="635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504710" y="772076"/>
            <a:ext cx="6840637" cy="2529923"/>
          </a:xfrm>
        </p:spPr>
        <p:txBody>
          <a:bodyPr lIns="90000" tIns="46800" rIns="90000" bIns="46800" anchor="b">
            <a:norm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1504710" y="3936995"/>
            <a:ext cx="6840637" cy="1425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lIns="90000" tIns="46800" rIns="90000" bIns="46800"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lIns="90000" tIns="46800" rIns="90000" bIns="46800"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26680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4183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4183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30348" y="365125"/>
            <a:ext cx="82345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59382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67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5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90204" pitchFamily="34" charset="0"/>
                <a:ea typeface="微软雅黑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90204" pitchFamily="34" charset="0"/>
          <a:ea typeface="微软雅黑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7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74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tags" Target="../tags/tag175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76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7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直角三角形 20"/>
          <p:cNvSpPr/>
          <p:nvPr>
            <p:custDataLst>
              <p:tags r:id="rId1"/>
            </p:custDataLst>
          </p:nvPr>
        </p:nvSpPr>
        <p:spPr>
          <a:xfrm rot="16200000">
            <a:off x="10302992" y="4721031"/>
            <a:ext cx="232993" cy="232993"/>
          </a:xfrm>
          <a:prstGeom prst="rtTriangle">
            <a:avLst/>
          </a:pr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90204" pitchFamily="34" charset="0"/>
              <a:ea typeface="微软雅黑" charset="-122"/>
              <a:sym typeface="Arial" panose="020B0604020202090204" pitchFamily="34" charset="0"/>
            </a:endParaRPr>
          </a:p>
        </p:txBody>
      </p:sp>
      <p:sp>
        <p:nvSpPr>
          <p:cNvPr id="2" name="标题 1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652270" y="1614776"/>
            <a:ext cx="8527206" cy="2024967"/>
          </a:xfrm>
        </p:spPr>
        <p:txBody>
          <a:bodyPr>
            <a:normAutofit lnSpcReduction="10000"/>
          </a:bodyPr>
          <a:p>
            <a:r>
              <a:rPr sz="9600">
                <a:solidFill>
                  <a:schemeClr val="dk1">
                    <a:lumMod val="85000"/>
                    <a:lumOff val="15000"/>
                  </a:schemeClr>
                </a:solidFill>
              </a:rPr>
              <a:t>符</a:t>
            </a:r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</a:rPr>
              <a:t>号</a:t>
            </a:r>
            <a:r>
              <a:rPr sz="5000">
                <a:solidFill>
                  <a:schemeClr val="dk1">
                    <a:lumMod val="85000"/>
                    <a:lumOff val="15000"/>
                  </a:schemeClr>
                </a:solidFill>
              </a:rPr>
              <a:t>的演变</a:t>
            </a:r>
            <a:r>
              <a:rPr lang="en-US" altLang="zh-CN" sz="5000">
                <a:solidFill>
                  <a:schemeClr val="dk1">
                    <a:lumMod val="85000"/>
                    <a:lumOff val="15000"/>
                  </a:schemeClr>
                </a:solidFill>
              </a:rPr>
              <a:t>-</a:t>
            </a:r>
            <a:r>
              <a:rPr sz="5000">
                <a:solidFill>
                  <a:schemeClr val="dk1">
                    <a:lumMod val="85000"/>
                    <a:lumOff val="15000"/>
                  </a:schemeClr>
                </a:solidFill>
              </a:rPr>
              <a:t>京东的</a:t>
            </a:r>
            <a:r>
              <a:rPr lang="en-US" altLang="zh-CN" sz="5000">
                <a:solidFill>
                  <a:schemeClr val="dk1">
                    <a:lumMod val="85000"/>
                    <a:lumOff val="15000"/>
                  </a:schemeClr>
                </a:solidFill>
              </a:rPr>
              <a:t>logo</a:t>
            </a:r>
            <a:endParaRPr lang="en-US" altLang="zh-CN" sz="5000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副标题 2"/>
          <p:cNvSpPr/>
          <p:nvPr>
            <p:ph type="subTitle" idx="3"/>
            <p:custDataLst>
              <p:tags r:id="rId3"/>
            </p:custDataLst>
          </p:nvPr>
        </p:nvSpPr>
        <p:spPr>
          <a:xfrm>
            <a:off x="8181976" y="3810519"/>
            <a:ext cx="5380825" cy="1383810"/>
          </a:xfrm>
        </p:spPr>
        <p:txBody>
          <a:bodyPr/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</a:rPr>
              <a:t>高一（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3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</a:rPr>
              <a:t>）班</a:t>
            </a:r>
            <a:endParaRPr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</a:rPr>
              <a:t>叶佳妮</a:t>
            </a:r>
            <a:endParaRPr>
              <a:solidFill>
                <a:schemeClr val="dk1">
                  <a:lumMod val="65000"/>
                  <a:lumOff val="35000"/>
                </a:schemeClr>
              </a:solidFill>
            </a:endParaRPr>
          </a:p>
          <a:p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</a:rPr>
              <a:t>10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</a:rPr>
              <a:t>号</a:t>
            </a:r>
            <a:endParaRPr>
              <a:solidFill>
                <a:schemeClr val="dk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符号的能指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符号的能指就是白色的小狗和红色的背景，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京东二字的字形和京东的读音（jing dong）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 descr="截屏2021-03-29 下午9.51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6460" y="2503170"/>
            <a:ext cx="3729355" cy="3674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3495" y="448465"/>
            <a:ext cx="9626400" cy="723600"/>
          </a:xfrm>
        </p:spPr>
        <p:txBody>
          <a:bodyPr/>
          <a:p>
            <a:pPr algn="l"/>
            <a:r>
              <a:rPr lang="en-US" altLang="zh-CN"/>
              <a:t>logo</a:t>
            </a:r>
            <a:r>
              <a:rPr lang="zh-CN" altLang="en-US"/>
              <a:t>的颜色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203325" y="1440180"/>
            <a:ext cx="10111105" cy="3445510"/>
          </a:xfrm>
        </p:spPr>
        <p:txBody>
          <a:bodyPr/>
          <a:p>
            <a:r>
              <a:rPr lang="zh-CN" altLang="en-US" sz="2000"/>
              <a:t>移动端logo的红色背景：</a:t>
            </a:r>
            <a:r>
              <a:rPr lang="en-US" altLang="zh-CN" sz="2000"/>
              <a:t>1. </a:t>
            </a:r>
            <a:r>
              <a:rPr lang="zh-CN" altLang="en-US" sz="2000"/>
              <a:t>醒目</a:t>
            </a:r>
            <a:endParaRPr lang="zh-CN" altLang="en-US" sz="2000"/>
          </a:p>
          <a:p>
            <a:pPr marL="0" indent="0">
              <a:buNone/>
            </a:pPr>
            <a:r>
              <a:rPr lang="en-US" altLang="zh-CN" sz="2000"/>
              <a:t>		                2. </a:t>
            </a:r>
            <a:r>
              <a:rPr lang="zh-CN" altLang="en-US" sz="2000"/>
              <a:t>冒险与感性的因子，潜移默化地影响人的消费欲望。</a:t>
            </a:r>
            <a:endParaRPr lang="zh-CN" altLang="en-US" sz="2000"/>
          </a:p>
          <a:p>
            <a:pPr>
              <a:buFont typeface="Arial" panose="020B0604020202090204" pitchFamily="34" charset="0"/>
              <a:buChar char="•"/>
            </a:pPr>
            <a:r>
              <a:rPr lang="zh-CN" altLang="en-US" sz="2000"/>
              <a:t>吉祥物：小狗</a:t>
            </a:r>
            <a:r>
              <a:rPr lang="en-US" altLang="zh-CN" sz="2000"/>
              <a:t>JOY</a:t>
            </a:r>
            <a:endParaRPr lang="en-US" altLang="zh-CN" sz="2000"/>
          </a:p>
        </p:txBody>
      </p:sp>
      <p:pic>
        <p:nvPicPr>
          <p:cNvPr id="4" name="图片 3" descr="截屏2021-03-29 下午10.11.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3275" y="3295015"/>
            <a:ext cx="8046085" cy="31991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符号演变的过程以及原因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6245" y="5180965"/>
            <a:ext cx="10567670" cy="1599565"/>
          </a:xfrm>
        </p:spPr>
        <p:txBody>
          <a:bodyPr>
            <a:normAutofit/>
          </a:bodyPr>
          <a:p>
            <a:r>
              <a:rPr lang="zh-CN" altLang="en-US" sz="2600"/>
              <a:t>符号化：重塑消费者对于品牌的认知</a:t>
            </a:r>
            <a:endParaRPr lang="zh-CN" altLang="en-US" sz="2600"/>
          </a:p>
          <a:p>
            <a:r>
              <a:rPr lang="zh-CN" altLang="en-US" sz="2600"/>
              <a:t>扁平化：时代特征 新媒体飞速发展，易识别</a:t>
            </a:r>
            <a:endParaRPr lang="zh-CN" altLang="en-US" sz="2600"/>
          </a:p>
        </p:txBody>
      </p:sp>
      <p:pic>
        <p:nvPicPr>
          <p:cNvPr id="7" name="图片 6" descr="截屏2021-03-29 下午10.03.27"/>
          <p:cNvPicPr>
            <a:picLocks noChangeAspect="1"/>
          </p:cNvPicPr>
          <p:nvPr/>
        </p:nvPicPr>
        <p:blipFill>
          <a:blip r:embed="rId1"/>
          <a:srcRect r="-233" b="-1563"/>
          <a:stretch>
            <a:fillRect/>
          </a:stretch>
        </p:blipFill>
        <p:spPr>
          <a:xfrm>
            <a:off x="2817495" y="1360805"/>
            <a:ext cx="6071235" cy="3694430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zh-CN" altLang="en-US" sz="2800"/>
              <a:t>能指与所指的关系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69925" y="1064260"/>
            <a:ext cx="7393940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200">
                <a:sym typeface="+mn-ea"/>
              </a:rPr>
              <a:t>约定俗成：</a:t>
            </a:r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endParaRPr lang="zh-CN" altLang="en-US" sz="2200"/>
          </a:p>
          <a:p>
            <a:r>
              <a:rPr lang="zh-CN" altLang="en-US" sz="2200"/>
              <a:t>任意性：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 sz="2200"/>
          </a:p>
        </p:txBody>
      </p:sp>
      <p:pic>
        <p:nvPicPr>
          <p:cNvPr id="5" name="图片 4" descr="京东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3875" y="1887855"/>
            <a:ext cx="5713095" cy="4970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内容占位符 6" descr="各大logo"/>
          <p:cNvPicPr>
            <a:picLocks noChangeAspect="1"/>
          </p:cNvPicPr>
          <p:nvPr>
            <p:ph sz="quarter" idx="14"/>
          </p:nvPr>
        </p:nvPicPr>
        <p:blipFill>
          <a:blip r:embed="rId1"/>
          <a:srcRect r="-461" b="49657"/>
          <a:stretch>
            <a:fillRect/>
          </a:stretch>
        </p:blipFill>
        <p:spPr>
          <a:xfrm>
            <a:off x="586740" y="821690"/>
            <a:ext cx="4846955" cy="5214620"/>
          </a:xfrm>
          <a:prstGeom prst="rect">
            <a:avLst/>
          </a:prstGeom>
        </p:spPr>
      </p:pic>
      <p:pic>
        <p:nvPicPr>
          <p:cNvPr id="8" name="内容占位符 6" descr="各大logo"/>
          <p:cNvPicPr>
            <a:picLocks noChangeAspect="1"/>
          </p:cNvPicPr>
          <p:nvPr/>
        </p:nvPicPr>
        <p:blipFill>
          <a:blip r:embed="rId1"/>
          <a:srcRect t="49675" r="-250"/>
          <a:stretch>
            <a:fillRect/>
          </a:stretch>
        </p:blipFill>
        <p:spPr>
          <a:xfrm>
            <a:off x="6419215" y="823595"/>
            <a:ext cx="4836795" cy="52127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2"/>
          </p:nvPr>
        </p:nvSpPr>
        <p:spPr>
          <a:xfrm>
            <a:off x="4521236" y="885942"/>
            <a:ext cx="6858000" cy="543560"/>
          </a:xfrm>
        </p:spPr>
        <p:txBody>
          <a:bodyPr>
            <a:normAutofit/>
          </a:bodyPr>
          <a:p>
            <a:r>
              <a:rPr lang="en-US" altLang="zh-CN"/>
              <a:t>Reference: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3"/>
          </p:nvPr>
        </p:nvSpPr>
        <p:spPr>
          <a:xfrm>
            <a:off x="4521200" y="1429385"/>
            <a:ext cx="6858000" cy="4351655"/>
          </a:xfrm>
        </p:spPr>
        <p:txBody>
          <a:bodyPr/>
          <a:p>
            <a:endParaRPr lang="zh-CN" altLang="en-US"/>
          </a:p>
          <a:p>
            <a:r>
              <a:rPr lang="zh-CN" altLang="en-US" sz="2000" u="sng">
                <a:solidFill>
                  <a:schemeClr val="accent1">
                    <a:lumMod val="75000"/>
                  </a:schemeClr>
                </a:solidFill>
              </a:rPr>
              <a:t>http://www.qdaily.com/articles/44588.html</a:t>
            </a:r>
            <a:endParaRPr lang="zh-CN" altLang="en-US" sz="2000" u="sng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u="sng">
                <a:solidFill>
                  <a:schemeClr val="accent1">
                    <a:lumMod val="75000"/>
                  </a:schemeClr>
                </a:solidFill>
              </a:rPr>
              <a:t>http://www.333cn.com/shejizixun/201805/43498_1441213.html</a:t>
            </a:r>
            <a:endParaRPr lang="zh-CN" altLang="en-US" sz="2000" u="sng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u="sng">
                <a:solidFill>
                  <a:schemeClr val="accent1">
                    <a:lumMod val="75000"/>
                  </a:schemeClr>
                </a:solidFill>
              </a:rPr>
              <a:t>http://www.pjtime.com/2013/4/122031139385.shtml</a:t>
            </a:r>
            <a:endParaRPr lang="zh-CN" altLang="en-US" sz="2000" u="sng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000" u="sng">
                <a:solidFill>
                  <a:schemeClr val="accent1">
                    <a:lumMod val="75000"/>
                  </a:schemeClr>
                </a:solidFill>
              </a:rPr>
              <a:t>https://baijiahao.baidu.com/s?id=1620188156112576783&amp;wfr=spider&amp;for=pc</a:t>
            </a:r>
            <a:endParaRPr lang="zh-CN" altLang="en-US" sz="2000" u="sng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标题 2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Thx</a:t>
            </a:r>
            <a:r>
              <a:rPr lang="zh-CN" altLang="en-US"/>
              <a:t>🙏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707_1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d"/>
  <p:tag name="KSO_WM_UNIT_DEC_AREA_ID" val="d0cea45b890f408199d286bab19124bd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64db48d40f4bf6a257bc7f13080a77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040a5f52dd8a4213bcf90f9c58f1dafc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6e49f4fde78416e87137371ca1b2321"/>
  <p:tag name="KSO_WM_UNIT_TEXT_FILL_FORE_SCHEMECOLOR_INDEX_BRIGHTNESS" val="0.35"/>
  <p:tag name="KSO_WM_UNIT_TEXT_FILL_FORE_SCHEMECOLOR_INDEX" val="13"/>
  <p:tag name="KSO_WM_UNIT_TEXT_FILL_TYPE" val="1"/>
  <p:tag name="KSO_WM_TEMPLATE_ASSEMBLE_XID" val="5fa352eba8fc48be8083087e"/>
  <p:tag name="KSO_WM_TEMPLATE_ASSEMBLE_GROUPID" val="5f9f80b2e206d3a5ffe887fc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谢谢观看"/>
  <p:tag name="KSO_WM_UNIT_DEFAULT_FONT" val="60;74;4"/>
  <p:tag name="KSO_WM_UNIT_BLOCK" val="0"/>
  <p:tag name="KSO_WM_UNIT_DEC_AREA_ID" val="19bec19e35ac4fe684086a1ad83f4eee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46e49f4fde78416e87137371ca1b2321"/>
  <p:tag name="KSO_WM_UNIT_TEXT_FILL_FORE_SCHEMECOLOR_INDEX_BRIGHTNESS" val="0.15"/>
  <p:tag name="KSO_WM_UNIT_TEXT_FILL_FORE_SCHEMECOLOR_INDEX" val="13"/>
  <p:tag name="KSO_WM_UNIT_TEXT_FILL_TYPE" val="1"/>
  <p:tag name="KSO_WM_TEMPLATE_ASSEMBLE_XID" val="5fa352eba8fc48be8083087e"/>
  <p:tag name="KSO_WM_TEMPLATE_ASSEMBLE_GROUPID" val="5f9f80b2e206d3a5ffe887fc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  <p:tag name="KSO_WM_SLIDE_BACKGROUND_TYPE" val="genera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  <p:tag name="KSO_WM_SLIDE_BACKGROUND_TYPE" val="general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SLIDE_BACKGROUND_TYPE" val="general"/>
</p:tagLst>
</file>

<file path=ppt/tags/tag111.xml><?xml version="1.0" encoding="utf-8"?>
<p:tagLst xmlns:p="http://schemas.openxmlformats.org/presentationml/2006/main">
  <p:tag name="KSO_WM_SLIDE_BACKGROUND_TYPE" val="general"/>
</p:tagLst>
</file>

<file path=ppt/tags/tag112.xml><?xml version="1.0" encoding="utf-8"?>
<p:tagLst xmlns:p="http://schemas.openxmlformats.org/presentationml/2006/main">
  <p:tag name="KSO_WM_SLIDE_BACKGROUND_TYPE" val="general"/>
</p:tagLst>
</file>

<file path=ppt/tags/tag113.xml><?xml version="1.0" encoding="utf-8"?>
<p:tagLst xmlns:p="http://schemas.openxmlformats.org/presentationml/2006/main">
  <p:tag name="KSO_WM_SLIDE_BACKGROUND_TYPE" val="general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008694244574439fb55d639274cdfe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c6df8c168f54f81998964c159cafe22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ff7dfbace6a442a9a09dda82a3f24f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051bbb3246a4da7a4b0059b519f64a8"/>
  <p:tag name="KSO_WM_SLIDE_BACKGROUND_TYPE" val="frame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6cf000f9f47e484e8cc2c1c305bd5c9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8d5f04d48f4602829a7ac1a08ed715"/>
  <p:tag name="KSO_WM_SLIDE_BACKGROUND_TYPE" val="frame"/>
</p:tagLst>
</file>

<file path=ppt/tags/tag117.xml><?xml version="1.0" encoding="utf-8"?>
<p:tagLst xmlns:p="http://schemas.openxmlformats.org/presentationml/2006/main">
  <p:tag name="KSO_WM_SLIDE_BACKGROUND_TYPE" val="frame"/>
</p:tagLst>
</file>

<file path=ppt/tags/tag118.xml><?xml version="1.0" encoding="utf-8"?>
<p:tagLst xmlns:p="http://schemas.openxmlformats.org/presentationml/2006/main">
  <p:tag name="KSO_WM_SLIDE_BACKGROUND_TYPE" val="frame"/>
</p:tagLst>
</file>

<file path=ppt/tags/tag119.xml><?xml version="1.0" encoding="utf-8"?>
<p:tagLst xmlns:p="http://schemas.openxmlformats.org/presentationml/2006/main">
  <p:tag name="KSO_WM_SLIDE_BACKGROUND_TYPE" val="frame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SLIDE_BACKGROUND_TYPE" val="frame"/>
</p:tagLst>
</file>

<file path=ppt/tags/tag121.xml><?xml version="1.0" encoding="utf-8"?>
<p:tagLst xmlns:p="http://schemas.openxmlformats.org/presentationml/2006/main">
  <p:tag name="KSO_WM_SLIDE_BACKGROUND_TYPE" val="frame"/>
</p:tagLst>
</file>

<file path=ppt/tags/tag122.xml><?xml version="1.0" encoding="utf-8"?>
<p:tagLst xmlns:p="http://schemas.openxmlformats.org/presentationml/2006/main">
  <p:tag name="KSO_WM_SLIDE_BACKGROUND_TYPE" val="leftRight"/>
</p:tagLst>
</file>

<file path=ppt/tags/tag123.xml><?xml version="1.0" encoding="utf-8"?>
<p:tagLst xmlns:p="http://schemas.openxmlformats.org/presentationml/2006/main">
  <p:tag name="KSO_WM_SLIDE_BACKGROUND_TYPE" val="leftRight"/>
</p:tagLst>
</file>

<file path=ppt/tags/tag124.xml><?xml version="1.0" encoding="utf-8"?>
<p:tagLst xmlns:p="http://schemas.openxmlformats.org/presentationml/2006/main">
  <p:tag name="KSO_WM_SLIDE_BACKGROUND_TYPE" val="leftRight"/>
</p:tagLst>
</file>

<file path=ppt/tags/tag125.xml><?xml version="1.0" encoding="utf-8"?>
<p:tagLst xmlns:p="http://schemas.openxmlformats.org/presentationml/2006/main">
  <p:tag name="KSO_WM_SLIDE_BACKGROUND_TYPE" val="leftRight"/>
</p:tagLst>
</file>

<file path=ppt/tags/tag126.xml><?xml version="1.0" encoding="utf-8"?>
<p:tagLst xmlns:p="http://schemas.openxmlformats.org/presentationml/2006/main">
  <p:tag name="KSO_WM_SLIDE_BACKGROUND_TYPE" val="leftRight"/>
</p:tagLst>
</file>

<file path=ppt/tags/tag127.xml><?xml version="1.0" encoding="utf-8"?>
<p:tagLst xmlns:p="http://schemas.openxmlformats.org/presentationml/2006/main">
  <p:tag name="KSO_WM_SLIDE_BACKGROUND_TYPE" val="leftRight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3c682191e3e7480b94a7f05836b149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db6660a334c4b748c66382d0d9d5291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a7f8ee452b134dea981870096bdb0ab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76c0c7edc946d3a0d63ec63d5c8864"/>
  <p:tag name="KSO_WM_SLIDE_BACKGROUND_TYPE" val="topBottom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13a1c9b785654dfcb475231da78a1b9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36b9bcd5f5479aaef194821b3dbc83"/>
  <p:tag name="KSO_WM_SLIDE_BACKGROUND_TYPE" val="topBottom"/>
</p:tagLst>
</file>

<file path=ppt/tags/tag131.xml><?xml version="1.0" encoding="utf-8"?>
<p:tagLst xmlns:p="http://schemas.openxmlformats.org/presentationml/2006/main">
  <p:tag name="KSO_WM_SLIDE_BACKGROUND_TYPE" val="topBottom"/>
</p:tagLst>
</file>

<file path=ppt/tags/tag132.xml><?xml version="1.0" encoding="utf-8"?>
<p:tagLst xmlns:p="http://schemas.openxmlformats.org/presentationml/2006/main">
  <p:tag name="KSO_WM_SLIDE_BACKGROUND_TYPE" val="topBottom"/>
</p:tagLst>
</file>

<file path=ppt/tags/tag133.xml><?xml version="1.0" encoding="utf-8"?>
<p:tagLst xmlns:p="http://schemas.openxmlformats.org/presentationml/2006/main">
  <p:tag name="KSO_WM_SLIDE_BACKGROUND_TYPE" val="topBottom"/>
</p:tagLst>
</file>

<file path=ppt/tags/tag134.xml><?xml version="1.0" encoding="utf-8"?>
<p:tagLst xmlns:p="http://schemas.openxmlformats.org/presentationml/2006/main">
  <p:tag name="KSO_WM_SLIDE_BACKGROUND_TYPE" val="topBottom"/>
</p:tagLst>
</file>

<file path=ppt/tags/tag135.xml><?xml version="1.0" encoding="utf-8"?>
<p:tagLst xmlns:p="http://schemas.openxmlformats.org/presentationml/2006/main">
  <p:tag name="KSO_WM_SLIDE_BACKGROUND_TYPE" val="topBottom"/>
</p:tagLst>
</file>

<file path=ppt/tags/tag136.xml><?xml version="1.0" encoding="utf-8"?>
<p:tagLst xmlns:p="http://schemas.openxmlformats.org/presentationml/2006/main">
  <p:tag name="KSO_WM_SLIDE_BACKGROUND_TYPE" val="topBottom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e1d1ab7e0285426baa01a692bee5a38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1334739892642e288b4bc7d42166f32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c4b7940672694627aec71e432acfb79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d7039f20a5640eca757d456b515847d"/>
  <p:tag name="KSO_WM_SLIDE_BACKGROUND_TYPE" val="bottomTop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1d53037f780d477b87683497e8b6de5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252df126b75400f8cd96ad49529d444"/>
  <p:tag name="KSO_WM_SLIDE_BACKGROUND_TYPE" val="bottomTop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ACKGROUND_TYPE" val="bottomTop"/>
</p:tagLst>
</file>

<file path=ppt/tags/tag141.xml><?xml version="1.0" encoding="utf-8"?>
<p:tagLst xmlns:p="http://schemas.openxmlformats.org/presentationml/2006/main">
  <p:tag name="KSO_WM_SLIDE_BACKGROUND_TYPE" val="bottomTop"/>
</p:tagLst>
</file>

<file path=ppt/tags/tag142.xml><?xml version="1.0" encoding="utf-8"?>
<p:tagLst xmlns:p="http://schemas.openxmlformats.org/presentationml/2006/main">
  <p:tag name="KSO_WM_SLIDE_BACKGROUND_TYPE" val="bottomTop"/>
</p:tagLst>
</file>

<file path=ppt/tags/tag143.xml><?xml version="1.0" encoding="utf-8"?>
<p:tagLst xmlns:p="http://schemas.openxmlformats.org/presentationml/2006/main">
  <p:tag name="KSO_WM_SLIDE_BACKGROUND_TYPE" val="bottomTop"/>
</p:tagLst>
</file>

<file path=ppt/tags/tag144.xml><?xml version="1.0" encoding="utf-8"?>
<p:tagLst xmlns:p="http://schemas.openxmlformats.org/presentationml/2006/main">
  <p:tag name="KSO_WM_SLIDE_BACKGROUND_TYPE" val="bottomTop"/>
</p:tagLst>
</file>

<file path=ppt/tags/tag145.xml><?xml version="1.0" encoding="utf-8"?>
<p:tagLst xmlns:p="http://schemas.openxmlformats.org/presentationml/2006/main">
  <p:tag name="KSO_WM_SLIDE_BACKGROUND_TYPE" val="bottomTop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661898a2fa674a4c92855af64357945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8d9540558ef4928a19709d02b855fb1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4f87d05b269141bf9d6612c672df5ce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d31542f576c49719b07aeefcdb74e30"/>
  <p:tag name="KSO_WM_SLIDE_BACKGROUND_TYPE" val="navigation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d700549adc3e4db8ac4519649eb6f13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3110244662148349763ad25c662d3b7"/>
  <p:tag name="KSO_WM_SLIDE_BACKGROUND_TYPE" val="navigation"/>
</p:tagLst>
</file>

<file path=ppt/tags/tag149.xml><?xml version="1.0" encoding="utf-8"?>
<p:tagLst xmlns:p="http://schemas.openxmlformats.org/presentationml/2006/main">
  <p:tag name="KSO_WM_SLIDE_BACKGROUND_TYPE" val="navigation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BACKGROUND_TYPE" val="navigation"/>
</p:tagLst>
</file>

<file path=ppt/tags/tag151.xml><?xml version="1.0" encoding="utf-8"?>
<p:tagLst xmlns:p="http://schemas.openxmlformats.org/presentationml/2006/main">
  <p:tag name="KSO_WM_SLIDE_BACKGROUND_TYPE" val="navigation"/>
</p:tagLst>
</file>

<file path=ppt/tags/tag152.xml><?xml version="1.0" encoding="utf-8"?>
<p:tagLst xmlns:p="http://schemas.openxmlformats.org/presentationml/2006/main">
  <p:tag name="KSO_WM_SLIDE_BACKGROUND_TYPE" val="navigation"/>
</p:tagLst>
</file>

<file path=ppt/tags/tag153.xml><?xml version="1.0" encoding="utf-8"?>
<p:tagLst xmlns:p="http://schemas.openxmlformats.org/presentationml/2006/main">
  <p:tag name="KSO_WM_SLIDE_BACKGROUND_TYPE" val="navigation"/>
</p:tagLst>
</file>

<file path=ppt/tags/tag154.xml><?xml version="1.0" encoding="utf-8"?>
<p:tagLst xmlns:p="http://schemas.openxmlformats.org/presentationml/2006/main">
  <p:tag name="KSO_WM_SLIDE_BACKGROUND_TYPE" val="navigation"/>
</p:tagLst>
</file>

<file path=ppt/tags/tag155.xml><?xml version="1.0" encoding="utf-8"?>
<p:tagLst xmlns:p="http://schemas.openxmlformats.org/presentationml/2006/main">
  <p:tag name="KSO_WM_SLIDE_BACKGROUND_TYPE" val="navigation"/>
</p:tagLst>
</file>

<file path=ppt/tags/tag156.xml><?xml version="1.0" encoding="utf-8"?>
<p:tagLst xmlns:p="http://schemas.openxmlformats.org/presentationml/2006/main"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14707_5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1"/>
  <p:tag name="KSO_WM_UNIT_DEC_AREA_ID" val="0ea7ace27be94830bee023f14a9bb6d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12a165d6753469c9212e0368574c074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9706e315c3e34e51861885018c08a9d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711339f643e43c9babdebee654eef92"/>
  <p:tag name="KSO_WM_SLIDE_BACKGROUND_TYPE" val="belt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c0e4c55cd605417193c591ee0b4ac24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e19a569ee7547bd842088816e320d46"/>
  <p:tag name="KSO_WM_SLIDE_BACKGROUND_TYPE" val="belt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BACKGROUND_TYPE" val="belt"/>
</p:tagLst>
</file>

<file path=ppt/tags/tag161.xml><?xml version="1.0" encoding="utf-8"?>
<p:tagLst xmlns:p="http://schemas.openxmlformats.org/presentationml/2006/main">
  <p:tag name="KSO_WM_SLIDE_BACKGROUND_TYPE" val="belt"/>
</p:tagLst>
</file>

<file path=ppt/tags/tag162.xml><?xml version="1.0" encoding="utf-8"?>
<p:tagLst xmlns:p="http://schemas.openxmlformats.org/presentationml/2006/main">
  <p:tag name="KSO_WM_SLIDE_BACKGROUND_TYPE" val="belt"/>
</p:tagLst>
</file>

<file path=ppt/tags/tag163.xml><?xml version="1.0" encoding="utf-8"?>
<p:tagLst xmlns:p="http://schemas.openxmlformats.org/presentationml/2006/main">
  <p:tag name="KSO_WM_SLIDE_BACKGROUND_TYPE" val="belt"/>
</p:tagLst>
</file>

<file path=ppt/tags/tag164.xml><?xml version="1.0" encoding="utf-8"?>
<p:tagLst xmlns:p="http://schemas.openxmlformats.org/presentationml/2006/main">
  <p:tag name="KSO_WM_SLIDE_BACKGROUND_TYPE" val="belt"/>
</p:tagLst>
</file>

<file path=ppt/tags/tag165.xml><?xml version="1.0" encoding="utf-8"?>
<p:tagLst xmlns:p="http://schemas.openxmlformats.org/presentationml/2006/main">
  <p:tag name="KSO_WM_TEMPLATE_CATEGORY" val="custom"/>
  <p:tag name="KSO_WM_TEMPLATE_INDEX" val="20214707"/>
</p:tagLst>
</file>

<file path=ppt/tags/tag166.xml><?xml version="1.0" encoding="utf-8"?>
<p:tagLst xmlns:p="http://schemas.openxmlformats.org/presentationml/2006/main">
  <p:tag name="KSO_WM_TEMPLATE_CATEGORY" val="custom"/>
  <p:tag name="KSO_WM_TEMPLATE_INDEX" val="20214707"/>
</p:tagLst>
</file>

<file path=ppt/tags/tag16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14707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14707_1*i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6a096150943a471db82c5fb388060c37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e77492da586d49598b0bf1f7e1b7652a;9e4eb6c7fa1e4ff6a6b4616b455b4919&quot;,&quot;X&quot;:{&quot;Pos&quot;:2},&quot;Y&quot;:{&quot;Pos&quot;:2}},&quot;whChangeMode&quot;:0}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UNIT_DEC_SUPPORTCHANGEPIC" val="0"/>
  <p:tag name="KSO_WM_UNIT_DEC_CHANGEPICRESERVED" val="0"/>
  <p:tag name="KSO_WM_ASSEMBLE_CHIP_INDEX" val="39bb5d751ecb448299cfc7886f959466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e77492da586d49598b0bf1f7e1b7652a"/>
  <p:tag name="KSO_WM_UNIT_DEFAULT_FONT" val="24;60;4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1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3"/>
  <p:tag name="KSO_WM_UNIT_TYPE" val="b"/>
  <p:tag name="KSO_WM_UNIT_INDEX" val="1"/>
  <p:tag name="KSO_WM_UNIT_ISNUMDGMTITLE" val="0"/>
  <p:tag name="KSO_WM_UNIT_PRESET_TEXT" val="单击此处添加文本具体内容，简明扼要地阐述你的观点"/>
  <p:tag name="KSO_WM_UNIT_BLOCK" val="0"/>
  <p:tag name="KSO_WM_UNIT_DEC_AREA_ID" val="9e4eb6c7fa1e4ff6a6b4616b455b4919"/>
  <p:tag name="KSO_WM_UNIT_DEFAULT_FONT" val="18;24;2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35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82728_1"/>
  <p:tag name="KSO_WM_TEMPLATE_CATEGORY" val="custom"/>
  <p:tag name="KSO_WM_TEMPLATE_INDEX" val="20214707"/>
  <p:tag name="KSO_WM_SLIDE_ID" val="custom20214707_1"/>
  <p:tag name="KSO_WM_SLIDE_INDEX" val="1"/>
  <p:tag name="KSO_WM_TEMPLATE_SUBCATEGORY" val="21"/>
  <p:tag name="KSO_WM_TEMPLATE_THUMBS_INDEX" val="1、7、37、38、39、44"/>
  <p:tag name="KSO_WM_SLIDE_SUBTYPE" val="pureTxt"/>
  <p:tag name="KSO_WM_CHIP_INFOS" val="{&quot;layout_type&quot;:&quot;formiddle3&quot;,&quot;slide_type&quot;:[&quot;title&quot;],&quot;aspect_ratio&quot;:&quot;16:9&quot;}"/>
  <p:tag name="KSO_WM_CHIP_XID" val="5ebe041a0ac41c4a0a52557e"/>
  <p:tag name="KSO_WM_CHIP_FILLPROP" val="[[{&quot;fill_id&quot;:&quot;0fc8cb0b5be24332a6c5a6db9e174d8a&quot;,&quot;fill_align&quot;:&quot;cm&quot;,&quot;text_align&quot;:&quot;cm&quot;,&quot;text_direction&quot;:&quot;horizontal&quot;,&quot;chip_types&quot;:[&quot;text&quot;,&quot;header&quot;]}]]"/>
  <p:tag name="KSO_WM_TEMPLATE_MASTER_TYPE" val="1"/>
  <p:tag name="KSO_WM_TEMPLATE_COLOR_TYPE" val="1"/>
  <p:tag name="KSO_WM_SLIDE_SIZE" val="700*380"/>
  <p:tag name="KSO_WM_SLIDE_POSITION" val="130*79"/>
  <p:tag name="KSO_WM_CHIP_GROUPID" val="5ebf6661ddc3daf3fef3f760"/>
  <p:tag name="KSO_WM_SLIDE_LAYOUT_INFO" val="{&quot;id&quot;:&quot;2020-11-05T09:19:14&quot;,&quot;maxSize&quot;:{&quot;size1&quot;:55.025902781871167},&quot;minSize&quot;:{&quot;size1&quot;:49.825902781871164},&quot;normalSize&quot;:{&quot;size1&quot;:55.02590278187116},&quot;subLayout&quot;:[{&quot;id&quot;:&quot;2020-11-05T09:19:14&quot;,&quot;margin&quot;:{&quot;bottom&quot;:0.3720366358757019,&quot;left&quot;:4.5896391868591309,&quot;right&quot;:4.5824065208435059,&quot;top&quot;:4.4854865074157715},&quot;type&quot;:0},{&quot;id&quot;:&quot;2020-11-05T09:19:14&quot;,&quot;margin&quot;:{&quot;bottom&quot;:4.4854917526245117,&quot;left&quot;:4.5896391868591309,&quot;right&quot;:14.330286979675293,&quot;top&quot;:0.23816074430942535},&quot;type&quot;:0}],&quot;type&quot;:0}"/>
  <p:tag name="KSO_WM_SLIDE_BK_DARK_LIGHT" val="2"/>
  <p:tag name="KSO_WM_SLIDE_BACKGROUND_TYPE" val="general"/>
  <p:tag name="KSO_WM_SLIDE_SUPPORT_FEATURE_TYPE" val="0"/>
  <p:tag name="KSO_WM_TEMPLATE_MASTER_THUMB_INDEX" val="13"/>
  <p:tag name="KSO_WM_TEMPLATE_ASSEMBLE_XID" val="5fa352eba8fc48be80830845"/>
  <p:tag name="KSO_WM_TEMPLATE_ASSEMBLE_GROUPID" val="5f9f80b2e206d3a5ffe887fc"/>
  <p:tag name="KSO_WM_SLIDE_MODEL_TYPE" val="cover"/>
</p:tagLst>
</file>

<file path=ppt/tags/tag172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73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74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75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76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77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78.xml><?xml version="1.0" encoding="utf-8"?>
<p:tagLst xmlns:p="http://schemas.openxmlformats.org/presentationml/2006/main">
  <p:tag name="KSO_WM_BEAUTIFY_FLAG" val="#wm#"/>
  <p:tag name="KSO_WM_TEMPLATE_CATEGORY" val="custom"/>
  <p:tag name="KSO_WM_TEMPLATE_INDEX" val="20184624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24"/>
</p:tagLst>
</file>

<file path=ppt/tags/tag78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624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2728_1"/>
  <p:tag name="KSO_WM_TEMPLATE_CATEGORY" val="custom"/>
  <p:tag name="KSO_WM_TEMPLATE_INDEX" val="20184624"/>
  <p:tag name="KSO_WM_TEMPLATE_SUBCATEGORY" val="0"/>
  <p:tag name="KSO_WM_TEMPLATE_THUMBS_INDEX" val="1、2、3、4、5、7、10、16、17、18、19、20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14707_1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d"/>
  <p:tag name="KSO_WM_UNIT_DEC_AREA_ID" val="d0cea45b890f408199d286bab19124bd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464db48d40f4bf6a257bc7f13080a7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24"/>
  <p:tag name="KSO_WM_UNIT_TYPE" val="a"/>
  <p:tag name="KSO_WM_UNIT_INDEX" val="1"/>
  <p:tag name="KSO_WM_UNIT_ISNUMDGMTITLE" val="0"/>
  <p:tag name="KSO_WM_UNIT_PRESET_TEXT" val="新媒体运营月度计划"/>
  <p:tag name="KSO_WM_UNIT_BLOCK" val="0"/>
  <p:tag name="KSO_WM_UNIT_DEC_AREA_ID" val="e77492da586d49598b0bf1f7e1b7652a"/>
  <p:tag name="KSO_WM_UNIT_DEFAULT_FONT" val="24;60;4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15"/>
  <p:tag name="KSO_WM_UNIT_TEXT_FILL_FORE_SCHEMECOLOR_INDEX" val="13"/>
  <p:tag name="KSO_WM_UNIT_TEXT_FILL_TYPE" val="1"/>
  <p:tag name="KSO_WM_TEMPLATE_ASSEMBLE_XID" val="5fa352eba8fc48be80830845"/>
  <p:tag name="KSO_WM_TEMPLATE_ASSEMBLE_GROUPID" val="5f9f80b2e206d3a5ffe887fc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63"/>
  <p:tag name="KSO_WM_UNIT_TYPE" val="b"/>
  <p:tag name="KSO_WM_UNIT_INDEX" val="1"/>
  <p:tag name="KSO_WM_UNIT_ISNUMDGMTITLE" val="0"/>
  <p:tag name="KSO_WM_UNIT_PRESET_TEXT" val="单击此处添加文本具体内容，简明扼要地阐述你的观点"/>
  <p:tag name="KSO_WM_UNIT_BLOCK" val="0"/>
  <p:tag name="KSO_WM_UNIT_DEC_AREA_ID" val="9e4eb6c7fa1e4ff6a6b4616b455b4919"/>
  <p:tag name="KSO_WM_UNIT_DEFAULT_FONT" val="18;24;2"/>
  <p:tag name="KSO_WM_CHIP_GROUPID" val="5f2a1a4945e1f15ec24fe3ea"/>
  <p:tag name="KSO_WM_CHIP_XID" val="5f2a1a4945e1f15ec24fe3eb"/>
  <p:tag name="KSO_WM_CHIP_FILLAREA_FILL_RULE" val="{&quot;fill_align&quot;:&quot;cm&quot;,&quot;fill_mode&quot;:&quot;adaptive&quot;,&quot;sacle_strategy&quot;:&quot;smart&quot;}"/>
  <p:tag name="KSO_WM_ASSEMBLE_CHIP_INDEX" val="39bb5d751ecb448299cfc7886f959466"/>
  <p:tag name="KSO_WM_UNIT_TEXT_FILL_FORE_SCHEMECOLOR_INDEX_BRIGHTNESS" val="0.35"/>
  <p:tag name="KSO_WM_UNIT_TEXT_FILL_FORE_SCHEMECOLOR_INDEX" val="13"/>
  <p:tag name="KSO_WM_UNIT_TEXT_FILL_TYPE" val="1"/>
  <p:tag name="KSO_WM_TEMPLATE_ASSEMBLE_XID" val="5fa352eba8fc48be80830845"/>
  <p:tag name="KSO_WM_TEMPLATE_ASSEMBLE_GROUPID" val="5f9f80b2e206d3a5ffe887fc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2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e"/>
  <p:tag name="KSO_WM_UNIT_DEC_AREA_ID" val="12ac4d97f08345e7b3971aae899f848f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ab7a55c65a5b48459006f193ad5743f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2e5db8aabdc943a5835bacc541db81c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3da5728a918948a6861728b90e4171d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64fcc647c452407c9bc83df2bef9515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bda1278ae564425a41a0724d2be76cc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14707_1*a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28;2"/>
  <p:tag name="KSO_WM_UNIT_BLOCK" val="0"/>
  <p:tag name="KSO_WM_UNIT_DEC_AREA_ID" val="926f4b9e46724efe8c187f8786db5cb7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ffce646ddf81409c8f4b7794fd8ceb11"/>
  <p:tag name="KSO_WM_UNIT_TEXT_FILL_FORE_SCHEMECOLOR_INDEX_BRIGHTNESS" val="0.15"/>
  <p:tag name="KSO_WM_UNIT_TEXT_FILL_FORE_SCHEMECOLOR_INDEX" val="13"/>
  <p:tag name="KSO_WM_UNIT_TEXT_FILL_TYPE" val="1"/>
  <p:tag name="KSO_WM_TEMPLATE_ASSEMBLE_XID" val="5fa352eba8fc48be8083083b"/>
  <p:tag name="KSO_WM_TEMPLATE_ASSEMBLE_GROUPID" val="5f9f80b2e206d3a5ffe887fc"/>
</p:tagLst>
</file>

<file path=ppt/tags/tag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14707_1*b*1"/>
  <p:tag name="KSO_WM_TEMPLATE_CATEGORY" val="custom"/>
  <p:tag name="KSO_WM_TEMPLATE_INDEX" val="20214707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48b74fd07fe14ece881ce5a2237f23f1"/>
  <p:tag name="KSO_WM_CHIP_GROUPID" val="5ebe54990ac41c4a0a525673"/>
  <p:tag name="KSO_WM_CHIP_XID" val="5ebe54990ac41c4a0a525674"/>
  <p:tag name="KSO_WM_CHIP_FILLAREA_FILL_RULE" val="{&quot;fill_align&quot;:&quot;cm&quot;,&quot;fill_mode&quot;:&quot;adaptive&quot;,&quot;sacle_strategy&quot;:&quot;smart&quot;}"/>
  <p:tag name="KSO_WM_ASSEMBLE_CHIP_INDEX" val="ffce646ddf81409c8f4b7794fd8ceb11"/>
  <p:tag name="KSO_WM_UNIT_TEXT_FILL_FORE_SCHEMECOLOR_INDEX_BRIGHTNESS" val="0.35"/>
  <p:tag name="KSO_WM_UNIT_TEXT_FILL_FORE_SCHEMECOLOR_INDEX" val="13"/>
  <p:tag name="KSO_WM_UNIT_TEXT_FILL_TYPE" val="1"/>
  <p:tag name="KSO_WM_TEMPLATE_ASSEMBLE_XID" val="5fa352eba8fc48be8083083b"/>
  <p:tag name="KSO_WM_TEMPLATE_ASSEMBLE_GROUPID" val="5f9f80b2e206d3a5ffe887fc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4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800"/>
  <p:tag name="KSO_WM_UNIT_DEC_AREA_ID" val="a00770f6696a4800b9c355f0f7395ac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04682310141455e9457d84058a963e9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2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e"/>
  <p:tag name="KSO_WM_UNIT_DEC_AREA_ID" val="03f87bc9a4404caaac673ba49e8d0a8d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38031b0b664149bbbc8d4af462ebc184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2efb94e79fbd44a1b7c630d5ac4b2c3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415f90390864adcb4b71925e16ee598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14707_3*i*1"/>
  <p:tag name="KSO_WM_TEMPLATE_CATEGORY" val="chip"/>
  <p:tag name="KSO_WM_TEMPLATE_INDEX" val="20214707"/>
  <p:tag name="KSO_WM_UNIT_LAYERLEVEL" val="1"/>
  <p:tag name="KSO_WM_TAG_VERSION" val="1.0"/>
  <p:tag name="KSO_WM_BEAUTIFY_FLAG" val="#wm#"/>
  <p:tag name="KSO_WM_CHIP_GROUPID" val="5f9f80b2e206d3a5ffe887fc"/>
  <p:tag name="KSO_WM_CHIP_XID" val="5f9f80b2e206d3a5ffe887ff"/>
  <p:tag name="KSO_WM_UNIT_DEC_AREA_ID" val="857d7186a6014d08bf4c801359b6eac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6aebae57a7b4fb898753c037fb42b2f"/>
</p:tagLst>
</file>

<file path=ppt/theme/theme1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6005B"/>
      </a:dk2>
      <a:lt2>
        <a:srgbClr val="F1D055"/>
      </a:lt2>
      <a:accent1>
        <a:srgbClr val="C1196E"/>
      </a:accent1>
      <a:accent2>
        <a:srgbClr val="F6005B"/>
      </a:accent2>
      <a:accent3>
        <a:srgbClr val="F5F5F5"/>
      </a:accent3>
      <a:accent4>
        <a:srgbClr val="8858AD"/>
      </a:accent4>
      <a:accent5>
        <a:srgbClr val="567ED3"/>
      </a:accent5>
      <a:accent6>
        <a:srgbClr val="259D4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DEFF2"/>
      </a:dk2>
      <a:lt2>
        <a:srgbClr val="FFFFFE"/>
      </a:lt2>
      <a:accent1>
        <a:srgbClr val="768FC7"/>
      </a:accent1>
      <a:accent2>
        <a:srgbClr val="579AB5"/>
      </a:accent2>
      <a:accent3>
        <a:srgbClr val="5B9E8D"/>
      </a:accent3>
      <a:accent4>
        <a:srgbClr val="7C986D"/>
      </a:accent4>
      <a:accent5>
        <a:srgbClr val="A88C64"/>
      </a:accent5>
      <a:accent6>
        <a:srgbClr val="C6837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WPS 演示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方正书宋_GBK</vt:lpstr>
      <vt:lpstr>Wingdings</vt:lpstr>
      <vt:lpstr>微软雅黑</vt:lpstr>
      <vt:lpstr>汉仪旗黑</vt:lpstr>
      <vt:lpstr>汉仪旗黑-85S</vt:lpstr>
      <vt:lpstr>苹方-简</vt:lpstr>
      <vt:lpstr>隶书</vt:lpstr>
      <vt:lpstr>报隶-简</vt:lpstr>
      <vt:lpstr>宋体</vt:lpstr>
      <vt:lpstr>Arial Unicode MS</vt:lpstr>
      <vt:lpstr>汉仪书宋二KW</vt:lpstr>
      <vt:lpstr>Calibri</vt:lpstr>
      <vt:lpstr>Helvetica Neue</vt:lpstr>
      <vt:lpstr>黑体</vt:lpstr>
      <vt:lpstr>汉仪中黑KW</vt:lpstr>
      <vt:lpstr>Apple Color Emoji</vt:lpstr>
      <vt:lpstr>1_Office 主题</vt:lpstr>
      <vt:lpstr>1_Office 主题​​</vt:lpstr>
      <vt:lpstr>符号的演变-京东的logo</vt:lpstr>
      <vt:lpstr>符号的能指</vt:lpstr>
      <vt:lpstr>logo的颜色</vt:lpstr>
      <vt:lpstr>符号演变的过程以及原因</vt:lpstr>
      <vt:lpstr>能指与所指的关系</vt:lpstr>
      <vt:lpstr>PowerPoint 演示文稿</vt:lpstr>
      <vt:lpstr>Reference:</vt:lpstr>
      <vt:lpstr>Thx🙏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yejiani</dc:creator>
  <cp:lastModifiedBy>yejiani</cp:lastModifiedBy>
  <cp:revision>5</cp:revision>
  <dcterms:created xsi:type="dcterms:W3CDTF">2021-04-04T02:26:58Z</dcterms:created>
  <dcterms:modified xsi:type="dcterms:W3CDTF">2021-04-04T02:26:58Z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2052-3.4.2.5348</vt:lpwstr>
  </property>
</Properties>
</file>