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8FD3A-FCAD-084C-8812-80726D195D9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462BBFA-0B15-6D47-BEA2-7BD8095A1CC7}">
      <dgm:prSet phldrT="[文本]"/>
      <dgm:spPr/>
      <dgm:t>
        <a:bodyPr/>
        <a:lstStyle/>
        <a:p>
          <a:r>
            <a:rPr lang="zh-CN" altLang="en-US" dirty="0" smtClean="0"/>
            <a:t>基督教产生之前</a:t>
          </a:r>
          <a:endParaRPr lang="zh-CN" altLang="en-US" dirty="0"/>
        </a:p>
      </dgm:t>
    </dgm:pt>
    <dgm:pt modelId="{3FF36990-C7E1-C240-9CEF-72C093C6E3C6}" type="parTrans" cxnId="{A998E2BB-8C1B-AF4E-A64E-86ED2A4A52B2}">
      <dgm:prSet/>
      <dgm:spPr/>
      <dgm:t>
        <a:bodyPr/>
        <a:lstStyle/>
        <a:p>
          <a:endParaRPr lang="zh-CN" altLang="en-US"/>
        </a:p>
      </dgm:t>
    </dgm:pt>
    <dgm:pt modelId="{FE5C8735-E008-1D47-B3BA-A82552F6BE36}" type="sibTrans" cxnId="{A998E2BB-8C1B-AF4E-A64E-86ED2A4A52B2}">
      <dgm:prSet/>
      <dgm:spPr/>
      <dgm:t>
        <a:bodyPr/>
        <a:lstStyle/>
        <a:p>
          <a:endParaRPr lang="zh-CN" altLang="en-US"/>
        </a:p>
      </dgm:t>
    </dgm:pt>
    <dgm:pt modelId="{2B527A8B-3495-CA47-80A9-470C9BBA5380}">
      <dgm:prSet phldrT="[文本]"/>
      <dgm:spPr/>
      <dgm:t>
        <a:bodyPr/>
        <a:lstStyle/>
        <a:p>
          <a:r>
            <a:rPr lang="zh-CN" altLang="en-US" dirty="0" smtClean="0"/>
            <a:t>十字架被用于基督教中</a:t>
          </a:r>
          <a:endParaRPr lang="zh-CN" altLang="en-US" dirty="0"/>
        </a:p>
      </dgm:t>
    </dgm:pt>
    <dgm:pt modelId="{19DDBD8D-7252-5743-BA2F-3E3B6EF93273}" type="parTrans" cxnId="{93C4F90A-9ED3-634C-985B-046DC42D2AAD}">
      <dgm:prSet/>
      <dgm:spPr/>
      <dgm:t>
        <a:bodyPr/>
        <a:lstStyle/>
        <a:p>
          <a:endParaRPr lang="zh-CN" altLang="en-US"/>
        </a:p>
      </dgm:t>
    </dgm:pt>
    <dgm:pt modelId="{32BBA6BC-3436-9642-8D18-1B51BE8003FC}" type="sibTrans" cxnId="{93C4F90A-9ED3-634C-985B-046DC42D2AAD}">
      <dgm:prSet/>
      <dgm:spPr/>
      <dgm:t>
        <a:bodyPr/>
        <a:lstStyle/>
        <a:p>
          <a:endParaRPr lang="zh-CN" altLang="en-US"/>
        </a:p>
      </dgm:t>
    </dgm:pt>
    <dgm:pt modelId="{BD3FD248-56D0-5945-9376-F57F106D7C57}">
      <dgm:prSet/>
      <dgm:spPr/>
      <dgm:t>
        <a:bodyPr/>
        <a:lstStyle/>
        <a:p>
          <a:r>
            <a:rPr lang="zh-CN" altLang="en-US" dirty="0" smtClean="0"/>
            <a:t>墓地、国旗与教堂</a:t>
          </a:r>
          <a:endParaRPr lang="zh-CN" altLang="en-US" dirty="0"/>
        </a:p>
      </dgm:t>
    </dgm:pt>
    <dgm:pt modelId="{33C9B1A1-60F1-BE4B-9F5F-A554C3FE7D35}" type="parTrans" cxnId="{D07DC081-FB5C-7A4A-9467-D60F6B5EC773}">
      <dgm:prSet/>
      <dgm:spPr/>
      <dgm:t>
        <a:bodyPr/>
        <a:lstStyle/>
        <a:p>
          <a:endParaRPr lang="zh-CN" altLang="en-US"/>
        </a:p>
      </dgm:t>
    </dgm:pt>
    <dgm:pt modelId="{E14D4109-F2C7-C241-8102-1ACDA0D1E526}" type="sibTrans" cxnId="{D07DC081-FB5C-7A4A-9467-D60F6B5EC773}">
      <dgm:prSet/>
      <dgm:spPr/>
      <dgm:t>
        <a:bodyPr/>
        <a:lstStyle/>
        <a:p>
          <a:endParaRPr lang="zh-CN" altLang="en-US"/>
        </a:p>
      </dgm:t>
    </dgm:pt>
    <dgm:pt modelId="{AFB554D4-2C4A-2B44-826B-3489D0807E68}">
      <dgm:prSet/>
      <dgm:spPr/>
      <dgm:t>
        <a:bodyPr/>
        <a:lstStyle/>
        <a:p>
          <a:r>
            <a:rPr lang="zh-CN" altLang="en-US" dirty="0" smtClean="0"/>
            <a:t>赎罪与救赎文化符号</a:t>
          </a:r>
          <a:endParaRPr lang="zh-CN" altLang="en-US" dirty="0"/>
        </a:p>
      </dgm:t>
    </dgm:pt>
    <dgm:pt modelId="{6B5E6ABC-4D8D-5443-AADB-C1B0505DFE08}" type="parTrans" cxnId="{0993688C-9F34-2848-99B8-3BAC49EBCCE7}">
      <dgm:prSet/>
      <dgm:spPr/>
      <dgm:t>
        <a:bodyPr/>
        <a:lstStyle/>
        <a:p>
          <a:endParaRPr lang="zh-CN" altLang="en-US"/>
        </a:p>
      </dgm:t>
    </dgm:pt>
    <dgm:pt modelId="{FBBE6075-9A29-734A-8B6E-29C2640E4872}" type="sibTrans" cxnId="{0993688C-9F34-2848-99B8-3BAC49EBCCE7}">
      <dgm:prSet/>
      <dgm:spPr/>
      <dgm:t>
        <a:bodyPr/>
        <a:lstStyle/>
        <a:p>
          <a:endParaRPr lang="zh-CN" altLang="en-US"/>
        </a:p>
      </dgm:t>
    </dgm:pt>
    <dgm:pt modelId="{03B7F6E7-0AAC-7A47-B94D-6D7B1AD23624}" type="pres">
      <dgm:prSet presAssocID="{4CD8FD3A-FCAD-084C-8812-80726D195D91}" presName="Name0" presStyleCnt="0">
        <dgm:presLayoutVars>
          <dgm:dir/>
          <dgm:resizeHandles val="exact"/>
        </dgm:presLayoutVars>
      </dgm:prSet>
      <dgm:spPr/>
    </dgm:pt>
    <dgm:pt modelId="{3C3903B4-77FD-C14F-9074-63546B4C85BC}" type="pres">
      <dgm:prSet presAssocID="{0462BBFA-0B15-6D47-BEA2-7BD8095A1CC7}" presName="node" presStyleLbl="node1" presStyleIdx="0" presStyleCnt="4">
        <dgm:presLayoutVars>
          <dgm:bulletEnabled val="1"/>
        </dgm:presLayoutVars>
      </dgm:prSet>
      <dgm:spPr/>
    </dgm:pt>
    <dgm:pt modelId="{F9A0C0B6-BA30-2C48-9709-E7805AF3AFF6}" type="pres">
      <dgm:prSet presAssocID="{FE5C8735-E008-1D47-B3BA-A82552F6BE36}" presName="sibTrans" presStyleLbl="sibTrans2D1" presStyleIdx="0" presStyleCnt="3"/>
      <dgm:spPr/>
    </dgm:pt>
    <dgm:pt modelId="{301A0294-39BB-F14D-B118-E2B5BB6E67BC}" type="pres">
      <dgm:prSet presAssocID="{FE5C8735-E008-1D47-B3BA-A82552F6BE36}" presName="connectorText" presStyleLbl="sibTrans2D1" presStyleIdx="0" presStyleCnt="3"/>
      <dgm:spPr/>
    </dgm:pt>
    <dgm:pt modelId="{1EF83905-00BF-1C42-9EE6-C9F4D0C1404E}" type="pres">
      <dgm:prSet presAssocID="{2B527A8B-3495-CA47-80A9-470C9BBA5380}" presName="node" presStyleLbl="node1" presStyleIdx="1" presStyleCnt="4">
        <dgm:presLayoutVars>
          <dgm:bulletEnabled val="1"/>
        </dgm:presLayoutVars>
      </dgm:prSet>
      <dgm:spPr/>
    </dgm:pt>
    <dgm:pt modelId="{285B8535-7424-C14C-AE7C-8A3CB915834E}" type="pres">
      <dgm:prSet presAssocID="{32BBA6BC-3436-9642-8D18-1B51BE8003FC}" presName="sibTrans" presStyleLbl="sibTrans2D1" presStyleIdx="1" presStyleCnt="3"/>
      <dgm:spPr/>
    </dgm:pt>
    <dgm:pt modelId="{D7FEB2C8-17D5-8A4F-85A1-E036180C8D9D}" type="pres">
      <dgm:prSet presAssocID="{32BBA6BC-3436-9642-8D18-1B51BE8003FC}" presName="connectorText" presStyleLbl="sibTrans2D1" presStyleIdx="1" presStyleCnt="3"/>
      <dgm:spPr/>
    </dgm:pt>
    <dgm:pt modelId="{C89F8271-5DAC-C74E-A835-9791E049B96F}" type="pres">
      <dgm:prSet presAssocID="{BD3FD248-56D0-5945-9376-F57F106D7C57}" presName="node" presStyleLbl="node1" presStyleIdx="2" presStyleCnt="4">
        <dgm:presLayoutVars>
          <dgm:bulletEnabled val="1"/>
        </dgm:presLayoutVars>
      </dgm:prSet>
      <dgm:spPr/>
    </dgm:pt>
    <dgm:pt modelId="{704E36AB-1ECB-A749-A8D2-9D853CA64037}" type="pres">
      <dgm:prSet presAssocID="{E14D4109-F2C7-C241-8102-1ACDA0D1E526}" presName="sibTrans" presStyleLbl="sibTrans2D1" presStyleIdx="2" presStyleCnt="3"/>
      <dgm:spPr/>
    </dgm:pt>
    <dgm:pt modelId="{DBDE1361-B981-104D-9501-E935B9773C57}" type="pres">
      <dgm:prSet presAssocID="{E14D4109-F2C7-C241-8102-1ACDA0D1E526}" presName="connectorText" presStyleLbl="sibTrans2D1" presStyleIdx="2" presStyleCnt="3"/>
      <dgm:spPr/>
    </dgm:pt>
    <dgm:pt modelId="{BA0BC03D-3EA3-2A46-89C0-927AD71623F3}" type="pres">
      <dgm:prSet presAssocID="{AFB554D4-2C4A-2B44-826B-3489D0807E68}" presName="node" presStyleLbl="node1" presStyleIdx="3" presStyleCnt="4">
        <dgm:presLayoutVars>
          <dgm:bulletEnabled val="1"/>
        </dgm:presLayoutVars>
      </dgm:prSet>
      <dgm:spPr/>
    </dgm:pt>
  </dgm:ptLst>
  <dgm:cxnLst>
    <dgm:cxn modelId="{D07DC081-FB5C-7A4A-9467-D60F6B5EC773}" srcId="{4CD8FD3A-FCAD-084C-8812-80726D195D91}" destId="{BD3FD248-56D0-5945-9376-F57F106D7C57}" srcOrd="2" destOrd="0" parTransId="{33C9B1A1-60F1-BE4B-9F5F-A554C3FE7D35}" sibTransId="{E14D4109-F2C7-C241-8102-1ACDA0D1E526}"/>
    <dgm:cxn modelId="{1B693CB0-66C6-444E-86BD-1859AF029270}" type="presOf" srcId="{FE5C8735-E008-1D47-B3BA-A82552F6BE36}" destId="{301A0294-39BB-F14D-B118-E2B5BB6E67BC}" srcOrd="1" destOrd="0" presId="urn:microsoft.com/office/officeart/2005/8/layout/process1"/>
    <dgm:cxn modelId="{0BFFBBB5-51BD-704C-AE48-0DC8E9C66CC4}" type="presOf" srcId="{AFB554D4-2C4A-2B44-826B-3489D0807E68}" destId="{BA0BC03D-3EA3-2A46-89C0-927AD71623F3}" srcOrd="0" destOrd="0" presId="urn:microsoft.com/office/officeart/2005/8/layout/process1"/>
    <dgm:cxn modelId="{D47A2F6C-AC73-074B-B4FB-C1B620D74BD8}" type="presOf" srcId="{0462BBFA-0B15-6D47-BEA2-7BD8095A1CC7}" destId="{3C3903B4-77FD-C14F-9074-63546B4C85BC}" srcOrd="0" destOrd="0" presId="urn:microsoft.com/office/officeart/2005/8/layout/process1"/>
    <dgm:cxn modelId="{36EE2703-ABED-7D41-96B0-2BF46A6A1E29}" type="presOf" srcId="{32BBA6BC-3436-9642-8D18-1B51BE8003FC}" destId="{D7FEB2C8-17D5-8A4F-85A1-E036180C8D9D}" srcOrd="1" destOrd="0" presId="urn:microsoft.com/office/officeart/2005/8/layout/process1"/>
    <dgm:cxn modelId="{B62C907C-631B-FD41-8F6B-B95797031111}" type="presOf" srcId="{32BBA6BC-3436-9642-8D18-1B51BE8003FC}" destId="{285B8535-7424-C14C-AE7C-8A3CB915834E}" srcOrd="0" destOrd="0" presId="urn:microsoft.com/office/officeart/2005/8/layout/process1"/>
    <dgm:cxn modelId="{0993688C-9F34-2848-99B8-3BAC49EBCCE7}" srcId="{4CD8FD3A-FCAD-084C-8812-80726D195D91}" destId="{AFB554D4-2C4A-2B44-826B-3489D0807E68}" srcOrd="3" destOrd="0" parTransId="{6B5E6ABC-4D8D-5443-AADB-C1B0505DFE08}" sibTransId="{FBBE6075-9A29-734A-8B6E-29C2640E4872}"/>
    <dgm:cxn modelId="{37B46D82-74C6-7D4B-9D3B-5D03EB0182DB}" type="presOf" srcId="{E14D4109-F2C7-C241-8102-1ACDA0D1E526}" destId="{DBDE1361-B981-104D-9501-E935B9773C57}" srcOrd="1" destOrd="0" presId="urn:microsoft.com/office/officeart/2005/8/layout/process1"/>
    <dgm:cxn modelId="{93C4F90A-9ED3-634C-985B-046DC42D2AAD}" srcId="{4CD8FD3A-FCAD-084C-8812-80726D195D91}" destId="{2B527A8B-3495-CA47-80A9-470C9BBA5380}" srcOrd="1" destOrd="0" parTransId="{19DDBD8D-7252-5743-BA2F-3E3B6EF93273}" sibTransId="{32BBA6BC-3436-9642-8D18-1B51BE8003FC}"/>
    <dgm:cxn modelId="{A998E2BB-8C1B-AF4E-A64E-86ED2A4A52B2}" srcId="{4CD8FD3A-FCAD-084C-8812-80726D195D91}" destId="{0462BBFA-0B15-6D47-BEA2-7BD8095A1CC7}" srcOrd="0" destOrd="0" parTransId="{3FF36990-C7E1-C240-9CEF-72C093C6E3C6}" sibTransId="{FE5C8735-E008-1D47-B3BA-A82552F6BE36}"/>
    <dgm:cxn modelId="{0151BF2F-7E8A-5340-B734-744568EA1728}" type="presOf" srcId="{BD3FD248-56D0-5945-9376-F57F106D7C57}" destId="{C89F8271-5DAC-C74E-A835-9791E049B96F}" srcOrd="0" destOrd="0" presId="urn:microsoft.com/office/officeart/2005/8/layout/process1"/>
    <dgm:cxn modelId="{6C887BA7-20F6-E943-9994-919334443226}" type="presOf" srcId="{FE5C8735-E008-1D47-B3BA-A82552F6BE36}" destId="{F9A0C0B6-BA30-2C48-9709-E7805AF3AFF6}" srcOrd="0" destOrd="0" presId="urn:microsoft.com/office/officeart/2005/8/layout/process1"/>
    <dgm:cxn modelId="{DAA960D9-0919-3E4F-A052-915C3B56F456}" type="presOf" srcId="{2B527A8B-3495-CA47-80A9-470C9BBA5380}" destId="{1EF83905-00BF-1C42-9EE6-C9F4D0C1404E}" srcOrd="0" destOrd="0" presId="urn:microsoft.com/office/officeart/2005/8/layout/process1"/>
    <dgm:cxn modelId="{BC41CBE2-B7B6-DF4A-B0AF-BA39DCDEC936}" type="presOf" srcId="{E14D4109-F2C7-C241-8102-1ACDA0D1E526}" destId="{704E36AB-1ECB-A749-A8D2-9D853CA64037}" srcOrd="0" destOrd="0" presId="urn:microsoft.com/office/officeart/2005/8/layout/process1"/>
    <dgm:cxn modelId="{E957D153-43E0-3948-9F46-EAE5C3CCD057}" type="presOf" srcId="{4CD8FD3A-FCAD-084C-8812-80726D195D91}" destId="{03B7F6E7-0AAC-7A47-B94D-6D7B1AD23624}" srcOrd="0" destOrd="0" presId="urn:microsoft.com/office/officeart/2005/8/layout/process1"/>
    <dgm:cxn modelId="{FD7AA942-0465-6746-8055-FC873FF55101}" type="presParOf" srcId="{03B7F6E7-0AAC-7A47-B94D-6D7B1AD23624}" destId="{3C3903B4-77FD-C14F-9074-63546B4C85BC}" srcOrd="0" destOrd="0" presId="urn:microsoft.com/office/officeart/2005/8/layout/process1"/>
    <dgm:cxn modelId="{5274686F-5664-E142-9734-54F97F6C2D4E}" type="presParOf" srcId="{03B7F6E7-0AAC-7A47-B94D-6D7B1AD23624}" destId="{F9A0C0B6-BA30-2C48-9709-E7805AF3AFF6}" srcOrd="1" destOrd="0" presId="urn:microsoft.com/office/officeart/2005/8/layout/process1"/>
    <dgm:cxn modelId="{0F190BFB-7EBC-5A4A-A1CE-9A0AAD5B5F01}" type="presParOf" srcId="{F9A0C0B6-BA30-2C48-9709-E7805AF3AFF6}" destId="{301A0294-39BB-F14D-B118-E2B5BB6E67BC}" srcOrd="0" destOrd="0" presId="urn:microsoft.com/office/officeart/2005/8/layout/process1"/>
    <dgm:cxn modelId="{356BC7F4-DB88-9B43-B9DD-67E1279059A6}" type="presParOf" srcId="{03B7F6E7-0AAC-7A47-B94D-6D7B1AD23624}" destId="{1EF83905-00BF-1C42-9EE6-C9F4D0C1404E}" srcOrd="2" destOrd="0" presId="urn:microsoft.com/office/officeart/2005/8/layout/process1"/>
    <dgm:cxn modelId="{9854E7EA-8AF9-2147-8A15-8672050905C6}" type="presParOf" srcId="{03B7F6E7-0AAC-7A47-B94D-6D7B1AD23624}" destId="{285B8535-7424-C14C-AE7C-8A3CB915834E}" srcOrd="3" destOrd="0" presId="urn:microsoft.com/office/officeart/2005/8/layout/process1"/>
    <dgm:cxn modelId="{2B7122A3-EB83-F345-938A-5119184BC3FA}" type="presParOf" srcId="{285B8535-7424-C14C-AE7C-8A3CB915834E}" destId="{D7FEB2C8-17D5-8A4F-85A1-E036180C8D9D}" srcOrd="0" destOrd="0" presId="urn:microsoft.com/office/officeart/2005/8/layout/process1"/>
    <dgm:cxn modelId="{C2FDB354-7E98-4B4E-ADA5-82269DAA4432}" type="presParOf" srcId="{03B7F6E7-0AAC-7A47-B94D-6D7B1AD23624}" destId="{C89F8271-5DAC-C74E-A835-9791E049B96F}" srcOrd="4" destOrd="0" presId="urn:microsoft.com/office/officeart/2005/8/layout/process1"/>
    <dgm:cxn modelId="{F1B73011-44A2-4C4A-A39A-1B0A96C8A62F}" type="presParOf" srcId="{03B7F6E7-0AAC-7A47-B94D-6D7B1AD23624}" destId="{704E36AB-1ECB-A749-A8D2-9D853CA64037}" srcOrd="5" destOrd="0" presId="urn:microsoft.com/office/officeart/2005/8/layout/process1"/>
    <dgm:cxn modelId="{8F26B302-47C1-1443-ABF7-F93F4D600B6C}" type="presParOf" srcId="{704E36AB-1ECB-A749-A8D2-9D853CA64037}" destId="{DBDE1361-B981-104D-9501-E935B9773C57}" srcOrd="0" destOrd="0" presId="urn:microsoft.com/office/officeart/2005/8/layout/process1"/>
    <dgm:cxn modelId="{6B511FA7-E601-A048-9137-5651F3D938FB}" type="presParOf" srcId="{03B7F6E7-0AAC-7A47-B94D-6D7B1AD23624}" destId="{BA0BC03D-3EA3-2A46-89C0-927AD71623F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03B4-77FD-C14F-9074-63546B4C85BC}">
      <dsp:nvSpPr>
        <dsp:cNvPr id="0" name=""/>
        <dsp:cNvSpPr/>
      </dsp:nvSpPr>
      <dsp:spPr>
        <a:xfrm>
          <a:off x="3571" y="122216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基督教产生之前</a:t>
          </a:r>
          <a:endParaRPr lang="zh-CN" altLang="en-US" sz="2100" kern="1200" dirty="0"/>
        </a:p>
      </dsp:txBody>
      <dsp:txXfrm>
        <a:off x="31015" y="1249604"/>
        <a:ext cx="1506815" cy="882133"/>
      </dsp:txXfrm>
    </dsp:sp>
    <dsp:sp modelId="{F9A0C0B6-BA30-2C48-9709-E7805AF3AFF6}">
      <dsp:nvSpPr>
        <dsp:cNvPr id="0" name=""/>
        <dsp:cNvSpPr/>
      </dsp:nvSpPr>
      <dsp:spPr>
        <a:xfrm>
          <a:off x="1721445" y="1497020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21445" y="1574480"/>
        <a:ext cx="231757" cy="232382"/>
      </dsp:txXfrm>
    </dsp:sp>
    <dsp:sp modelId="{1EF83905-00BF-1C42-9EE6-C9F4D0C1404E}">
      <dsp:nvSpPr>
        <dsp:cNvPr id="0" name=""/>
        <dsp:cNvSpPr/>
      </dsp:nvSpPr>
      <dsp:spPr>
        <a:xfrm>
          <a:off x="2189956" y="122216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十字架被用于基督教中</a:t>
          </a:r>
          <a:endParaRPr lang="zh-CN" altLang="en-US" sz="2100" kern="1200" dirty="0"/>
        </a:p>
      </dsp:txBody>
      <dsp:txXfrm>
        <a:off x="2217400" y="1249604"/>
        <a:ext cx="1506815" cy="882133"/>
      </dsp:txXfrm>
    </dsp:sp>
    <dsp:sp modelId="{285B8535-7424-C14C-AE7C-8A3CB915834E}">
      <dsp:nvSpPr>
        <dsp:cNvPr id="0" name=""/>
        <dsp:cNvSpPr/>
      </dsp:nvSpPr>
      <dsp:spPr>
        <a:xfrm>
          <a:off x="3907829" y="1497020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07829" y="1574480"/>
        <a:ext cx="231757" cy="232382"/>
      </dsp:txXfrm>
    </dsp:sp>
    <dsp:sp modelId="{C89F8271-5DAC-C74E-A835-9791E049B96F}">
      <dsp:nvSpPr>
        <dsp:cNvPr id="0" name=""/>
        <dsp:cNvSpPr/>
      </dsp:nvSpPr>
      <dsp:spPr>
        <a:xfrm>
          <a:off x="4376340" y="122216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墓地、国旗与教堂</a:t>
          </a:r>
          <a:endParaRPr lang="zh-CN" altLang="en-US" sz="2100" kern="1200" dirty="0"/>
        </a:p>
      </dsp:txBody>
      <dsp:txXfrm>
        <a:off x="4403784" y="1249604"/>
        <a:ext cx="1506815" cy="882133"/>
      </dsp:txXfrm>
    </dsp:sp>
    <dsp:sp modelId="{704E36AB-1ECB-A749-A8D2-9D853CA64037}">
      <dsp:nvSpPr>
        <dsp:cNvPr id="0" name=""/>
        <dsp:cNvSpPr/>
      </dsp:nvSpPr>
      <dsp:spPr>
        <a:xfrm>
          <a:off x="6094214" y="1497020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094214" y="1574480"/>
        <a:ext cx="231757" cy="232382"/>
      </dsp:txXfrm>
    </dsp:sp>
    <dsp:sp modelId="{BA0BC03D-3EA3-2A46-89C0-927AD71623F3}">
      <dsp:nvSpPr>
        <dsp:cNvPr id="0" name=""/>
        <dsp:cNvSpPr/>
      </dsp:nvSpPr>
      <dsp:spPr>
        <a:xfrm>
          <a:off x="6562724" y="122216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赎罪与救赎文化符号</a:t>
          </a:r>
          <a:endParaRPr lang="zh-CN" altLang="en-US" sz="2100" kern="1200" dirty="0"/>
        </a:p>
      </dsp:txBody>
      <dsp:txXfrm>
        <a:off x="6590168" y="1249604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43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4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4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3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91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96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5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1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7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7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66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jiahao.baidu.com/s?id=1551162748869829&amp;wfr=spider&amp;for=p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文化符号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方怡珺</a:t>
            </a:r>
            <a:r>
              <a:rPr kumimoji="1" lang="en-US" altLang="zh-CN" dirty="0" smtClean="0"/>
              <a:t>joy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7" y="461779"/>
            <a:ext cx="7829199" cy="5864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52702" y="5267979"/>
            <a:ext cx="221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十字架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777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能指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86007" y="1794726"/>
            <a:ext cx="2398426" cy="422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05337" y="764498"/>
            <a:ext cx="374754" cy="321187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5801" y="1875991"/>
            <a:ext cx="445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FangSong" charset="-122"/>
                <a:ea typeface="FangSong" charset="-122"/>
                <a:cs typeface="FangSong" charset="-122"/>
              </a:rPr>
              <a:t>一横一竖相互垂直的图像</a:t>
            </a:r>
            <a:endParaRPr kumimoji="1" lang="en-US" altLang="zh-CN" sz="2400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2400" dirty="0">
                <a:latin typeface="FangSong" charset="-122"/>
                <a:ea typeface="FangSong" charset="-122"/>
                <a:cs typeface="FangSong" charset="-122"/>
              </a:rPr>
              <a:t>英语“</a:t>
            </a:r>
            <a:r>
              <a:rPr kumimoji="1" lang="en-US" altLang="zh-CN" sz="2400" dirty="0">
                <a:latin typeface="FangSong" charset="-122"/>
                <a:ea typeface="FangSong" charset="-122"/>
                <a:cs typeface="FangSong" charset="-122"/>
              </a:rPr>
              <a:t>cross”</a:t>
            </a:r>
            <a:r>
              <a:rPr kumimoji="1" lang="zh-CN" altLang="en-US" sz="2400" dirty="0">
                <a:latin typeface="FangSong" charset="-122"/>
                <a:ea typeface="FangSong" charset="-122"/>
                <a:cs typeface="FangSong" charset="-122"/>
              </a:rPr>
              <a:t>或中文“十字”、“十字架”的读音 </a:t>
            </a:r>
            <a:endParaRPr kumimoji="1" lang="zh-CN" altLang="en-US" sz="2400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801" y="3524769"/>
            <a:ext cx="341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latin typeface="FangSong" charset="-122"/>
                <a:ea typeface="FangSong" charset="-122"/>
                <a:cs typeface="FangSong" charset="-122"/>
              </a:rPr>
              <a:t>所指</a:t>
            </a:r>
            <a:endParaRPr kumimoji="1" lang="zh-CN" altLang="en-US" sz="3600" b="1" dirty="0">
              <a:latin typeface="FangSong" charset="-122"/>
              <a:ea typeface="FangSong" charset="-122"/>
              <a:cs typeface="FangSong" charset="-122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13655754"/>
              </p:ext>
            </p:extLst>
          </p:nvPr>
        </p:nvGraphicFramePr>
        <p:xfrm>
          <a:off x="230839" y="3809631"/>
          <a:ext cx="8128000" cy="3381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85801" y="4315157"/>
            <a:ext cx="282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FangSong" charset="-122"/>
                <a:ea typeface="FangSong" charset="-122"/>
                <a:cs typeface="FangSong" charset="-122"/>
              </a:rPr>
              <a:t>西方：宗教符号</a:t>
            </a:r>
            <a:endParaRPr kumimoji="1" lang="zh-CN" altLang="en-US" sz="2800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84433" y="4715472"/>
            <a:ext cx="3771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中国</a:t>
            </a:r>
            <a:r>
              <a:rPr kumimoji="1" lang="en-US" altLang="zh-CN" sz="2400" dirty="0" smtClean="0">
                <a:latin typeface="FangSong" charset="-122"/>
                <a:ea typeface="FangSong" charset="-122"/>
                <a:cs typeface="FangSong" charset="-122"/>
              </a:rPr>
              <a:t>——</a:t>
            </a:r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汉字“十”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古罗马表示太阳神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墨西哥、秘鲁表示四种风和降雨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8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9" grpId="0">
        <p:bldAsOne/>
      </p:bldGraphic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罗马帝国时代的十字架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刑具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51" y="809469"/>
            <a:ext cx="4269449" cy="55688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1" y="1918740"/>
            <a:ext cx="407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右图：重刑犯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游街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钉子钉死在十字架上</a:t>
            </a:r>
            <a:endParaRPr kumimoji="1"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806653" y="4076484"/>
            <a:ext cx="3095972" cy="9460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01274" y="4195569"/>
            <a:ext cx="24513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zh-CN" altLang="en-US" sz="40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代表苦难</a:t>
            </a:r>
            <a:endParaRPr lang="zh-CN" alt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2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公元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年左右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十字架表示基督教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586802" cy="3649133"/>
          </a:xfrm>
        </p:spPr>
        <p:txBody>
          <a:bodyPr/>
          <a:lstStyle/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基督教在发展过程中用十字架符号作为象征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禁止偶像崇拜时期</a:t>
            </a:r>
            <a:r>
              <a:rPr kumimoji="1" lang="en-US" altLang="zh-CN" sz="2400" dirty="0" smtClean="0">
                <a:latin typeface="FangSong" charset="-122"/>
                <a:ea typeface="FangSong" charset="-122"/>
                <a:cs typeface="FangSong" charset="-122"/>
              </a:rPr>
              <a:t>——</a:t>
            </a:r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作为基督教传播时的视觉象征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成为国教并且承认圣象崇拜后</a:t>
            </a:r>
            <a:r>
              <a:rPr kumimoji="1" lang="en-US" altLang="zh-CN" sz="2400" dirty="0" smtClean="0">
                <a:latin typeface="FangSong" charset="-122"/>
                <a:ea typeface="FangSong" charset="-122"/>
                <a:cs typeface="FangSong" charset="-122"/>
              </a:rPr>
              <a:t>——</a:t>
            </a:r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在耶稣受难雕塑以及油画、壁画中出现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482" y="1337733"/>
            <a:ext cx="3673969" cy="4792133"/>
          </a:xfrm>
          <a:prstGeom prst="rect">
            <a:avLst/>
          </a:prstGeom>
        </p:spPr>
      </p:pic>
      <p:sp>
        <p:nvSpPr>
          <p:cNvPr id="7" name="任意形状 6"/>
          <p:cNvSpPr/>
          <p:nvPr/>
        </p:nvSpPr>
        <p:spPr>
          <a:xfrm>
            <a:off x="7073536" y="1768839"/>
            <a:ext cx="1527862" cy="3327817"/>
          </a:xfrm>
          <a:custGeom>
            <a:avLst/>
            <a:gdLst>
              <a:gd name="connsiteX0" fmla="*/ 406556 w 1527862"/>
              <a:gd name="connsiteY0" fmla="*/ 314794 h 3327817"/>
              <a:gd name="connsiteX1" fmla="*/ 346595 w 1527862"/>
              <a:gd name="connsiteY1" fmla="*/ 329784 h 3327817"/>
              <a:gd name="connsiteX2" fmla="*/ 121743 w 1527862"/>
              <a:gd name="connsiteY2" fmla="*/ 359764 h 3327817"/>
              <a:gd name="connsiteX3" fmla="*/ 76772 w 1527862"/>
              <a:gd name="connsiteY3" fmla="*/ 434715 h 3327817"/>
              <a:gd name="connsiteX4" fmla="*/ 46792 w 1527862"/>
              <a:gd name="connsiteY4" fmla="*/ 554636 h 3327817"/>
              <a:gd name="connsiteX5" fmla="*/ 16812 w 1527862"/>
              <a:gd name="connsiteY5" fmla="*/ 674558 h 3327817"/>
              <a:gd name="connsiteX6" fmla="*/ 16812 w 1527862"/>
              <a:gd name="connsiteY6" fmla="*/ 1319135 h 3327817"/>
              <a:gd name="connsiteX7" fmla="*/ 31802 w 1527862"/>
              <a:gd name="connsiteY7" fmla="*/ 1409076 h 3327817"/>
              <a:gd name="connsiteX8" fmla="*/ 46792 w 1527862"/>
              <a:gd name="connsiteY8" fmla="*/ 1514007 h 3327817"/>
              <a:gd name="connsiteX9" fmla="*/ 61782 w 1527862"/>
              <a:gd name="connsiteY9" fmla="*/ 1633928 h 3327817"/>
              <a:gd name="connsiteX10" fmla="*/ 76772 w 1527862"/>
              <a:gd name="connsiteY10" fmla="*/ 1708879 h 3327817"/>
              <a:gd name="connsiteX11" fmla="*/ 91762 w 1527862"/>
              <a:gd name="connsiteY11" fmla="*/ 1813810 h 3327817"/>
              <a:gd name="connsiteX12" fmla="*/ 121743 w 1527862"/>
              <a:gd name="connsiteY12" fmla="*/ 1933731 h 3327817"/>
              <a:gd name="connsiteX13" fmla="*/ 136733 w 1527862"/>
              <a:gd name="connsiteY13" fmla="*/ 1993692 h 3327817"/>
              <a:gd name="connsiteX14" fmla="*/ 151723 w 1527862"/>
              <a:gd name="connsiteY14" fmla="*/ 2053653 h 3327817"/>
              <a:gd name="connsiteX15" fmla="*/ 181703 w 1527862"/>
              <a:gd name="connsiteY15" fmla="*/ 2188564 h 3327817"/>
              <a:gd name="connsiteX16" fmla="*/ 211684 w 1527862"/>
              <a:gd name="connsiteY16" fmla="*/ 2248525 h 3327817"/>
              <a:gd name="connsiteX17" fmla="*/ 256654 w 1527862"/>
              <a:gd name="connsiteY17" fmla="*/ 2383436 h 3327817"/>
              <a:gd name="connsiteX18" fmla="*/ 316615 w 1527862"/>
              <a:gd name="connsiteY18" fmla="*/ 2503358 h 3327817"/>
              <a:gd name="connsiteX19" fmla="*/ 346595 w 1527862"/>
              <a:gd name="connsiteY19" fmla="*/ 2563318 h 3327817"/>
              <a:gd name="connsiteX20" fmla="*/ 376575 w 1527862"/>
              <a:gd name="connsiteY20" fmla="*/ 2653259 h 3327817"/>
              <a:gd name="connsiteX21" fmla="*/ 436536 w 1527862"/>
              <a:gd name="connsiteY21" fmla="*/ 2758191 h 3327817"/>
              <a:gd name="connsiteX22" fmla="*/ 451526 w 1527862"/>
              <a:gd name="connsiteY22" fmla="*/ 2803161 h 3327817"/>
              <a:gd name="connsiteX23" fmla="*/ 571448 w 1527862"/>
              <a:gd name="connsiteY23" fmla="*/ 3013023 h 3327817"/>
              <a:gd name="connsiteX24" fmla="*/ 601428 w 1527862"/>
              <a:gd name="connsiteY24" fmla="*/ 3043004 h 3327817"/>
              <a:gd name="connsiteX25" fmla="*/ 661389 w 1527862"/>
              <a:gd name="connsiteY25" fmla="*/ 3117954 h 3327817"/>
              <a:gd name="connsiteX26" fmla="*/ 691369 w 1527862"/>
              <a:gd name="connsiteY26" fmla="*/ 3177915 h 3327817"/>
              <a:gd name="connsiteX27" fmla="*/ 706359 w 1527862"/>
              <a:gd name="connsiteY27" fmla="*/ 3222886 h 3327817"/>
              <a:gd name="connsiteX28" fmla="*/ 751330 w 1527862"/>
              <a:gd name="connsiteY28" fmla="*/ 3267856 h 3327817"/>
              <a:gd name="connsiteX29" fmla="*/ 781310 w 1527862"/>
              <a:gd name="connsiteY29" fmla="*/ 3312827 h 3327817"/>
              <a:gd name="connsiteX30" fmla="*/ 826280 w 1527862"/>
              <a:gd name="connsiteY30" fmla="*/ 3327817 h 3327817"/>
              <a:gd name="connsiteX31" fmla="*/ 931212 w 1527862"/>
              <a:gd name="connsiteY31" fmla="*/ 3312827 h 3327817"/>
              <a:gd name="connsiteX32" fmla="*/ 1021153 w 1527862"/>
              <a:gd name="connsiteY32" fmla="*/ 3237876 h 3327817"/>
              <a:gd name="connsiteX33" fmla="*/ 1156064 w 1527862"/>
              <a:gd name="connsiteY33" fmla="*/ 3117954 h 3327817"/>
              <a:gd name="connsiteX34" fmla="*/ 1246005 w 1527862"/>
              <a:gd name="connsiteY34" fmla="*/ 2998033 h 3327817"/>
              <a:gd name="connsiteX35" fmla="*/ 1305966 w 1527862"/>
              <a:gd name="connsiteY35" fmla="*/ 2878112 h 3327817"/>
              <a:gd name="connsiteX36" fmla="*/ 1335946 w 1527862"/>
              <a:gd name="connsiteY36" fmla="*/ 2803161 h 3327817"/>
              <a:gd name="connsiteX37" fmla="*/ 1365926 w 1527862"/>
              <a:gd name="connsiteY37" fmla="*/ 2713220 h 3327817"/>
              <a:gd name="connsiteX38" fmla="*/ 1380916 w 1527862"/>
              <a:gd name="connsiteY38" fmla="*/ 2668250 h 3327817"/>
              <a:gd name="connsiteX39" fmla="*/ 1395907 w 1527862"/>
              <a:gd name="connsiteY39" fmla="*/ 2608289 h 3327817"/>
              <a:gd name="connsiteX40" fmla="*/ 1425887 w 1527862"/>
              <a:gd name="connsiteY40" fmla="*/ 2518348 h 3327817"/>
              <a:gd name="connsiteX41" fmla="*/ 1440877 w 1527862"/>
              <a:gd name="connsiteY41" fmla="*/ 2368446 h 3327817"/>
              <a:gd name="connsiteX42" fmla="*/ 1455867 w 1527862"/>
              <a:gd name="connsiteY42" fmla="*/ 2293495 h 3327817"/>
              <a:gd name="connsiteX43" fmla="*/ 1470857 w 1527862"/>
              <a:gd name="connsiteY43" fmla="*/ 2188564 h 3327817"/>
              <a:gd name="connsiteX44" fmla="*/ 1485848 w 1527862"/>
              <a:gd name="connsiteY44" fmla="*/ 2038663 h 3327817"/>
              <a:gd name="connsiteX45" fmla="*/ 1515828 w 1527862"/>
              <a:gd name="connsiteY45" fmla="*/ 1798820 h 3327817"/>
              <a:gd name="connsiteX46" fmla="*/ 1485848 w 1527862"/>
              <a:gd name="connsiteY46" fmla="*/ 974361 h 3327817"/>
              <a:gd name="connsiteX47" fmla="*/ 1470857 w 1527862"/>
              <a:gd name="connsiteY47" fmla="*/ 929391 h 3327817"/>
              <a:gd name="connsiteX48" fmla="*/ 1440877 w 1527862"/>
              <a:gd name="connsiteY48" fmla="*/ 869430 h 3327817"/>
              <a:gd name="connsiteX49" fmla="*/ 1380916 w 1527862"/>
              <a:gd name="connsiteY49" fmla="*/ 689548 h 3327817"/>
              <a:gd name="connsiteX50" fmla="*/ 1365926 w 1527862"/>
              <a:gd name="connsiteY50" fmla="*/ 629587 h 3327817"/>
              <a:gd name="connsiteX51" fmla="*/ 1335946 w 1527862"/>
              <a:gd name="connsiteY51" fmla="*/ 569627 h 3327817"/>
              <a:gd name="connsiteX52" fmla="*/ 1305966 w 1527862"/>
              <a:gd name="connsiteY52" fmla="*/ 494676 h 3327817"/>
              <a:gd name="connsiteX53" fmla="*/ 1260995 w 1527862"/>
              <a:gd name="connsiteY53" fmla="*/ 374754 h 3327817"/>
              <a:gd name="connsiteX54" fmla="*/ 1231015 w 1527862"/>
              <a:gd name="connsiteY54" fmla="*/ 314794 h 3327817"/>
              <a:gd name="connsiteX55" fmla="*/ 1186044 w 1527862"/>
              <a:gd name="connsiteY55" fmla="*/ 194872 h 3327817"/>
              <a:gd name="connsiteX56" fmla="*/ 1156064 w 1527862"/>
              <a:gd name="connsiteY56" fmla="*/ 89941 h 3327817"/>
              <a:gd name="connsiteX57" fmla="*/ 1111094 w 1527862"/>
              <a:gd name="connsiteY57" fmla="*/ 59961 h 3327817"/>
              <a:gd name="connsiteX58" fmla="*/ 1081113 w 1527862"/>
              <a:gd name="connsiteY58" fmla="*/ 29981 h 3327817"/>
              <a:gd name="connsiteX59" fmla="*/ 991172 w 1527862"/>
              <a:gd name="connsiteY59" fmla="*/ 0 h 3327817"/>
              <a:gd name="connsiteX60" fmla="*/ 526477 w 1527862"/>
              <a:gd name="connsiteY60" fmla="*/ 14991 h 3327817"/>
              <a:gd name="connsiteX61" fmla="*/ 466516 w 1527862"/>
              <a:gd name="connsiteY61" fmla="*/ 29981 h 3327817"/>
              <a:gd name="connsiteX62" fmla="*/ 376575 w 1527862"/>
              <a:gd name="connsiteY62" fmla="*/ 59961 h 3327817"/>
              <a:gd name="connsiteX63" fmla="*/ 301625 w 1527862"/>
              <a:gd name="connsiteY63" fmla="*/ 134912 h 3327817"/>
              <a:gd name="connsiteX64" fmla="*/ 226674 w 1527862"/>
              <a:gd name="connsiteY64" fmla="*/ 254833 h 3327817"/>
              <a:gd name="connsiteX65" fmla="*/ 196694 w 1527862"/>
              <a:gd name="connsiteY65" fmla="*/ 359764 h 3327817"/>
              <a:gd name="connsiteX66" fmla="*/ 166713 w 1527862"/>
              <a:gd name="connsiteY66" fmla="*/ 404735 h 3327817"/>
              <a:gd name="connsiteX67" fmla="*/ 121743 w 1527862"/>
              <a:gd name="connsiteY67" fmla="*/ 509666 h 332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527862" h="3327817">
                <a:moveTo>
                  <a:pt x="406556" y="314794"/>
                </a:moveTo>
                <a:cubicBezTo>
                  <a:pt x="386569" y="319791"/>
                  <a:pt x="367038" y="327229"/>
                  <a:pt x="346595" y="329784"/>
                </a:cubicBezTo>
                <a:cubicBezTo>
                  <a:pt x="111842" y="359128"/>
                  <a:pt x="234068" y="322322"/>
                  <a:pt x="121743" y="359764"/>
                </a:cubicBezTo>
                <a:cubicBezTo>
                  <a:pt x="79279" y="487160"/>
                  <a:pt x="138503" y="331831"/>
                  <a:pt x="76772" y="434715"/>
                </a:cubicBezTo>
                <a:cubicBezTo>
                  <a:pt x="62445" y="458594"/>
                  <a:pt x="50821" y="537175"/>
                  <a:pt x="46792" y="554636"/>
                </a:cubicBezTo>
                <a:cubicBezTo>
                  <a:pt x="37527" y="594785"/>
                  <a:pt x="16812" y="674558"/>
                  <a:pt x="16812" y="674558"/>
                </a:cubicBezTo>
                <a:cubicBezTo>
                  <a:pt x="-4233" y="990211"/>
                  <a:pt x="-6935" y="915452"/>
                  <a:pt x="16812" y="1319135"/>
                </a:cubicBezTo>
                <a:cubicBezTo>
                  <a:pt x="18597" y="1349476"/>
                  <a:pt x="27180" y="1379036"/>
                  <a:pt x="31802" y="1409076"/>
                </a:cubicBezTo>
                <a:cubicBezTo>
                  <a:pt x="37174" y="1443997"/>
                  <a:pt x="42122" y="1478985"/>
                  <a:pt x="46792" y="1514007"/>
                </a:cubicBezTo>
                <a:cubicBezTo>
                  <a:pt x="52116" y="1553938"/>
                  <a:pt x="55656" y="1594112"/>
                  <a:pt x="61782" y="1633928"/>
                </a:cubicBezTo>
                <a:cubicBezTo>
                  <a:pt x="65656" y="1659110"/>
                  <a:pt x="72583" y="1683747"/>
                  <a:pt x="76772" y="1708879"/>
                </a:cubicBezTo>
                <a:cubicBezTo>
                  <a:pt x="82580" y="1743730"/>
                  <a:pt x="84833" y="1779164"/>
                  <a:pt x="91762" y="1813810"/>
                </a:cubicBezTo>
                <a:cubicBezTo>
                  <a:pt x="99843" y="1854214"/>
                  <a:pt x="111749" y="1893757"/>
                  <a:pt x="121743" y="1933731"/>
                </a:cubicBezTo>
                <a:lnTo>
                  <a:pt x="136733" y="1993692"/>
                </a:lnTo>
                <a:cubicBezTo>
                  <a:pt x="141730" y="2013679"/>
                  <a:pt x="147683" y="2033451"/>
                  <a:pt x="151723" y="2053653"/>
                </a:cubicBezTo>
                <a:cubicBezTo>
                  <a:pt x="155793" y="2074005"/>
                  <a:pt x="172630" y="2164370"/>
                  <a:pt x="181703" y="2188564"/>
                </a:cubicBezTo>
                <a:cubicBezTo>
                  <a:pt x="189549" y="2209487"/>
                  <a:pt x="201690" y="2228538"/>
                  <a:pt x="211684" y="2248525"/>
                </a:cubicBezTo>
                <a:cubicBezTo>
                  <a:pt x="227962" y="2313636"/>
                  <a:pt x="225864" y="2316725"/>
                  <a:pt x="256654" y="2383436"/>
                </a:cubicBezTo>
                <a:cubicBezTo>
                  <a:pt x="275383" y="2424015"/>
                  <a:pt x="296628" y="2463384"/>
                  <a:pt x="316615" y="2503358"/>
                </a:cubicBezTo>
                <a:cubicBezTo>
                  <a:pt x="326608" y="2523345"/>
                  <a:pt x="339529" y="2542119"/>
                  <a:pt x="346595" y="2563318"/>
                </a:cubicBezTo>
                <a:cubicBezTo>
                  <a:pt x="356588" y="2593298"/>
                  <a:pt x="359045" y="2626965"/>
                  <a:pt x="376575" y="2653259"/>
                </a:cubicBezTo>
                <a:cubicBezTo>
                  <a:pt x="406686" y="2698425"/>
                  <a:pt x="413713" y="2704936"/>
                  <a:pt x="436536" y="2758191"/>
                </a:cubicBezTo>
                <a:cubicBezTo>
                  <a:pt x="442760" y="2772714"/>
                  <a:pt x="445302" y="2788638"/>
                  <a:pt x="451526" y="2803161"/>
                </a:cubicBezTo>
                <a:cubicBezTo>
                  <a:pt x="474106" y="2855847"/>
                  <a:pt x="557264" y="2998839"/>
                  <a:pt x="571448" y="3013023"/>
                </a:cubicBezTo>
                <a:cubicBezTo>
                  <a:pt x="581441" y="3023017"/>
                  <a:pt x="592599" y="3031968"/>
                  <a:pt x="601428" y="3043004"/>
                </a:cubicBezTo>
                <a:cubicBezTo>
                  <a:pt x="677057" y="3137542"/>
                  <a:pt x="589008" y="3045575"/>
                  <a:pt x="661389" y="3117954"/>
                </a:cubicBezTo>
                <a:cubicBezTo>
                  <a:pt x="671382" y="3137941"/>
                  <a:pt x="682567" y="3157376"/>
                  <a:pt x="691369" y="3177915"/>
                </a:cubicBezTo>
                <a:cubicBezTo>
                  <a:pt x="697593" y="3192439"/>
                  <a:pt x="697594" y="3209739"/>
                  <a:pt x="706359" y="3222886"/>
                </a:cubicBezTo>
                <a:cubicBezTo>
                  <a:pt x="718118" y="3240525"/>
                  <a:pt x="737759" y="3251570"/>
                  <a:pt x="751330" y="3267856"/>
                </a:cubicBezTo>
                <a:cubicBezTo>
                  <a:pt x="762864" y="3281696"/>
                  <a:pt x="767242" y="3301572"/>
                  <a:pt x="781310" y="3312827"/>
                </a:cubicBezTo>
                <a:cubicBezTo>
                  <a:pt x="793648" y="3322698"/>
                  <a:pt x="811290" y="3322820"/>
                  <a:pt x="826280" y="3327817"/>
                </a:cubicBezTo>
                <a:cubicBezTo>
                  <a:pt x="861257" y="3322820"/>
                  <a:pt x="897370" y="3322980"/>
                  <a:pt x="931212" y="3312827"/>
                </a:cubicBezTo>
                <a:cubicBezTo>
                  <a:pt x="966099" y="3302361"/>
                  <a:pt x="996063" y="3258785"/>
                  <a:pt x="1021153" y="3237876"/>
                </a:cubicBezTo>
                <a:cubicBezTo>
                  <a:pt x="1075465" y="3192616"/>
                  <a:pt x="1114420" y="3201243"/>
                  <a:pt x="1156064" y="3117954"/>
                </a:cubicBezTo>
                <a:cubicBezTo>
                  <a:pt x="1198685" y="3032712"/>
                  <a:pt x="1170243" y="3073795"/>
                  <a:pt x="1246005" y="2998033"/>
                </a:cubicBezTo>
                <a:cubicBezTo>
                  <a:pt x="1279808" y="2896624"/>
                  <a:pt x="1235165" y="3019715"/>
                  <a:pt x="1305966" y="2878112"/>
                </a:cubicBezTo>
                <a:cubicBezTo>
                  <a:pt x="1318000" y="2854045"/>
                  <a:pt x="1326750" y="2828449"/>
                  <a:pt x="1335946" y="2803161"/>
                </a:cubicBezTo>
                <a:cubicBezTo>
                  <a:pt x="1346746" y="2773462"/>
                  <a:pt x="1355933" y="2743200"/>
                  <a:pt x="1365926" y="2713220"/>
                </a:cubicBezTo>
                <a:cubicBezTo>
                  <a:pt x="1370923" y="2698230"/>
                  <a:pt x="1377084" y="2683579"/>
                  <a:pt x="1380916" y="2668250"/>
                </a:cubicBezTo>
                <a:cubicBezTo>
                  <a:pt x="1385913" y="2648263"/>
                  <a:pt x="1389987" y="2628022"/>
                  <a:pt x="1395907" y="2608289"/>
                </a:cubicBezTo>
                <a:cubicBezTo>
                  <a:pt x="1404988" y="2578020"/>
                  <a:pt x="1415894" y="2548328"/>
                  <a:pt x="1425887" y="2518348"/>
                </a:cubicBezTo>
                <a:cubicBezTo>
                  <a:pt x="1430884" y="2468381"/>
                  <a:pt x="1434240" y="2418222"/>
                  <a:pt x="1440877" y="2368446"/>
                </a:cubicBezTo>
                <a:cubicBezTo>
                  <a:pt x="1444244" y="2343191"/>
                  <a:pt x="1451678" y="2318627"/>
                  <a:pt x="1455867" y="2293495"/>
                </a:cubicBezTo>
                <a:cubicBezTo>
                  <a:pt x="1461675" y="2258644"/>
                  <a:pt x="1466729" y="2223654"/>
                  <a:pt x="1470857" y="2188564"/>
                </a:cubicBezTo>
                <a:cubicBezTo>
                  <a:pt x="1476724" y="2138692"/>
                  <a:pt x="1480092" y="2088548"/>
                  <a:pt x="1485848" y="2038663"/>
                </a:cubicBezTo>
                <a:cubicBezTo>
                  <a:pt x="1495083" y="1958624"/>
                  <a:pt x="1515828" y="1798820"/>
                  <a:pt x="1515828" y="1798820"/>
                </a:cubicBezTo>
                <a:cubicBezTo>
                  <a:pt x="1510439" y="1523997"/>
                  <a:pt x="1561846" y="1240348"/>
                  <a:pt x="1485848" y="974361"/>
                </a:cubicBezTo>
                <a:cubicBezTo>
                  <a:pt x="1481507" y="959168"/>
                  <a:pt x="1477081" y="943914"/>
                  <a:pt x="1470857" y="929391"/>
                </a:cubicBezTo>
                <a:cubicBezTo>
                  <a:pt x="1462054" y="908852"/>
                  <a:pt x="1447943" y="890629"/>
                  <a:pt x="1440877" y="869430"/>
                </a:cubicBezTo>
                <a:cubicBezTo>
                  <a:pt x="1370080" y="657036"/>
                  <a:pt x="1448521" y="824756"/>
                  <a:pt x="1380916" y="689548"/>
                </a:cubicBezTo>
                <a:cubicBezTo>
                  <a:pt x="1375919" y="669561"/>
                  <a:pt x="1373160" y="648877"/>
                  <a:pt x="1365926" y="629587"/>
                </a:cubicBezTo>
                <a:cubicBezTo>
                  <a:pt x="1358080" y="608664"/>
                  <a:pt x="1345021" y="590047"/>
                  <a:pt x="1335946" y="569627"/>
                </a:cubicBezTo>
                <a:cubicBezTo>
                  <a:pt x="1325018" y="545038"/>
                  <a:pt x="1315414" y="519871"/>
                  <a:pt x="1305966" y="494676"/>
                </a:cubicBezTo>
                <a:cubicBezTo>
                  <a:pt x="1276303" y="415575"/>
                  <a:pt x="1307338" y="479026"/>
                  <a:pt x="1260995" y="374754"/>
                </a:cubicBezTo>
                <a:cubicBezTo>
                  <a:pt x="1251920" y="354334"/>
                  <a:pt x="1241008" y="334781"/>
                  <a:pt x="1231015" y="314794"/>
                </a:cubicBezTo>
                <a:cubicBezTo>
                  <a:pt x="1192997" y="124703"/>
                  <a:pt x="1243943" y="329968"/>
                  <a:pt x="1186044" y="194872"/>
                </a:cubicBezTo>
                <a:cubicBezTo>
                  <a:pt x="1183558" y="189072"/>
                  <a:pt x="1165039" y="101160"/>
                  <a:pt x="1156064" y="89941"/>
                </a:cubicBezTo>
                <a:cubicBezTo>
                  <a:pt x="1144810" y="75873"/>
                  <a:pt x="1125162" y="71215"/>
                  <a:pt x="1111094" y="59961"/>
                </a:cubicBezTo>
                <a:cubicBezTo>
                  <a:pt x="1100058" y="51132"/>
                  <a:pt x="1093754" y="36301"/>
                  <a:pt x="1081113" y="29981"/>
                </a:cubicBezTo>
                <a:cubicBezTo>
                  <a:pt x="1052847" y="15848"/>
                  <a:pt x="991172" y="0"/>
                  <a:pt x="991172" y="0"/>
                </a:cubicBezTo>
                <a:cubicBezTo>
                  <a:pt x="836274" y="4997"/>
                  <a:pt x="681203" y="6149"/>
                  <a:pt x="526477" y="14991"/>
                </a:cubicBezTo>
                <a:cubicBezTo>
                  <a:pt x="505908" y="16166"/>
                  <a:pt x="486249" y="24061"/>
                  <a:pt x="466516" y="29981"/>
                </a:cubicBezTo>
                <a:cubicBezTo>
                  <a:pt x="436247" y="39062"/>
                  <a:pt x="376575" y="59961"/>
                  <a:pt x="376575" y="59961"/>
                </a:cubicBezTo>
                <a:cubicBezTo>
                  <a:pt x="319769" y="97832"/>
                  <a:pt x="338444" y="77054"/>
                  <a:pt x="301625" y="134912"/>
                </a:cubicBezTo>
                <a:cubicBezTo>
                  <a:pt x="276317" y="174681"/>
                  <a:pt x="226674" y="254833"/>
                  <a:pt x="226674" y="254833"/>
                </a:cubicBezTo>
                <a:cubicBezTo>
                  <a:pt x="221871" y="274044"/>
                  <a:pt x="207447" y="338259"/>
                  <a:pt x="196694" y="359764"/>
                </a:cubicBezTo>
                <a:cubicBezTo>
                  <a:pt x="188637" y="375878"/>
                  <a:pt x="176707" y="389745"/>
                  <a:pt x="166713" y="404735"/>
                </a:cubicBezTo>
                <a:cubicBezTo>
                  <a:pt x="134498" y="501380"/>
                  <a:pt x="159079" y="472330"/>
                  <a:pt x="121743" y="509666"/>
                </a:cubicBezTo>
              </a:path>
            </a:pathLst>
          </a:cu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59" y="1040705"/>
            <a:ext cx="3358846" cy="5089161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15090" y="4781862"/>
            <a:ext cx="7786307" cy="10093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15937" y="4747922"/>
            <a:ext cx="643637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zh-CN" alt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转折点：耶稣受难与基督教的产生</a:t>
            </a:r>
            <a:endParaRPr kumimoji="1" lang="en-US" altLang="zh-CN" sz="32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kumimoji="1" lang="zh-CN" alt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由苦难转而代表肃穆、崇高、光辉</a:t>
            </a:r>
            <a:endParaRPr lang="zh-CN" alt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61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公元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年左右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代表墓地与教堂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1" r="14764" b="2039"/>
          <a:stretch/>
        </p:blipFill>
        <p:spPr>
          <a:xfrm>
            <a:off x="708204" y="2065867"/>
            <a:ext cx="3447189" cy="345051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45" y="1723868"/>
            <a:ext cx="3446735" cy="44295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14022" y="4214862"/>
            <a:ext cx="2748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教堂在欧洲小镇一般都为最高建筑物，十字架在教堂顶上可以被全镇人看到</a:t>
            </a:r>
            <a:endParaRPr kumimoji="1" lang="zh-CN" altLang="en-US" sz="2400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14022" y="1723868"/>
            <a:ext cx="2748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墓地</a:t>
            </a:r>
            <a:r>
              <a:rPr kumimoji="1" lang="en-US" altLang="zh-CN" sz="2400" dirty="0" smtClean="0">
                <a:latin typeface="FangSong" charset="-122"/>
                <a:ea typeface="FangSong" charset="-122"/>
                <a:cs typeface="FangSong" charset="-122"/>
              </a:rPr>
              <a:t>——</a:t>
            </a:r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建在教堂后，因为其自带的死亡意味具有惊悚和恐怖的气氛</a:t>
            </a:r>
            <a:endParaRPr kumimoji="1" lang="zh-CN" altLang="en-US" sz="24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2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十字架表示救赎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1" y="3147935"/>
            <a:ext cx="9672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hlinkClick r:id="rId2"/>
              </a:rPr>
              <a:t>http://</a:t>
            </a:r>
            <a:r>
              <a:rPr kumimoji="1" lang="en-US" altLang="zh-CN" sz="2400" dirty="0" smtClean="0">
                <a:hlinkClick r:id="rId2"/>
              </a:rPr>
              <a:t>baijiahao.baidu.com/s?id=1551162748869829&amp;wfr=spider&amp;for=pc</a:t>
            </a:r>
            <a:endParaRPr kumimoji="1" lang="en-US" altLang="zh-CN" sz="2400" dirty="0" smtClean="0"/>
          </a:p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菲律宾的神奇复活节习俗。。。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除此之外，在基督教中信徒对着十字架忏悔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8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各地对十字架符号发展出的不同意义（任意性）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kumimoji="1" lang="zh-CN" altLang="en-US" sz="2800" dirty="0" smtClean="0">
                <a:latin typeface="FangSong" charset="-122"/>
                <a:ea typeface="FangSong" charset="-122"/>
                <a:cs typeface="FangSong" charset="-122"/>
              </a:rPr>
              <a:t>中国</a:t>
            </a:r>
            <a:r>
              <a:rPr kumimoji="1" lang="en-US" altLang="zh-CN" sz="2800" dirty="0" smtClean="0">
                <a:latin typeface="FangSong" charset="-122"/>
                <a:ea typeface="FangSong" charset="-122"/>
                <a:cs typeface="FangSong" charset="-122"/>
              </a:rPr>
              <a:t>——</a:t>
            </a:r>
            <a:r>
              <a:rPr kumimoji="1" lang="zh-CN" altLang="en-US" sz="2800" dirty="0" smtClean="0">
                <a:latin typeface="FangSong" charset="-122"/>
                <a:ea typeface="FangSong" charset="-122"/>
                <a:cs typeface="FangSong" charset="-122"/>
              </a:rPr>
              <a:t>汉字十</a:t>
            </a:r>
            <a:endParaRPr kumimoji="1" lang="en-US" altLang="zh-CN" sz="28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defTabSz="914400">
              <a:spcAft>
                <a:spcPts val="0"/>
              </a:spcAft>
              <a:buClrTx/>
              <a:buSzTx/>
            </a:pPr>
            <a:r>
              <a:rPr kumimoji="1" lang="zh-CN" altLang="en-US" sz="2800" dirty="0" smtClean="0">
                <a:latin typeface="FangSong" charset="-122"/>
                <a:ea typeface="FangSong" charset="-122"/>
                <a:cs typeface="FangSong" charset="-122"/>
              </a:rPr>
              <a:t>墨西哥、秘鲁</a:t>
            </a:r>
            <a:r>
              <a:rPr kumimoji="1" lang="en-US" altLang="zh-CN" sz="2800" dirty="0" smtClean="0">
                <a:latin typeface="FangSong" charset="-122"/>
                <a:ea typeface="FangSong" charset="-122"/>
                <a:cs typeface="FangSong" charset="-122"/>
              </a:rPr>
              <a:t>——</a:t>
            </a:r>
            <a:r>
              <a:rPr kumimoji="1" lang="zh-CN" altLang="en-US" sz="2800" dirty="0" smtClean="0">
                <a:latin typeface="FangSong" charset="-122"/>
                <a:ea typeface="FangSong" charset="-122"/>
                <a:cs typeface="FangSong" charset="-122"/>
              </a:rPr>
              <a:t>表达四种风和降水的崇拜</a:t>
            </a:r>
            <a:endParaRPr kumimoji="1" lang="en-US" altLang="zh-CN" sz="28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defTabSz="914400">
              <a:spcAft>
                <a:spcPts val="0"/>
              </a:spcAft>
              <a:buClrTx/>
              <a:buSzTx/>
            </a:pPr>
            <a:r>
              <a:rPr kumimoji="1" lang="zh-CN" altLang="en-US" sz="2800" dirty="0" smtClean="0">
                <a:latin typeface="FangSong" charset="-122"/>
                <a:ea typeface="FangSong" charset="-122"/>
                <a:cs typeface="FangSong" charset="-122"/>
              </a:rPr>
              <a:t>古埃及表示生殖和繁衍崇拜</a:t>
            </a:r>
            <a:r>
              <a:rPr kumimoji="1" lang="en-US" altLang="zh-CN" sz="2800" dirty="0" smtClean="0">
                <a:latin typeface="FangSong" charset="-122"/>
                <a:ea typeface="FangSong" charset="-122"/>
                <a:cs typeface="FangSong" charset="-122"/>
              </a:rPr>
              <a:t>——</a:t>
            </a:r>
            <a:r>
              <a:rPr kumimoji="1" lang="zh-CN" altLang="en-US" sz="2800" dirty="0" smtClean="0">
                <a:latin typeface="FangSong" charset="-122"/>
                <a:ea typeface="FangSong" charset="-122"/>
                <a:cs typeface="FangSong" charset="-122"/>
              </a:rPr>
              <a:t>用十字标记尼罗河水位，关系到庄稼的产量，演化成对于十字的崇拜</a:t>
            </a:r>
            <a:endParaRPr kumimoji="1" lang="zh-CN" altLang="en-US" sz="28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1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THANKS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368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3875</TotalTime>
  <Words>287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FangSong</vt:lpstr>
      <vt:lpstr>宋体</vt:lpstr>
      <vt:lpstr>Arial</vt:lpstr>
      <vt:lpstr>天体</vt:lpstr>
      <vt:lpstr>文化符号</vt:lpstr>
      <vt:lpstr>能指</vt:lpstr>
      <vt:lpstr>罗马帝国时代的十字架——刑具</vt:lpstr>
      <vt:lpstr>公元400年左右——十字架表示基督教</vt:lpstr>
      <vt:lpstr>公元500年左右——代表墓地与教堂</vt:lpstr>
      <vt:lpstr>十字架表示救赎</vt:lpstr>
      <vt:lpstr>各地对十字架符号发展出的不同意义（任意性）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文化符号</dc:title>
  <dc:creator>朱朱</dc:creator>
  <cp:lastModifiedBy>朱朱</cp:lastModifiedBy>
  <cp:revision>16</cp:revision>
  <dcterms:created xsi:type="dcterms:W3CDTF">2017-10-18T23:46:52Z</dcterms:created>
  <dcterms:modified xsi:type="dcterms:W3CDTF">2017-10-27T13:41:36Z</dcterms:modified>
</cp:coreProperties>
</file>