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线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直线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6" name="标题文本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3">
                    <a:hueOff val="708446"/>
                    <a:satOff val="-4821"/>
                    <a:lumOff val="-14251"/>
                  </a:schemeClr>
                </a:solidFill>
                <a:latin typeface="+mn-lt"/>
                <a:ea typeface="+mn-ea"/>
                <a:cs typeface="+mn-cs"/>
                <a:sym typeface="PingFang SC Semi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" name="正文级别 1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在此键入引文。”"/>
          <p:cNvSpPr txBox="1"/>
          <p:nvPr>
            <p:ph type="body" sz="quarter" idx="14"/>
          </p:nvPr>
        </p:nvSpPr>
        <p:spPr>
          <a:xfrm>
            <a:off x="1270000" y="4240176"/>
            <a:ext cx="10464800" cy="73984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直线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直线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28" name="图像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标题文本"/>
          <p:cNvSpPr txBox="1"/>
          <p:nvPr>
            <p:ph type="title"/>
          </p:nvPr>
        </p:nvSpPr>
        <p:spPr>
          <a:xfrm>
            <a:off x="508000" y="6680200"/>
            <a:ext cx="119888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3">
                    <a:hueOff val="708446"/>
                    <a:satOff val="-4821"/>
                    <a:lumOff val="-14251"/>
                  </a:schemeClr>
                </a:solidFill>
                <a:latin typeface="+mn-lt"/>
                <a:ea typeface="+mn-ea"/>
                <a:cs typeface="+mn-cs"/>
                <a:sym typeface="PingFang SC Semi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文本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46" name="图像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标题文本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图像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5" name="正文级别 1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文级别 1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图像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" name="图像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图像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线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直线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唐咏佳"/>
          <p:cNvSpPr txBox="1"/>
          <p:nvPr>
            <p:ph type="body" idx="13"/>
          </p:nvPr>
        </p:nvSpPr>
        <p:spPr>
          <a:xfrm>
            <a:off x="508000" y="3498850"/>
            <a:ext cx="7200900" cy="520701"/>
          </a:xfrm>
          <a:prstGeom prst="rect">
            <a:avLst/>
          </a:prstGeom>
        </p:spPr>
        <p:txBody>
          <a:bodyPr/>
          <a:lstStyle/>
          <a:p>
            <a:pPr/>
            <a:r>
              <a:t>唐咏佳</a:t>
            </a:r>
          </a:p>
        </p:txBody>
      </p:sp>
      <p:sp>
        <p:nvSpPr>
          <p:cNvPr id="128" name="星巴克标志"/>
          <p:cNvSpPr txBox="1"/>
          <p:nvPr>
            <p:ph type="ctrTitle"/>
          </p:nvPr>
        </p:nvSpPr>
        <p:spPr>
          <a:xfrm>
            <a:off x="508000" y="4307615"/>
            <a:ext cx="7200901" cy="2413001"/>
          </a:xfrm>
          <a:prstGeom prst="rect">
            <a:avLst/>
          </a:prstGeom>
        </p:spPr>
        <p:txBody>
          <a:bodyPr/>
          <a:lstStyle/>
          <a:p>
            <a:pPr/>
            <a:r>
              <a:t>星巴克标志</a:t>
            </a:r>
          </a:p>
        </p:txBody>
      </p:sp>
      <p:sp>
        <p:nvSpPr>
          <p:cNvPr id="129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0" name="1E97D52F-132D-46AB-87D8-9DFCF43E8CDB-L0-001.jpeg" descr="1E97D52F-132D-46AB-87D8-9DFCF43E8CDB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012" y="3057256"/>
            <a:ext cx="4578887" cy="4578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4ADE0D97-535B-4F15-8213-E46AF8EAD7BF-L0-001.jpeg" descr="4ADE0D97-535B-4F15-8213-E46AF8EAD7BF-L0-001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33" name="能指——海妖塞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能指——海妖塞壬</a:t>
            </a:r>
          </a:p>
        </p:txBody>
      </p:sp>
      <p:sp>
        <p:nvSpPr>
          <p:cNvPr id="134" name="出处：《奥德赛》…"/>
          <p:cNvSpPr txBox="1"/>
          <p:nvPr>
            <p:ph type="body" sz="half" idx="1"/>
          </p:nvPr>
        </p:nvSpPr>
        <p:spPr>
          <a:xfrm>
            <a:off x="892302" y="2730500"/>
            <a:ext cx="5816601" cy="6350000"/>
          </a:xfrm>
          <a:prstGeom prst="rect">
            <a:avLst/>
          </a:prstGeom>
        </p:spPr>
        <p:txBody>
          <a:bodyPr/>
          <a:lstStyle/>
          <a:p>
            <a:pPr/>
            <a:r>
              <a:t>出处：《奥德赛》</a:t>
            </a:r>
          </a:p>
          <a:p>
            <a:pPr/>
            <a:r>
              <a:t>歌声引诱航海者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2"/>
      <p:bldP build="whole" bldLvl="1" animBg="1" rev="0" advAuto="0" spid="13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裴萨罗 奥特朗托大教堂"/>
          <p:cNvSpPr txBox="1"/>
          <p:nvPr>
            <p:ph type="body" idx="13"/>
          </p:nvPr>
        </p:nvSpPr>
        <p:spPr>
          <a:xfrm>
            <a:off x="508000" y="6086451"/>
            <a:ext cx="7200900" cy="527098"/>
          </a:xfrm>
          <a:prstGeom prst="rect">
            <a:avLst/>
          </a:prstGeom>
        </p:spPr>
        <p:txBody>
          <a:bodyPr/>
          <a:lstStyle/>
          <a:p>
            <a:pPr/>
            <a:r>
              <a:t>裴萨罗 奥特朗托大教堂</a:t>
            </a:r>
          </a:p>
        </p:txBody>
      </p:sp>
      <p:pic>
        <p:nvPicPr>
          <p:cNvPr id="137" name="EBA82427-1D29-4A88-9065-F381AF1A8D13-L0-001.jpeg" descr="EBA82427-1D29-4A88-9065-F381AF1A8D13-L0-001.jpe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544561"/>
            <a:ext cx="12065000" cy="5537201"/>
          </a:xfrm>
          <a:prstGeom prst="rect">
            <a:avLst/>
          </a:prstGeom>
        </p:spPr>
      </p:pic>
      <p:sp>
        <p:nvSpPr>
          <p:cNvPr id="138" name="具体化形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具体化形象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6" grpId="3"/>
      <p:bldP build="whole" bldLvl="1" animBg="1" rev="0" advAuto="0" spid="13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91BD449C-11D1-469C-8A6D-BD3DEC9DBB2B-L0-001.jpeg" descr="91BD449C-11D1-469C-8A6D-BD3DEC9DBB2B-L0-001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2565400"/>
            <a:ext cx="5842000" cy="6680201"/>
          </a:xfrm>
          <a:prstGeom prst="rect">
            <a:avLst/>
          </a:prstGeom>
        </p:spPr>
      </p:pic>
      <p:sp>
        <p:nvSpPr>
          <p:cNvPr id="141" name="双尾美人鱼——梅露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双尾美人鱼——梅露莘</a:t>
            </a:r>
          </a:p>
        </p:txBody>
      </p:sp>
      <p:sp>
        <p:nvSpPr>
          <p:cNvPr id="142" name="欧洲广为流传的爱情故事…"/>
          <p:cNvSpPr txBox="1"/>
          <p:nvPr>
            <p:ph type="body" sz="half" idx="1"/>
          </p:nvPr>
        </p:nvSpPr>
        <p:spPr>
          <a:xfrm>
            <a:off x="6705600" y="2730500"/>
            <a:ext cx="5816600" cy="6350000"/>
          </a:xfrm>
          <a:prstGeom prst="rect">
            <a:avLst/>
          </a:prstGeom>
        </p:spPr>
        <p:txBody>
          <a:bodyPr/>
          <a:lstStyle/>
          <a:p>
            <a:pPr/>
            <a:r>
              <a:t>欧洲广为流传的爱情故事</a:t>
            </a:r>
          </a:p>
          <a:p>
            <a:pPr/>
            <a:r>
              <a:t>“狮心王查理”</a:t>
            </a:r>
          </a:p>
          <a:p>
            <a:pPr/>
            <a:r>
              <a:t>《亚瑟王传奇》</a:t>
            </a:r>
          </a:p>
          <a:p>
            <a:pPr/>
            <a:r>
              <a:t>所指——星巴克咖啡的味道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3"/>
      <p:bldP build="whole" bldLvl="1" animBg="1" rev="0" advAuto="0" spid="141" grpId="1"/>
      <p:bldP build="whole" bldLvl="1" animBg="1" rev="0" advAuto="0" spid="14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星巴克标志演变过程"/>
          <p:cNvSpPr txBox="1"/>
          <p:nvPr>
            <p:ph type="body" idx="13"/>
          </p:nvPr>
        </p:nvSpPr>
        <p:spPr>
          <a:xfrm>
            <a:off x="508000" y="6089650"/>
            <a:ext cx="7200900" cy="520701"/>
          </a:xfrm>
          <a:prstGeom prst="rect">
            <a:avLst/>
          </a:prstGeom>
        </p:spPr>
        <p:txBody>
          <a:bodyPr/>
          <a:lstStyle/>
          <a:p>
            <a:pPr/>
            <a:r>
              <a:t>星巴克标志演变过程</a:t>
            </a:r>
          </a:p>
        </p:txBody>
      </p:sp>
      <p:pic>
        <p:nvPicPr>
          <p:cNvPr id="145" name="0AEB4BD3-B7A8-4BED-A4FC-576544D29D8E-L0-001.jpeg" descr="0AEB4BD3-B7A8-4BED-A4FC-576544D29D8E-L0-001.jpe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544561"/>
            <a:ext cx="12065000" cy="5537201"/>
          </a:xfrm>
          <a:prstGeom prst="rect">
            <a:avLst/>
          </a:prstGeom>
        </p:spPr>
      </p:pic>
      <p:sp>
        <p:nvSpPr>
          <p:cNvPr id="146" name="抽象化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lnSpc>
                <a:spcPct val="100000"/>
              </a:lnSpc>
              <a:spcBef>
                <a:spcPts val="1400"/>
              </a:spcBef>
              <a:defRPr sz="249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抽象化</a:t>
            </a:r>
          </a:p>
          <a:p>
            <a:pPr defTabSz="484886">
              <a:lnSpc>
                <a:spcPct val="100000"/>
              </a:lnSpc>
              <a:spcBef>
                <a:spcPts val="1400"/>
              </a:spcBef>
              <a:defRPr sz="249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顾客范围越来越广</a:t>
            </a:r>
          </a:p>
          <a:p>
            <a:pPr defTabSz="484886">
              <a:lnSpc>
                <a:spcPct val="100000"/>
              </a:lnSpc>
              <a:spcBef>
                <a:spcPts val="1400"/>
              </a:spcBef>
              <a:defRPr sz="249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符合现代人审美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  <p:bldP build="whole" bldLvl="1" animBg="1" rev="0" advAuto="0" spid="146" grpId="3"/>
      <p:bldP build="whole" bldLvl="1" animBg="1" rev="0" advAuto="0" spid="14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谢谢观看！"/>
          <p:cNvSpPr txBox="1"/>
          <p:nvPr>
            <p:ph type="body" idx="13"/>
          </p:nvPr>
        </p:nvSpPr>
        <p:spPr>
          <a:xfrm>
            <a:off x="1468756" y="4616450"/>
            <a:ext cx="5676901" cy="5207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Noteworthy Light"/>
                <a:ea typeface="Noteworthy Light"/>
                <a:cs typeface="Noteworthy Light"/>
                <a:sym typeface="Noteworthy Light"/>
              </a:defRPr>
            </a:lvl1pPr>
          </a:lstStyle>
          <a:p>
            <a:pPr/>
            <a:r>
              <a:t>谢谢观看！</a:t>
            </a:r>
          </a:p>
        </p:txBody>
      </p:sp>
      <p:pic>
        <p:nvPicPr>
          <p:cNvPr id="149" name="C1C96A91-DD68-46BF-80B5-92206D655EC8-L0-001.jpeg" descr="C1C96A91-DD68-46BF-80B5-92206D655EC8-L0-001.jpeg"/>
          <p:cNvPicPr>
            <a:picLocks noChangeAspect="1"/>
          </p:cNvPicPr>
          <p:nvPr/>
        </p:nvPicPr>
        <p:blipFill>
          <a:blip r:embed="rId2">
            <a:extLst/>
          </a:blip>
          <a:srcRect l="0" t="2100" r="0" b="1254"/>
          <a:stretch>
            <a:fillRect/>
          </a:stretch>
        </p:blipFill>
        <p:spPr>
          <a:xfrm>
            <a:off x="7916808" y="0"/>
            <a:ext cx="4601034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  <p:bldP build="whole" bldLvl="1" animBg="1" rev="0" advAuto="0" spid="148" grpId="2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PingFang SC Semibold"/>
        <a:ea typeface="PingFang SC Semibold"/>
        <a:cs typeface="PingFang SC Semibold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PingFang SC Semibold"/>
        <a:ea typeface="PingFang SC Semibold"/>
        <a:cs typeface="PingFang SC Semibold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