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65" r:id="rId4"/>
    <p:sldId id="266" r:id="rId5"/>
    <p:sldId id="264" r:id="rId6"/>
    <p:sldId id="258" r:id="rId7"/>
    <p:sldId id="268" r:id="rId8"/>
    <p:sldId id="269" r:id="rId9"/>
    <p:sldId id="267" r:id="rId10"/>
    <p:sldId id="272" r:id="rId11"/>
    <p:sldId id="275" r:id="rId12"/>
    <p:sldId id="270" r:id="rId13"/>
    <p:sldId id="273" r:id="rId14"/>
    <p:sldId id="271" r:id="rId15"/>
    <p:sldId id="261" r:id="rId16"/>
    <p:sldId id="262" r:id="rId17"/>
    <p:sldId id="263" r:id="rId18"/>
    <p:sldId id="259" r:id="rId1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5"/>
    <p:restoredTop sz="94194"/>
  </p:normalViewPr>
  <p:slideViewPr>
    <p:cSldViewPr>
      <p:cViewPr varScale="1">
        <p:scale>
          <a:sx n="73" d="100"/>
          <a:sy n="73" d="100"/>
        </p:scale>
        <p:origin x="1040" y="19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8" name="标题 7"/>
          <p:cNvSpPr>
            <a:spLocks noGrp="1"/>
          </p:cNvSpPr>
          <p:nvPr>
            <p:ph type="ctrTitle"/>
          </p:nvPr>
        </p:nvSpPr>
        <p:spPr>
          <a:xfrm>
            <a:off x="1219200" y="3886200"/>
            <a:ext cx="6858000" cy="990600"/>
          </a:xfrm>
        </p:spPr>
        <p:txBody>
          <a:bodyPr anchor="t" anchorCtr="0">
            <a:noAutofit/>
          </a:bodyPr>
          <a:lstStyle>
            <a:lvl1pPr algn="r">
              <a:defRPr sz="4400" b="1">
                <a:solidFill>
                  <a:schemeClr val="tx1"/>
                </a:solidFill>
              </a:defRPr>
            </a:lvl1pPr>
          </a:lstStyle>
          <a:p>
            <a:r>
              <a:rPr kumimoji="0" lang="zh-CN" altLang="en-US" dirty="0" smtClean="0"/>
              <a:t>单击此处编辑母版标题样式</a:t>
            </a:r>
            <a:endParaRPr kumimoji="0" lang="en-US" dirty="0"/>
          </a:p>
        </p:txBody>
      </p:sp>
      <p:sp>
        <p:nvSpPr>
          <p:cNvPr id="9" name="副标题 8"/>
          <p:cNvSpPr>
            <a:spLocks noGrp="1"/>
          </p:cNvSpPr>
          <p:nvPr>
            <p:ph type="subTitle" idx="1"/>
          </p:nvPr>
        </p:nvSpPr>
        <p:spPr>
          <a:xfrm>
            <a:off x="1219200" y="5124450"/>
            <a:ext cx="6858000" cy="533400"/>
          </a:xfrm>
        </p:spPr>
        <p:txBody>
          <a:bodyPr>
            <a:noAutofit/>
          </a:bodyPr>
          <a:lstStyle>
            <a:lvl1pPr marL="0" indent="0" algn="r">
              <a:buNone/>
              <a:defRPr sz="3600" b="1">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dirty="0" smtClean="0"/>
              <a:t>单击此处编辑母版副标题样式</a:t>
            </a:r>
            <a:endParaRPr kumimoji="0" lang="en-US" dirty="0"/>
          </a:p>
        </p:txBody>
      </p:sp>
      <p:sp>
        <p:nvSpPr>
          <p:cNvPr id="28" name="日期占位符 27"/>
          <p:cNvSpPr>
            <a:spLocks noGrp="1"/>
          </p:cNvSpPr>
          <p:nvPr>
            <p:ph type="dt" sz="half" idx="10"/>
          </p:nvPr>
        </p:nvSpPr>
        <p:spPr>
          <a:xfrm>
            <a:off x="6400800" y="6355080"/>
            <a:ext cx="2286000" cy="365760"/>
          </a:xfrm>
        </p:spPr>
        <p:txBody>
          <a:bodyPr/>
          <a:lstStyle>
            <a:lvl1pPr>
              <a:defRPr sz="1400"/>
            </a:lvl1pPr>
          </a:lstStyle>
          <a:p>
            <a:fld id="{530820CF-B880-4189-942D-D702A7CBA730}" type="datetimeFigureOut">
              <a:rPr lang="zh-CN" altLang="en-US" smtClean="0"/>
              <a:pPr/>
              <a:t>2019/5/13</a:t>
            </a:fld>
            <a:endParaRPr lang="zh-CN" altLang="en-US"/>
          </a:p>
        </p:txBody>
      </p:sp>
      <p:sp>
        <p:nvSpPr>
          <p:cNvPr id="17" name="页脚占位符 16"/>
          <p:cNvSpPr>
            <a:spLocks noGrp="1"/>
          </p:cNvSpPr>
          <p:nvPr>
            <p:ph type="ftr" sz="quarter" idx="11"/>
          </p:nvPr>
        </p:nvSpPr>
        <p:spPr>
          <a:xfrm>
            <a:off x="2898648" y="6355080"/>
            <a:ext cx="3474720" cy="365760"/>
          </a:xfrm>
        </p:spPr>
        <p:txBody>
          <a:bodyPr/>
          <a:lstStyle/>
          <a:p>
            <a:endParaRPr lang="zh-CN" altLang="en-US"/>
          </a:p>
        </p:txBody>
      </p:sp>
      <p:sp>
        <p:nvSpPr>
          <p:cNvPr id="29" name="灯片编号占位符 28"/>
          <p:cNvSpPr>
            <a:spLocks noGrp="1"/>
          </p:cNvSpPr>
          <p:nvPr>
            <p:ph type="sldNum" sz="quarter" idx="12"/>
          </p:nvPr>
        </p:nvSpPr>
        <p:spPr>
          <a:xfrm>
            <a:off x="1216152" y="6355080"/>
            <a:ext cx="1219200" cy="365760"/>
          </a:xfrm>
        </p:spPr>
        <p:txBody>
          <a:bodyPr/>
          <a:lstStyle/>
          <a:p>
            <a:fld id="{0C913308-F349-4B6D-A68A-DD1791B4A57B}" type="slidenum">
              <a:rPr lang="zh-CN" altLang="en-US" smtClean="0"/>
              <a:pPr/>
              <a:t>‹#›</a:t>
            </a:fld>
            <a:endParaRPr lang="zh-CN" altLang="en-US"/>
          </a:p>
        </p:txBody>
      </p:sp>
      <p:sp>
        <p:nvSpPr>
          <p:cNvPr id="21" name="矩形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矩形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矩形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矩形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2019/5/13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38"/>
            <a:ext cx="6019800" cy="5851525"/>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2019/5/13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7" name="直接连接符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等腰三角形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直接连接符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4000" b="1"/>
            </a:lvl1pPr>
          </a:lstStyle>
          <a:p>
            <a:r>
              <a:rPr kumimoji="0" lang="zh-CN" altLang="en-US" dirty="0" smtClean="0"/>
              <a:t>单击此处编辑母版标题样式</a:t>
            </a:r>
            <a:endParaRPr kumimoji="0" lang="en-US" dirty="0"/>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2019/5/13</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8" name="内容占位符 7"/>
          <p:cNvSpPr>
            <a:spLocks noGrp="1"/>
          </p:cNvSpPr>
          <p:nvPr>
            <p:ph sz="quarter" idx="1"/>
          </p:nvPr>
        </p:nvSpPr>
        <p:spPr>
          <a:xfrm>
            <a:off x="457200" y="1219200"/>
            <a:ext cx="8229600" cy="4937760"/>
          </a:xfrm>
        </p:spPr>
        <p:txBody>
          <a:bodyPr/>
          <a:lstStyle/>
          <a:p>
            <a:pPr lvl="0" eaLnBrk="1" latinLnBrk="0" hangingPunct="1"/>
            <a:r>
              <a:rPr lang="zh-CN" altLang="en-US" dirty="0" smtClean="0"/>
              <a:t>单击此处编辑母版文本样式</a:t>
            </a:r>
          </a:p>
          <a:p>
            <a:pPr lvl="1" eaLnBrk="1" latinLnBrk="0" hangingPunct="1"/>
            <a:r>
              <a:rPr lang="zh-CN" altLang="en-US" dirty="0" smtClean="0"/>
              <a:t>第二级</a:t>
            </a:r>
          </a:p>
          <a:p>
            <a:pPr lvl="2" eaLnBrk="1" latinLnBrk="0" hangingPunct="1"/>
            <a:r>
              <a:rPr lang="zh-CN" altLang="en-US" dirty="0" smtClean="0"/>
              <a:t>第三级</a:t>
            </a:r>
          </a:p>
          <a:p>
            <a:pPr lvl="3" eaLnBrk="1" latinLnBrk="0" hangingPunct="1"/>
            <a:r>
              <a:rPr lang="zh-CN" altLang="en-US" dirty="0" smtClean="0"/>
              <a:t>第四级</a:t>
            </a:r>
          </a:p>
          <a:p>
            <a:pPr lvl="4" eaLnBrk="1" latinLnBrk="0" hangingPunct="1"/>
            <a:r>
              <a:rPr lang="zh-CN" altLang="en-US" dirty="0" smtClean="0"/>
              <a:t>第五级</a:t>
            </a:r>
            <a:endParaRPr kumimoji="0"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a:xfrm>
            <a:off x="6400800" y="6355080"/>
            <a:ext cx="2286000" cy="365760"/>
          </a:xfrm>
        </p:spPr>
        <p:txBody>
          <a:bodyPr/>
          <a:lstStyle/>
          <a:p>
            <a:fld id="{530820CF-B880-4189-942D-D702A7CBA730}" type="datetimeFigureOut">
              <a:rPr lang="zh-CN" altLang="en-US" smtClean="0"/>
              <a:pPr/>
              <a:t>2019/5/13</a:t>
            </a:fld>
            <a:endParaRPr lang="zh-CN" altLang="en-US"/>
          </a:p>
        </p:txBody>
      </p:sp>
      <p:sp>
        <p:nvSpPr>
          <p:cNvPr id="5" name="页脚占位符 4"/>
          <p:cNvSpPr>
            <a:spLocks noGrp="1"/>
          </p:cNvSpPr>
          <p:nvPr>
            <p:ph type="ftr" sz="quarter" idx="11"/>
          </p:nvPr>
        </p:nvSpPr>
        <p:spPr>
          <a:xfrm>
            <a:off x="2898648" y="6355080"/>
            <a:ext cx="3474720" cy="365760"/>
          </a:xfrm>
        </p:spPr>
        <p:txBody>
          <a:bodyPr/>
          <a:lstStyle/>
          <a:p>
            <a:endParaRPr lang="zh-CN" altLang="en-US"/>
          </a:p>
        </p:txBody>
      </p:sp>
      <p:sp>
        <p:nvSpPr>
          <p:cNvPr id="6" name="灯片编号占位符 5"/>
          <p:cNvSpPr>
            <a:spLocks noGrp="1"/>
          </p:cNvSpPr>
          <p:nvPr>
            <p:ph type="sldNum" sz="quarter" idx="12"/>
          </p:nvPr>
        </p:nvSpPr>
        <p:spPr>
          <a:xfrm>
            <a:off x="1069848" y="6355080"/>
            <a:ext cx="1520952" cy="365760"/>
          </a:xfrm>
        </p:spPr>
        <p:txBody>
          <a:bodyPr/>
          <a:lstStyle/>
          <a:p>
            <a:fld id="{0C913308-F349-4B6D-A68A-DD1791B4A57B}" type="slidenum">
              <a:rPr lang="zh-CN" altLang="en-US" smtClean="0"/>
              <a:pPr/>
              <a:t>‹#›</a:t>
            </a:fld>
            <a:endParaRPr lang="zh-CN" altLang="en-US"/>
          </a:p>
        </p:txBody>
      </p:sp>
      <p:sp>
        <p:nvSpPr>
          <p:cNvPr id="7" name="矩形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矩形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14400"/>
          </a:xfrm>
        </p:spPr>
        <p:txBody>
          <a:bodyPr/>
          <a:lstStyle/>
          <a:p>
            <a:r>
              <a:rPr kumimoji="0" lang="zh-CN" altLang="en-US" smtClean="0"/>
              <a:t>单击此处编辑母版标题样式</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2019/5/13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9" name="内容占位符 8"/>
          <p:cNvSpPr>
            <a:spLocks noGrp="1"/>
          </p:cNvSpPr>
          <p:nvPr>
            <p:ph sz="quarter" idx="1"/>
          </p:nvPr>
        </p:nvSpPr>
        <p:spPr>
          <a:xfrm>
            <a:off x="457200" y="1219200"/>
            <a:ext cx="4041648" cy="4937760"/>
          </a:xfrm>
        </p:spPr>
        <p:txBody>
          <a:bodyPr/>
          <a:lstStyle/>
          <a:p>
            <a:pPr lvl="0" eaLnBrk="1" latinLnBrk="0" hangingPunct="1"/>
            <a:r>
              <a:rPr lang="zh-CN" altLang="en-US" dirty="0" smtClean="0"/>
              <a:t>单击此处编辑母版文本样式</a:t>
            </a:r>
          </a:p>
          <a:p>
            <a:pPr lvl="1" eaLnBrk="1" latinLnBrk="0" hangingPunct="1"/>
            <a:r>
              <a:rPr lang="zh-CN" altLang="en-US" dirty="0" smtClean="0"/>
              <a:t>第二级</a:t>
            </a:r>
          </a:p>
          <a:p>
            <a:pPr lvl="2" eaLnBrk="1" latinLnBrk="0" hangingPunct="1"/>
            <a:r>
              <a:rPr lang="zh-CN" altLang="en-US" dirty="0" smtClean="0"/>
              <a:t>第三级</a:t>
            </a:r>
          </a:p>
          <a:p>
            <a:pPr lvl="3" eaLnBrk="1" latinLnBrk="0" hangingPunct="1"/>
            <a:r>
              <a:rPr lang="zh-CN" altLang="en-US" dirty="0" smtClean="0"/>
              <a:t>第四级</a:t>
            </a:r>
          </a:p>
          <a:p>
            <a:pPr lvl="4" eaLnBrk="1" latinLnBrk="0" hangingPunct="1"/>
            <a:r>
              <a:rPr lang="zh-CN" altLang="en-US" dirty="0" smtClean="0"/>
              <a:t>第五级</a:t>
            </a:r>
            <a:endParaRPr kumimoji="0" lang="en-US" dirty="0"/>
          </a:p>
        </p:txBody>
      </p:sp>
      <p:sp>
        <p:nvSpPr>
          <p:cNvPr id="11" name="内容占位符 10"/>
          <p:cNvSpPr>
            <a:spLocks noGrp="1"/>
          </p:cNvSpPr>
          <p:nvPr>
            <p:ph sz="quarter" idx="2"/>
          </p:nvPr>
        </p:nvSpPr>
        <p:spPr>
          <a:xfrm>
            <a:off x="4632198" y="1216152"/>
            <a:ext cx="4041648" cy="493776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14400"/>
          </a:xfrm>
        </p:spPr>
        <p:txBody>
          <a:bodyPr anchor="ctr"/>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2019/5/13</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11" name="内容占位符 10"/>
          <p:cNvSpPr>
            <a:spLocks noGrp="1"/>
          </p:cNvSpPr>
          <p:nvPr>
            <p:ph sz="quarter" idx="2"/>
          </p:nvPr>
        </p:nvSpPr>
        <p:spPr>
          <a:xfrm>
            <a:off x="457200" y="2133600"/>
            <a:ext cx="4038600" cy="40386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3" name="内容占位符 12"/>
          <p:cNvSpPr>
            <a:spLocks noGrp="1"/>
          </p:cNvSpPr>
          <p:nvPr>
            <p:ph sz="quarter" idx="4"/>
          </p:nvPr>
        </p:nvSpPr>
        <p:spPr>
          <a:xfrm>
            <a:off x="4648200" y="2133600"/>
            <a:ext cx="4038600" cy="40386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14400"/>
          </a:xfrm>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2019/5/13</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6" name="等腰三角形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2019/5/13</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5" name="直接连接符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等腰三角形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2019/5/13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8" name="直接连接符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直接连接符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等腰三角形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内容占位符 11"/>
          <p:cNvSpPr>
            <a:spLocks noGrp="1"/>
          </p:cNvSpPr>
          <p:nvPr>
            <p:ph sz="quarter" idx="1"/>
          </p:nvPr>
        </p:nvSpPr>
        <p:spPr>
          <a:xfrm>
            <a:off x="304800" y="304800"/>
            <a:ext cx="5715000" cy="57150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1">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zh-CN" altLang="en-US" smtClean="0"/>
              <a:t>单击图标添加图片</a:t>
            </a:r>
            <a:endParaRPr kumimoji="0" lang="en-US" dirty="0"/>
          </a:p>
        </p:txBody>
      </p:sp>
      <p:sp>
        <p:nvSpPr>
          <p:cNvPr id="4" name="文本占位符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2019/5/13</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8" name="直接连接符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等腰三角形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标题占位符 21"/>
          <p:cNvSpPr>
            <a:spLocks noGrp="1"/>
          </p:cNvSpPr>
          <p:nvPr>
            <p:ph type="title"/>
          </p:nvPr>
        </p:nvSpPr>
        <p:spPr>
          <a:xfrm>
            <a:off x="457200" y="152400"/>
            <a:ext cx="8229600" cy="990600"/>
          </a:xfrm>
          <a:prstGeom prst="rect">
            <a:avLst/>
          </a:prstGeom>
        </p:spPr>
        <p:txBody>
          <a:bodyPr vert="horz" anchor="b" anchorCtr="0">
            <a:normAutofit/>
          </a:body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zh-CN" altLang="en-US" dirty="0" smtClean="0"/>
              <a:t>单击此处编辑母版文本样式</a:t>
            </a:r>
          </a:p>
          <a:p>
            <a:pPr lvl="1" eaLnBrk="1" latinLnBrk="0" hangingPunct="1"/>
            <a:r>
              <a:rPr kumimoji="0" lang="zh-CN" altLang="en-US" dirty="0" smtClean="0"/>
              <a:t>第二级</a:t>
            </a:r>
          </a:p>
          <a:p>
            <a:pPr lvl="2" eaLnBrk="1" latinLnBrk="0" hangingPunct="1"/>
            <a:r>
              <a:rPr kumimoji="0" lang="zh-CN" altLang="en-US" dirty="0" smtClean="0"/>
              <a:t>第三级</a:t>
            </a:r>
          </a:p>
          <a:p>
            <a:pPr lvl="3" eaLnBrk="1" latinLnBrk="0" hangingPunct="1"/>
            <a:r>
              <a:rPr kumimoji="0" lang="zh-CN" altLang="en-US" dirty="0" smtClean="0"/>
              <a:t>第四级</a:t>
            </a:r>
          </a:p>
          <a:p>
            <a:pPr lvl="4" eaLnBrk="1" latinLnBrk="0" hangingPunct="1"/>
            <a:r>
              <a:rPr kumimoji="0" lang="zh-CN" altLang="en-US" dirty="0" smtClean="0"/>
              <a:t>第五级</a:t>
            </a:r>
            <a:endParaRPr kumimoji="0" lang="en-US" dirty="0"/>
          </a:p>
        </p:txBody>
      </p:sp>
      <p:sp>
        <p:nvSpPr>
          <p:cNvPr id="14" name="日期占位符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530820CF-B880-4189-942D-D702A7CBA730}" type="datetimeFigureOut">
              <a:rPr lang="zh-CN" altLang="en-US" smtClean="0"/>
              <a:pPr/>
              <a:t>2019/5/13</a:t>
            </a:fld>
            <a:endParaRPr lang="zh-CN" altLang="en-US"/>
          </a:p>
        </p:txBody>
      </p:sp>
      <p:sp>
        <p:nvSpPr>
          <p:cNvPr id="3" name="页脚占位符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zh-CN" altLang="en-US"/>
          </a:p>
        </p:txBody>
      </p:sp>
      <p:sp>
        <p:nvSpPr>
          <p:cNvPr id="23" name="灯片编号占位符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0C913308-F349-4B6D-A68A-DD1791B4A57B}" type="slidenum">
              <a:rPr lang="zh-CN" altLang="en-US" smtClean="0"/>
              <a:pPr/>
              <a:t>‹#›</a:t>
            </a:fld>
            <a:endParaRPr lang="zh-CN" altLang="en-US"/>
          </a:p>
        </p:txBody>
      </p:sp>
      <p:sp>
        <p:nvSpPr>
          <p:cNvPr id="28" name="直接连接符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直接连接符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等腰三角形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4000" b="1" kern="1200">
          <a:solidFill>
            <a:schemeClr val="tx1"/>
          </a:solidFill>
          <a:latin typeface="+mj-ea"/>
          <a:ea typeface="+mj-ea"/>
          <a:cs typeface="+mn-cs"/>
        </a:defRPr>
      </a:lvl1pPr>
      <a:lvl2pPr marL="548640" indent="-274320" algn="l" rtl="0" eaLnBrk="1" latinLnBrk="0" hangingPunct="1">
        <a:spcBef>
          <a:spcPts val="500"/>
        </a:spcBef>
        <a:buClr>
          <a:schemeClr val="accent2"/>
        </a:buClr>
        <a:buSzPct val="76000"/>
        <a:buFont typeface="Wingdings 3"/>
        <a:buChar char=""/>
        <a:defRPr kumimoji="0" sz="4000" b="1" kern="1200">
          <a:solidFill>
            <a:schemeClr val="tx2"/>
          </a:solidFill>
          <a:latin typeface="+mj-ea"/>
          <a:ea typeface="+mj-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4000" b="1" kern="1200">
          <a:solidFill>
            <a:schemeClr val="tx1"/>
          </a:solidFill>
          <a:latin typeface="+mj-ea"/>
          <a:ea typeface="+mj-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4000" b="1" kern="1200">
          <a:solidFill>
            <a:schemeClr val="tx1"/>
          </a:solidFill>
          <a:latin typeface="+mj-ea"/>
          <a:ea typeface="+mj-ea"/>
          <a:cs typeface="+mn-cs"/>
        </a:defRPr>
      </a:lvl4pPr>
      <a:lvl5pPr marL="1371600" indent="-228600" algn="l" rtl="0" eaLnBrk="1" latinLnBrk="0" hangingPunct="1">
        <a:spcBef>
          <a:spcPts val="300"/>
        </a:spcBef>
        <a:buClr>
          <a:schemeClr val="accent2"/>
        </a:buClr>
        <a:buSzPct val="70000"/>
        <a:buFont typeface="Wingdings"/>
        <a:buChar char=""/>
        <a:defRPr kumimoji="0" sz="4000" b="1" kern="1200">
          <a:solidFill>
            <a:schemeClr val="tx1"/>
          </a:solidFill>
          <a:latin typeface="+mj-ea"/>
          <a:ea typeface="+mj-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928662" y="3886200"/>
            <a:ext cx="7281890" cy="990600"/>
          </a:xfrm>
        </p:spPr>
        <p:txBody>
          <a:bodyPr/>
          <a:lstStyle/>
          <a:p>
            <a:pPr algn="l"/>
            <a:r>
              <a:rPr lang="en-US" altLang="zh-CN" sz="3400" dirty="0" smtClean="0"/>
              <a:t>《</a:t>
            </a:r>
            <a:r>
              <a:rPr lang="zh-CN" altLang="en-US" sz="3400" dirty="0" smtClean="0"/>
              <a:t>舌尖上的中国</a:t>
            </a:r>
            <a:r>
              <a:rPr lang="en-US" altLang="zh-CN" sz="3400" dirty="0" smtClean="0"/>
              <a:t>》</a:t>
            </a:r>
            <a:r>
              <a:rPr lang="zh-CN" altLang="en-US" sz="3400" dirty="0" smtClean="0"/>
              <a:t>视图文本试卷分析</a:t>
            </a:r>
            <a:endParaRPr lang="zh-CN" altLang="en-US" sz="3400" dirty="0"/>
          </a:p>
        </p:txBody>
      </p:sp>
      <p:sp>
        <p:nvSpPr>
          <p:cNvPr id="3" name="副标题 2"/>
          <p:cNvSpPr>
            <a:spLocks noGrp="1"/>
          </p:cNvSpPr>
          <p:nvPr>
            <p:ph type="subTitle" idx="1"/>
          </p:nvPr>
        </p:nvSpPr>
        <p:spPr>
          <a:xfrm>
            <a:off x="1076324" y="5124450"/>
            <a:ext cx="7496204" cy="533400"/>
          </a:xfrm>
        </p:spPr>
        <p:txBody>
          <a:bodyPr/>
          <a:lstStyle/>
          <a:p>
            <a:pPr algn="l"/>
            <a:r>
              <a:rPr lang="zh-CN" altLang="en-US" sz="3100" dirty="0" smtClean="0"/>
              <a:t>文本分析（</a:t>
            </a:r>
            <a:r>
              <a:rPr lang="en-US" altLang="zh-CN" sz="3100" dirty="0" smtClean="0"/>
              <a:t> textual analysis </a:t>
            </a:r>
            <a:r>
              <a:rPr lang="zh-CN" altLang="en-US" sz="3100" dirty="0" smtClean="0"/>
              <a:t>）的写法</a:t>
            </a:r>
          </a:p>
          <a:p>
            <a:pPr algn="l"/>
            <a:endParaRPr lang="zh-CN" altLang="en-US" sz="32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a:xfrm>
            <a:off x="457200" y="285728"/>
            <a:ext cx="8329642" cy="6572272"/>
          </a:xfrm>
        </p:spPr>
        <p:txBody>
          <a:bodyPr>
            <a:noAutofit/>
          </a:bodyPr>
          <a:lstStyle/>
          <a:p>
            <a:pPr algn="just">
              <a:spcBef>
                <a:spcPts val="0"/>
              </a:spcBef>
            </a:pPr>
            <a:r>
              <a:rPr lang="zh-CN" altLang="en-US" sz="2550" dirty="0" smtClean="0">
                <a:latin typeface="楷体" pitchFamily="49" charset="-122"/>
                <a:ea typeface="楷体" pitchFamily="49" charset="-122"/>
              </a:rPr>
              <a:t>    最后，我想说的是海报中的一行小字：“治大国若烹小鲜。”只是这一句话，就已经将整部纪录片推向了一个新的台阶。</a:t>
            </a:r>
            <a:r>
              <a:rPr lang="en-US" altLang="zh-CN" sz="2550" dirty="0" smtClean="0">
                <a:latin typeface="楷体" pitchFamily="49" charset="-122"/>
                <a:ea typeface="楷体" pitchFamily="49" charset="-122"/>
              </a:rPr>
              <a:t>……</a:t>
            </a:r>
            <a:r>
              <a:rPr lang="zh-CN" altLang="en-US" sz="2550" dirty="0" smtClean="0">
                <a:latin typeface="楷体" pitchFamily="49" charset="-122"/>
                <a:ea typeface="楷体" pitchFamily="49" charset="-122"/>
              </a:rPr>
              <a:t>这一句话出现在海报中，已经将纪录片从单纯的介绍美食中拉出来，带向了人文与社会的主题中。事实上也的确如此，整部纪录片比上一部更多了煽情与政治元素。我认为这是可行的，</a:t>
            </a:r>
            <a:r>
              <a:rPr lang="en-US" altLang="zh-CN" sz="2550" dirty="0" smtClean="0">
                <a:latin typeface="楷体" pitchFamily="49" charset="-122"/>
                <a:ea typeface="楷体" pitchFamily="49" charset="-122"/>
              </a:rPr>
              <a:t>《</a:t>
            </a:r>
            <a:r>
              <a:rPr lang="zh-CN" altLang="en-US" sz="2550" dirty="0" smtClean="0">
                <a:latin typeface="楷体" pitchFamily="49" charset="-122"/>
                <a:ea typeface="楷体" pitchFamily="49" charset="-122"/>
              </a:rPr>
              <a:t>舌尖</a:t>
            </a:r>
            <a:r>
              <a:rPr lang="en-US" altLang="zh-CN" sz="2550" dirty="0" smtClean="0">
                <a:latin typeface="楷体" pitchFamily="49" charset="-122"/>
                <a:ea typeface="楷体" pitchFamily="49" charset="-122"/>
              </a:rPr>
              <a:t>》</a:t>
            </a:r>
            <a:r>
              <a:rPr lang="zh-CN" altLang="en-US" sz="2550" dirty="0" smtClean="0">
                <a:latin typeface="楷体" pitchFamily="49" charset="-122"/>
                <a:ea typeface="楷体" pitchFamily="49" charset="-122"/>
              </a:rPr>
              <a:t>这部纪录片，在某种性质上和春晚一样，都是国家与公民间的一种联系，而纪录片正是通过食物这样基本的需求将两者相连，煽情也正是引起人们共鸣所需要的基本方法，当人们看到感动的情节时会自然从心底产生一种同情与认同感，从而会感叹社会所带来的好处，促进社会和谐。而政治元素，从“治大国”中就可以看出来，作为社会主义的一党专政国家，在这样家国联系链中加入政治元素是非常常见的，目的也是为了使人们感知社会的好处，从而更加努力成为一个好公民。</a:t>
            </a:r>
            <a:endParaRPr lang="en-US" altLang="zh-CN" sz="2550" dirty="0" smtClean="0">
              <a:latin typeface="楷体" pitchFamily="49" charset="-122"/>
              <a:ea typeface="楷体" pitchFamily="49" charset="-122"/>
            </a:endParaRPr>
          </a:p>
          <a:p>
            <a:pPr algn="r">
              <a:spcBef>
                <a:spcPts val="0"/>
              </a:spcBef>
            </a:pPr>
            <a:r>
              <a:rPr lang="en-US" altLang="zh-CN" sz="2550" dirty="0" smtClean="0">
                <a:latin typeface="楷体" pitchFamily="49" charset="-122"/>
                <a:ea typeface="楷体" pitchFamily="49" charset="-122"/>
              </a:rPr>
              <a:t>——</a:t>
            </a:r>
            <a:r>
              <a:rPr lang="zh-CN" altLang="en-US" sz="2550" dirty="0" smtClean="0">
                <a:latin typeface="楷体" pitchFamily="49" charset="-122"/>
                <a:ea typeface="楷体" pitchFamily="49" charset="-122"/>
              </a:rPr>
              <a:t>谢晨</a:t>
            </a:r>
          </a:p>
          <a:p>
            <a:endParaRPr lang="zh-CN" altLang="en-US" sz="255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zh-CN" altLang="en-US" dirty="0" smtClean="0"/>
              <a:t>孙凯锐全文的融入</a:t>
            </a:r>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sz="quarter" idx="1"/>
          </p:nvPr>
        </p:nvSpPr>
        <p:spPr>
          <a:xfrm>
            <a:off x="500034" y="1214422"/>
            <a:ext cx="8215370" cy="5286412"/>
          </a:xfrm>
        </p:spPr>
        <p:txBody>
          <a:bodyPr>
            <a:normAutofit/>
          </a:bodyPr>
          <a:lstStyle/>
          <a:p>
            <a:pPr algn="just">
              <a:spcBef>
                <a:spcPts val="1800"/>
              </a:spcBef>
            </a:pPr>
            <a:r>
              <a:rPr lang="zh-CN" altLang="en-US" dirty="0" smtClean="0">
                <a:latin typeface="楷体" pitchFamily="49" charset="-122"/>
                <a:ea typeface="楷体" pitchFamily="49" charset="-122"/>
              </a:rPr>
              <a:t>例</a:t>
            </a:r>
            <a:r>
              <a:rPr lang="en-US" altLang="zh-CN" dirty="0" smtClean="0">
                <a:latin typeface="楷体" pitchFamily="49" charset="-122"/>
                <a:ea typeface="楷体" pitchFamily="49" charset="-122"/>
              </a:rPr>
              <a:t>2</a:t>
            </a:r>
            <a:r>
              <a:rPr lang="zh-CN" altLang="en-US" dirty="0" smtClean="0">
                <a:latin typeface="楷体" pitchFamily="49" charset="-122"/>
                <a:ea typeface="楷体" pitchFamily="49" charset="-122"/>
              </a:rPr>
              <a:t>：</a:t>
            </a:r>
            <a:endParaRPr lang="en-US" altLang="zh-CN" dirty="0" smtClean="0">
              <a:latin typeface="楷体" pitchFamily="49" charset="-122"/>
              <a:ea typeface="楷体" pitchFamily="49" charset="-122"/>
            </a:endParaRPr>
          </a:p>
          <a:p>
            <a:pPr algn="just">
              <a:spcBef>
                <a:spcPts val="1800"/>
              </a:spcBef>
            </a:pPr>
            <a:r>
              <a:rPr lang="zh-CN" altLang="en-US" dirty="0" smtClean="0">
                <a:latin typeface="楷体" pitchFamily="49" charset="-122"/>
                <a:ea typeface="楷体" pitchFamily="49" charset="-122"/>
              </a:rPr>
              <a:t>    国人对于山水之美有种特殊的感情</a:t>
            </a:r>
            <a:r>
              <a:rPr lang="en-US" altLang="zh-CN" dirty="0" smtClean="0">
                <a:latin typeface="楷体" pitchFamily="49" charset="-122"/>
                <a:ea typeface="楷体" pitchFamily="49" charset="-122"/>
              </a:rPr>
              <a:t>……</a:t>
            </a:r>
            <a:r>
              <a:rPr lang="zh-CN" altLang="en-US" dirty="0" smtClean="0">
                <a:latin typeface="楷体" pitchFamily="49" charset="-122"/>
                <a:ea typeface="楷体" pitchFamily="49" charset="-122"/>
              </a:rPr>
              <a:t>与中国人传统的“中庸平和”的价值观念相匹配。</a:t>
            </a:r>
            <a:endParaRPr lang="en-US" altLang="zh-CN" dirty="0" smtClean="0">
              <a:latin typeface="楷体" pitchFamily="49" charset="-122"/>
              <a:ea typeface="楷体" pitchFamily="49" charset="-122"/>
            </a:endParaRPr>
          </a:p>
          <a:p>
            <a:pPr algn="r">
              <a:spcBef>
                <a:spcPts val="1800"/>
              </a:spcBef>
            </a:pPr>
            <a:r>
              <a:rPr lang="en-US" altLang="zh-CN" dirty="0" smtClean="0">
                <a:latin typeface="楷体" pitchFamily="49" charset="-122"/>
                <a:ea typeface="楷体" pitchFamily="49" charset="-122"/>
              </a:rPr>
              <a:t>——</a:t>
            </a:r>
            <a:r>
              <a:rPr lang="zh-CN" altLang="en-US" dirty="0" smtClean="0">
                <a:latin typeface="楷体" pitchFamily="49" charset="-122"/>
                <a:ea typeface="楷体" pitchFamily="49" charset="-122"/>
              </a:rPr>
              <a:t>叶子第四段</a:t>
            </a:r>
            <a:endParaRPr lang="en-US" altLang="zh-CN" dirty="0" smtClean="0">
              <a:latin typeface="楷体" pitchFamily="49" charset="-122"/>
              <a:ea typeface="楷体" pitchFamily="49" charset="-122"/>
            </a:endParaRPr>
          </a:p>
          <a:p>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a:xfrm>
            <a:off x="285720" y="357166"/>
            <a:ext cx="8572560" cy="6215106"/>
          </a:xfrm>
        </p:spPr>
        <p:txBody>
          <a:bodyPr>
            <a:noAutofit/>
          </a:bodyPr>
          <a:lstStyle/>
          <a:p>
            <a:pPr>
              <a:spcBef>
                <a:spcPts val="0"/>
              </a:spcBef>
            </a:pPr>
            <a:r>
              <a:rPr lang="zh-CN" altLang="en-US" sz="2900" dirty="0" smtClean="0"/>
              <a:t>“渔翁”“扁舟”、中国文化与海报的意义传达</a:t>
            </a:r>
            <a:endParaRPr lang="en-US" altLang="zh-CN" sz="2900" dirty="0" smtClean="0"/>
          </a:p>
          <a:p>
            <a:pPr>
              <a:spcBef>
                <a:spcPts val="0"/>
              </a:spcBef>
            </a:pPr>
            <a:endParaRPr lang="en-US" altLang="zh-CN" sz="2700" dirty="0" smtClean="0">
              <a:latin typeface="楷体" pitchFamily="49" charset="-122"/>
              <a:ea typeface="楷体" pitchFamily="49" charset="-122"/>
            </a:endParaRPr>
          </a:p>
          <a:p>
            <a:pPr>
              <a:spcBef>
                <a:spcPts val="0"/>
              </a:spcBef>
            </a:pPr>
            <a:r>
              <a:rPr lang="zh-CN" altLang="en-US" sz="2700" dirty="0" smtClean="0">
                <a:latin typeface="楷体" pitchFamily="49" charset="-122"/>
                <a:ea typeface="楷体" pitchFamily="49" charset="-122"/>
              </a:rPr>
              <a:t>姜太公钓鱼的故事</a:t>
            </a:r>
            <a:endParaRPr lang="en-US" altLang="zh-CN" sz="2700" dirty="0" smtClean="0">
              <a:latin typeface="楷体" pitchFamily="49" charset="-122"/>
              <a:ea typeface="楷体" pitchFamily="49" charset="-122"/>
            </a:endParaRPr>
          </a:p>
          <a:p>
            <a:pPr>
              <a:spcBef>
                <a:spcPts val="0"/>
              </a:spcBef>
            </a:pPr>
            <a:r>
              <a:rPr lang="zh-CN" altLang="en-US" sz="2700" dirty="0" smtClean="0">
                <a:latin typeface="楷体" pitchFamily="49" charset="-122"/>
                <a:ea typeface="楷体" pitchFamily="49" charset="-122"/>
              </a:rPr>
              <a:t>孔子“道不行，乘桴浮于海。”</a:t>
            </a:r>
            <a:r>
              <a:rPr lang="zh-CN" altLang="en-US" sz="1800" dirty="0" smtClean="0">
                <a:solidFill>
                  <a:schemeClr val="tx1">
                    <a:lumMod val="50000"/>
                    <a:lumOff val="50000"/>
                  </a:schemeClr>
                </a:solidFill>
                <a:latin typeface="楷体" pitchFamily="49" charset="-122"/>
                <a:ea typeface="楷体" pitchFamily="49" charset="-122"/>
              </a:rPr>
              <a:t>（</a:t>
            </a:r>
            <a:r>
              <a:rPr lang="en-US" altLang="zh-CN" sz="1800" dirty="0" smtClean="0">
                <a:solidFill>
                  <a:schemeClr val="tx1">
                    <a:lumMod val="50000"/>
                    <a:lumOff val="50000"/>
                  </a:schemeClr>
                </a:solidFill>
                <a:latin typeface="楷体" pitchFamily="49" charset="-122"/>
                <a:ea typeface="楷体" pitchFamily="49" charset="-122"/>
              </a:rPr>
              <a:t>《</a:t>
            </a:r>
            <a:r>
              <a:rPr lang="zh-CN" altLang="en-US" sz="1800" dirty="0" smtClean="0">
                <a:solidFill>
                  <a:schemeClr val="tx1">
                    <a:lumMod val="50000"/>
                    <a:lumOff val="50000"/>
                  </a:schemeClr>
                </a:solidFill>
                <a:latin typeface="楷体" pitchFamily="49" charset="-122"/>
                <a:ea typeface="楷体" pitchFamily="49" charset="-122"/>
              </a:rPr>
              <a:t>论语</a:t>
            </a:r>
            <a:r>
              <a:rPr lang="en-US" altLang="zh-CN" sz="1800" dirty="0" smtClean="0">
                <a:solidFill>
                  <a:schemeClr val="tx1">
                    <a:lumMod val="50000"/>
                    <a:lumOff val="50000"/>
                  </a:schemeClr>
                </a:solidFill>
                <a:latin typeface="楷体" pitchFamily="49" charset="-122"/>
                <a:ea typeface="楷体" pitchFamily="49" charset="-122"/>
              </a:rPr>
              <a:t>》</a:t>
            </a:r>
            <a:r>
              <a:rPr lang="zh-CN" altLang="en-US" sz="1800" dirty="0" smtClean="0">
                <a:solidFill>
                  <a:schemeClr val="tx1">
                    <a:lumMod val="50000"/>
                    <a:lumOff val="50000"/>
                  </a:schemeClr>
                </a:solidFill>
                <a:latin typeface="楷体" pitchFamily="49" charset="-122"/>
                <a:ea typeface="楷体" pitchFamily="49" charset="-122"/>
              </a:rPr>
              <a:t>）</a:t>
            </a:r>
            <a:endParaRPr lang="en-US" altLang="zh-CN" sz="1800" dirty="0" smtClean="0">
              <a:solidFill>
                <a:schemeClr val="tx1">
                  <a:lumMod val="50000"/>
                  <a:lumOff val="50000"/>
                </a:schemeClr>
              </a:solidFill>
              <a:latin typeface="楷体" pitchFamily="49" charset="-122"/>
              <a:ea typeface="楷体" pitchFamily="49" charset="-122"/>
            </a:endParaRPr>
          </a:p>
          <a:p>
            <a:pPr>
              <a:spcBef>
                <a:spcPts val="0"/>
              </a:spcBef>
            </a:pPr>
            <a:r>
              <a:rPr lang="zh-CN" altLang="en-US" sz="2700" dirty="0" smtClean="0">
                <a:latin typeface="楷体" pitchFamily="49" charset="-122"/>
                <a:ea typeface="楷体" pitchFamily="49" charset="-122"/>
              </a:rPr>
              <a:t>李白“人生在世不称意，明朝散发弄扁舟。”</a:t>
            </a:r>
            <a:r>
              <a:rPr lang="zh-CN" altLang="en-US" sz="1800" dirty="0" smtClean="0">
                <a:solidFill>
                  <a:schemeClr val="tx1">
                    <a:lumMod val="50000"/>
                    <a:lumOff val="50000"/>
                  </a:schemeClr>
                </a:solidFill>
                <a:latin typeface="楷体" pitchFamily="49" charset="-122"/>
                <a:ea typeface="楷体" pitchFamily="49" charset="-122"/>
              </a:rPr>
              <a:t>（</a:t>
            </a:r>
            <a:r>
              <a:rPr lang="en-US" altLang="zh-CN" sz="1800" dirty="0" smtClean="0">
                <a:solidFill>
                  <a:schemeClr val="tx1">
                    <a:lumMod val="50000"/>
                    <a:lumOff val="50000"/>
                  </a:schemeClr>
                </a:solidFill>
                <a:latin typeface="楷体" pitchFamily="49" charset="-122"/>
                <a:ea typeface="楷体" pitchFamily="49" charset="-122"/>
              </a:rPr>
              <a:t>《</a:t>
            </a:r>
            <a:r>
              <a:rPr lang="zh-CN" altLang="en-US" sz="1800" dirty="0" smtClean="0">
                <a:solidFill>
                  <a:schemeClr val="tx1">
                    <a:lumMod val="50000"/>
                    <a:lumOff val="50000"/>
                  </a:schemeClr>
                </a:solidFill>
                <a:latin typeface="楷体" pitchFamily="49" charset="-122"/>
                <a:ea typeface="楷体" pitchFamily="49" charset="-122"/>
              </a:rPr>
              <a:t>宣州谢脁楼饯别校书叔云</a:t>
            </a:r>
            <a:r>
              <a:rPr lang="en-US" altLang="zh-CN" sz="1800" dirty="0" smtClean="0">
                <a:solidFill>
                  <a:schemeClr val="tx1">
                    <a:lumMod val="50000"/>
                    <a:lumOff val="50000"/>
                  </a:schemeClr>
                </a:solidFill>
                <a:latin typeface="楷体" pitchFamily="49" charset="-122"/>
                <a:ea typeface="楷体" pitchFamily="49" charset="-122"/>
              </a:rPr>
              <a:t>》</a:t>
            </a:r>
            <a:r>
              <a:rPr lang="zh-CN" altLang="en-US" sz="1800" dirty="0" smtClean="0">
                <a:solidFill>
                  <a:schemeClr val="tx1">
                    <a:lumMod val="50000"/>
                    <a:lumOff val="50000"/>
                  </a:schemeClr>
                </a:solidFill>
                <a:latin typeface="楷体" pitchFamily="49" charset="-122"/>
                <a:ea typeface="楷体" pitchFamily="49" charset="-122"/>
              </a:rPr>
              <a:t>）</a:t>
            </a:r>
            <a:endParaRPr lang="en-US" altLang="zh-CN" sz="1800" dirty="0" smtClean="0">
              <a:solidFill>
                <a:schemeClr val="tx1">
                  <a:lumMod val="50000"/>
                  <a:lumOff val="50000"/>
                </a:schemeClr>
              </a:solidFill>
              <a:latin typeface="楷体" pitchFamily="49" charset="-122"/>
              <a:ea typeface="楷体" pitchFamily="49" charset="-122"/>
            </a:endParaRPr>
          </a:p>
          <a:p>
            <a:pPr>
              <a:spcBef>
                <a:spcPts val="0"/>
              </a:spcBef>
            </a:pPr>
            <a:r>
              <a:rPr lang="zh-CN" altLang="en-US" sz="2700" dirty="0" smtClean="0">
                <a:latin typeface="楷体" pitchFamily="49" charset="-122"/>
                <a:ea typeface="楷体" pitchFamily="49" charset="-122"/>
              </a:rPr>
              <a:t>陶渊明“晋太元中，武陵人捕鱼为业”，误入桃花源</a:t>
            </a:r>
            <a:r>
              <a:rPr lang="zh-CN" altLang="en-US" sz="1800" dirty="0" smtClean="0">
                <a:solidFill>
                  <a:schemeClr val="tx1">
                    <a:lumMod val="50000"/>
                    <a:lumOff val="50000"/>
                  </a:schemeClr>
                </a:solidFill>
                <a:latin typeface="楷体" pitchFamily="49" charset="-122"/>
                <a:ea typeface="楷体" pitchFamily="49" charset="-122"/>
              </a:rPr>
              <a:t>（</a:t>
            </a:r>
            <a:r>
              <a:rPr lang="en-US" altLang="zh-CN" sz="1800" dirty="0" smtClean="0">
                <a:solidFill>
                  <a:schemeClr val="tx1">
                    <a:lumMod val="50000"/>
                    <a:lumOff val="50000"/>
                  </a:schemeClr>
                </a:solidFill>
                <a:latin typeface="楷体" pitchFamily="49" charset="-122"/>
                <a:ea typeface="楷体" pitchFamily="49" charset="-122"/>
              </a:rPr>
              <a:t>《</a:t>
            </a:r>
            <a:r>
              <a:rPr lang="zh-CN" altLang="en-US" sz="1800" dirty="0" smtClean="0">
                <a:solidFill>
                  <a:schemeClr val="tx1">
                    <a:lumMod val="50000"/>
                    <a:lumOff val="50000"/>
                  </a:schemeClr>
                </a:solidFill>
                <a:latin typeface="楷体" pitchFamily="49" charset="-122"/>
                <a:ea typeface="楷体" pitchFamily="49" charset="-122"/>
              </a:rPr>
              <a:t>桃花源记</a:t>
            </a:r>
            <a:r>
              <a:rPr lang="en-US" altLang="zh-CN" sz="1800" dirty="0" smtClean="0">
                <a:solidFill>
                  <a:schemeClr val="tx1">
                    <a:lumMod val="50000"/>
                    <a:lumOff val="50000"/>
                  </a:schemeClr>
                </a:solidFill>
                <a:latin typeface="楷体" pitchFamily="49" charset="-122"/>
                <a:ea typeface="楷体" pitchFamily="49" charset="-122"/>
              </a:rPr>
              <a:t>》</a:t>
            </a:r>
            <a:r>
              <a:rPr lang="zh-CN" altLang="en-US" sz="1800" dirty="0" smtClean="0">
                <a:solidFill>
                  <a:schemeClr val="tx1">
                    <a:lumMod val="50000"/>
                    <a:lumOff val="50000"/>
                  </a:schemeClr>
                </a:solidFill>
                <a:latin typeface="楷体" pitchFamily="49" charset="-122"/>
                <a:ea typeface="楷体" pitchFamily="49" charset="-122"/>
              </a:rPr>
              <a:t>）</a:t>
            </a:r>
            <a:endParaRPr lang="en-US" altLang="zh-CN" sz="1800" dirty="0" smtClean="0">
              <a:solidFill>
                <a:schemeClr val="tx1">
                  <a:lumMod val="50000"/>
                  <a:lumOff val="50000"/>
                </a:schemeClr>
              </a:solidFill>
              <a:latin typeface="楷体" pitchFamily="49" charset="-122"/>
              <a:ea typeface="楷体" pitchFamily="49" charset="-122"/>
            </a:endParaRPr>
          </a:p>
          <a:p>
            <a:pPr>
              <a:spcBef>
                <a:spcPts val="0"/>
              </a:spcBef>
            </a:pPr>
            <a:r>
              <a:rPr lang="zh-CN" altLang="en-US" sz="2700" dirty="0" smtClean="0">
                <a:latin typeface="楷体" pitchFamily="49" charset="-122"/>
                <a:ea typeface="楷体" pitchFamily="49" charset="-122"/>
              </a:rPr>
              <a:t>柳宗元“孤舟蓑笠翁，独钓寒江雪。”</a:t>
            </a:r>
            <a:r>
              <a:rPr lang="zh-CN" altLang="en-US" sz="1800" dirty="0" smtClean="0">
                <a:solidFill>
                  <a:schemeClr val="tx1">
                    <a:lumMod val="50000"/>
                    <a:lumOff val="50000"/>
                  </a:schemeClr>
                </a:solidFill>
                <a:latin typeface="楷体" pitchFamily="49" charset="-122"/>
                <a:ea typeface="楷体" pitchFamily="49" charset="-122"/>
              </a:rPr>
              <a:t>（</a:t>
            </a:r>
            <a:r>
              <a:rPr lang="en-US" altLang="zh-CN" sz="1800" dirty="0" smtClean="0">
                <a:solidFill>
                  <a:schemeClr val="tx1">
                    <a:lumMod val="50000"/>
                    <a:lumOff val="50000"/>
                  </a:schemeClr>
                </a:solidFill>
                <a:latin typeface="楷体" pitchFamily="49" charset="-122"/>
                <a:ea typeface="楷体" pitchFamily="49" charset="-122"/>
              </a:rPr>
              <a:t>《</a:t>
            </a:r>
            <a:r>
              <a:rPr lang="zh-CN" altLang="en-US" sz="1800" dirty="0" smtClean="0">
                <a:solidFill>
                  <a:schemeClr val="tx1">
                    <a:lumMod val="50000"/>
                    <a:lumOff val="50000"/>
                  </a:schemeClr>
                </a:solidFill>
                <a:latin typeface="楷体" pitchFamily="49" charset="-122"/>
                <a:ea typeface="楷体" pitchFamily="49" charset="-122"/>
              </a:rPr>
              <a:t>江雪</a:t>
            </a:r>
            <a:r>
              <a:rPr lang="en-US" altLang="zh-CN" sz="1800" dirty="0" smtClean="0">
                <a:solidFill>
                  <a:schemeClr val="tx1">
                    <a:lumMod val="50000"/>
                    <a:lumOff val="50000"/>
                  </a:schemeClr>
                </a:solidFill>
                <a:latin typeface="楷体" pitchFamily="49" charset="-122"/>
                <a:ea typeface="楷体" pitchFamily="49" charset="-122"/>
              </a:rPr>
              <a:t>》</a:t>
            </a:r>
            <a:r>
              <a:rPr lang="zh-CN" altLang="en-US" sz="1800" dirty="0" smtClean="0">
                <a:solidFill>
                  <a:schemeClr val="tx1">
                    <a:lumMod val="50000"/>
                    <a:lumOff val="50000"/>
                  </a:schemeClr>
                </a:solidFill>
                <a:latin typeface="楷体" pitchFamily="49" charset="-122"/>
                <a:ea typeface="楷体" pitchFamily="49" charset="-122"/>
              </a:rPr>
              <a:t>）</a:t>
            </a:r>
            <a:endParaRPr lang="en-US" altLang="zh-CN" sz="1800" dirty="0" smtClean="0">
              <a:solidFill>
                <a:schemeClr val="tx1">
                  <a:lumMod val="50000"/>
                  <a:lumOff val="50000"/>
                </a:schemeClr>
              </a:solidFill>
              <a:latin typeface="楷体" pitchFamily="49" charset="-122"/>
              <a:ea typeface="楷体" pitchFamily="49" charset="-122"/>
            </a:endParaRPr>
          </a:p>
          <a:p>
            <a:pPr>
              <a:spcBef>
                <a:spcPts val="0"/>
              </a:spcBef>
            </a:pPr>
            <a:r>
              <a:rPr lang="en-US" altLang="zh-CN" sz="2700" dirty="0" smtClean="0">
                <a:latin typeface="楷体" pitchFamily="49" charset="-122"/>
                <a:ea typeface="楷体" pitchFamily="49" charset="-122"/>
              </a:rPr>
              <a:t>      </a:t>
            </a:r>
            <a:r>
              <a:rPr lang="zh-CN" altLang="en-US" sz="2700" dirty="0" smtClean="0">
                <a:latin typeface="楷体" pitchFamily="49" charset="-122"/>
                <a:ea typeface="楷体" pitchFamily="49" charset="-122"/>
              </a:rPr>
              <a:t>“渔翁夜傍西岩宿”</a:t>
            </a:r>
            <a:r>
              <a:rPr lang="zh-CN" altLang="en-US" sz="1800" dirty="0" smtClean="0">
                <a:solidFill>
                  <a:schemeClr val="tx1">
                    <a:lumMod val="50000"/>
                    <a:lumOff val="50000"/>
                  </a:schemeClr>
                </a:solidFill>
                <a:latin typeface="楷体" pitchFamily="49" charset="-122"/>
                <a:ea typeface="楷体" pitchFamily="49" charset="-122"/>
              </a:rPr>
              <a:t>（</a:t>
            </a:r>
            <a:r>
              <a:rPr lang="en-US" altLang="zh-CN" sz="1800" dirty="0" smtClean="0">
                <a:solidFill>
                  <a:schemeClr val="tx1">
                    <a:lumMod val="50000"/>
                    <a:lumOff val="50000"/>
                  </a:schemeClr>
                </a:solidFill>
                <a:latin typeface="楷体" pitchFamily="49" charset="-122"/>
                <a:ea typeface="楷体" pitchFamily="49" charset="-122"/>
              </a:rPr>
              <a:t>《</a:t>
            </a:r>
            <a:r>
              <a:rPr lang="zh-CN" altLang="en-US" sz="1800" dirty="0" smtClean="0">
                <a:solidFill>
                  <a:schemeClr val="tx1">
                    <a:lumMod val="50000"/>
                    <a:lumOff val="50000"/>
                  </a:schemeClr>
                </a:solidFill>
                <a:latin typeface="楷体" pitchFamily="49" charset="-122"/>
                <a:ea typeface="楷体" pitchFamily="49" charset="-122"/>
              </a:rPr>
              <a:t>渔翁</a:t>
            </a:r>
            <a:r>
              <a:rPr lang="en-US" altLang="zh-CN" sz="1800" dirty="0" smtClean="0">
                <a:solidFill>
                  <a:schemeClr val="tx1">
                    <a:lumMod val="50000"/>
                    <a:lumOff val="50000"/>
                  </a:schemeClr>
                </a:solidFill>
                <a:latin typeface="楷体" pitchFamily="49" charset="-122"/>
                <a:ea typeface="楷体" pitchFamily="49" charset="-122"/>
              </a:rPr>
              <a:t>》</a:t>
            </a:r>
            <a:r>
              <a:rPr lang="zh-CN" altLang="en-US" sz="1800" dirty="0" smtClean="0">
                <a:solidFill>
                  <a:schemeClr val="tx1">
                    <a:lumMod val="50000"/>
                    <a:lumOff val="50000"/>
                  </a:schemeClr>
                </a:solidFill>
                <a:latin typeface="楷体" pitchFamily="49" charset="-122"/>
                <a:ea typeface="楷体" pitchFamily="49" charset="-122"/>
              </a:rPr>
              <a:t>）</a:t>
            </a:r>
            <a:endParaRPr lang="en-US" altLang="zh-CN" sz="1800" dirty="0" smtClean="0">
              <a:solidFill>
                <a:schemeClr val="tx1">
                  <a:lumMod val="50000"/>
                  <a:lumOff val="50000"/>
                </a:schemeClr>
              </a:solidFill>
              <a:latin typeface="楷体" pitchFamily="49" charset="-122"/>
              <a:ea typeface="楷体" pitchFamily="49" charset="-122"/>
            </a:endParaRPr>
          </a:p>
          <a:p>
            <a:pPr>
              <a:spcBef>
                <a:spcPts val="0"/>
              </a:spcBef>
            </a:pPr>
            <a:r>
              <a:rPr lang="zh-CN" altLang="en-US" sz="2700" dirty="0" smtClean="0">
                <a:latin typeface="楷体" pitchFamily="49" charset="-122"/>
                <a:ea typeface="楷体" pitchFamily="49" charset="-122"/>
              </a:rPr>
              <a:t>孟浩然“坐观垂钓者，徒有羡鱼情”</a:t>
            </a:r>
            <a:r>
              <a:rPr lang="zh-CN" altLang="en-US" sz="1800" dirty="0" smtClean="0">
                <a:solidFill>
                  <a:schemeClr val="tx1">
                    <a:lumMod val="50000"/>
                    <a:lumOff val="50000"/>
                  </a:schemeClr>
                </a:solidFill>
                <a:latin typeface="楷体" pitchFamily="49" charset="-122"/>
                <a:ea typeface="楷体" pitchFamily="49" charset="-122"/>
              </a:rPr>
              <a:t>（</a:t>
            </a:r>
            <a:r>
              <a:rPr lang="en-US" altLang="zh-CN" sz="1800" dirty="0" smtClean="0">
                <a:solidFill>
                  <a:schemeClr val="tx1">
                    <a:lumMod val="50000"/>
                    <a:lumOff val="50000"/>
                  </a:schemeClr>
                </a:solidFill>
                <a:latin typeface="楷体" pitchFamily="49" charset="-122"/>
                <a:ea typeface="楷体" pitchFamily="49" charset="-122"/>
              </a:rPr>
              <a:t>《</a:t>
            </a:r>
            <a:r>
              <a:rPr lang="zh-CN" altLang="en-US" sz="1800" dirty="0" smtClean="0">
                <a:solidFill>
                  <a:schemeClr val="tx1">
                    <a:lumMod val="50000"/>
                    <a:lumOff val="50000"/>
                  </a:schemeClr>
                </a:solidFill>
                <a:latin typeface="楷体" pitchFamily="49" charset="-122"/>
                <a:ea typeface="楷体" pitchFamily="49" charset="-122"/>
              </a:rPr>
              <a:t>望洞庭湖赠张丞相</a:t>
            </a:r>
            <a:r>
              <a:rPr lang="en-US" altLang="zh-CN" sz="1800" dirty="0" smtClean="0">
                <a:solidFill>
                  <a:schemeClr val="tx1">
                    <a:lumMod val="50000"/>
                    <a:lumOff val="50000"/>
                  </a:schemeClr>
                </a:solidFill>
                <a:latin typeface="楷体" pitchFamily="49" charset="-122"/>
                <a:ea typeface="楷体" pitchFamily="49" charset="-122"/>
              </a:rPr>
              <a:t>》</a:t>
            </a:r>
            <a:r>
              <a:rPr lang="zh-CN" altLang="en-US" sz="1800" dirty="0" smtClean="0">
                <a:solidFill>
                  <a:schemeClr val="tx1">
                    <a:lumMod val="50000"/>
                    <a:lumOff val="50000"/>
                  </a:schemeClr>
                </a:solidFill>
                <a:latin typeface="楷体" pitchFamily="49" charset="-122"/>
                <a:ea typeface="楷体" pitchFamily="49" charset="-122"/>
              </a:rPr>
              <a:t>）</a:t>
            </a:r>
            <a:endParaRPr lang="en-US" altLang="zh-CN" sz="1800" dirty="0" smtClean="0">
              <a:solidFill>
                <a:schemeClr val="tx1">
                  <a:lumMod val="50000"/>
                  <a:lumOff val="50000"/>
                </a:schemeClr>
              </a:solidFill>
              <a:latin typeface="楷体" pitchFamily="49" charset="-122"/>
              <a:ea typeface="楷体" pitchFamily="49" charset="-122"/>
            </a:endParaRPr>
          </a:p>
          <a:p>
            <a:pPr>
              <a:spcBef>
                <a:spcPts val="0"/>
              </a:spcBef>
            </a:pPr>
            <a:r>
              <a:rPr lang="zh-CN" altLang="en-US" sz="2700" dirty="0" smtClean="0">
                <a:latin typeface="楷体" pitchFamily="49" charset="-122"/>
                <a:ea typeface="楷体" pitchFamily="49" charset="-122"/>
              </a:rPr>
              <a:t>张志和“青箬笠，绿蓑衣，斜风细雨不须归。”</a:t>
            </a:r>
            <a:r>
              <a:rPr lang="zh-CN" altLang="en-US" sz="1800" dirty="0" smtClean="0">
                <a:solidFill>
                  <a:schemeClr val="tx1">
                    <a:lumMod val="50000"/>
                    <a:lumOff val="50000"/>
                  </a:schemeClr>
                </a:solidFill>
                <a:latin typeface="楷体" pitchFamily="49" charset="-122"/>
                <a:ea typeface="楷体" pitchFamily="49" charset="-122"/>
              </a:rPr>
              <a:t>（</a:t>
            </a:r>
            <a:r>
              <a:rPr lang="en-US" altLang="zh-CN" sz="1800" dirty="0" smtClean="0">
                <a:solidFill>
                  <a:schemeClr val="tx1">
                    <a:lumMod val="50000"/>
                    <a:lumOff val="50000"/>
                  </a:schemeClr>
                </a:solidFill>
                <a:latin typeface="楷体" pitchFamily="49" charset="-122"/>
                <a:ea typeface="楷体" pitchFamily="49" charset="-122"/>
              </a:rPr>
              <a:t>《</a:t>
            </a:r>
            <a:r>
              <a:rPr lang="zh-CN" altLang="en-US" sz="1800" dirty="0" smtClean="0">
                <a:solidFill>
                  <a:schemeClr val="tx1">
                    <a:lumMod val="50000"/>
                    <a:lumOff val="50000"/>
                  </a:schemeClr>
                </a:solidFill>
                <a:latin typeface="楷体" pitchFamily="49" charset="-122"/>
                <a:ea typeface="楷体" pitchFamily="49" charset="-122"/>
              </a:rPr>
              <a:t>渔歌子</a:t>
            </a:r>
            <a:r>
              <a:rPr lang="en-US" altLang="zh-CN" sz="1800" dirty="0" smtClean="0">
                <a:solidFill>
                  <a:schemeClr val="tx1">
                    <a:lumMod val="50000"/>
                    <a:lumOff val="50000"/>
                  </a:schemeClr>
                </a:solidFill>
                <a:latin typeface="楷体" pitchFamily="49" charset="-122"/>
                <a:ea typeface="楷体" pitchFamily="49" charset="-122"/>
              </a:rPr>
              <a:t>》</a:t>
            </a:r>
            <a:r>
              <a:rPr lang="zh-CN" altLang="en-US" sz="1800" dirty="0" smtClean="0">
                <a:solidFill>
                  <a:schemeClr val="tx1">
                    <a:lumMod val="50000"/>
                    <a:lumOff val="50000"/>
                  </a:schemeClr>
                </a:solidFill>
                <a:latin typeface="楷体" pitchFamily="49" charset="-122"/>
                <a:ea typeface="楷体" pitchFamily="49" charset="-122"/>
              </a:rPr>
              <a:t>）</a:t>
            </a:r>
            <a:endParaRPr lang="en-US" altLang="zh-CN" sz="1800" dirty="0" smtClean="0">
              <a:solidFill>
                <a:schemeClr val="tx1">
                  <a:lumMod val="50000"/>
                  <a:lumOff val="50000"/>
                </a:schemeClr>
              </a:solidFill>
              <a:latin typeface="楷体" pitchFamily="49" charset="-122"/>
              <a:ea typeface="楷体" pitchFamily="49" charset="-122"/>
            </a:endParaRPr>
          </a:p>
          <a:p>
            <a:pPr>
              <a:spcBef>
                <a:spcPts val="0"/>
              </a:spcBef>
            </a:pPr>
            <a:r>
              <a:rPr lang="zh-CN" altLang="en-US" sz="2700" dirty="0" smtClean="0">
                <a:latin typeface="楷体" pitchFamily="49" charset="-122"/>
                <a:ea typeface="楷体" pitchFamily="49" charset="-122"/>
              </a:rPr>
              <a:t>杨慎</a:t>
            </a:r>
            <a:r>
              <a:rPr lang="en-US" altLang="zh-CN" sz="2700" dirty="0" smtClean="0">
                <a:latin typeface="楷体" pitchFamily="49" charset="-122"/>
                <a:ea typeface="楷体" pitchFamily="49" charset="-122"/>
              </a:rPr>
              <a:t> </a:t>
            </a:r>
            <a:r>
              <a:rPr lang="zh-CN" altLang="en-US" sz="2700" dirty="0" smtClean="0">
                <a:latin typeface="楷体" pitchFamily="49" charset="-122"/>
                <a:ea typeface="楷体" pitchFamily="49" charset="-122"/>
              </a:rPr>
              <a:t>“白发渔樵江渚上，惯看秋月春风。”</a:t>
            </a:r>
            <a:r>
              <a:rPr lang="zh-CN" altLang="en-US" sz="1800" dirty="0" smtClean="0">
                <a:solidFill>
                  <a:schemeClr val="tx1">
                    <a:lumMod val="50000"/>
                    <a:lumOff val="50000"/>
                  </a:schemeClr>
                </a:solidFill>
                <a:latin typeface="楷体" pitchFamily="49" charset="-122"/>
                <a:ea typeface="楷体" pitchFamily="49" charset="-122"/>
              </a:rPr>
              <a:t>（</a:t>
            </a:r>
            <a:r>
              <a:rPr lang="en-US" altLang="zh-CN" sz="1800" dirty="0" smtClean="0">
                <a:solidFill>
                  <a:schemeClr val="tx1">
                    <a:lumMod val="50000"/>
                    <a:lumOff val="50000"/>
                  </a:schemeClr>
                </a:solidFill>
                <a:latin typeface="楷体" pitchFamily="49" charset="-122"/>
                <a:ea typeface="楷体" pitchFamily="49" charset="-122"/>
              </a:rPr>
              <a:t> 《</a:t>
            </a:r>
            <a:r>
              <a:rPr lang="zh-CN" altLang="en-US" sz="1800" dirty="0" smtClean="0">
                <a:solidFill>
                  <a:schemeClr val="tx1">
                    <a:lumMod val="50000"/>
                    <a:lumOff val="50000"/>
                  </a:schemeClr>
                </a:solidFill>
                <a:latin typeface="楷体" pitchFamily="49" charset="-122"/>
                <a:ea typeface="楷体" pitchFamily="49" charset="-122"/>
              </a:rPr>
              <a:t>三国演义</a:t>
            </a:r>
            <a:r>
              <a:rPr lang="en-US" altLang="zh-CN" sz="1800" dirty="0" smtClean="0">
                <a:solidFill>
                  <a:schemeClr val="tx1">
                    <a:lumMod val="50000"/>
                    <a:lumOff val="50000"/>
                  </a:schemeClr>
                </a:solidFill>
                <a:latin typeface="楷体" pitchFamily="49" charset="-122"/>
                <a:ea typeface="楷体" pitchFamily="49" charset="-122"/>
              </a:rPr>
              <a:t>》 </a:t>
            </a:r>
            <a:r>
              <a:rPr lang="zh-CN" altLang="en-US" sz="1800" dirty="0" smtClean="0">
                <a:solidFill>
                  <a:schemeClr val="tx1">
                    <a:lumMod val="50000"/>
                    <a:lumOff val="50000"/>
                  </a:schemeClr>
                </a:solidFill>
                <a:latin typeface="楷体" pitchFamily="49" charset="-122"/>
                <a:ea typeface="楷体" pitchFamily="49" charset="-122"/>
              </a:rPr>
              <a:t>）</a:t>
            </a:r>
            <a:endParaRPr lang="en-US" altLang="zh-CN" sz="1800" dirty="0" smtClean="0">
              <a:solidFill>
                <a:schemeClr val="tx1">
                  <a:lumMod val="50000"/>
                  <a:lumOff val="50000"/>
                </a:schemeClr>
              </a:solidFill>
              <a:latin typeface="楷体" pitchFamily="49" charset="-122"/>
              <a:ea typeface="楷体" pitchFamily="49" charset="-122"/>
            </a:endParaRPr>
          </a:p>
          <a:p>
            <a:pPr>
              <a:spcBef>
                <a:spcPts val="0"/>
              </a:spcBef>
            </a:pPr>
            <a:r>
              <a:rPr lang="en-US" altLang="zh-CN" sz="2700" dirty="0" smtClean="0">
                <a:latin typeface="楷体" pitchFamily="49" charset="-122"/>
                <a:ea typeface="楷体" pitchFamily="49" charset="-122"/>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linds(horizontal)">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blinds(horizontal)">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blinds(horizontal)">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
                                            <p:txEl>
                                              <p:pRg st="8" end="8"/>
                                            </p:txEl>
                                          </p:spTgt>
                                        </p:tgtEl>
                                        <p:attrNameLst>
                                          <p:attrName>style.visibility</p:attrName>
                                        </p:attrNameLst>
                                      </p:cBhvr>
                                      <p:to>
                                        <p:strVal val="visible"/>
                                      </p:to>
                                    </p:set>
                                    <p:animEffect transition="in" filter="blinds(horizontal)">
                                      <p:cBhvr>
                                        <p:cTn id="42" dur="500"/>
                                        <p:tgtEl>
                                          <p:spTgt spid="3">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3">
                                            <p:txEl>
                                              <p:pRg st="9" end="9"/>
                                            </p:txEl>
                                          </p:spTgt>
                                        </p:tgtEl>
                                        <p:attrNameLst>
                                          <p:attrName>style.visibility</p:attrName>
                                        </p:attrNameLst>
                                      </p:cBhvr>
                                      <p:to>
                                        <p:strVal val="visible"/>
                                      </p:to>
                                    </p:set>
                                    <p:animEffect transition="in" filter="blinds(horizontal)">
                                      <p:cBhvr>
                                        <p:cTn id="47" dur="500"/>
                                        <p:tgtEl>
                                          <p:spTgt spid="3">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3">
                                            <p:txEl>
                                              <p:pRg st="10" end="10"/>
                                            </p:txEl>
                                          </p:spTgt>
                                        </p:tgtEl>
                                        <p:attrNameLst>
                                          <p:attrName>style.visibility</p:attrName>
                                        </p:attrNameLst>
                                      </p:cBhvr>
                                      <p:to>
                                        <p:strVal val="visible"/>
                                      </p:to>
                                    </p:set>
                                    <p:animEffect transition="in" filter="blinds(horizontal)">
                                      <p:cBhvr>
                                        <p:cTn id="52" dur="500"/>
                                        <p:tgtEl>
                                          <p:spTgt spid="3">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grpId="0" nodeType="clickEffect">
                                  <p:stCondLst>
                                    <p:cond delay="0"/>
                                  </p:stCondLst>
                                  <p:childTnLst>
                                    <p:set>
                                      <p:cBhvr>
                                        <p:cTn id="56" dur="1" fill="hold">
                                          <p:stCondLst>
                                            <p:cond delay="0"/>
                                          </p:stCondLst>
                                        </p:cTn>
                                        <p:tgtEl>
                                          <p:spTgt spid="3">
                                            <p:txEl>
                                              <p:pRg st="11" end="11"/>
                                            </p:txEl>
                                          </p:spTgt>
                                        </p:tgtEl>
                                        <p:attrNameLst>
                                          <p:attrName>style.visibility</p:attrName>
                                        </p:attrNameLst>
                                      </p:cBhvr>
                                      <p:to>
                                        <p:strVal val="visible"/>
                                      </p:to>
                                    </p:set>
                                    <p:animEffect transition="in" filter="blinds(horizontal)">
                                      <p:cBhvr>
                                        <p:cTn id="57"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normAutofit fontScale="85000" lnSpcReduction="20000"/>
          </a:bodyPr>
          <a:lstStyle/>
          <a:p>
            <a:pPr algn="just">
              <a:lnSpc>
                <a:spcPct val="120000"/>
              </a:lnSpc>
            </a:pPr>
            <a:r>
              <a:rPr lang="zh-CN" altLang="en-US" dirty="0" smtClean="0">
                <a:latin typeface="楷体" pitchFamily="49" charset="-122"/>
                <a:ea typeface="楷体" pitchFamily="49" charset="-122"/>
              </a:rPr>
              <a:t>    而这一切海报的构思与传达的涵义都与中国悠久的文化和生活底蕴相连。正如那个渔翁，中国人民在几千年前便早早编着网，乘着舟在水上寻求着生计。久而久之，形成了中国特有的渔民文化。直到现在，渔民的人数已经逐渐减少。传统的捕鱼方式也逐渐消失，取而代之的是更为工业化的生产与捕捞。</a:t>
            </a:r>
            <a:endParaRPr lang="en-US" altLang="zh-CN" dirty="0" smtClean="0">
              <a:latin typeface="楷体" pitchFamily="49" charset="-122"/>
              <a:ea typeface="楷体" pitchFamily="49" charset="-122"/>
            </a:endParaRPr>
          </a:p>
          <a:p>
            <a:pPr algn="r">
              <a:lnSpc>
                <a:spcPct val="120000"/>
              </a:lnSpc>
            </a:pPr>
            <a:r>
              <a:rPr lang="en-US" altLang="zh-CN" dirty="0" smtClean="0">
                <a:latin typeface="楷体" pitchFamily="49" charset="-122"/>
                <a:ea typeface="楷体" pitchFamily="49" charset="-122"/>
              </a:rPr>
              <a:t>——</a:t>
            </a:r>
            <a:r>
              <a:rPr lang="zh-CN" altLang="en-US" dirty="0" smtClean="0">
                <a:latin typeface="楷体" pitchFamily="49" charset="-122"/>
                <a:ea typeface="楷体" pitchFamily="49" charset="-122"/>
              </a:rPr>
              <a:t>林佳楠</a:t>
            </a:r>
            <a:endParaRPr lang="zh-CN" altLang="en-US" dirty="0">
              <a:latin typeface="楷体" pitchFamily="49" charset="-122"/>
              <a:ea typeface="楷体" pitchFamily="49"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标准</a:t>
            </a:r>
            <a:r>
              <a:rPr lang="en-US" altLang="zh-CN" dirty="0" smtClean="0"/>
              <a:t>B</a:t>
            </a:r>
            <a:endParaRPr lang="zh-CN" altLang="en-US" dirty="0"/>
          </a:p>
        </p:txBody>
      </p:sp>
      <p:sp>
        <p:nvSpPr>
          <p:cNvPr id="3" name="内容占位符 2"/>
          <p:cNvSpPr>
            <a:spLocks noGrp="1"/>
          </p:cNvSpPr>
          <p:nvPr>
            <p:ph sz="quarter" idx="1"/>
          </p:nvPr>
        </p:nvSpPr>
        <p:spPr>
          <a:xfrm>
            <a:off x="457200" y="1219200"/>
            <a:ext cx="8229600" cy="5638800"/>
          </a:xfrm>
        </p:spPr>
        <p:txBody>
          <a:bodyPr>
            <a:normAutofit fontScale="77500" lnSpcReduction="20000"/>
          </a:bodyPr>
          <a:lstStyle/>
          <a:p>
            <a:r>
              <a:rPr lang="zh-CN" altLang="en-US" dirty="0" smtClean="0">
                <a:solidFill>
                  <a:schemeClr val="tx1">
                    <a:lumMod val="95000"/>
                    <a:lumOff val="5000"/>
                  </a:schemeClr>
                </a:solidFill>
              </a:rPr>
              <a:t>文体特色：运用及效果</a:t>
            </a:r>
            <a:endParaRPr lang="en-US" altLang="zh-CN" dirty="0" smtClean="0">
              <a:solidFill>
                <a:schemeClr val="tx1">
                  <a:lumMod val="95000"/>
                  <a:lumOff val="5000"/>
                </a:schemeClr>
              </a:solidFill>
            </a:endParaRPr>
          </a:p>
          <a:p>
            <a:r>
              <a:rPr lang="en-US" altLang="zh-CN" dirty="0" smtClean="0">
                <a:solidFill>
                  <a:schemeClr val="tx1">
                    <a:lumMod val="95000"/>
                    <a:lumOff val="5000"/>
                  </a:schemeClr>
                </a:solidFill>
              </a:rPr>
              <a:t>1</a:t>
            </a:r>
            <a:r>
              <a:rPr lang="zh-CN" altLang="en-US" dirty="0" smtClean="0">
                <a:solidFill>
                  <a:schemeClr val="tx1">
                    <a:lumMod val="95000"/>
                    <a:lumOff val="5000"/>
                  </a:schemeClr>
                </a:solidFill>
              </a:rPr>
              <a:t>、文本的文体特色如何被用来建构语义</a:t>
            </a:r>
            <a:endParaRPr lang="en-US" altLang="zh-CN" dirty="0" smtClean="0">
              <a:solidFill>
                <a:schemeClr val="tx1">
                  <a:lumMod val="95000"/>
                  <a:lumOff val="5000"/>
                </a:schemeClr>
              </a:solidFill>
            </a:endParaRPr>
          </a:p>
          <a:p>
            <a:r>
              <a:rPr lang="en-US" altLang="zh-CN" dirty="0" smtClean="0">
                <a:solidFill>
                  <a:schemeClr val="tx1">
                    <a:lumMod val="95000"/>
                    <a:lumOff val="5000"/>
                  </a:schemeClr>
                </a:solidFill>
              </a:rPr>
              <a:t>2</a:t>
            </a:r>
            <a:r>
              <a:rPr lang="zh-CN" altLang="en-US" dirty="0" smtClean="0">
                <a:solidFill>
                  <a:schemeClr val="tx1">
                    <a:lumMod val="95000"/>
                    <a:lumOff val="5000"/>
                  </a:schemeClr>
                </a:solidFill>
              </a:rPr>
              <a:t>、文体特色（包括视像文本的特色）怎样对</a:t>
            </a:r>
            <a:r>
              <a:rPr lang="en-US" altLang="zh-CN" dirty="0" smtClean="0">
                <a:solidFill>
                  <a:schemeClr val="tx1">
                    <a:lumMod val="95000"/>
                    <a:lumOff val="5000"/>
                  </a:schemeClr>
                </a:solidFill>
              </a:rPr>
              <a:t>	</a:t>
            </a:r>
            <a:r>
              <a:rPr lang="zh-CN" altLang="en-US" dirty="0" smtClean="0">
                <a:solidFill>
                  <a:schemeClr val="tx1">
                    <a:lumMod val="95000"/>
                    <a:lumOff val="5000"/>
                  </a:schemeClr>
                </a:solidFill>
              </a:rPr>
              <a:t>读者产生影响</a:t>
            </a:r>
            <a:endParaRPr lang="en-US" altLang="zh-CN" dirty="0" smtClean="0">
              <a:solidFill>
                <a:schemeClr val="tx1">
                  <a:lumMod val="95000"/>
                  <a:lumOff val="5000"/>
                </a:schemeClr>
              </a:solidFill>
            </a:endParaRPr>
          </a:p>
          <a:p>
            <a:endParaRPr lang="en-US" altLang="zh-CN" dirty="0" smtClean="0">
              <a:solidFill>
                <a:schemeClr val="tx1">
                  <a:lumMod val="95000"/>
                  <a:lumOff val="5000"/>
                </a:schemeClr>
              </a:solidFill>
            </a:endParaRPr>
          </a:p>
          <a:p>
            <a:r>
              <a:rPr lang="zh-CN" altLang="en-US" dirty="0" smtClean="0">
                <a:solidFill>
                  <a:schemeClr val="tx1">
                    <a:lumMod val="95000"/>
                    <a:lumOff val="5000"/>
                  </a:schemeClr>
                </a:solidFill>
              </a:rPr>
              <a:t>视图文本</a:t>
            </a:r>
            <a:r>
              <a:rPr lang="en-US" altLang="zh-CN" dirty="0" smtClean="0">
                <a:solidFill>
                  <a:schemeClr val="tx1">
                    <a:lumMod val="95000"/>
                    <a:lumOff val="5000"/>
                  </a:schemeClr>
                </a:solidFill>
              </a:rPr>
              <a:t>——</a:t>
            </a:r>
            <a:r>
              <a:rPr lang="zh-CN" altLang="en-US" dirty="0" smtClean="0">
                <a:solidFill>
                  <a:schemeClr val="tx1">
                    <a:lumMod val="95000"/>
                    <a:lumOff val="5000"/>
                  </a:schemeClr>
                </a:solidFill>
              </a:rPr>
              <a:t>视觉元素、构图布局</a:t>
            </a:r>
            <a:r>
              <a:rPr lang="en-US" altLang="zh-CN" dirty="0" smtClean="0">
                <a:solidFill>
                  <a:schemeClr val="tx1">
                    <a:lumMod val="95000"/>
                    <a:lumOff val="5000"/>
                  </a:schemeClr>
                </a:solidFill>
              </a:rPr>
              <a:t>——</a:t>
            </a:r>
            <a:r>
              <a:rPr lang="zh-CN" altLang="en-US" dirty="0" smtClean="0">
                <a:solidFill>
                  <a:schemeClr val="tx1">
                    <a:lumMod val="95000"/>
                    <a:lumOff val="5000"/>
                  </a:schemeClr>
                </a:solidFill>
              </a:rPr>
              <a:t>浅层文本要素的分析</a:t>
            </a:r>
            <a:endParaRPr lang="en-US" altLang="zh-CN" dirty="0" smtClean="0">
              <a:solidFill>
                <a:schemeClr val="tx1">
                  <a:lumMod val="95000"/>
                  <a:lumOff val="5000"/>
                </a:schemeClr>
              </a:solidFill>
            </a:endParaRPr>
          </a:p>
          <a:p>
            <a:r>
              <a:rPr lang="zh-CN" altLang="en-US" dirty="0" smtClean="0">
                <a:solidFill>
                  <a:schemeClr val="tx1">
                    <a:lumMod val="65000"/>
                    <a:lumOff val="35000"/>
                  </a:schemeClr>
                </a:solidFill>
                <a:latin typeface="楷体" pitchFamily="49" charset="-122"/>
                <a:ea typeface="楷体" pitchFamily="49" charset="-122"/>
              </a:rPr>
              <a:t>如，筷子的摆放位置，观者与图像的关联，营造出的代入感</a:t>
            </a:r>
            <a:endParaRPr lang="en-US" altLang="zh-CN" dirty="0" smtClean="0">
              <a:solidFill>
                <a:schemeClr val="tx1">
                  <a:lumMod val="65000"/>
                  <a:lumOff val="35000"/>
                </a:schemeClr>
              </a:solidFill>
              <a:latin typeface="楷体" pitchFamily="49" charset="-122"/>
              <a:ea typeface="楷体" pitchFamily="49" charset="-122"/>
            </a:endParaRPr>
          </a:p>
          <a:p>
            <a:r>
              <a:rPr lang="zh-CN" altLang="en-US" dirty="0" smtClean="0">
                <a:solidFill>
                  <a:schemeClr val="tx1">
                    <a:lumMod val="95000"/>
                    <a:lumOff val="5000"/>
                  </a:schemeClr>
                </a:solidFill>
              </a:rPr>
              <a:t>视图文本</a:t>
            </a:r>
            <a:r>
              <a:rPr lang="en-US" altLang="zh-CN" dirty="0" smtClean="0">
                <a:solidFill>
                  <a:schemeClr val="tx1">
                    <a:lumMod val="95000"/>
                    <a:lumOff val="5000"/>
                  </a:schemeClr>
                </a:solidFill>
              </a:rPr>
              <a:t>——</a:t>
            </a:r>
            <a:r>
              <a:rPr lang="zh-CN" altLang="en-US" dirty="0" smtClean="0">
                <a:solidFill>
                  <a:schemeClr val="tx1">
                    <a:lumMod val="95000"/>
                    <a:lumOff val="5000"/>
                  </a:schemeClr>
                </a:solidFill>
              </a:rPr>
              <a:t>特定元素与文化语境相关的深层分析</a:t>
            </a:r>
            <a:endParaRPr lang="en-US" altLang="zh-CN" dirty="0" smtClean="0">
              <a:solidFill>
                <a:schemeClr val="tx1">
                  <a:lumMod val="95000"/>
                  <a:lumOff val="5000"/>
                </a:schemeClr>
              </a:solidFill>
            </a:endParaRPr>
          </a:p>
          <a:p>
            <a:r>
              <a:rPr lang="zh-CN" altLang="en-US" dirty="0" smtClean="0">
                <a:solidFill>
                  <a:schemeClr val="tx1">
                    <a:lumMod val="65000"/>
                    <a:lumOff val="35000"/>
                  </a:schemeClr>
                </a:solidFill>
                <a:latin typeface="楷体" pitchFamily="49" charset="-122"/>
                <a:ea typeface="楷体" pitchFamily="49" charset="-122"/>
              </a:rPr>
              <a:t>如，篆刻印章、书法、水墨效果、渔翁形象营造出的传统文化氛围</a:t>
            </a:r>
            <a:endParaRPr lang="en-US" altLang="zh-CN" dirty="0" smtClean="0">
              <a:solidFill>
                <a:schemeClr val="tx1">
                  <a:lumMod val="65000"/>
                  <a:lumOff val="35000"/>
                </a:schemeClr>
              </a:solidFill>
              <a:latin typeface="楷体" pitchFamily="49" charset="-122"/>
              <a:ea typeface="楷体" pitchFamily="49" charset="-122"/>
            </a:endParaRPr>
          </a:p>
          <a:p>
            <a:endParaRPr lang="zh-CN" alt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标准</a:t>
            </a:r>
            <a:r>
              <a:rPr lang="en-US" altLang="zh-CN" dirty="0" smtClean="0"/>
              <a:t>C</a:t>
            </a:r>
            <a:endParaRPr lang="zh-CN" altLang="en-US" dirty="0"/>
          </a:p>
        </p:txBody>
      </p:sp>
      <p:sp>
        <p:nvSpPr>
          <p:cNvPr id="3" name="内容占位符 2"/>
          <p:cNvSpPr>
            <a:spLocks noGrp="1"/>
          </p:cNvSpPr>
          <p:nvPr>
            <p:ph sz="quarter" idx="1"/>
          </p:nvPr>
        </p:nvSpPr>
        <p:spPr>
          <a:xfrm>
            <a:off x="457200" y="1340768"/>
            <a:ext cx="8229600" cy="4456152"/>
          </a:xfrm>
        </p:spPr>
        <p:txBody>
          <a:bodyPr>
            <a:normAutofit/>
          </a:bodyPr>
          <a:lstStyle/>
          <a:p>
            <a:pPr>
              <a:lnSpc>
                <a:spcPct val="150000"/>
              </a:lnSpc>
            </a:pPr>
            <a:r>
              <a:rPr lang="zh-CN" altLang="en-US" sz="3200" b="0" dirty="0" smtClean="0"/>
              <a:t>组织条理</a:t>
            </a:r>
            <a:endParaRPr lang="en-US" altLang="zh-CN" sz="3200" b="0" dirty="0" smtClean="0"/>
          </a:p>
          <a:p>
            <a:pPr>
              <a:lnSpc>
                <a:spcPct val="150000"/>
              </a:lnSpc>
            </a:pPr>
            <a:r>
              <a:rPr lang="zh-CN" altLang="en-US" sz="3200" b="0" dirty="0" smtClean="0"/>
              <a:t>展开层次</a:t>
            </a:r>
            <a:endParaRPr lang="en-US" altLang="zh-CN" sz="3200" b="0" dirty="0" smtClean="0"/>
          </a:p>
          <a:p>
            <a:pPr>
              <a:lnSpc>
                <a:spcPct val="150000"/>
              </a:lnSpc>
            </a:pPr>
            <a:endParaRPr lang="en-US" altLang="zh-CN" sz="3200" b="0" dirty="0" smtClean="0"/>
          </a:p>
          <a:p>
            <a:pPr>
              <a:lnSpc>
                <a:spcPct val="150000"/>
              </a:lnSpc>
            </a:pPr>
            <a:r>
              <a:rPr lang="zh-CN" altLang="en-US" sz="3200" b="0" dirty="0" smtClean="0"/>
              <a:t>总分总</a:t>
            </a:r>
            <a:endParaRPr lang="en-US" altLang="zh-CN" sz="3200" b="0" dirty="0" smtClean="0"/>
          </a:p>
          <a:p>
            <a:pPr>
              <a:lnSpc>
                <a:spcPct val="150000"/>
              </a:lnSpc>
            </a:pPr>
            <a:r>
              <a:rPr lang="zh-CN" altLang="en-US" sz="3200" b="0" dirty="0" smtClean="0"/>
              <a:t>分：并列平衡；递进深入</a:t>
            </a:r>
            <a:endParaRPr lang="en-US" altLang="zh-CN" sz="3200" b="0" dirty="0" smtClean="0"/>
          </a:p>
          <a:p>
            <a:pPr>
              <a:lnSpc>
                <a:spcPct val="150000"/>
              </a:lnSpc>
            </a:pPr>
            <a:endParaRPr lang="zh-CN" altLang="en-US" sz="3200" b="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参考结构：</a:t>
            </a:r>
            <a:endParaRPr lang="en-US" altLang="zh-CN" dirty="0" smtClean="0"/>
          </a:p>
        </p:txBody>
      </p:sp>
      <p:sp>
        <p:nvSpPr>
          <p:cNvPr id="3" name="内容占位符 2"/>
          <p:cNvSpPr>
            <a:spLocks noGrp="1"/>
          </p:cNvSpPr>
          <p:nvPr>
            <p:ph sz="quarter" idx="1"/>
          </p:nvPr>
        </p:nvSpPr>
        <p:spPr>
          <a:xfrm>
            <a:off x="457200" y="1219200"/>
            <a:ext cx="8229600" cy="5353072"/>
          </a:xfrm>
        </p:spPr>
        <p:txBody>
          <a:bodyPr>
            <a:normAutofit fontScale="77500" lnSpcReduction="20000"/>
          </a:bodyPr>
          <a:lstStyle/>
          <a:p>
            <a:pPr lvl="0" algn="just">
              <a:lnSpc>
                <a:spcPct val="120000"/>
              </a:lnSpc>
              <a:spcBef>
                <a:spcPts val="1200"/>
              </a:spcBef>
            </a:pPr>
            <a:r>
              <a:rPr lang="zh-CN" altLang="en-US" dirty="0" smtClean="0"/>
              <a:t>一、总论：简要概括视图文本的内容和主题，体现出自己对文本类型、相关语境的总体把握。</a:t>
            </a:r>
          </a:p>
          <a:p>
            <a:pPr lvl="0" algn="just">
              <a:lnSpc>
                <a:spcPct val="120000"/>
              </a:lnSpc>
              <a:spcBef>
                <a:spcPts val="1200"/>
              </a:spcBef>
            </a:pPr>
            <a:r>
              <a:rPr lang="zh-CN" altLang="en-US" dirty="0" smtClean="0"/>
              <a:t>二、集中分析视图文本的结构布局：放置与表现，空间与时间。</a:t>
            </a:r>
            <a:endParaRPr lang="en-US" altLang="zh-CN" dirty="0" smtClean="0"/>
          </a:p>
          <a:p>
            <a:pPr lvl="0" algn="just">
              <a:lnSpc>
                <a:spcPct val="120000"/>
              </a:lnSpc>
              <a:spcBef>
                <a:spcPts val="1200"/>
              </a:spcBef>
            </a:pPr>
            <a:r>
              <a:rPr lang="zh-CN" altLang="en-US" dirty="0" smtClean="0"/>
              <a:t>三、联系视图结构中的语言文字符号。</a:t>
            </a:r>
            <a:endParaRPr lang="en-US" altLang="zh-CN" dirty="0" smtClean="0"/>
          </a:p>
          <a:p>
            <a:pPr lvl="0" algn="just">
              <a:lnSpc>
                <a:spcPct val="120000"/>
              </a:lnSpc>
              <a:spcBef>
                <a:spcPts val="1200"/>
              </a:spcBef>
            </a:pPr>
            <a:r>
              <a:rPr lang="zh-CN" altLang="en-US" dirty="0" smtClean="0"/>
              <a:t>四、分析视图元素的语境内涵与象征含义。</a:t>
            </a:r>
          </a:p>
          <a:p>
            <a:pPr lvl="0" algn="just">
              <a:lnSpc>
                <a:spcPct val="120000"/>
              </a:lnSpc>
              <a:spcBef>
                <a:spcPts val="1200"/>
              </a:spcBef>
            </a:pPr>
            <a:r>
              <a:rPr lang="zh-CN" altLang="en-US" dirty="0" smtClean="0"/>
              <a:t>五、集中讨论文本、发者与受众的互动关系。</a:t>
            </a:r>
            <a:endParaRPr lang="en-US" altLang="zh-CN" dirty="0" smtClean="0"/>
          </a:p>
          <a:p>
            <a:pPr lvl="0" algn="just">
              <a:lnSpc>
                <a:spcPct val="120000"/>
              </a:lnSpc>
              <a:spcBef>
                <a:spcPts val="1200"/>
              </a:spcBef>
            </a:pPr>
            <a:r>
              <a:rPr lang="zh-CN" altLang="en-US" dirty="0" smtClean="0"/>
              <a:t>六、总结归纳，谈个人感悟（简短）。</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标准</a:t>
            </a:r>
            <a:r>
              <a:rPr lang="en-US" altLang="zh-CN" dirty="0" smtClean="0"/>
              <a:t>D</a:t>
            </a:r>
            <a:endParaRPr lang="zh-CN" altLang="en-US" dirty="0"/>
          </a:p>
        </p:txBody>
      </p:sp>
      <p:sp>
        <p:nvSpPr>
          <p:cNvPr id="3" name="内容占位符 2"/>
          <p:cNvSpPr>
            <a:spLocks noGrp="1"/>
          </p:cNvSpPr>
          <p:nvPr>
            <p:ph sz="quarter" idx="1"/>
          </p:nvPr>
        </p:nvSpPr>
        <p:spPr/>
        <p:txBody>
          <a:bodyPr>
            <a:normAutofit/>
          </a:bodyPr>
          <a:lstStyle/>
          <a:p>
            <a:pPr algn="just">
              <a:spcBef>
                <a:spcPts val="1800"/>
              </a:spcBef>
            </a:pPr>
            <a:r>
              <a:rPr lang="zh-CN" altLang="en-US" sz="3500" b="0" dirty="0" smtClean="0"/>
              <a:t>错别字、病句一定要杜绝</a:t>
            </a:r>
            <a:endParaRPr lang="en-US" altLang="zh-CN" sz="3500" b="0" dirty="0" smtClean="0"/>
          </a:p>
          <a:p>
            <a:pPr algn="just">
              <a:spcBef>
                <a:spcPts val="1800"/>
              </a:spcBef>
            </a:pPr>
            <a:endParaRPr lang="en-US" altLang="zh-CN" sz="3500" b="0" dirty="0" smtClean="0"/>
          </a:p>
          <a:p>
            <a:pPr algn="just">
              <a:spcBef>
                <a:spcPts val="1800"/>
              </a:spcBef>
            </a:pPr>
            <a:r>
              <a:rPr lang="zh-CN" altLang="en-US" sz="3500" b="0" dirty="0" smtClean="0"/>
              <a:t>语言示例：</a:t>
            </a:r>
            <a:endParaRPr lang="en-US" altLang="zh-CN" sz="3500" b="0" dirty="0" smtClean="0"/>
          </a:p>
          <a:p>
            <a:pPr algn="just">
              <a:spcBef>
                <a:spcPts val="1800"/>
              </a:spcBef>
            </a:pPr>
            <a:r>
              <a:rPr lang="zh-CN" altLang="en-US" sz="3500" b="0" dirty="0" smtClean="0"/>
              <a:t>描述与分析、评论之间的区别</a:t>
            </a:r>
            <a:endParaRPr lang="en-US" altLang="zh-CN" sz="3500" b="0" dirty="0" smtClean="0"/>
          </a:p>
          <a:p>
            <a:pPr algn="just">
              <a:spcBef>
                <a:spcPts val="1800"/>
              </a:spcBef>
            </a:pPr>
            <a:r>
              <a:rPr lang="zh-CN" altLang="en-US" sz="3500" b="0" dirty="0" smtClean="0"/>
              <a:t>例：</a:t>
            </a:r>
            <a:endParaRPr lang="en-US" altLang="zh-CN" sz="3500" b="0" dirty="0" smtClean="0"/>
          </a:p>
          <a:p>
            <a:pPr algn="just">
              <a:spcBef>
                <a:spcPts val="1800"/>
              </a:spcBef>
            </a:pPr>
            <a:r>
              <a:rPr lang="zh-CN" altLang="en-US" sz="3500" b="0" dirty="0" smtClean="0"/>
              <a:t>叶子的前半部分与后半部分</a:t>
            </a:r>
            <a:endParaRPr lang="en-US" altLang="zh-CN" sz="3500" b="0" dirty="0" smtClean="0"/>
          </a:p>
          <a:p>
            <a:endParaRPr lang="en-US" altLang="zh-CN" dirty="0" smtClean="0"/>
          </a:p>
          <a:p>
            <a:endParaRPr lang="zh-CN" alt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评分标准</a:t>
            </a:r>
            <a:endParaRPr lang="zh-CN" altLang="en-US" dirty="0"/>
          </a:p>
        </p:txBody>
      </p:sp>
      <p:sp>
        <p:nvSpPr>
          <p:cNvPr id="3" name="内容占位符 2"/>
          <p:cNvSpPr>
            <a:spLocks noGrp="1"/>
          </p:cNvSpPr>
          <p:nvPr>
            <p:ph sz="quarter" idx="1"/>
          </p:nvPr>
        </p:nvSpPr>
        <p:spPr>
          <a:xfrm>
            <a:off x="457200" y="1219200"/>
            <a:ext cx="8543956" cy="5638800"/>
          </a:xfrm>
        </p:spPr>
        <p:txBody>
          <a:bodyPr>
            <a:noAutofit/>
          </a:bodyPr>
          <a:lstStyle/>
          <a:p>
            <a:pPr>
              <a:spcBef>
                <a:spcPts val="0"/>
              </a:spcBef>
            </a:pPr>
            <a:r>
              <a:rPr lang="zh-CN" altLang="en-US" sz="2400" dirty="0" smtClean="0">
                <a:solidFill>
                  <a:srgbClr val="FF0000"/>
                </a:solidFill>
              </a:rPr>
              <a:t>标准</a:t>
            </a:r>
            <a:r>
              <a:rPr lang="en-US" sz="2400" dirty="0" smtClean="0">
                <a:solidFill>
                  <a:srgbClr val="FF0000"/>
                </a:solidFill>
              </a:rPr>
              <a:t>A</a:t>
            </a:r>
            <a:r>
              <a:rPr lang="zh-CN" altLang="en-US" sz="2400" dirty="0" smtClean="0">
                <a:solidFill>
                  <a:srgbClr val="FF0000"/>
                </a:solidFill>
              </a:rPr>
              <a:t>：理解文本（</a:t>
            </a:r>
            <a:r>
              <a:rPr lang="en-US" sz="2400" dirty="0" smtClean="0">
                <a:solidFill>
                  <a:srgbClr val="FF0000"/>
                </a:solidFill>
              </a:rPr>
              <a:t>5</a:t>
            </a:r>
            <a:r>
              <a:rPr lang="zh-CN" altLang="en-US" sz="2400" dirty="0" smtClean="0">
                <a:solidFill>
                  <a:srgbClr val="FF0000"/>
                </a:solidFill>
              </a:rPr>
              <a:t>分）</a:t>
            </a:r>
          </a:p>
          <a:p>
            <a:pPr>
              <a:spcBef>
                <a:spcPts val="0"/>
              </a:spcBef>
            </a:pPr>
            <a:r>
              <a:rPr lang="en-US" altLang="zh-CN" sz="2400" dirty="0" smtClean="0">
                <a:solidFill>
                  <a:srgbClr val="FF0000"/>
                </a:solidFill>
              </a:rPr>
              <a:t>•</a:t>
            </a:r>
            <a:r>
              <a:rPr lang="en-US" sz="2400" dirty="0" smtClean="0">
                <a:solidFill>
                  <a:srgbClr val="FF0000"/>
                </a:solidFill>
              </a:rPr>
              <a:t>  </a:t>
            </a:r>
            <a:r>
              <a:rPr lang="zh-CN" altLang="en-US" sz="2400" dirty="0" smtClean="0">
                <a:solidFill>
                  <a:srgbClr val="FF0000"/>
                </a:solidFill>
              </a:rPr>
              <a:t>在何种程度上，分析展示出对文本、文本的类型和目的以及可能的语境（例如文化性的、时间性的、相关于读者语境的）的理解？</a:t>
            </a:r>
          </a:p>
          <a:p>
            <a:pPr>
              <a:spcBef>
                <a:spcPts val="0"/>
              </a:spcBef>
            </a:pPr>
            <a:r>
              <a:rPr lang="en-US" altLang="zh-CN" sz="2400" dirty="0" smtClean="0">
                <a:solidFill>
                  <a:srgbClr val="FF0000"/>
                </a:solidFill>
              </a:rPr>
              <a:t>•</a:t>
            </a:r>
            <a:r>
              <a:rPr lang="en-US" sz="2400" dirty="0" smtClean="0">
                <a:solidFill>
                  <a:srgbClr val="FF0000"/>
                </a:solidFill>
              </a:rPr>
              <a:t>  </a:t>
            </a:r>
            <a:r>
              <a:rPr lang="zh-CN" altLang="en-US" sz="2400" dirty="0" smtClean="0">
                <a:solidFill>
                  <a:srgbClr val="FF0000"/>
                </a:solidFill>
              </a:rPr>
              <a:t>是否有选于文本中的事例来支持评论？</a:t>
            </a:r>
          </a:p>
          <a:p>
            <a:pPr>
              <a:spcBef>
                <a:spcPts val="0"/>
              </a:spcBef>
            </a:pPr>
            <a:r>
              <a:rPr lang="en-US" sz="2400" dirty="0" smtClean="0"/>
              <a:t> </a:t>
            </a:r>
            <a:endParaRPr lang="zh-CN" altLang="en-US" sz="2400" dirty="0" smtClean="0"/>
          </a:p>
          <a:p>
            <a:pPr>
              <a:spcBef>
                <a:spcPts val="0"/>
              </a:spcBef>
            </a:pPr>
            <a:r>
              <a:rPr lang="en-US" sz="2400" dirty="0" smtClean="0"/>
              <a:t>0 </a:t>
            </a:r>
            <a:r>
              <a:rPr lang="zh-CN" altLang="en-US" sz="2400" dirty="0" smtClean="0"/>
              <a:t>没有达到下面的标准。</a:t>
            </a:r>
          </a:p>
          <a:p>
            <a:pPr>
              <a:spcBef>
                <a:spcPts val="0"/>
              </a:spcBef>
            </a:pPr>
            <a:r>
              <a:rPr lang="en-US" sz="2400" dirty="0" smtClean="0"/>
              <a:t>1 </a:t>
            </a:r>
            <a:r>
              <a:rPr lang="zh-CN" altLang="en-US" sz="2400" dirty="0" smtClean="0"/>
              <a:t>对文本和语境理解极少；评论没有文本中的事例支持。</a:t>
            </a:r>
          </a:p>
          <a:p>
            <a:pPr>
              <a:spcBef>
                <a:spcPts val="0"/>
              </a:spcBef>
            </a:pPr>
            <a:r>
              <a:rPr lang="en-US" sz="2400" dirty="0" smtClean="0"/>
              <a:t>2 </a:t>
            </a:r>
            <a:r>
              <a:rPr lang="zh-CN" altLang="en-US" sz="2400" dirty="0" smtClean="0"/>
              <a:t>对文本和语境有一些理解；有些评论有文本中的事例支持。</a:t>
            </a:r>
          </a:p>
          <a:p>
            <a:pPr>
              <a:spcBef>
                <a:spcPts val="0"/>
              </a:spcBef>
            </a:pPr>
            <a:r>
              <a:rPr lang="en-US" sz="2400" dirty="0" smtClean="0"/>
              <a:t>3 </a:t>
            </a:r>
            <a:r>
              <a:rPr lang="zh-CN" altLang="en-US" sz="2400" dirty="0" smtClean="0"/>
              <a:t>对文本和语境的理解尚算充分；大部分评论有文本中的事例来支持。</a:t>
            </a:r>
          </a:p>
          <a:p>
            <a:pPr>
              <a:spcBef>
                <a:spcPts val="0"/>
              </a:spcBef>
            </a:pPr>
            <a:r>
              <a:rPr lang="en-US" sz="2400" dirty="0" smtClean="0"/>
              <a:t>4 </a:t>
            </a:r>
            <a:r>
              <a:rPr lang="zh-CN" altLang="en-US" sz="2400" dirty="0" smtClean="0"/>
              <a:t>对文本和语境有不错的理解；一直有文本中的事例来支持评论。</a:t>
            </a:r>
          </a:p>
          <a:p>
            <a:pPr>
              <a:spcBef>
                <a:spcPts val="0"/>
              </a:spcBef>
            </a:pPr>
            <a:r>
              <a:rPr lang="en-US" sz="2400" dirty="0" smtClean="0"/>
              <a:t>5 </a:t>
            </a:r>
            <a:r>
              <a:rPr lang="zh-CN" altLang="en-US" sz="2400" dirty="0" smtClean="0"/>
              <a:t>对文本和语境有很好的理解；评论有洞见，且一直有精选于文本中的事例来支持评论。</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a:xfrm>
            <a:off x="357158" y="415288"/>
            <a:ext cx="8501122" cy="5942670"/>
          </a:xfrm>
        </p:spPr>
        <p:txBody>
          <a:bodyPr>
            <a:noAutofit/>
          </a:bodyPr>
          <a:lstStyle/>
          <a:p>
            <a:r>
              <a:rPr lang="zh-CN" altLang="en-US" sz="2400" dirty="0" smtClean="0">
                <a:solidFill>
                  <a:srgbClr val="FF0000"/>
                </a:solidFill>
              </a:rPr>
              <a:t>标准</a:t>
            </a:r>
            <a:r>
              <a:rPr lang="en-US" altLang="en-US" sz="2400" dirty="0" smtClean="0">
                <a:solidFill>
                  <a:srgbClr val="FF0000"/>
                </a:solidFill>
              </a:rPr>
              <a:t>B</a:t>
            </a:r>
            <a:r>
              <a:rPr lang="zh-CN" altLang="en-US" sz="2400" dirty="0" smtClean="0">
                <a:solidFill>
                  <a:srgbClr val="FF0000"/>
                </a:solidFill>
              </a:rPr>
              <a:t>：理解文体特色的运用及效果（</a:t>
            </a:r>
            <a:r>
              <a:rPr lang="en-US" altLang="en-US" sz="2400" dirty="0" smtClean="0">
                <a:solidFill>
                  <a:srgbClr val="FF0000"/>
                </a:solidFill>
              </a:rPr>
              <a:t>5</a:t>
            </a:r>
            <a:r>
              <a:rPr lang="zh-CN" altLang="en-US" sz="2400" dirty="0" smtClean="0">
                <a:solidFill>
                  <a:srgbClr val="FF0000"/>
                </a:solidFill>
              </a:rPr>
              <a:t>分）</a:t>
            </a:r>
          </a:p>
          <a:p>
            <a:r>
              <a:rPr lang="en-US" altLang="zh-CN" sz="2400" dirty="0" smtClean="0">
                <a:solidFill>
                  <a:srgbClr val="FF0000"/>
                </a:solidFill>
              </a:rPr>
              <a:t>•</a:t>
            </a:r>
            <a:r>
              <a:rPr lang="en-US" altLang="en-US" sz="2400" dirty="0" smtClean="0">
                <a:solidFill>
                  <a:srgbClr val="FF0000"/>
                </a:solidFill>
              </a:rPr>
              <a:t>  </a:t>
            </a:r>
            <a:r>
              <a:rPr lang="zh-CN" altLang="en-US" sz="2400" dirty="0" smtClean="0">
                <a:solidFill>
                  <a:srgbClr val="FF0000"/>
                </a:solidFill>
              </a:rPr>
              <a:t>在何种程度上，分析展示出对文本的文体特色如何被用来建构语义的认识？文本的文体特色包括语言、结构、语调、技巧和风格。</a:t>
            </a:r>
          </a:p>
          <a:p>
            <a:r>
              <a:rPr lang="en-US" altLang="zh-CN" sz="2400" dirty="0" smtClean="0">
                <a:solidFill>
                  <a:srgbClr val="FF0000"/>
                </a:solidFill>
              </a:rPr>
              <a:t>•</a:t>
            </a:r>
            <a:r>
              <a:rPr lang="en-US" altLang="en-US" sz="2400" dirty="0" smtClean="0">
                <a:solidFill>
                  <a:srgbClr val="FF0000"/>
                </a:solidFill>
              </a:rPr>
              <a:t>  </a:t>
            </a:r>
            <a:r>
              <a:rPr lang="zh-CN" altLang="en-US" sz="2400" dirty="0" smtClean="0">
                <a:solidFill>
                  <a:srgbClr val="FF0000"/>
                </a:solidFill>
              </a:rPr>
              <a:t>在何种程度上，分析展示出对文体特色（包括视像文本的特色）怎样对读者产生影响的欣赏？</a:t>
            </a:r>
            <a:r>
              <a:rPr lang="en-US" altLang="en-US" sz="2400" dirty="0" smtClean="0">
                <a:solidFill>
                  <a:srgbClr val="FF0000"/>
                </a:solidFill>
              </a:rPr>
              <a:t> </a:t>
            </a:r>
            <a:endParaRPr lang="zh-CN" altLang="en-US" sz="2400" dirty="0" smtClean="0">
              <a:solidFill>
                <a:srgbClr val="FF0000"/>
              </a:solidFill>
            </a:endParaRPr>
          </a:p>
          <a:p>
            <a:r>
              <a:rPr lang="en-US" sz="2400" dirty="0" smtClean="0"/>
              <a:t>0 </a:t>
            </a:r>
            <a:r>
              <a:rPr lang="zh-CN" altLang="en-US" sz="2400" dirty="0" smtClean="0"/>
              <a:t>没有达到下面的标准。</a:t>
            </a:r>
          </a:p>
          <a:p>
            <a:r>
              <a:rPr lang="en-US" sz="2400" dirty="0" smtClean="0"/>
              <a:t>1 </a:t>
            </a:r>
            <a:r>
              <a:rPr lang="zh-CN" altLang="en-US" sz="2400" dirty="0" smtClean="0"/>
              <a:t>对文本文体特色的使用有极少的认识。</a:t>
            </a:r>
          </a:p>
          <a:p>
            <a:r>
              <a:rPr lang="en-US" sz="2400" dirty="0" smtClean="0"/>
              <a:t>2 </a:t>
            </a:r>
            <a:r>
              <a:rPr lang="zh-CN" altLang="en-US" sz="2400" dirty="0" smtClean="0"/>
              <a:t>对文本文体特色的使用有一些认识。</a:t>
            </a:r>
          </a:p>
          <a:p>
            <a:r>
              <a:rPr lang="en-US" sz="2400" dirty="0" smtClean="0"/>
              <a:t>3 </a:t>
            </a:r>
            <a:r>
              <a:rPr lang="zh-CN" altLang="en-US" sz="2400" dirty="0" smtClean="0"/>
              <a:t>对文本文体特色的使用有适当的认识，对文体特色的效果有一些理解。</a:t>
            </a:r>
          </a:p>
          <a:p>
            <a:r>
              <a:rPr lang="en-US" sz="2400" dirty="0" smtClean="0"/>
              <a:t>4 </a:t>
            </a:r>
            <a:r>
              <a:rPr lang="zh-CN" altLang="en-US" sz="2400" dirty="0" smtClean="0"/>
              <a:t>对文本文体特色的使用有不错的认识，对文体特色的效果有适当的理解。</a:t>
            </a:r>
          </a:p>
          <a:p>
            <a:r>
              <a:rPr lang="en-US" sz="2400" dirty="0" smtClean="0"/>
              <a:t>5 </a:t>
            </a:r>
            <a:r>
              <a:rPr lang="zh-CN" altLang="en-US" sz="2400" dirty="0" smtClean="0"/>
              <a:t>对文本文体特色的使用有很好的认识，对文体特色的效果有很好的理解。</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a:xfrm>
            <a:off x="457200" y="285728"/>
            <a:ext cx="8229600" cy="6572272"/>
          </a:xfrm>
        </p:spPr>
        <p:txBody>
          <a:bodyPr>
            <a:noAutofit/>
          </a:bodyPr>
          <a:lstStyle/>
          <a:p>
            <a:r>
              <a:rPr lang="zh-CN" altLang="en-US" sz="2400" dirty="0" smtClean="0">
                <a:solidFill>
                  <a:srgbClr val="FF0000"/>
                </a:solidFill>
              </a:rPr>
              <a:t>标准</a:t>
            </a:r>
            <a:r>
              <a:rPr lang="en-US" altLang="en-US" sz="2400" dirty="0" smtClean="0">
                <a:solidFill>
                  <a:srgbClr val="FF0000"/>
                </a:solidFill>
              </a:rPr>
              <a:t>C</a:t>
            </a:r>
            <a:r>
              <a:rPr lang="zh-CN" altLang="en-US" sz="2400" dirty="0" smtClean="0">
                <a:solidFill>
                  <a:srgbClr val="FF0000"/>
                </a:solidFill>
              </a:rPr>
              <a:t>：文章的组织和分析评论的展开（</a:t>
            </a:r>
            <a:r>
              <a:rPr lang="en-US" altLang="en-US" sz="2400" dirty="0" smtClean="0">
                <a:solidFill>
                  <a:srgbClr val="FF0000"/>
                </a:solidFill>
              </a:rPr>
              <a:t>5</a:t>
            </a:r>
            <a:r>
              <a:rPr lang="zh-CN" altLang="en-US" sz="2400" dirty="0" smtClean="0">
                <a:solidFill>
                  <a:srgbClr val="FF0000"/>
                </a:solidFill>
              </a:rPr>
              <a:t>分）</a:t>
            </a:r>
          </a:p>
          <a:p>
            <a:r>
              <a:rPr lang="en-US" altLang="zh-CN" sz="2400" dirty="0" smtClean="0">
                <a:solidFill>
                  <a:srgbClr val="FF0000"/>
                </a:solidFill>
              </a:rPr>
              <a:t>•</a:t>
            </a:r>
            <a:r>
              <a:rPr lang="en-US" altLang="en-US" sz="2400" dirty="0" smtClean="0">
                <a:solidFill>
                  <a:srgbClr val="FF0000"/>
                </a:solidFill>
              </a:rPr>
              <a:t>  </a:t>
            </a:r>
            <a:r>
              <a:rPr lang="zh-CN" altLang="en-US" sz="2400" dirty="0" smtClean="0">
                <a:solidFill>
                  <a:srgbClr val="FF0000"/>
                </a:solidFill>
              </a:rPr>
              <a:t>分析是否组织完整、条理顺畅？</a:t>
            </a:r>
          </a:p>
          <a:p>
            <a:r>
              <a:rPr lang="en-US" altLang="zh-CN" sz="2400" dirty="0" smtClean="0">
                <a:solidFill>
                  <a:srgbClr val="FF0000"/>
                </a:solidFill>
              </a:rPr>
              <a:t>•</a:t>
            </a:r>
            <a:r>
              <a:rPr lang="en-US" altLang="en-US" sz="2400" dirty="0" smtClean="0">
                <a:solidFill>
                  <a:srgbClr val="FF0000"/>
                </a:solidFill>
              </a:rPr>
              <a:t>  </a:t>
            </a:r>
            <a:r>
              <a:rPr lang="zh-CN" altLang="en-US" sz="2400" dirty="0" smtClean="0">
                <a:solidFill>
                  <a:srgbClr val="FF0000"/>
                </a:solidFill>
              </a:rPr>
              <a:t>讨论的展开是否有效？</a:t>
            </a:r>
            <a:r>
              <a:rPr lang="en-US" altLang="en-US" sz="2400" dirty="0" smtClean="0">
                <a:solidFill>
                  <a:srgbClr val="FF0000"/>
                </a:solidFill>
              </a:rPr>
              <a:t> </a:t>
            </a:r>
            <a:endParaRPr lang="zh-CN" altLang="en-US" sz="2400" dirty="0" smtClean="0">
              <a:solidFill>
                <a:srgbClr val="FF0000"/>
              </a:solidFill>
            </a:endParaRPr>
          </a:p>
          <a:p>
            <a:r>
              <a:rPr lang="en-US" sz="2400" dirty="0" smtClean="0"/>
              <a:t>0 </a:t>
            </a:r>
            <a:r>
              <a:rPr lang="zh-CN" altLang="en-US" sz="2400" dirty="0" smtClean="0"/>
              <a:t>没有达到下面的标准。</a:t>
            </a:r>
          </a:p>
          <a:p>
            <a:r>
              <a:rPr lang="en-US" sz="2400" dirty="0" smtClean="0"/>
              <a:t>1 </a:t>
            </a:r>
            <a:r>
              <a:rPr lang="zh-CN" altLang="en-US" sz="2400" dirty="0" smtClean="0"/>
              <a:t>分析文章极少有组织条理的迹象，只是依赖于原文的复述和概括，而不是分析。</a:t>
            </a:r>
          </a:p>
          <a:p>
            <a:r>
              <a:rPr lang="en-US" sz="2400" dirty="0" smtClean="0"/>
              <a:t>2 </a:t>
            </a:r>
            <a:r>
              <a:rPr lang="zh-CN" altLang="en-US" sz="2400" dirty="0" smtClean="0"/>
              <a:t>分析文章的组织有一些迹象；分析有一些条理，但是包含了原文复述、概括和简单的解释。讨论过程的展开极少有线索可循。</a:t>
            </a:r>
          </a:p>
          <a:p>
            <a:r>
              <a:rPr lang="en-US" sz="2400" dirty="0" smtClean="0"/>
              <a:t>3 </a:t>
            </a:r>
            <a:r>
              <a:rPr lang="zh-CN" altLang="en-US" sz="2400" dirty="0" smtClean="0"/>
              <a:t>分析文章的组织尚不错，总体上条理连贯，讨论过程的展开有线索可循。</a:t>
            </a:r>
          </a:p>
          <a:p>
            <a:r>
              <a:rPr lang="en-US" sz="2400" dirty="0" smtClean="0"/>
              <a:t>4 </a:t>
            </a:r>
            <a:r>
              <a:rPr lang="zh-CN" altLang="en-US" sz="2400" dirty="0" smtClean="0"/>
              <a:t>分析文章的组织不错，在很大程度上条理连贯，讨论过程有层次，有不错的成效。</a:t>
            </a:r>
          </a:p>
          <a:p>
            <a:r>
              <a:rPr lang="en-US" sz="2400" dirty="0" smtClean="0"/>
              <a:t>5 </a:t>
            </a:r>
            <a:r>
              <a:rPr lang="zh-CN" altLang="en-US" sz="2400" dirty="0" smtClean="0"/>
              <a:t>分析文章的组织非常条理而连贯，讨论过程的展开层次清晰，效果显著。</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a:xfrm>
            <a:off x="214282" y="0"/>
            <a:ext cx="8715436" cy="6156960"/>
          </a:xfrm>
        </p:spPr>
        <p:txBody>
          <a:bodyPr>
            <a:normAutofit fontScale="25000" lnSpcReduction="20000"/>
          </a:bodyPr>
          <a:lstStyle/>
          <a:p>
            <a:endParaRPr lang="zh-CN" altLang="en-US" dirty="0" smtClean="0"/>
          </a:p>
          <a:p>
            <a:pPr>
              <a:lnSpc>
                <a:spcPct val="120000"/>
              </a:lnSpc>
            </a:pPr>
            <a:r>
              <a:rPr lang="zh-CN" altLang="en-US" sz="9600" dirty="0" smtClean="0">
                <a:solidFill>
                  <a:srgbClr val="FF0000"/>
                </a:solidFill>
              </a:rPr>
              <a:t>标准</a:t>
            </a:r>
            <a:r>
              <a:rPr lang="en-US" altLang="en-US" sz="9600" dirty="0" smtClean="0">
                <a:solidFill>
                  <a:srgbClr val="FF0000"/>
                </a:solidFill>
              </a:rPr>
              <a:t>D</a:t>
            </a:r>
            <a:r>
              <a:rPr lang="zh-CN" altLang="en-US" sz="9600" dirty="0" smtClean="0">
                <a:solidFill>
                  <a:srgbClr val="FF0000"/>
                </a:solidFill>
              </a:rPr>
              <a:t>：语言运用（</a:t>
            </a:r>
            <a:r>
              <a:rPr lang="en-US" altLang="en-US" sz="9600" dirty="0" smtClean="0">
                <a:solidFill>
                  <a:srgbClr val="FF0000"/>
                </a:solidFill>
              </a:rPr>
              <a:t>5</a:t>
            </a:r>
            <a:r>
              <a:rPr lang="zh-CN" altLang="en-US" sz="9600" dirty="0" smtClean="0">
                <a:solidFill>
                  <a:srgbClr val="FF0000"/>
                </a:solidFill>
              </a:rPr>
              <a:t>分）</a:t>
            </a:r>
          </a:p>
          <a:p>
            <a:pPr>
              <a:lnSpc>
                <a:spcPct val="120000"/>
              </a:lnSpc>
            </a:pPr>
            <a:r>
              <a:rPr lang="en-US" altLang="zh-CN" sz="9600" dirty="0" smtClean="0">
                <a:solidFill>
                  <a:srgbClr val="FF0000"/>
                </a:solidFill>
              </a:rPr>
              <a:t>•</a:t>
            </a:r>
            <a:r>
              <a:rPr lang="en-US" altLang="en-US" sz="9600" dirty="0" smtClean="0">
                <a:solidFill>
                  <a:srgbClr val="FF0000"/>
                </a:solidFill>
              </a:rPr>
              <a:t>  </a:t>
            </a:r>
            <a:r>
              <a:rPr lang="zh-CN" altLang="en-US" sz="9600" dirty="0" smtClean="0">
                <a:solidFill>
                  <a:srgbClr val="FF0000"/>
                </a:solidFill>
              </a:rPr>
              <a:t>语言是否清晰，富有变化，准确？</a:t>
            </a:r>
          </a:p>
          <a:p>
            <a:pPr>
              <a:lnSpc>
                <a:spcPct val="120000"/>
              </a:lnSpc>
            </a:pPr>
            <a:r>
              <a:rPr lang="en-US" altLang="zh-CN" sz="9600" dirty="0" smtClean="0">
                <a:solidFill>
                  <a:srgbClr val="FF0000"/>
                </a:solidFill>
              </a:rPr>
              <a:t>•</a:t>
            </a:r>
            <a:r>
              <a:rPr lang="en-US" altLang="en-US" sz="9600" dirty="0" smtClean="0">
                <a:solidFill>
                  <a:srgbClr val="FF0000"/>
                </a:solidFill>
              </a:rPr>
              <a:t>  </a:t>
            </a:r>
            <a:r>
              <a:rPr lang="zh-CN" altLang="en-US" sz="9600" dirty="0" smtClean="0">
                <a:solidFill>
                  <a:srgbClr val="FF0000"/>
                </a:solidFill>
              </a:rPr>
              <a:t>语体、风格和术语运用是否恰当？（在这里，“语体”指的是学生运用和这项评估相应的词汇、语调、结构和术语等要素。）</a:t>
            </a:r>
            <a:r>
              <a:rPr lang="en-US" dirty="0" smtClean="0"/>
              <a:t> </a:t>
            </a:r>
            <a:endParaRPr lang="zh-CN" altLang="en-US" dirty="0" smtClean="0"/>
          </a:p>
          <a:p>
            <a:pPr>
              <a:lnSpc>
                <a:spcPct val="120000"/>
              </a:lnSpc>
            </a:pPr>
            <a:r>
              <a:rPr lang="en-US" sz="8000" dirty="0" smtClean="0"/>
              <a:t>0 </a:t>
            </a:r>
            <a:r>
              <a:rPr lang="zh-CN" altLang="en-US" sz="8000" dirty="0" smtClean="0"/>
              <a:t>没有达到下面的标准。</a:t>
            </a:r>
          </a:p>
          <a:p>
            <a:pPr>
              <a:lnSpc>
                <a:spcPct val="120000"/>
              </a:lnSpc>
            </a:pPr>
            <a:r>
              <a:rPr lang="en-US" sz="8000" dirty="0" smtClean="0"/>
              <a:t>1 </a:t>
            </a:r>
            <a:r>
              <a:rPr lang="zh-CN" altLang="en-US" sz="8000" dirty="0" smtClean="0"/>
              <a:t>语言极少有清晰和恰当之处；语法、词汇和句子结构失误很多；对语体和风格极少有意识。</a:t>
            </a:r>
          </a:p>
          <a:p>
            <a:pPr>
              <a:lnSpc>
                <a:spcPct val="120000"/>
              </a:lnSpc>
            </a:pPr>
            <a:r>
              <a:rPr lang="en-US" sz="8000" dirty="0" smtClean="0"/>
              <a:t>2 </a:t>
            </a:r>
            <a:r>
              <a:rPr lang="zh-CN" altLang="en-US" sz="8000" dirty="0" smtClean="0"/>
              <a:t>语言有时清晰而有选择，语法、词汇和句子结构尚算正确，虽然明显有失误和不一致的地方；语体和风格在某种程度上和文章的特点和要求相适应。</a:t>
            </a:r>
          </a:p>
          <a:p>
            <a:pPr>
              <a:lnSpc>
                <a:spcPct val="120000"/>
              </a:lnSpc>
            </a:pPr>
            <a:r>
              <a:rPr lang="en-US" sz="8000" dirty="0" smtClean="0"/>
              <a:t>3 </a:t>
            </a:r>
            <a:r>
              <a:rPr lang="zh-CN" altLang="en-US" sz="8000" dirty="0" smtClean="0"/>
              <a:t>语言清晰，选择精细，语法、词汇和句子结构基本上达到准确，尽管有一些失误；语体和风格基本上恰当，在很大程度上和文章的特点和要求相适应。</a:t>
            </a:r>
          </a:p>
          <a:p>
            <a:pPr>
              <a:lnSpc>
                <a:spcPct val="120000"/>
              </a:lnSpc>
            </a:pPr>
            <a:r>
              <a:rPr lang="en-US" sz="8000" dirty="0" smtClean="0"/>
              <a:t>4 </a:t>
            </a:r>
            <a:r>
              <a:rPr lang="zh-CN" altLang="en-US" sz="8000" dirty="0" smtClean="0"/>
              <a:t>语言清晰，选择精细，语法、词汇和句子结构很准确；语体和风格总体上恰当，和文章的特点和要求相适应。</a:t>
            </a:r>
          </a:p>
          <a:p>
            <a:pPr>
              <a:lnSpc>
                <a:spcPct val="120000"/>
              </a:lnSpc>
            </a:pPr>
            <a:r>
              <a:rPr lang="en-US" sz="8000" dirty="0" smtClean="0"/>
              <a:t>5 </a:t>
            </a:r>
            <a:r>
              <a:rPr lang="zh-CN" altLang="en-US" sz="8000" dirty="0" smtClean="0"/>
              <a:t>语言非常清晰，有效，选择精细，使用恰当而准确。语法、词汇和句子结构达到高度准确；语体和风格富有成效，和文章的特点和要求相适应。</a:t>
            </a:r>
            <a:endParaRPr lang="zh-CN" alt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标准</a:t>
            </a:r>
            <a:r>
              <a:rPr lang="en-US" altLang="zh-CN" dirty="0" smtClean="0"/>
              <a:t>A</a:t>
            </a:r>
            <a:endParaRPr lang="zh-CN" altLang="en-US" dirty="0"/>
          </a:p>
        </p:txBody>
      </p:sp>
      <p:sp>
        <p:nvSpPr>
          <p:cNvPr id="3" name="内容占位符 2"/>
          <p:cNvSpPr>
            <a:spLocks noGrp="1"/>
          </p:cNvSpPr>
          <p:nvPr>
            <p:ph sz="quarter" idx="1"/>
          </p:nvPr>
        </p:nvSpPr>
        <p:spPr/>
        <p:txBody>
          <a:bodyPr>
            <a:normAutofit fontScale="77500" lnSpcReduction="20000"/>
          </a:bodyPr>
          <a:lstStyle/>
          <a:p>
            <a:pPr>
              <a:lnSpc>
                <a:spcPct val="140000"/>
              </a:lnSpc>
              <a:spcBef>
                <a:spcPts val="0"/>
              </a:spcBef>
            </a:pPr>
            <a:r>
              <a:rPr lang="zh-CN" altLang="en-US" dirty="0" smtClean="0"/>
              <a:t>文本内容：</a:t>
            </a:r>
            <a:endParaRPr lang="en-US" altLang="zh-CN" dirty="0" smtClean="0"/>
          </a:p>
          <a:p>
            <a:pPr>
              <a:lnSpc>
                <a:spcPct val="140000"/>
              </a:lnSpc>
              <a:spcBef>
                <a:spcPts val="0"/>
              </a:spcBef>
            </a:pPr>
            <a:r>
              <a:rPr lang="zh-CN" altLang="en-US" dirty="0" smtClean="0">
                <a:latin typeface="楷体" pitchFamily="49" charset="-122"/>
                <a:ea typeface="楷体" pitchFamily="49" charset="-122"/>
              </a:rPr>
              <a:t>非描述，而是在分析和评论的过程中展现出来。</a:t>
            </a:r>
            <a:endParaRPr lang="en-US" altLang="zh-CN" dirty="0" smtClean="0"/>
          </a:p>
          <a:p>
            <a:pPr>
              <a:lnSpc>
                <a:spcPct val="140000"/>
              </a:lnSpc>
              <a:spcBef>
                <a:spcPts val="1200"/>
              </a:spcBef>
            </a:pPr>
            <a:r>
              <a:rPr lang="zh-CN" altLang="en-US" dirty="0" smtClean="0"/>
              <a:t>文本类型：</a:t>
            </a:r>
            <a:endParaRPr lang="en-US" altLang="zh-CN" dirty="0" smtClean="0"/>
          </a:p>
          <a:p>
            <a:pPr>
              <a:lnSpc>
                <a:spcPct val="140000"/>
              </a:lnSpc>
              <a:spcBef>
                <a:spcPts val="0"/>
              </a:spcBef>
            </a:pPr>
            <a:r>
              <a:rPr lang="zh-CN" altLang="en-US" dirty="0" smtClean="0">
                <a:latin typeface="楷体" pitchFamily="49" charset="-122"/>
                <a:ea typeface="楷体" pitchFamily="49" charset="-122"/>
              </a:rPr>
              <a:t>海报</a:t>
            </a:r>
            <a:endParaRPr lang="en-US" altLang="zh-CN" dirty="0" smtClean="0"/>
          </a:p>
          <a:p>
            <a:pPr>
              <a:lnSpc>
                <a:spcPct val="140000"/>
              </a:lnSpc>
              <a:spcBef>
                <a:spcPts val="1200"/>
              </a:spcBef>
            </a:pPr>
            <a:r>
              <a:rPr lang="zh-CN" altLang="en-US" dirty="0" smtClean="0"/>
              <a:t>文本目的：</a:t>
            </a:r>
            <a:endParaRPr lang="en-US" altLang="zh-CN" dirty="0" smtClean="0"/>
          </a:p>
          <a:p>
            <a:pPr>
              <a:lnSpc>
                <a:spcPct val="140000"/>
              </a:lnSpc>
              <a:spcBef>
                <a:spcPts val="0"/>
              </a:spcBef>
            </a:pPr>
            <a:r>
              <a:rPr lang="zh-CN" altLang="en-US" dirty="0" smtClean="0">
                <a:latin typeface="楷体" pitchFamily="49" charset="-122"/>
                <a:ea typeface="楷体" pitchFamily="49" charset="-122"/>
              </a:rPr>
              <a:t>海报这一</a:t>
            </a:r>
            <a:r>
              <a:rPr lang="zh-CN" altLang="en-US" dirty="0" smtClean="0">
                <a:solidFill>
                  <a:srgbClr val="FF0000"/>
                </a:solidFill>
                <a:latin typeface="楷体" pitchFamily="49" charset="-122"/>
                <a:ea typeface="楷体" pitchFamily="49" charset="-122"/>
              </a:rPr>
              <a:t>体裁类型</a:t>
            </a:r>
            <a:r>
              <a:rPr lang="zh-CN" altLang="en-US" dirty="0" smtClean="0">
                <a:latin typeface="楷体" pitchFamily="49" charset="-122"/>
                <a:ea typeface="楷体" pitchFamily="49" charset="-122"/>
              </a:rPr>
              <a:t>文本的普遍目的，</a:t>
            </a:r>
            <a:r>
              <a:rPr lang="zh-CN" altLang="en-US" dirty="0" smtClean="0">
                <a:solidFill>
                  <a:srgbClr val="FF0000"/>
                </a:solidFill>
                <a:latin typeface="楷体" pitchFamily="49" charset="-122"/>
                <a:ea typeface="楷体" pitchFamily="49" charset="-122"/>
              </a:rPr>
              <a:t>这幅海报</a:t>
            </a:r>
            <a:r>
              <a:rPr lang="zh-CN" altLang="en-US" dirty="0" smtClean="0">
                <a:latin typeface="楷体" pitchFamily="49" charset="-122"/>
                <a:ea typeface="楷体" pitchFamily="49" charset="-122"/>
              </a:rPr>
              <a:t>的独特目的。</a:t>
            </a:r>
            <a:endParaRPr lang="en-US" altLang="zh-CN" dirty="0" smtClean="0">
              <a:latin typeface="楷体" pitchFamily="49" charset="-122"/>
              <a:ea typeface="楷体" pitchFamily="49"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普遍目的</a:t>
            </a:r>
            <a:endParaRPr lang="zh-CN" altLang="en-US" dirty="0"/>
          </a:p>
        </p:txBody>
      </p:sp>
      <p:sp>
        <p:nvSpPr>
          <p:cNvPr id="3" name="内容占位符 2"/>
          <p:cNvSpPr>
            <a:spLocks noGrp="1"/>
          </p:cNvSpPr>
          <p:nvPr>
            <p:ph sz="quarter" idx="1"/>
          </p:nvPr>
        </p:nvSpPr>
        <p:spPr/>
        <p:txBody>
          <a:bodyPr>
            <a:normAutofit fontScale="92500" lnSpcReduction="10000"/>
          </a:bodyPr>
          <a:lstStyle/>
          <a:p>
            <a:pPr algn="just">
              <a:lnSpc>
                <a:spcPct val="110000"/>
              </a:lnSpc>
              <a:spcBef>
                <a:spcPts val="1200"/>
              </a:spcBef>
              <a:buNone/>
            </a:pPr>
            <a:r>
              <a:rPr lang="zh-CN" altLang="en-US" dirty="0" smtClean="0">
                <a:latin typeface="楷体" pitchFamily="49" charset="-122"/>
                <a:ea typeface="楷体" pitchFamily="49" charset="-122"/>
              </a:rPr>
              <a:t> </a:t>
            </a:r>
            <a:endParaRPr lang="en-US" altLang="zh-CN" dirty="0" smtClean="0">
              <a:latin typeface="楷体" pitchFamily="49" charset="-122"/>
              <a:ea typeface="楷体" pitchFamily="49" charset="-122"/>
            </a:endParaRPr>
          </a:p>
          <a:p>
            <a:pPr algn="just">
              <a:lnSpc>
                <a:spcPct val="110000"/>
              </a:lnSpc>
              <a:spcBef>
                <a:spcPts val="1200"/>
              </a:spcBef>
            </a:pPr>
            <a:r>
              <a:rPr lang="en-US" altLang="zh-CN" dirty="0" smtClean="0">
                <a:latin typeface="楷体" pitchFamily="49" charset="-122"/>
                <a:ea typeface="楷体" pitchFamily="49" charset="-122"/>
              </a:rPr>
              <a:t>    </a:t>
            </a:r>
            <a:r>
              <a:rPr lang="zh-CN" altLang="en-US" dirty="0" smtClean="0">
                <a:latin typeface="楷体" pitchFamily="49" charset="-122"/>
                <a:ea typeface="楷体" pitchFamily="49" charset="-122"/>
              </a:rPr>
              <a:t>海报是人们生活中十分常见的一种符号，目的主要在于吸引读者的眼球以增加知名度。为了让读者了解自己要描述的事物，会将其所有的精华融到海报之中，</a:t>
            </a:r>
            <a:r>
              <a:rPr lang="en-US" altLang="zh-CN" dirty="0" smtClean="0">
                <a:latin typeface="楷体" pitchFamily="49" charset="-122"/>
                <a:ea typeface="楷体" pitchFamily="49" charset="-122"/>
              </a:rPr>
              <a:t>《</a:t>
            </a:r>
            <a:r>
              <a:rPr lang="zh-CN" altLang="en-US" dirty="0" smtClean="0">
                <a:latin typeface="楷体" pitchFamily="49" charset="-122"/>
                <a:ea typeface="楷体" pitchFamily="49" charset="-122"/>
              </a:rPr>
              <a:t>舌尖上的中国</a:t>
            </a:r>
            <a:r>
              <a:rPr lang="en-US" altLang="zh-CN" dirty="0" smtClean="0">
                <a:latin typeface="楷体" pitchFamily="49" charset="-122"/>
                <a:ea typeface="楷体" pitchFamily="49" charset="-122"/>
              </a:rPr>
              <a:t>》</a:t>
            </a:r>
            <a:r>
              <a:rPr lang="zh-CN" altLang="en-US" dirty="0" smtClean="0">
                <a:latin typeface="楷体" pitchFamily="49" charset="-122"/>
                <a:ea typeface="楷体" pitchFamily="49" charset="-122"/>
              </a:rPr>
              <a:t>的海报便是一个很好的例子。</a:t>
            </a:r>
            <a:endParaRPr lang="en-US" altLang="zh-CN" dirty="0" smtClean="0">
              <a:latin typeface="楷体" pitchFamily="49" charset="-122"/>
              <a:ea typeface="楷体" pitchFamily="49" charset="-122"/>
            </a:endParaRPr>
          </a:p>
          <a:p>
            <a:pPr algn="r">
              <a:lnSpc>
                <a:spcPct val="110000"/>
              </a:lnSpc>
              <a:spcBef>
                <a:spcPts val="1200"/>
              </a:spcBef>
            </a:pPr>
            <a:r>
              <a:rPr lang="en-US" altLang="zh-CN" dirty="0" smtClean="0">
                <a:latin typeface="楷体" pitchFamily="49" charset="-122"/>
                <a:ea typeface="楷体" pitchFamily="49" charset="-122"/>
              </a:rPr>
              <a:t>——</a:t>
            </a:r>
            <a:r>
              <a:rPr lang="zh-CN" altLang="en-US" dirty="0" smtClean="0">
                <a:latin typeface="楷体" pitchFamily="49" charset="-122"/>
                <a:ea typeface="楷体" pitchFamily="49" charset="-122"/>
              </a:rPr>
              <a:t>殷悦</a:t>
            </a:r>
            <a:endParaRPr lang="en-US" altLang="zh-CN" dirty="0" smtClean="0">
              <a:latin typeface="楷体" pitchFamily="49" charset="-122"/>
              <a:ea typeface="楷体" pitchFamily="49"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14338"/>
            <a:ext cx="8229600" cy="990600"/>
          </a:xfrm>
        </p:spPr>
        <p:txBody>
          <a:bodyPr/>
          <a:lstStyle/>
          <a:p>
            <a:r>
              <a:rPr lang="zh-CN" altLang="en-US" dirty="0" smtClean="0"/>
              <a:t>独特目的</a:t>
            </a:r>
            <a:endParaRPr lang="zh-CN" altLang="en-US" dirty="0"/>
          </a:p>
        </p:txBody>
      </p:sp>
      <p:sp>
        <p:nvSpPr>
          <p:cNvPr id="3" name="内容占位符 2"/>
          <p:cNvSpPr>
            <a:spLocks noGrp="1"/>
          </p:cNvSpPr>
          <p:nvPr>
            <p:ph sz="quarter" idx="1"/>
          </p:nvPr>
        </p:nvSpPr>
        <p:spPr>
          <a:xfrm>
            <a:off x="214282" y="785794"/>
            <a:ext cx="8715436" cy="5715016"/>
          </a:xfrm>
        </p:spPr>
        <p:txBody>
          <a:bodyPr>
            <a:noAutofit/>
          </a:bodyPr>
          <a:lstStyle/>
          <a:p>
            <a:pPr algn="just"/>
            <a:r>
              <a:rPr lang="zh-CN" altLang="en-US" sz="2400" dirty="0" smtClean="0">
                <a:latin typeface="楷体" pitchFamily="49" charset="-122"/>
                <a:ea typeface="楷体" pitchFamily="49" charset="-122"/>
              </a:rPr>
              <a:t>    中国人说“民以食为天”。食与人的关系便在五个字中化为了千丝万缕。食在时间的积淀下孕育出了自己独具一格的文化、传统与情怀</a:t>
            </a:r>
            <a:r>
              <a:rPr lang="en-US" altLang="zh-CN" sz="2400" dirty="0" smtClean="0">
                <a:latin typeface="楷体" pitchFamily="49" charset="-122"/>
                <a:ea typeface="楷体" pitchFamily="49" charset="-122"/>
              </a:rPr>
              <a:t>,</a:t>
            </a:r>
            <a:r>
              <a:rPr lang="zh-CN" altLang="en-US" sz="2400" dirty="0" smtClean="0">
                <a:latin typeface="楷体" pitchFamily="49" charset="-122"/>
                <a:ea typeface="楷体" pitchFamily="49" charset="-122"/>
              </a:rPr>
              <a:t>而中国更是将食的艺术发挥到了极致，被称为“舌尖上的中国”。正在热播的</a:t>
            </a:r>
            <a:r>
              <a:rPr lang="en-US" altLang="zh-CN" sz="2400" dirty="0" smtClean="0">
                <a:latin typeface="楷体" pitchFamily="49" charset="-122"/>
                <a:ea typeface="楷体" pitchFamily="49" charset="-122"/>
              </a:rPr>
              <a:t>《</a:t>
            </a:r>
            <a:r>
              <a:rPr lang="zh-CN" altLang="en-US" sz="2400" dirty="0" smtClean="0">
                <a:latin typeface="楷体" pitchFamily="49" charset="-122"/>
                <a:ea typeface="楷体" pitchFamily="49" charset="-122"/>
              </a:rPr>
              <a:t>舌尖上的中国</a:t>
            </a:r>
            <a:r>
              <a:rPr lang="en-US" altLang="zh-CN" sz="2400" dirty="0" smtClean="0">
                <a:latin typeface="楷体" pitchFamily="49" charset="-122"/>
                <a:ea typeface="楷体" pitchFamily="49" charset="-122"/>
              </a:rPr>
              <a:t>》</a:t>
            </a:r>
            <a:r>
              <a:rPr lang="zh-CN" altLang="en-US" sz="2400" dirty="0" smtClean="0">
                <a:latin typeface="楷体" pitchFamily="49" charset="-122"/>
                <a:ea typeface="楷体" pitchFamily="49" charset="-122"/>
              </a:rPr>
              <a:t>更是将人们对于中国食文化推向了进一步的理解与思考。所谓舌尖上的中国，阐释的不仅仅是舌尖上的流连，也是舌尖与中国。</a:t>
            </a:r>
            <a:endParaRPr lang="en-US" altLang="zh-CN" sz="2400" dirty="0" smtClean="0">
              <a:latin typeface="楷体" pitchFamily="49" charset="-122"/>
              <a:ea typeface="楷体" pitchFamily="49" charset="-122"/>
            </a:endParaRPr>
          </a:p>
          <a:p>
            <a:pPr algn="just"/>
            <a:r>
              <a:rPr lang="zh-CN" altLang="en-US" sz="2400" dirty="0" smtClean="0">
                <a:latin typeface="楷体" pitchFamily="49" charset="-122"/>
                <a:ea typeface="楷体" pitchFamily="49" charset="-122"/>
              </a:rPr>
              <a:t>    平静的水面从眼前连向远方的天际，分不清是江湖，还是海。水面静而透，如镜般倒映下连绵的山川。细看，才发现这湖泊江海被盛在一只瓷碗中，倚着碗檐的，是一柄勺。水面上荡起丝丝涟漪是渔翁的舟拂过的痕。而在“碗外”的山川也由近到远伸向看不见的远方。</a:t>
            </a:r>
            <a:r>
              <a:rPr lang="zh-CN" altLang="en-US" sz="2400" dirty="0" smtClean="0">
                <a:solidFill>
                  <a:srgbClr val="FF0000"/>
                </a:solidFill>
                <a:latin typeface="楷体" pitchFamily="49" charset="-122"/>
                <a:ea typeface="楷体" pitchFamily="49" charset="-122"/>
              </a:rPr>
              <a:t>这便是</a:t>
            </a:r>
            <a:r>
              <a:rPr lang="en-US" altLang="zh-CN" sz="2400" dirty="0" smtClean="0">
                <a:solidFill>
                  <a:srgbClr val="FF0000"/>
                </a:solidFill>
                <a:latin typeface="楷体" pitchFamily="49" charset="-122"/>
                <a:ea typeface="楷体" pitchFamily="49" charset="-122"/>
              </a:rPr>
              <a:t>《</a:t>
            </a:r>
            <a:r>
              <a:rPr lang="zh-CN" altLang="en-US" sz="2400" dirty="0" smtClean="0">
                <a:solidFill>
                  <a:srgbClr val="FF0000"/>
                </a:solidFill>
                <a:latin typeface="楷体" pitchFamily="49" charset="-122"/>
                <a:ea typeface="楷体" pitchFamily="49" charset="-122"/>
              </a:rPr>
              <a:t>舌尖上的中国</a:t>
            </a:r>
            <a:r>
              <a:rPr lang="en-US" altLang="zh-CN" sz="2400" dirty="0" smtClean="0">
                <a:solidFill>
                  <a:srgbClr val="FF0000"/>
                </a:solidFill>
                <a:latin typeface="楷体" pitchFamily="49" charset="-122"/>
                <a:ea typeface="楷体" pitchFamily="49" charset="-122"/>
              </a:rPr>
              <a:t>》</a:t>
            </a:r>
            <a:r>
              <a:rPr lang="zh-CN" altLang="en-US" sz="2400" dirty="0" smtClean="0">
                <a:solidFill>
                  <a:srgbClr val="FF0000"/>
                </a:solidFill>
                <a:latin typeface="楷体" pitchFamily="49" charset="-122"/>
                <a:ea typeface="楷体" pitchFamily="49" charset="-122"/>
              </a:rPr>
              <a:t>的宣传海报。将食文化中的勺、碗与中国的大好河山融合在了一起，构成一幅极具中国墨笔意境而又有着无限想象力的画。</a:t>
            </a:r>
            <a:endParaRPr lang="en-US" altLang="zh-CN" sz="2400" dirty="0" smtClean="0">
              <a:solidFill>
                <a:srgbClr val="FF0000"/>
              </a:solidFill>
              <a:latin typeface="楷体" pitchFamily="49" charset="-122"/>
              <a:ea typeface="楷体" pitchFamily="49" charset="-122"/>
            </a:endParaRPr>
          </a:p>
          <a:p>
            <a:pPr algn="r"/>
            <a:r>
              <a:rPr lang="en-US" altLang="zh-CN" sz="2400" dirty="0" smtClean="0">
                <a:latin typeface="楷体" pitchFamily="49" charset="-122"/>
                <a:ea typeface="楷体" pitchFamily="49" charset="-122"/>
              </a:rPr>
              <a:t>——</a:t>
            </a:r>
            <a:r>
              <a:rPr lang="zh-CN" altLang="en-US" sz="2400" dirty="0" smtClean="0">
                <a:latin typeface="楷体" pitchFamily="49" charset="-122"/>
                <a:ea typeface="楷体" pitchFamily="49" charset="-122"/>
              </a:rPr>
              <a:t>林佳楠</a:t>
            </a:r>
            <a:endParaRPr lang="zh-CN" altLang="en-US" sz="2400" dirty="0">
              <a:latin typeface="楷体" pitchFamily="49" charset="-122"/>
              <a:ea typeface="楷体" pitchFamily="49"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sz="quarter" idx="1"/>
          </p:nvPr>
        </p:nvSpPr>
        <p:spPr>
          <a:xfrm>
            <a:off x="285720" y="1214422"/>
            <a:ext cx="8572560" cy="5643578"/>
          </a:xfrm>
        </p:spPr>
        <p:txBody>
          <a:bodyPr>
            <a:noAutofit/>
          </a:bodyPr>
          <a:lstStyle/>
          <a:p>
            <a:pPr algn="just">
              <a:spcBef>
                <a:spcPts val="0"/>
              </a:spcBef>
            </a:pPr>
            <a:r>
              <a:rPr lang="zh-CN" altLang="en-US" dirty="0" smtClean="0"/>
              <a:t>可能的语境（文化性的、时间性的、相关于读者语境的</a:t>
            </a:r>
            <a:r>
              <a:rPr lang="en-US" altLang="zh-CN" dirty="0" smtClean="0"/>
              <a:t>……</a:t>
            </a:r>
            <a:r>
              <a:rPr lang="zh-CN" altLang="en-US" dirty="0" smtClean="0"/>
              <a:t>）</a:t>
            </a:r>
            <a:endParaRPr lang="en-US" altLang="zh-CN" dirty="0" smtClean="0"/>
          </a:p>
          <a:p>
            <a:pPr algn="just">
              <a:spcBef>
                <a:spcPts val="0"/>
              </a:spcBef>
            </a:pPr>
            <a:endParaRPr lang="en-US" altLang="zh-CN" dirty="0" smtClean="0"/>
          </a:p>
          <a:p>
            <a:pPr algn="just">
              <a:spcBef>
                <a:spcPts val="0"/>
              </a:spcBef>
            </a:pPr>
            <a:r>
              <a:rPr lang="zh-CN" altLang="en-US" dirty="0" smtClean="0">
                <a:latin typeface="楷体" pitchFamily="49" charset="-122"/>
                <a:ea typeface="楷体" pitchFamily="49" charset="-122"/>
              </a:rPr>
              <a:t>例</a:t>
            </a:r>
            <a:r>
              <a:rPr lang="en-US" altLang="zh-CN" dirty="0" smtClean="0">
                <a:latin typeface="楷体" pitchFamily="49" charset="-122"/>
                <a:ea typeface="楷体" pitchFamily="49" charset="-122"/>
              </a:rPr>
              <a:t>1</a:t>
            </a:r>
          </a:p>
          <a:p>
            <a:pPr algn="just">
              <a:spcBef>
                <a:spcPts val="0"/>
              </a:spcBef>
            </a:pPr>
            <a:endParaRPr lang="en-US" altLang="zh-CN" dirty="0" smtClean="0">
              <a:latin typeface="楷体" pitchFamily="49" charset="-122"/>
              <a:ea typeface="楷体" pitchFamily="49" charset="-122"/>
            </a:endParaRPr>
          </a:p>
          <a:p>
            <a:pPr algn="just">
              <a:spcBef>
                <a:spcPts val="0"/>
              </a:spcBef>
            </a:pPr>
            <a:r>
              <a:rPr lang="zh-CN" altLang="en-US" dirty="0" smtClean="0">
                <a:latin typeface="楷体" pitchFamily="49" charset="-122"/>
                <a:ea typeface="楷体" pitchFamily="49" charset="-122"/>
              </a:rPr>
              <a:t>“治大国若烹小鲜”</a:t>
            </a:r>
            <a:endParaRPr lang="en-US" altLang="zh-CN" dirty="0" smtClean="0">
              <a:latin typeface="楷体" pitchFamily="49" charset="-122"/>
              <a:ea typeface="楷体" pitchFamily="49" charset="-122"/>
            </a:endParaRPr>
          </a:p>
          <a:p>
            <a:pPr algn="just">
              <a:spcBef>
                <a:spcPts val="0"/>
              </a:spcBef>
            </a:pPr>
            <a:r>
              <a:rPr lang="zh-CN" altLang="en-US" dirty="0" smtClean="0">
                <a:latin typeface="楷体" pitchFamily="49" charset="-122"/>
                <a:ea typeface="楷体" pitchFamily="49" charset="-122"/>
              </a:rPr>
              <a:t>    </a:t>
            </a:r>
            <a:endParaRPr lang="zh-CN" altLang="en-US" dirty="0">
              <a:latin typeface="楷体" pitchFamily="49" charset="-122"/>
              <a:ea typeface="楷体" pitchFamily="49" charset="-122"/>
            </a:endParaRPr>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质朴">
  <a:themeElements>
    <a:clrScheme name="质朴">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质朴">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质朴">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787</TotalTime>
  <Words>1367</Words>
  <Application>Microsoft Macintosh PowerPoint</Application>
  <PresentationFormat>全屏显示(4:3)</PresentationFormat>
  <Paragraphs>111</Paragraphs>
  <Slides>18</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18</vt:i4>
      </vt:variant>
    </vt:vector>
  </HeadingPairs>
  <TitlesOfParts>
    <vt:vector size="26" baseType="lpstr">
      <vt:lpstr>Bookman Old Style</vt:lpstr>
      <vt:lpstr>Gill Sans MT</vt:lpstr>
      <vt:lpstr>Wingdings</vt:lpstr>
      <vt:lpstr>Wingdings 3</vt:lpstr>
      <vt:lpstr>华文新魏</vt:lpstr>
      <vt:lpstr>楷体</vt:lpstr>
      <vt:lpstr>宋体</vt:lpstr>
      <vt:lpstr>质朴</vt:lpstr>
      <vt:lpstr>《舌尖上的中国》视图文本试卷分析</vt:lpstr>
      <vt:lpstr>评分标准</vt:lpstr>
      <vt:lpstr>PowerPoint 演示文稿</vt:lpstr>
      <vt:lpstr>PowerPoint 演示文稿</vt:lpstr>
      <vt:lpstr>PowerPoint 演示文稿</vt:lpstr>
      <vt:lpstr>标准A</vt:lpstr>
      <vt:lpstr>普遍目的</vt:lpstr>
      <vt:lpstr>独特目的</vt:lpstr>
      <vt:lpstr>PowerPoint 演示文稿</vt:lpstr>
      <vt:lpstr>PowerPoint 演示文稿</vt:lpstr>
      <vt:lpstr>PowerPoint 演示文稿</vt:lpstr>
      <vt:lpstr>PowerPoint 演示文稿</vt:lpstr>
      <vt:lpstr>PowerPoint 演示文稿</vt:lpstr>
      <vt:lpstr>PowerPoint 演示文稿</vt:lpstr>
      <vt:lpstr>标准B</vt:lpstr>
      <vt:lpstr>标准C</vt:lpstr>
      <vt:lpstr>参考结构：</vt:lpstr>
      <vt:lpstr>标准D</vt:lpstr>
    </vt:vector>
  </TitlesOfParts>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lenovo</dc:creator>
  <cp:lastModifiedBy>金 美帆</cp:lastModifiedBy>
  <cp:revision>111</cp:revision>
  <dcterms:created xsi:type="dcterms:W3CDTF">2014-11-05T03:59:22Z</dcterms:created>
  <dcterms:modified xsi:type="dcterms:W3CDTF">2019-05-13T05:48:15Z</dcterms:modified>
</cp:coreProperties>
</file>