
<file path=[Content_Types].xml><?xml version="1.0" encoding="utf-8"?>
<Types xmlns="http://schemas.openxmlformats.org/package/2006/content-types">
  <Default Extension="xml" ContentType="application/xml"/>
  <Default Extension="jpeg" ContentType="image/jpeg"/>
  <Default Extension="rels" ContentType="application/vnd.openxmlformats-package.relationships+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4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82" r:id="rId19"/>
    <p:sldId id="273" r:id="rId20"/>
    <p:sldId id="287" r:id="rId21"/>
    <p:sldId id="276" r:id="rId22"/>
    <p:sldId id="274" r:id="rId23"/>
    <p:sldId id="277" r:id="rId24"/>
    <p:sldId id="289" r:id="rId25"/>
    <p:sldId id="288" r:id="rId26"/>
    <p:sldId id="275" r:id="rId27"/>
    <p:sldId id="278" r:id="rId28"/>
    <p:sldId id="279" r:id="rId29"/>
    <p:sldId id="281" r:id="rId30"/>
    <p:sldId id="283" r:id="rId31"/>
    <p:sldId id="284" r:id="rId32"/>
    <p:sldId id="285" r:id="rId33"/>
    <p:sldId id="286" r:id="rId34"/>
    <p:sldId id="290" r:id="rId35"/>
    <p:sldId id="291" r:id="rId36"/>
    <p:sldId id="292" r:id="rId37"/>
    <p:sldId id="293" r:id="rId38"/>
    <p:sldId id="294" r:id="rId3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475"/>
    <p:restoredTop sz="95204"/>
  </p:normalViewPr>
  <p:slideViewPr>
    <p:cSldViewPr snapToGrid="0" snapToObjects="1">
      <p:cViewPr>
        <p:scale>
          <a:sx n="92" d="100"/>
          <a:sy n="92" d="100"/>
        </p:scale>
        <p:origin x="752" y="1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9" Type="http://schemas.openxmlformats.org/officeDocument/2006/relationships/slide" Target="slides/slide8.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notesMaster" Target="notesMasters/notesMaster1.xml"/><Relationship Id="rId41" Type="http://schemas.openxmlformats.org/officeDocument/2006/relationships/presProps" Target="presProps.xml"/><Relationship Id="rId42" Type="http://schemas.openxmlformats.org/officeDocument/2006/relationships/viewProps" Target="viewProps.xml"/><Relationship Id="rId43" Type="http://schemas.openxmlformats.org/officeDocument/2006/relationships/theme" Target="theme/theme1.xml"/><Relationship Id="rId4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9EB8AC-8C2D-3F4F-8C94-061F07E42209}" type="datetimeFigureOut">
              <a:rPr kumimoji="1" lang="zh-CN" altLang="en-US" smtClean="0"/>
              <a:t>2022/12/27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C7981B-A74E-054E-83F6-D36EBDD18B49}" type="slidenum">
              <a:rPr kumimoji="1" lang="zh-CN" altLang="en-US" smtClean="0"/>
              <a:t>‹#›</a:t>
            </a:fld>
            <a:endParaRPr kumimoji="1" lang="zh-CN" altLang="en-US"/>
          </a:p>
        </p:txBody>
      </p:sp>
    </p:spTree>
    <p:extLst>
      <p:ext uri="{BB962C8B-B14F-4D97-AF65-F5344CB8AC3E}">
        <p14:creationId xmlns:p14="http://schemas.microsoft.com/office/powerpoint/2010/main" val="17955524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DBC7981B-A74E-054E-83F6-D36EBDD18B49}" type="slidenum">
              <a:rPr kumimoji="1" lang="zh-CN" altLang="en-US" smtClean="0"/>
              <a:t>5</a:t>
            </a:fld>
            <a:endParaRPr kumimoji="1" lang="zh-CN" altLang="en-US"/>
          </a:p>
        </p:txBody>
      </p:sp>
    </p:spTree>
    <p:extLst>
      <p:ext uri="{BB962C8B-B14F-4D97-AF65-F5344CB8AC3E}">
        <p14:creationId xmlns:p14="http://schemas.microsoft.com/office/powerpoint/2010/main" val="14097690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en-US" dirty="0"/>
          </a:p>
        </p:txBody>
      </p:sp>
      <p:sp>
        <p:nvSpPr>
          <p:cNvPr id="4" name="Date Placeholder 3"/>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11"/>
          </p:nvPr>
        </p:nvSpPr>
        <p:spPr>
          <a:xfrm>
            <a:off x="2416500" y="329307"/>
            <a:ext cx="4973915" cy="309201"/>
          </a:xfrm>
        </p:spPr>
        <p:txBody>
          <a:bodyPr/>
          <a:lstStyle/>
          <a:p>
            <a:endParaRPr kumimoji="1" lang="zh-CN" altLang="en-US"/>
          </a:p>
        </p:txBody>
      </p:sp>
      <p:sp>
        <p:nvSpPr>
          <p:cNvPr id="6" name="Slide Number Placeholder 5"/>
          <p:cNvSpPr>
            <a:spLocks noGrp="1"/>
          </p:cNvSpPr>
          <p:nvPr>
            <p:ph type="sldNum" sz="quarter" idx="12"/>
          </p:nvPr>
        </p:nvSpPr>
        <p:spPr>
          <a:xfrm>
            <a:off x="1437664" y="798973"/>
            <a:ext cx="811019" cy="503578"/>
          </a:xfrm>
        </p:spPr>
        <p:txBody>
          <a:bodyPr/>
          <a:lstStyle/>
          <a:p>
            <a:fld id="{AE686C2C-BF5D-8E43-8EF7-B75CB2B0CA7B}" type="slidenum">
              <a:rPr kumimoji="1" lang="zh-CN" altLang="en-US" smtClean="0"/>
              <a:t>‹#›</a:t>
            </a:fld>
            <a:endParaRPr kumimoji="1" lang="zh-CN" alt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nchor="t"/>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Date Placeholder 3"/>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11"/>
          </p:nvPr>
        </p:nvSpPr>
        <p:spPr/>
        <p:txBody>
          <a:bodyPr/>
          <a:lstStyle/>
          <a:p>
            <a:endParaRPr kumimoji="1" lang="zh-CN" altLang="en-US"/>
          </a:p>
        </p:txBody>
      </p:sp>
      <p:sp>
        <p:nvSpPr>
          <p:cNvPr id="6" name="Slide Number Placeholder 5"/>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Date Placeholder 4"/>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Content Placeholder 3"/>
          <p:cNvSpPr>
            <a:spLocks noGrp="1"/>
          </p:cNvSpPr>
          <p:nvPr>
            <p:ph sz="half" idx="2"/>
          </p:nvPr>
        </p:nvSpPr>
        <p:spPr>
          <a:xfrm>
            <a:off x="1447191" y="2824269"/>
            <a:ext cx="4645152" cy="2644457"/>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Content Placeholder 5"/>
          <p:cNvSpPr>
            <a:spLocks noGrp="1"/>
          </p:cNvSpPr>
          <p:nvPr>
            <p:ph sz="quarter" idx="4"/>
          </p:nvPr>
        </p:nvSpPr>
        <p:spPr>
          <a:xfrm>
            <a:off x="6412362" y="2821491"/>
            <a:ext cx="4645152" cy="2637371"/>
          </a:xfrm>
        </p:spPr>
        <p:txBody>
          <a:bodyP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7" name="Date Placeholder 6"/>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8" name="Footer Placeholder 7"/>
          <p:cNvSpPr>
            <a:spLocks noGrp="1"/>
          </p:cNvSpPr>
          <p:nvPr>
            <p:ph type="ftr" sz="quarter" idx="11"/>
          </p:nvPr>
        </p:nvSpPr>
        <p:spPr/>
        <p:txBody>
          <a:bodyPr/>
          <a:lstStyle/>
          <a:p>
            <a:endParaRPr kumimoji="1" lang="zh-CN" altLang="en-US"/>
          </a:p>
        </p:txBody>
      </p:sp>
      <p:sp>
        <p:nvSpPr>
          <p:cNvPr id="9" name="Slide Number Placeholder 8"/>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4" name="Footer Placeholder 3"/>
          <p:cNvSpPr>
            <a:spLocks noGrp="1"/>
          </p:cNvSpPr>
          <p:nvPr>
            <p:ph type="ftr" sz="quarter" idx="11"/>
          </p:nvPr>
        </p:nvSpPr>
        <p:spPr/>
        <p:txBody>
          <a:bodyPr/>
          <a:lstStyle/>
          <a:p>
            <a:endParaRPr kumimoji="1" lang="zh-CN" altLang="en-US"/>
          </a:p>
        </p:txBody>
      </p:sp>
      <p:sp>
        <p:nvSpPr>
          <p:cNvPr id="5" name="Slide Number Placeholder 4"/>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3" name="Footer Placeholder 2"/>
          <p:cNvSpPr>
            <a:spLocks noGrp="1"/>
          </p:cNvSpPr>
          <p:nvPr>
            <p:ph type="ftr" sz="quarter" idx="11"/>
          </p:nvPr>
        </p:nvSpPr>
        <p:spPr/>
        <p:txBody>
          <a:bodyPr/>
          <a:lstStyle/>
          <a:p>
            <a:endParaRPr kumimoji="1" lang="zh-CN" altLang="en-US"/>
          </a:p>
        </p:txBody>
      </p:sp>
      <p:sp>
        <p:nvSpPr>
          <p:cNvPr id="4" name="Slide Number Placeholder 3"/>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zh-CN" altLang="en-US" smtClean="0"/>
              <a:t>单击此处编辑母版标题样式</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zh-CN" altLang="en-US" smtClean="0"/>
              <a:t>单击此处编辑母版文本样式</a:t>
            </a:r>
          </a:p>
          <a:p>
            <a:pPr lvl="1"/>
            <a:r>
              <a:rPr lang="zh-CN" altLang="en-US" smtClean="0"/>
              <a:t>二级</a:t>
            </a:r>
          </a:p>
          <a:p>
            <a:pPr lvl="2"/>
            <a:r>
              <a:rPr lang="zh-CN" altLang="en-US" smtClean="0"/>
              <a:t>三级</a:t>
            </a:r>
          </a:p>
          <a:p>
            <a:pPr lvl="3"/>
            <a:r>
              <a:rPr lang="zh-CN" altLang="en-US" smtClean="0"/>
              <a:t>四级</a:t>
            </a:r>
          </a:p>
          <a:p>
            <a:pPr lvl="4"/>
            <a:r>
              <a:rPr lang="zh-CN" altLang="en-US" smtClean="0"/>
              <a:t>五级</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p>
            <a:fld id="{14A73B47-911D-1341-A639-8A21E7353738}" type="datetimeFigureOut">
              <a:rPr kumimoji="1" lang="zh-CN" altLang="en-US" smtClean="0"/>
              <a:t>2022/12/27</a:t>
            </a:fld>
            <a:endParaRPr kumimoji="1" lang="zh-CN" altLang="en-US"/>
          </a:p>
        </p:txBody>
      </p:sp>
      <p:sp>
        <p:nvSpPr>
          <p:cNvPr id="6" name="Footer Placeholder 5"/>
          <p:cNvSpPr>
            <a:spLocks noGrp="1"/>
          </p:cNvSpPr>
          <p:nvPr>
            <p:ph type="ftr" sz="quarter" idx="11"/>
          </p:nvPr>
        </p:nvSpPr>
        <p:spPr/>
        <p:txBody>
          <a:bodyPr/>
          <a:lstStyle/>
          <a:p>
            <a:endParaRPr kumimoji="1" lang="zh-CN" altLang="en-US"/>
          </a:p>
        </p:txBody>
      </p:sp>
      <p:sp>
        <p:nvSpPr>
          <p:cNvPr id="7" name="Slide Number Placeholder 6"/>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将图片拖动到占位符，或单击添加图标</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4A73B47-911D-1341-A639-8A21E7353738}" type="datetimeFigureOut">
              <a:rPr kumimoji="1" lang="zh-CN" altLang="en-US" smtClean="0"/>
              <a:t>2022/12/27</a:t>
            </a:fld>
            <a:endParaRPr kumimoji="1" lang="zh-CN" altLang="en-US"/>
          </a:p>
        </p:txBody>
      </p:sp>
      <p:sp>
        <p:nvSpPr>
          <p:cNvPr id="6" name="Footer Placeholder 5"/>
          <p:cNvSpPr>
            <a:spLocks noGrp="1"/>
          </p:cNvSpPr>
          <p:nvPr>
            <p:ph type="ftr" sz="quarter" idx="11"/>
          </p:nvPr>
        </p:nvSpPr>
        <p:spPr>
          <a:xfrm>
            <a:off x="1447382" y="318640"/>
            <a:ext cx="5541004" cy="320931"/>
          </a:xfrm>
        </p:spPr>
        <p:txBody>
          <a:bodyPr/>
          <a:lstStyle/>
          <a:p>
            <a:endParaRPr kumimoji="1" lang="zh-CN" altLang="en-US"/>
          </a:p>
        </p:txBody>
      </p:sp>
      <p:sp>
        <p:nvSpPr>
          <p:cNvPr id="7" name="Slide Number Placeholder 6"/>
          <p:cNvSpPr>
            <a:spLocks noGrp="1"/>
          </p:cNvSpPr>
          <p:nvPr>
            <p:ph type="sldNum" sz="quarter" idx="12"/>
          </p:nvPr>
        </p:nvSpPr>
        <p:spPr/>
        <p:txBody>
          <a:bodyPr/>
          <a:lstStyle/>
          <a:p>
            <a:fld id="{AE686C2C-BF5D-8E43-8EF7-B75CB2B0CA7B}" type="slidenum">
              <a:rPr kumimoji="1" lang="zh-CN" altLang="en-US" smtClean="0"/>
              <a:t>‹#›</a:t>
            </a:fld>
            <a:endParaRPr kumimoji="1" lang="zh-CN" alt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3" Type="http://schemas.openxmlformats.org/officeDocument/2006/relationships/image" Target="../media/image1.jp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4A73B47-911D-1341-A639-8A21E7353738}" type="datetimeFigureOut">
              <a:rPr kumimoji="1" lang="zh-CN" altLang="en-US" smtClean="0"/>
              <a:t>2022/12/27</a:t>
            </a:fld>
            <a:endParaRPr kumimoji="1" lang="zh-CN" alt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kumimoji="1" lang="zh-CN" alt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E686C2C-BF5D-8E43-8EF7-B75CB2B0CA7B}" type="slidenum">
              <a:rPr kumimoji="1" lang="zh-CN" altLang="en-US" smtClean="0"/>
              <a:t>‹#›</a:t>
            </a:fld>
            <a:endParaRPr kumimoji="1" lang="zh-CN" alt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9274738"/>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871331" y="802298"/>
            <a:ext cx="9183522" cy="2541431"/>
          </a:xfrm>
        </p:spPr>
        <p:txBody>
          <a:bodyPr>
            <a:normAutofit/>
          </a:bodyPr>
          <a:lstStyle/>
          <a:p>
            <a:r>
              <a:rPr kumimoji="1" lang="zh-CN" altLang="en-US" sz="7200" dirty="0" smtClean="0">
                <a:latin typeface="STXingkai" charset="-122"/>
                <a:ea typeface="STXingkai" charset="-122"/>
                <a:cs typeface="STXingkai" charset="-122"/>
              </a:rPr>
              <a:t>风味人间</a:t>
            </a:r>
            <a:r>
              <a:rPr kumimoji="1" lang="en-US" altLang="zh-CN" sz="7200" dirty="0" smtClean="0">
                <a:latin typeface="STXingkai" charset="-122"/>
                <a:ea typeface="STXingkai" charset="-122"/>
                <a:cs typeface="STXingkai" charset="-122"/>
              </a:rPr>
              <a:t>4·</a:t>
            </a:r>
            <a:r>
              <a:rPr kumimoji="1" lang="zh-CN" altLang="en-US" sz="7200" dirty="0" smtClean="0">
                <a:latin typeface="STXingkai" charset="-122"/>
                <a:ea typeface="STXingkai" charset="-122"/>
                <a:cs typeface="STXingkai" charset="-122"/>
              </a:rPr>
              <a:t>谷物星球</a:t>
            </a:r>
            <a:endParaRPr kumimoji="1" lang="zh-CN" altLang="en-US" sz="7200" dirty="0">
              <a:latin typeface="STXingkai" charset="-122"/>
              <a:ea typeface="STXingkai" charset="-122"/>
              <a:cs typeface="STXingkai" charset="-122"/>
            </a:endParaRP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1983" y="4114800"/>
            <a:ext cx="1122218" cy="1622021"/>
          </a:xfrm>
          <a:prstGeom prst="rect">
            <a:avLst/>
          </a:prstGeom>
        </p:spPr>
      </p:pic>
    </p:spTree>
    <p:extLst>
      <p:ext uri="{BB962C8B-B14F-4D97-AF65-F5344CB8AC3E}">
        <p14:creationId xmlns:p14="http://schemas.microsoft.com/office/powerpoint/2010/main" val="32935241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文本分析的参考结构（</a:t>
            </a:r>
            <a:r>
              <a:rPr lang="en-US" altLang="zh-CN" dirty="0"/>
              <a:t>SL</a:t>
            </a:r>
            <a:r>
              <a:rPr lang="zh-CN" altLang="en-US" dirty="0"/>
              <a:t>）</a:t>
            </a:r>
          </a:p>
        </p:txBody>
      </p:sp>
      <p:sp>
        <p:nvSpPr>
          <p:cNvPr id="3" name="内容占位符 2"/>
          <p:cNvSpPr>
            <a:spLocks noGrp="1"/>
          </p:cNvSpPr>
          <p:nvPr>
            <p:ph sz="quarter" idx="1"/>
          </p:nvPr>
        </p:nvSpPr>
        <p:spPr>
          <a:xfrm>
            <a:off x="1451578" y="2147375"/>
            <a:ext cx="9603275" cy="3083843"/>
          </a:xfrm>
        </p:spPr>
        <p:txBody>
          <a:bodyPr>
            <a:noAutofit/>
          </a:bodyPr>
          <a:lstStyle/>
          <a:p>
            <a:pPr>
              <a:lnSpc>
                <a:spcPct val="150000"/>
              </a:lnSpc>
              <a:buFont typeface="Wingdings" panose="05000000000000000000" pitchFamily="2" charset="2"/>
              <a:buChar char="Ø"/>
            </a:pPr>
            <a:r>
              <a:rPr lang="zh-CN" altLang="en-US" sz="2400" dirty="0" smtClean="0"/>
              <a:t>第五段：</a:t>
            </a:r>
            <a:r>
              <a:rPr lang="zh-CN" altLang="en-US" sz="2400" dirty="0"/>
              <a:t>集中讨论体裁元素</a:t>
            </a:r>
            <a:r>
              <a:rPr lang="en-US" altLang="zh-CN" sz="2400" dirty="0" smtClean="0"/>
              <a:t>——</a:t>
            </a:r>
            <a:r>
              <a:rPr lang="zh-CN" altLang="en-US" sz="2400" dirty="0" smtClean="0"/>
              <a:t>各种表现手法、论证方式和修辞手段</a:t>
            </a:r>
            <a:endParaRPr lang="en-US" altLang="zh-CN" sz="2400" dirty="0" smtClean="0"/>
          </a:p>
          <a:p>
            <a:pPr>
              <a:lnSpc>
                <a:spcPct val="150000"/>
              </a:lnSpc>
            </a:pPr>
            <a:r>
              <a:rPr lang="zh-CN" altLang="en-US" sz="2400" dirty="0" smtClean="0">
                <a:latin typeface="华文楷体" panose="02010600040101010101" pitchFamily="2" charset="-122"/>
                <a:ea typeface="华文楷体" panose="02010600040101010101" pitchFamily="2" charset="-122"/>
              </a:rPr>
              <a:t>不同的表现手法如何适应于不同的文本体裁？</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不同的论证方式如何有效地支撑起对主题的呈现？</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修辞</a:t>
            </a:r>
            <a:r>
              <a:rPr lang="zh-CN" altLang="en-US" sz="2400" dirty="0" smtClean="0">
                <a:latin typeface="华文楷体" panose="02010600040101010101" pitchFamily="2" charset="-122"/>
                <a:ea typeface="华文楷体" panose="02010600040101010101" pitchFamily="2" charset="-122"/>
              </a:rPr>
              <a:t>手法的使用有何具体的表意效果？</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254688504"/>
      </p:ext>
    </p:extLst>
  </p:cSld>
  <p:clrMapOvr>
    <a:masterClrMapping/>
  </p:clrMapOvr>
  <p:transition spd="slow">
    <p:push dir="u"/>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文本分析的参考结构（</a:t>
            </a:r>
            <a:r>
              <a:rPr lang="en-US" altLang="zh-CN" dirty="0"/>
              <a:t>SL</a:t>
            </a:r>
            <a:r>
              <a:rPr lang="zh-CN" altLang="en-US" dirty="0"/>
              <a:t>）</a:t>
            </a:r>
          </a:p>
        </p:txBody>
      </p:sp>
      <p:sp>
        <p:nvSpPr>
          <p:cNvPr id="3" name="内容占位符 2"/>
          <p:cNvSpPr>
            <a:spLocks noGrp="1"/>
          </p:cNvSpPr>
          <p:nvPr>
            <p:ph sz="quarter" idx="1"/>
          </p:nvPr>
        </p:nvSpPr>
        <p:spPr>
          <a:xfrm>
            <a:off x="1451579" y="1853754"/>
            <a:ext cx="9159714" cy="3934448"/>
          </a:xfrm>
        </p:spPr>
        <p:txBody>
          <a:bodyPr>
            <a:noAutofit/>
          </a:bodyPr>
          <a:lstStyle/>
          <a:p>
            <a:pPr>
              <a:lnSpc>
                <a:spcPct val="150000"/>
              </a:lnSpc>
              <a:buFont typeface="Wingdings" panose="05000000000000000000" pitchFamily="2" charset="2"/>
              <a:buChar char="Ø"/>
            </a:pPr>
            <a:r>
              <a:rPr lang="zh-CN" altLang="en-US" sz="2400" dirty="0" smtClean="0"/>
              <a:t>第六段：总结归纳全文，可以适度谈论个人感悟</a:t>
            </a:r>
            <a:endParaRPr lang="en-US" altLang="zh-CN" sz="2400" dirty="0" smtClean="0"/>
          </a:p>
          <a:p>
            <a:pPr>
              <a:lnSpc>
                <a:spcPct val="150000"/>
              </a:lnSpc>
            </a:pPr>
            <a:r>
              <a:rPr lang="zh-CN" altLang="en-US" sz="2400" dirty="0" smtClean="0">
                <a:latin typeface="华文楷体" panose="02010600040101010101" pitchFamily="2" charset="-122"/>
                <a:ea typeface="华文楷体" panose="02010600040101010101" pitchFamily="2" charset="-122"/>
              </a:rPr>
              <a:t>总结选文的内容、主题、思想与情感</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总结选文主题与社会语境及受众之间的关系</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总结选文的体裁特征</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从选文中能够深挖、升华、反思怎样一个话题？从哪些层面可以批判性地看待这个话题？</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07756835"/>
      </p:ext>
    </p:extLst>
  </p:cSld>
  <p:clrMapOvr>
    <a:masterClrMapping/>
  </p:clrMapOvr>
  <p:transition spd="slow">
    <p:push dir="u"/>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8" y="1081715"/>
            <a:ext cx="9603275" cy="1049235"/>
          </a:xfrm>
        </p:spPr>
        <p:txBody>
          <a:bodyPr>
            <a:normAutofit/>
          </a:bodyPr>
          <a:lstStyle/>
          <a:p>
            <a:r>
              <a:rPr lang="zh-CN" altLang="en-US" dirty="0"/>
              <a:t>文本结构总结</a:t>
            </a:r>
            <a:endParaRPr lang="zh-CN" altLang="en-US" dirty="0"/>
          </a:p>
        </p:txBody>
      </p:sp>
      <p:sp>
        <p:nvSpPr>
          <p:cNvPr id="3" name="内容占位符 2"/>
          <p:cNvSpPr>
            <a:spLocks noGrp="1"/>
          </p:cNvSpPr>
          <p:nvPr>
            <p:ph sz="quarter" idx="1"/>
          </p:nvPr>
        </p:nvSpPr>
        <p:spPr>
          <a:xfrm>
            <a:off x="1451578" y="2130950"/>
            <a:ext cx="8500495" cy="3744416"/>
          </a:xfrm>
        </p:spPr>
        <p:txBody>
          <a:bodyPr>
            <a:normAutofit/>
          </a:bodyPr>
          <a:lstStyle/>
          <a:p>
            <a:pPr>
              <a:lnSpc>
                <a:spcPct val="150000"/>
              </a:lnSpc>
            </a:pPr>
            <a:r>
              <a:rPr lang="zh-CN" altLang="en-US" sz="2400" b="1" dirty="0" smtClean="0"/>
              <a:t>内容</a:t>
            </a:r>
            <a:r>
              <a:rPr lang="zh-CN" altLang="en-US" sz="2400" dirty="0" smtClean="0"/>
              <a:t>和</a:t>
            </a:r>
            <a:r>
              <a:rPr lang="zh-CN" altLang="en-US" sz="2400" b="1" dirty="0" smtClean="0"/>
              <a:t>形式</a:t>
            </a:r>
            <a:r>
              <a:rPr lang="zh-CN" altLang="en-US" sz="2400" dirty="0" smtClean="0"/>
              <a:t>作为评论文章得以展开的两大基本范畴，而对交流目的、时代背景与社会语境、发者与受众的讨论含纳在对内容和形式的分析过程中。</a:t>
            </a:r>
            <a:endParaRPr lang="en-US" altLang="zh-CN" sz="2400" dirty="0" smtClean="0"/>
          </a:p>
          <a:p>
            <a:pPr>
              <a:lnSpc>
                <a:spcPct val="150000"/>
              </a:lnSpc>
            </a:pPr>
            <a:r>
              <a:rPr lang="zh-CN" altLang="en-US" sz="2400" dirty="0" smtClean="0"/>
              <a:t>形式层面的分析仍然占据评论文章的重心，很多时候文章内容是在对文体形式的具体分析中得以展开的。</a:t>
            </a:r>
            <a:endParaRPr lang="zh-CN" altLang="en-US" sz="2400" dirty="0"/>
          </a:p>
        </p:txBody>
      </p:sp>
    </p:spTree>
    <p:extLst>
      <p:ext uri="{BB962C8B-B14F-4D97-AF65-F5344CB8AC3E}">
        <p14:creationId xmlns:p14="http://schemas.microsoft.com/office/powerpoint/2010/main" val="1895015223"/>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744279" y="1072096"/>
            <a:ext cx="6671572" cy="792088"/>
          </a:xfrm>
        </p:spPr>
        <p:txBody>
          <a:bodyPr>
            <a:noAutofit/>
          </a:bodyPr>
          <a:lstStyle/>
          <a:p>
            <a:r>
              <a:rPr lang="zh-CN" altLang="en-US" dirty="0">
                <a:solidFill>
                  <a:srgbClr val="C00000"/>
                </a:solidFill>
                <a:latin typeface="华文楷体" panose="02010600040101010101" pitchFamily="2" charset="-122"/>
                <a:ea typeface="华文楷体" panose="02010600040101010101" pitchFamily="2" charset="-122"/>
              </a:rPr>
              <a:t>与花缠绵文本分析开头优秀范例</a:t>
            </a:r>
            <a:endParaRPr lang="zh-CN" altLang="en-US"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744279" y="2026090"/>
            <a:ext cx="10887740" cy="4459770"/>
          </a:xfrm>
        </p:spPr>
        <p:txBody>
          <a:bodyPr>
            <a:normAutofit/>
          </a:bodyPr>
          <a:lstStyle/>
          <a:p>
            <a:pPr>
              <a:lnSpc>
                <a:spcPct val="150000"/>
              </a:lnSpc>
            </a:pPr>
            <a:r>
              <a:rPr lang="zh-CN" altLang="zh-CN" sz="2300" dirty="0"/>
              <a:t>此文本是网络画家“老树画画”（原名刘树勇）在新浪微博上发表的一篇画作</a:t>
            </a:r>
            <a:r>
              <a:rPr lang="zh-CN" altLang="zh-CN" sz="2300" dirty="0" smtClean="0"/>
              <a:t>。</a:t>
            </a:r>
            <a:r>
              <a:rPr lang="en-US" altLang="zh-CN" sz="2300" dirty="0" smtClean="0"/>
              <a:t>//</a:t>
            </a:r>
            <a:r>
              <a:rPr lang="zh-CN" altLang="zh-CN" sz="2300" dirty="0" smtClean="0"/>
              <a:t>该</a:t>
            </a:r>
            <a:r>
              <a:rPr lang="zh-CN" altLang="zh-CN" sz="2300" dirty="0"/>
              <a:t>画作以中国传统的水墨画的绘画技巧，通过明丽色彩的巧妙搭配、清奇的笔锋、虚与实的结合以及条理清晰的排版，再配合上一段朴素平淡的题注，生动地描绘了画作中唯一一名人物躺在被万花丛包围的一座巨石上悠闲自在地欣赏美景、享受生活的</a:t>
            </a:r>
            <a:r>
              <a:rPr lang="zh-CN" altLang="zh-CN" sz="2300" dirty="0" smtClean="0"/>
              <a:t>情景</a:t>
            </a:r>
            <a:r>
              <a:rPr lang="en-US" altLang="zh-CN" sz="2300" dirty="0" smtClean="0"/>
              <a:t>//</a:t>
            </a:r>
            <a:r>
              <a:rPr lang="zh-CN" altLang="zh-CN" sz="2300" dirty="0" smtClean="0"/>
              <a:t>，</a:t>
            </a:r>
            <a:r>
              <a:rPr lang="zh-CN" altLang="zh-CN" sz="2300" dirty="0"/>
              <a:t>真切地表达出了作者内心对于远离尘世、隐居田园的向往，在网民中传播了这样一种追求宁静脱俗生活的价值观</a:t>
            </a:r>
            <a:r>
              <a:rPr lang="zh-CN" altLang="zh-CN" sz="2300" dirty="0" smtClean="0"/>
              <a:t>。</a:t>
            </a:r>
            <a:endParaRPr lang="en-US" altLang="zh-CN" sz="2300" dirty="0" smtClean="0"/>
          </a:p>
          <a:p>
            <a:pPr>
              <a:lnSpc>
                <a:spcPct val="150000"/>
              </a:lnSpc>
            </a:pPr>
            <a:r>
              <a:rPr lang="zh-CN" altLang="en-US" sz="2300" dirty="0" smtClean="0">
                <a:solidFill>
                  <a:srgbClr val="C00000"/>
                </a:solidFill>
                <a:latin typeface="华文楷体" panose="02010600040101010101" pitchFamily="2" charset="-122"/>
                <a:ea typeface="华文楷体" panose="02010600040101010101" pitchFamily="2" charset="-122"/>
              </a:rPr>
              <a:t>不会写开头的同学可以按着这一模板好好借鉴学习一下</a:t>
            </a:r>
            <a:endParaRPr lang="zh-CN" altLang="zh-CN" sz="2300" dirty="0">
              <a:solidFill>
                <a:srgbClr val="C00000"/>
              </a:solidFill>
              <a:latin typeface="华文楷体" panose="02010600040101010101" pitchFamily="2" charset="-122"/>
              <a:ea typeface="华文楷体" panose="02010600040101010101" pitchFamily="2" charset="-122"/>
            </a:endParaRPr>
          </a:p>
          <a:p>
            <a:endParaRPr lang="zh-CN" altLang="en-US" sz="2300" dirty="0"/>
          </a:p>
        </p:txBody>
      </p:sp>
    </p:spTree>
    <p:extLst>
      <p:ext uri="{BB962C8B-B14F-4D97-AF65-F5344CB8AC3E}">
        <p14:creationId xmlns:p14="http://schemas.microsoft.com/office/powerpoint/2010/main" val="190884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922909" y="1104946"/>
            <a:ext cx="5976664" cy="864096"/>
          </a:xfrm>
        </p:spPr>
        <p:txBody>
          <a:bodyPr>
            <a:normAutofit/>
          </a:bodyPr>
          <a:lstStyle/>
          <a:p>
            <a:r>
              <a:rPr lang="zh-CN" altLang="en-US" sz="2800" dirty="0">
                <a:solidFill>
                  <a:srgbClr val="C00000"/>
                </a:solidFill>
                <a:latin typeface="华文楷体" panose="02010600040101010101" pitchFamily="2" charset="-122"/>
                <a:ea typeface="华文楷体" panose="02010600040101010101" pitchFamily="2" charset="-122"/>
              </a:rPr>
              <a:t>与花缠绵文本分析结尾优秀范例</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770680" y="2139163"/>
            <a:ext cx="8208912" cy="3600400"/>
          </a:xfrm>
        </p:spPr>
        <p:txBody>
          <a:bodyPr>
            <a:noAutofit/>
          </a:bodyPr>
          <a:lstStyle/>
          <a:p>
            <a:pPr>
              <a:lnSpc>
                <a:spcPct val="150000"/>
              </a:lnSpc>
            </a:pPr>
            <a:r>
              <a:rPr lang="zh-CN" altLang="en-US" sz="2400" dirty="0"/>
              <a:t>综上所述，此文本该画作以中国传统的水墨画的绘画技巧，通过明丽色彩的巧妙搭配、清奇的笔锋、虚与实的结合以及条理清晰的排版，再配合上一段朴素平淡的题注，真切地表达出了作者内心对于远离尘世、隐居田园的向往，在网民中传播了这样一种追求宁静脱俗生活的价值观。</a:t>
            </a:r>
          </a:p>
        </p:txBody>
      </p:sp>
    </p:spTree>
    <p:extLst>
      <p:ext uri="{BB962C8B-B14F-4D97-AF65-F5344CB8AC3E}">
        <p14:creationId xmlns:p14="http://schemas.microsoft.com/office/powerpoint/2010/main" val="6601894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702" y="934825"/>
            <a:ext cx="5976664" cy="864096"/>
          </a:xfrm>
        </p:spPr>
        <p:txBody>
          <a:bodyPr>
            <a:normAutofit/>
          </a:bodyPr>
          <a:lstStyle/>
          <a:p>
            <a:r>
              <a:rPr lang="zh-CN" altLang="en-US" sz="2800" dirty="0">
                <a:solidFill>
                  <a:srgbClr val="C00000"/>
                </a:solidFill>
                <a:latin typeface="华文楷体" panose="02010600040101010101" pitchFamily="2" charset="-122"/>
                <a:ea typeface="华文楷体" panose="02010600040101010101" pitchFamily="2" charset="-122"/>
              </a:rPr>
              <a:t>与花缠绵文本分析结尾优秀范例</a:t>
            </a:r>
            <a:endParaRPr lang="zh-CN" altLang="en-US" sz="2800" dirty="0">
              <a:solidFill>
                <a:srgbClr val="C00000"/>
              </a:solidFill>
              <a:latin typeface="华文楷体" panose="02010600040101010101" pitchFamily="2" charset="-122"/>
              <a:ea typeface="华文楷体" panose="02010600040101010101" pitchFamily="2" charset="-122"/>
            </a:endParaRPr>
          </a:p>
        </p:txBody>
      </p:sp>
      <p:sp>
        <p:nvSpPr>
          <p:cNvPr id="3" name="内容占位符 2"/>
          <p:cNvSpPr>
            <a:spLocks noGrp="1"/>
          </p:cNvSpPr>
          <p:nvPr>
            <p:ph idx="1"/>
          </p:nvPr>
        </p:nvSpPr>
        <p:spPr>
          <a:xfrm>
            <a:off x="1451702" y="2054101"/>
            <a:ext cx="8649227" cy="3600400"/>
          </a:xfrm>
        </p:spPr>
        <p:txBody>
          <a:bodyPr>
            <a:normAutofit/>
          </a:bodyPr>
          <a:lstStyle/>
          <a:p>
            <a:pPr>
              <a:lnSpc>
                <a:spcPct val="150000"/>
              </a:lnSpc>
            </a:pPr>
            <a:r>
              <a:rPr lang="zh-CN" altLang="zh-CN" sz="2400" dirty="0"/>
              <a:t>总而言之，画的创作者老树为了解放受众的心灵，花了大力气让这幅图画创造出美好而不失真的意境。老树在留白、着色、捕捉瞬间、挑选时间线等等方面做了仔细选择，从而不仅是展示，更是邀请欣赏者一起感受作者和画中白衫的主人公二人逃脱了世俗烦恼，沉浸在最自然的美好之中的快乐之中。</a:t>
            </a:r>
          </a:p>
          <a:p>
            <a:pPr>
              <a:lnSpc>
                <a:spcPct val="150000"/>
              </a:lnSpc>
            </a:pPr>
            <a:endParaRPr lang="zh-CN" altLang="en-US" sz="2400" dirty="0"/>
          </a:p>
        </p:txBody>
      </p:sp>
    </p:spTree>
    <p:extLst>
      <p:ext uri="{BB962C8B-B14F-4D97-AF65-F5344CB8AC3E}">
        <p14:creationId xmlns:p14="http://schemas.microsoft.com/office/powerpoint/2010/main" val="1904053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smtClean="0"/>
              <a:t>理解与分析</a:t>
            </a:r>
            <a:endParaRPr kumimoji="1" lang="zh-CN" altLang="en-US" dirty="0"/>
          </a:p>
        </p:txBody>
      </p:sp>
    </p:spTree>
    <p:extLst>
      <p:ext uri="{BB962C8B-B14F-4D97-AF65-F5344CB8AC3E}">
        <p14:creationId xmlns:p14="http://schemas.microsoft.com/office/powerpoint/2010/main" val="3096797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579" y="2015732"/>
            <a:ext cx="9759760" cy="3450613"/>
          </a:xfrm>
        </p:spPr>
        <p:txBody>
          <a:bodyPr>
            <a:normAutofit/>
          </a:bodyPr>
          <a:lstStyle/>
          <a:p>
            <a:pPr>
              <a:lnSpc>
                <a:spcPct val="150000"/>
              </a:lnSpc>
            </a:pPr>
            <a:r>
              <a:rPr lang="zh-CN" altLang="zh-CN" sz="2400" dirty="0">
                <a:latin typeface="STKaiti" charset="-122"/>
                <a:ea typeface="STKaiti" charset="-122"/>
                <a:cs typeface="STKaiti" charset="-122"/>
              </a:rPr>
              <a:t>《风味人间</a:t>
            </a:r>
            <a:r>
              <a:rPr lang="en-US" altLang="zh-CN" sz="2400" dirty="0">
                <a:latin typeface="STKaiti" charset="-122"/>
                <a:ea typeface="STKaiti" charset="-122"/>
                <a:cs typeface="STKaiti" charset="-122"/>
              </a:rPr>
              <a:t>4· </a:t>
            </a:r>
            <a:r>
              <a:rPr lang="zh-CN" altLang="zh-CN" sz="2400" dirty="0">
                <a:latin typeface="STKaiti" charset="-122"/>
                <a:ea typeface="STKaiti" charset="-122"/>
                <a:cs typeface="STKaiti" charset="-122"/>
              </a:rPr>
              <a:t>谷物星球》是一部以“谷物”为视角探索世界美食的纪录片。本片延续了该系列讲述人与“风味”故事的基调，同时进行了创新表达。</a:t>
            </a:r>
            <a:r>
              <a:rPr lang="zh-CN" altLang="zh-CN" sz="2400" b="1" u="wavy" dirty="0">
                <a:latin typeface="STKaiti" charset="-122"/>
                <a:ea typeface="STKaiti" charset="-122"/>
                <a:cs typeface="STKaiti" charset="-122"/>
              </a:rPr>
              <a:t>因此本季的宣传海报不仅展现出了人类与谷物共生的故事，也从谷物驯化和传播中折射出世界丰富的美食文化与中国个性的独特侧面。</a:t>
            </a:r>
            <a:r>
              <a:rPr lang="en-US" altLang="zh-CN" sz="2400" b="1" u="wavy" dirty="0">
                <a:latin typeface="STKaiti" charset="-122"/>
                <a:ea typeface="STKaiti" charset="-122"/>
                <a:cs typeface="STKaiti" charset="-122"/>
              </a:rPr>
              <a:t> </a:t>
            </a:r>
            <a:r>
              <a:rPr lang="zh-CN" altLang="en-US" sz="2400" dirty="0" smtClean="0">
                <a:latin typeface="STKaiti" charset="-122"/>
                <a:ea typeface="STKaiti" charset="-122"/>
                <a:cs typeface="STKaiti" charset="-122"/>
              </a:rPr>
              <a:t> （凌宇轩</a:t>
            </a:r>
            <a:r>
              <a:rPr lang="zh-CN" altLang="en-US" sz="2400" dirty="0">
                <a:latin typeface="STKaiti" charset="-122"/>
                <a:ea typeface="STKaiti" charset="-122"/>
                <a:cs typeface="STKaiti" charset="-122"/>
              </a:rPr>
              <a:t>）</a:t>
            </a:r>
            <a:endParaRPr lang="zh-CN" altLang="zh-CN" sz="2400" dirty="0">
              <a:latin typeface="STKaiti" charset="-122"/>
              <a:ea typeface="STKaiti" charset="-122"/>
              <a:cs typeface="STKaiti" charset="-122"/>
            </a:endParaRPr>
          </a:p>
        </p:txBody>
      </p:sp>
      <p:sp>
        <p:nvSpPr>
          <p:cNvPr id="4" name="标题 3"/>
          <p:cNvSpPr>
            <a:spLocks noGrp="1"/>
          </p:cNvSpPr>
          <p:nvPr>
            <p:ph type="title"/>
          </p:nvPr>
        </p:nvSpPr>
        <p:spPr/>
        <p:txBody>
          <a:bodyPr/>
          <a:lstStyle/>
          <a:p>
            <a:r>
              <a:rPr kumimoji="1" lang="en-US" altLang="zh-CN" dirty="0" smtClean="0"/>
              <a:t>《</a:t>
            </a:r>
            <a:r>
              <a:rPr kumimoji="1" lang="zh-CN" altLang="en-US" dirty="0" smtClean="0"/>
              <a:t>风味人间</a:t>
            </a:r>
            <a:r>
              <a:rPr kumimoji="1" lang="en-US" altLang="zh-CN" dirty="0" smtClean="0"/>
              <a:t>》</a:t>
            </a:r>
            <a:r>
              <a:rPr kumimoji="1" lang="zh-CN" altLang="en-US" dirty="0" smtClean="0"/>
              <a:t>系列的定位</a:t>
            </a:r>
            <a:endParaRPr kumimoji="1" lang="zh-CN" altLang="en-US" dirty="0"/>
          </a:p>
        </p:txBody>
      </p:sp>
    </p:spTree>
    <p:extLst>
      <p:ext uri="{BB962C8B-B14F-4D97-AF65-F5344CB8AC3E}">
        <p14:creationId xmlns:p14="http://schemas.microsoft.com/office/powerpoint/2010/main" val="20671101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205346" y="1234443"/>
            <a:ext cx="9656618" cy="4247317"/>
          </a:xfrm>
          <a:prstGeom prst="rect">
            <a:avLst/>
          </a:prstGeom>
        </p:spPr>
        <p:txBody>
          <a:bodyPr wrap="square">
            <a:spAutoFit/>
          </a:bodyPr>
          <a:lstStyle/>
          <a:p>
            <a:pPr>
              <a:lnSpc>
                <a:spcPct val="150000"/>
              </a:lnSpc>
              <a:spcAft>
                <a:spcPts val="0"/>
              </a:spcAft>
            </a:pPr>
            <a:r>
              <a:rPr lang="zh-CN" altLang="zh-CN" sz="2400" dirty="0" smtClean="0">
                <a:ln>
                  <a:noFill/>
                </a:ln>
                <a:solidFill>
                  <a:srgbClr val="000000"/>
                </a:solidFill>
                <a:effectLst/>
                <a:latin typeface="STKaiti" charset="-122"/>
                <a:ea typeface="STKaiti" charset="-122"/>
                <a:cs typeface="STKaiti" charset="-122"/>
              </a:rPr>
              <a:t>该片沿用了《舌尖上的中国》的叙事思维，以谷物为焦点，在世界范围内讲述谷物在人类智慧下与各种美食碰撞的故事。该片从人、食物、历史等多种角度，突出了谷物与地球、与人类息息相关、和谐共生的主题，并通过谷物多这一侧面，记录了人类一万年来发展的传奇。</a:t>
            </a:r>
            <a:r>
              <a:rPr lang="zh-CN" altLang="zh-CN" sz="2400" b="1" u="wavy" dirty="0" smtClean="0">
                <a:ln>
                  <a:noFill/>
                </a:ln>
                <a:solidFill>
                  <a:srgbClr val="000000"/>
                </a:solidFill>
                <a:effectLst/>
                <a:latin typeface="STKaiti" charset="-122"/>
                <a:ea typeface="STKaiti" charset="-122"/>
                <a:cs typeface="STKaiti" charset="-122"/>
              </a:rPr>
              <a:t>《风味人间》的主题宣传海报，用极富层次感的元素布局与古今融合的设计巧思</a:t>
            </a:r>
            <a:r>
              <a:rPr lang="zh-CN" altLang="zh-CN" sz="2400" dirty="0" smtClean="0">
                <a:ln>
                  <a:noFill/>
                </a:ln>
                <a:solidFill>
                  <a:srgbClr val="000000"/>
                </a:solidFill>
                <a:effectLst/>
                <a:latin typeface="STKaiti" charset="-122"/>
                <a:ea typeface="STKaiti" charset="-122"/>
                <a:cs typeface="STKaiti" charset="-122"/>
              </a:rPr>
              <a:t>，把食物中</a:t>
            </a:r>
            <a:r>
              <a:rPr lang="zh-CN" altLang="en-US" sz="2400" dirty="0" smtClean="0">
                <a:solidFill>
                  <a:srgbClr val="000000"/>
                </a:solidFill>
                <a:latin typeface="STKaiti" charset="-122"/>
                <a:ea typeface="STKaiti" charset="-122"/>
                <a:cs typeface="STKaiti" charset="-122"/>
              </a:rPr>
              <a:t>的</a:t>
            </a:r>
            <a:r>
              <a:rPr lang="zh-CN" altLang="zh-CN" sz="2400" dirty="0" smtClean="0">
                <a:ln>
                  <a:noFill/>
                </a:ln>
                <a:solidFill>
                  <a:srgbClr val="000000"/>
                </a:solidFill>
                <a:effectLst/>
                <a:latin typeface="STKaiti" charset="-122"/>
                <a:ea typeface="STKaiti" charset="-122"/>
                <a:cs typeface="STKaiti" charset="-122"/>
              </a:rPr>
              <a:t>文化民俗诠释得淋漓尽致，吸引了更多热爱美食、热爱生活的人士收看该纪录片。</a:t>
            </a:r>
            <a:r>
              <a:rPr lang="zh-CN" altLang="en-US" sz="2400" dirty="0" smtClean="0">
                <a:ln>
                  <a:noFill/>
                </a:ln>
                <a:solidFill>
                  <a:srgbClr val="000000"/>
                </a:solidFill>
                <a:effectLst/>
                <a:latin typeface="STKaiti" charset="-122"/>
                <a:ea typeface="STKaiti" charset="-122"/>
                <a:cs typeface="STKaiti" charset="-122"/>
              </a:rPr>
              <a:t>（蔡安迪）</a:t>
            </a:r>
            <a:endParaRPr lang="zh-CN" altLang="zh-CN" sz="2400" dirty="0" smtClean="0">
              <a:ln>
                <a:noFill/>
              </a:ln>
              <a:solidFill>
                <a:srgbClr val="000000"/>
              </a:solidFill>
              <a:effectLst/>
              <a:latin typeface="STKaiti" charset="-122"/>
              <a:ea typeface="STKaiti" charset="-122"/>
              <a:cs typeface="STKaiti" charset="-122"/>
            </a:endParaRPr>
          </a:p>
          <a:p>
            <a:pPr>
              <a:spcAft>
                <a:spcPts val="0"/>
              </a:spcAft>
            </a:pPr>
            <a:r>
              <a:rPr lang="zh-CN" altLang="zh-CN" dirty="0" smtClean="0">
                <a:ln>
                  <a:noFill/>
                </a:ln>
                <a:solidFill>
                  <a:srgbClr val="000000"/>
                </a:solidFill>
                <a:effectLst/>
                <a:latin typeface="Arial Unicode MS" charset="0"/>
                <a:ea typeface="PingFang SC Regular" charset="-122"/>
              </a:rPr>
              <a:t> </a:t>
            </a:r>
            <a:endParaRPr lang="zh-CN" altLang="zh-CN" sz="2000" dirty="0">
              <a:ln>
                <a:noFill/>
              </a:ln>
              <a:solidFill>
                <a:srgbClr val="000000"/>
              </a:solidFill>
              <a:effectLst/>
              <a:latin typeface="Arial Unicode MS" charset="0"/>
              <a:ea typeface="PingFang SC Regular" charset="-122"/>
            </a:endParaRPr>
          </a:p>
        </p:txBody>
      </p:sp>
    </p:spTree>
    <p:extLst>
      <p:ext uri="{BB962C8B-B14F-4D97-AF65-F5344CB8AC3E}">
        <p14:creationId xmlns:p14="http://schemas.microsoft.com/office/powerpoint/2010/main" val="6337037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endParaRPr kumimoji="1" lang="zh-CN" altLang="en-US"/>
          </a:p>
        </p:txBody>
      </p:sp>
      <p:sp>
        <p:nvSpPr>
          <p:cNvPr id="3" name="内容占位符 2"/>
          <p:cNvSpPr>
            <a:spLocks noGrp="1"/>
          </p:cNvSpPr>
          <p:nvPr>
            <p:ph idx="1"/>
          </p:nvPr>
        </p:nvSpPr>
        <p:spPr/>
        <p:txBody>
          <a:bodyPr>
            <a:normAutofit/>
          </a:bodyPr>
          <a:lstStyle/>
          <a:p>
            <a:r>
              <a:rPr kumimoji="1" lang="zh-CN" altLang="en-US" sz="2800" dirty="0" smtClean="0"/>
              <a:t>谷物播种、生长、收割等等的过程</a:t>
            </a:r>
            <a:endParaRPr kumimoji="1" lang="en-US" altLang="zh-CN" sz="2800" dirty="0" smtClean="0"/>
          </a:p>
          <a:p>
            <a:r>
              <a:rPr kumimoji="1" lang="zh-CN" altLang="en-US" sz="2800" dirty="0" smtClean="0"/>
              <a:t>谷物背后所蕴含的精神</a:t>
            </a:r>
            <a:endParaRPr kumimoji="1" lang="en-US" altLang="zh-CN" sz="2800" dirty="0" smtClean="0"/>
          </a:p>
          <a:p>
            <a:r>
              <a:rPr kumimoji="1" lang="zh-CN" altLang="en-US" sz="2800" dirty="0" smtClean="0"/>
              <a:t>谷物与人类的共生故事；农耕文明的历史与意义</a:t>
            </a:r>
            <a:r>
              <a:rPr kumimoji="1" lang="en-US" altLang="zh-CN" sz="2800" dirty="0" smtClean="0"/>
              <a:t>…</a:t>
            </a:r>
            <a:endParaRPr kumimoji="1" lang="zh-CN" altLang="en-US" sz="2800" dirty="0"/>
          </a:p>
        </p:txBody>
      </p:sp>
    </p:spTree>
    <p:extLst>
      <p:ext uri="{BB962C8B-B14F-4D97-AF65-F5344CB8AC3E}">
        <p14:creationId xmlns:p14="http://schemas.microsoft.com/office/powerpoint/2010/main" val="85955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447" y="230361"/>
            <a:ext cx="9603275" cy="1049235"/>
          </a:xfrm>
        </p:spPr>
        <p:txBody>
          <a:bodyPr/>
          <a:lstStyle/>
          <a:p>
            <a:r>
              <a:rPr lang="zh-CN" altLang="zh-CN" b="1" dirty="0"/>
              <a:t>标准</a:t>
            </a:r>
            <a:r>
              <a:rPr lang="en-US" altLang="zh-CN" b="1" dirty="0"/>
              <a:t>A</a:t>
            </a:r>
            <a:r>
              <a:rPr lang="zh-CN" altLang="zh-CN" b="1" dirty="0" smtClean="0"/>
              <a:t>：理解</a:t>
            </a:r>
            <a:r>
              <a:rPr lang="zh-CN" altLang="zh-CN" b="1" dirty="0"/>
              <a:t>与诠释</a:t>
            </a:r>
            <a:r>
              <a:rPr lang="zh-CN" altLang="zh-CN" dirty="0"/>
              <a:t> </a:t>
            </a:r>
            <a:endParaRPr kumimoji="1" lang="zh-CN" altLang="en-US" dirty="0"/>
          </a:p>
        </p:txBody>
      </p:sp>
      <p:sp>
        <p:nvSpPr>
          <p:cNvPr id="3" name="内容占位符 2"/>
          <p:cNvSpPr>
            <a:spLocks noGrp="1"/>
          </p:cNvSpPr>
          <p:nvPr>
            <p:ph idx="1"/>
          </p:nvPr>
        </p:nvSpPr>
        <p:spPr>
          <a:xfrm>
            <a:off x="276447" y="925099"/>
            <a:ext cx="11915553" cy="5163734"/>
          </a:xfrm>
        </p:spPr>
        <p:txBody>
          <a:bodyPr>
            <a:noAutofit/>
          </a:bodyPr>
          <a:lstStyle/>
          <a:p>
            <a:r>
              <a:rPr lang="zh-CN" altLang="zh-CN" b="1" dirty="0"/>
              <a:t>• 考生在何种程度上展现出对文本的理解并从其含义中得出合理的结论</a:t>
            </a:r>
            <a:r>
              <a:rPr lang="en-US" altLang="zh-CN" b="1" dirty="0"/>
              <a:t>?</a:t>
            </a:r>
            <a:endParaRPr lang="zh-CN" altLang="zh-CN" dirty="0"/>
          </a:p>
          <a:p>
            <a:r>
              <a:rPr lang="zh-CN" altLang="zh-CN" b="1" dirty="0"/>
              <a:t>• 思想观点在何种程度上得到了对文本引用的支持？</a:t>
            </a:r>
            <a:endParaRPr lang="zh-CN" altLang="zh-CN" dirty="0"/>
          </a:p>
          <a:p>
            <a:r>
              <a:rPr lang="en-US" altLang="zh-CN" dirty="0"/>
              <a:t>0 </a:t>
            </a:r>
            <a:r>
              <a:rPr lang="zh-CN" altLang="zh-CN" dirty="0"/>
              <a:t>作业没有达到以下细则描述的任何标准。</a:t>
            </a:r>
          </a:p>
          <a:p>
            <a:r>
              <a:rPr lang="en-US" altLang="zh-CN" dirty="0"/>
              <a:t>1</a:t>
            </a:r>
            <a:r>
              <a:rPr lang="zh-CN" altLang="zh-CN" dirty="0"/>
              <a:t>应答显示出对文本的字面意思不甚理解。很少对文本进行引用，或引用大都不适当。</a:t>
            </a:r>
          </a:p>
          <a:p>
            <a:r>
              <a:rPr lang="en-US" altLang="zh-CN" dirty="0"/>
              <a:t>2</a:t>
            </a:r>
            <a:r>
              <a:rPr lang="zh-CN" altLang="zh-CN" dirty="0"/>
              <a:t>应答显示出对文本的字面意思有一些理解。对文本的引用有时适当。</a:t>
            </a:r>
          </a:p>
          <a:p>
            <a:r>
              <a:rPr lang="en-US" altLang="zh-CN" dirty="0"/>
              <a:t>3</a:t>
            </a:r>
            <a:r>
              <a:rPr lang="zh-CN" altLang="zh-CN" dirty="0"/>
              <a:t>应答显示出对文本字面意思的理解。对文本的一些含义有令人满意的诠释。对文本的引用通常是相关的，并且大都支持考生的思想观点。</a:t>
            </a:r>
          </a:p>
          <a:p>
            <a:r>
              <a:rPr lang="en-US" altLang="zh-CN" dirty="0"/>
              <a:t>4</a:t>
            </a:r>
            <a:r>
              <a:rPr lang="zh-CN" altLang="zh-CN" dirty="0"/>
              <a:t>应答显示出对文本字面意思的透彻理解。对文本的许多含义有令人信服的诠释。对文本的引用是相关的，并且支持考生的思想观点。</a:t>
            </a:r>
          </a:p>
          <a:p>
            <a:r>
              <a:rPr lang="en-US" altLang="zh-CN" dirty="0"/>
              <a:t>5</a:t>
            </a:r>
            <a:r>
              <a:rPr lang="zh-CN" altLang="zh-CN" dirty="0"/>
              <a:t>应答显示出对文本字面意思的透彻和深刻的理解。对文本的大部分含义和微妙之处有令人信服和有见地的诠释。对文本的引用是精选的，并有效地支持考生的思想观点。</a:t>
            </a:r>
            <a:r>
              <a:rPr lang="zh-CN" altLang="zh-CN" dirty="0"/>
              <a:t> </a:t>
            </a:r>
            <a:endParaRPr kumimoji="1" lang="zh-CN" altLang="en-US" dirty="0"/>
          </a:p>
        </p:txBody>
      </p:sp>
    </p:spTree>
    <p:extLst>
      <p:ext uri="{BB962C8B-B14F-4D97-AF65-F5344CB8AC3E}">
        <p14:creationId xmlns:p14="http://schemas.microsoft.com/office/powerpoint/2010/main" val="165036672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lnSpc>
                <a:spcPct val="150000"/>
              </a:lnSpc>
            </a:pPr>
            <a:r>
              <a:rPr lang="zh-CN" altLang="zh-CN" sz="2400" dirty="0">
                <a:latin typeface="SimSun" charset="-122"/>
                <a:ea typeface="SimSun" charset="-122"/>
                <a:cs typeface="SimSun" charset="-122"/>
              </a:rPr>
              <a:t>米饭、馒头、面，它们的确不会给味蕾带来刺激，但是在当今不确定的虚无生活中，</a:t>
            </a:r>
            <a:r>
              <a:rPr lang="zh-CN" altLang="zh-CN" sz="2400" b="1" u="wavy" dirty="0">
                <a:latin typeface="SimSun" charset="-122"/>
                <a:ea typeface="SimSun" charset="-122"/>
                <a:cs typeface="SimSun" charset="-122"/>
              </a:rPr>
              <a:t>稻谷以一种生长了万年的从容姿态用静水流深的强韧生命力润泽涵养着中国人的精神，成为了让人相信的存在</a:t>
            </a:r>
            <a:r>
              <a:rPr lang="zh-CN" altLang="zh-CN" sz="2400" b="1" u="wavy" dirty="0" smtClean="0">
                <a:latin typeface="SimSun" charset="-122"/>
                <a:ea typeface="SimSun" charset="-122"/>
                <a:cs typeface="SimSun" charset="-122"/>
              </a:rPr>
              <a:t>。</a:t>
            </a:r>
            <a:endParaRPr lang="en-US" altLang="zh-CN" sz="2400" b="1" u="wavy" dirty="0" smtClean="0">
              <a:latin typeface="SimSun" charset="-122"/>
              <a:ea typeface="SimSun" charset="-122"/>
              <a:cs typeface="SimSun" charset="-122"/>
            </a:endParaRPr>
          </a:p>
          <a:p>
            <a:pPr>
              <a:lnSpc>
                <a:spcPct val="150000"/>
              </a:lnSpc>
            </a:pPr>
            <a:r>
              <a:rPr lang="zh-CN" altLang="zh-CN" sz="2400" b="1" u="wavy" dirty="0"/>
              <a:t>万年来，人类与谷物的联结宏大而密切，事关人类的生产协作、文化历史和社会发展。</a:t>
            </a:r>
            <a:r>
              <a:rPr lang="zh-CN" altLang="zh-CN" sz="2400" dirty="0"/>
              <a:t> </a:t>
            </a:r>
            <a:endParaRPr lang="zh-CN" altLang="zh-CN" sz="2400" dirty="0">
              <a:latin typeface="SimSun" charset="-122"/>
              <a:ea typeface="SimSun" charset="-122"/>
              <a:cs typeface="SimSun" charset="-122"/>
            </a:endParaRPr>
          </a:p>
          <a:p>
            <a:endParaRPr kumimoji="1" lang="zh-CN" altLang="en-US" dirty="0"/>
          </a:p>
        </p:txBody>
      </p:sp>
    </p:spTree>
    <p:extLst>
      <p:ext uri="{BB962C8B-B14F-4D97-AF65-F5344CB8AC3E}">
        <p14:creationId xmlns:p14="http://schemas.microsoft.com/office/powerpoint/2010/main" val="704053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93371" y="974582"/>
            <a:ext cx="9318171" cy="4247317"/>
          </a:xfrm>
          <a:prstGeom prst="rect">
            <a:avLst/>
          </a:prstGeom>
        </p:spPr>
        <p:txBody>
          <a:bodyPr wrap="square">
            <a:spAutoFit/>
          </a:bodyPr>
          <a:lstStyle/>
          <a:p>
            <a:pPr indent="266700" algn="just">
              <a:lnSpc>
                <a:spcPct val="150000"/>
              </a:lnSpc>
              <a:spcAft>
                <a:spcPts val="0"/>
              </a:spcAft>
            </a:pPr>
            <a:r>
              <a:rPr lang="zh-CN" altLang="zh-CN" sz="2800" kern="100" dirty="0" smtClean="0">
                <a:effectLst/>
                <a:latin typeface="STKaiti" charset="-122"/>
                <a:ea typeface="STKaiti" charset="-122"/>
                <a:cs typeface="STKaiti" charset="-122"/>
              </a:rPr>
              <a:t>粮食里的风景，体现着独特江南水乡梯田的自然风光，</a:t>
            </a:r>
            <a:r>
              <a:rPr lang="zh-CN" altLang="zh-CN" sz="2800" b="1" u="wavy" kern="100" dirty="0" smtClean="0">
                <a:effectLst/>
                <a:latin typeface="STKaiti" charset="-122"/>
                <a:ea typeface="STKaiti" charset="-122"/>
                <a:cs typeface="STKaiti" charset="-122"/>
              </a:rPr>
              <a:t>也让人联想到我们饭桌上的米由播种，生长，丰收，加工的全过程。其体现出粮食谷物的产地，也蕴含着透过食物看世界的意义，每种谷物背后都代表着一个不同的产地，不同的地方又有着不同的风土人情，正是这些多姿多彩的谷物，组成了“风味人间”。</a:t>
            </a:r>
            <a:r>
              <a:rPr lang="en-US" altLang="zh-CN" sz="2800" kern="100" dirty="0" smtClean="0">
                <a:effectLst/>
                <a:latin typeface="STKaiti" charset="-122"/>
                <a:ea typeface="STKaiti" charset="-122"/>
                <a:cs typeface="STKaiti" charset="-122"/>
              </a:rPr>
              <a:t> </a:t>
            </a:r>
            <a:r>
              <a:rPr lang="zh-CN" altLang="en-US" sz="2800" kern="100" dirty="0" smtClean="0">
                <a:effectLst/>
                <a:latin typeface="STKaiti" charset="-122"/>
                <a:ea typeface="STKaiti" charset="-122"/>
                <a:cs typeface="STKaiti" charset="-122"/>
              </a:rPr>
              <a:t> （汪佩琪）</a:t>
            </a:r>
            <a:endParaRPr lang="zh-CN" altLang="zh-CN" sz="2800" kern="100" dirty="0" smtClean="0">
              <a:effectLst/>
              <a:latin typeface="STKaiti" charset="-122"/>
              <a:ea typeface="STKaiti" charset="-122"/>
              <a:cs typeface="STKaiti" charset="-122"/>
            </a:endParaRPr>
          </a:p>
          <a:p>
            <a:pPr>
              <a:spcAft>
                <a:spcPts val="0"/>
              </a:spcAft>
            </a:pPr>
            <a:endParaRPr lang="zh-CN" altLang="zh-CN" kern="100" dirty="0">
              <a:latin typeface="等线" charset="-122"/>
              <a:cs typeface="Times New Roman" charset="0"/>
            </a:endParaRPr>
          </a:p>
        </p:txBody>
      </p:sp>
    </p:spTree>
    <p:extLst>
      <p:ext uri="{BB962C8B-B14F-4D97-AF65-F5344CB8AC3E}">
        <p14:creationId xmlns:p14="http://schemas.microsoft.com/office/powerpoint/2010/main" val="629714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451580" y="2015732"/>
            <a:ext cx="8822952" cy="3450613"/>
          </a:xfrm>
        </p:spPr>
        <p:txBody>
          <a:bodyPr>
            <a:normAutofit/>
          </a:bodyPr>
          <a:lstStyle/>
          <a:p>
            <a:r>
              <a:rPr kumimoji="1" lang="zh-CN" altLang="en-US" sz="2800" dirty="0" smtClean="0"/>
              <a:t>何谓“粒粒皆人间”</a:t>
            </a:r>
            <a:endParaRPr kumimoji="1" lang="en-US" altLang="zh-CN" sz="2800" dirty="0" smtClean="0"/>
          </a:p>
          <a:p>
            <a:r>
              <a:rPr kumimoji="1" lang="zh-CN" altLang="en-US" sz="2800" dirty="0">
                <a:latin typeface="STKaiti" charset="-122"/>
                <a:ea typeface="STKaiti" charset="-122"/>
                <a:cs typeface="STKaiti" charset="-122"/>
              </a:rPr>
              <a:t>“一粒米里藏世界，半边锅内煮乾坤”</a:t>
            </a:r>
            <a:endParaRPr kumimoji="1" lang="en-US" altLang="zh-CN" sz="2800" dirty="0" smtClean="0">
              <a:latin typeface="STKaiti" charset="-122"/>
              <a:ea typeface="STKaiti" charset="-122"/>
              <a:cs typeface="STKaiti" charset="-122"/>
            </a:endParaRPr>
          </a:p>
          <a:p>
            <a:r>
              <a:rPr kumimoji="1" lang="zh-CN" altLang="en-US" sz="2800" dirty="0" smtClean="0"/>
              <a:t>如何理解“谷物星球”中的“星球”</a:t>
            </a:r>
            <a:endParaRPr kumimoji="1" lang="en-US" altLang="zh-CN" sz="2800" dirty="0" smtClean="0"/>
          </a:p>
          <a:p>
            <a:r>
              <a:rPr lang="zh-CN" altLang="zh-CN" sz="2800" dirty="0">
                <a:latin typeface="STKaiti" charset="-122"/>
                <a:ea typeface="STKaiti" charset="-122"/>
                <a:cs typeface="STKaiti" charset="-122"/>
              </a:rPr>
              <a:t>“小谷物，大世间，小个体，大人间</a:t>
            </a:r>
            <a:r>
              <a:rPr lang="zh-CN" altLang="zh-CN" sz="2800" dirty="0" smtClean="0">
                <a:latin typeface="STKaiti" charset="-122"/>
                <a:ea typeface="STKaiti" charset="-122"/>
                <a:cs typeface="STKaiti" charset="-122"/>
              </a:rPr>
              <a:t>”</a:t>
            </a:r>
            <a:r>
              <a:rPr lang="zh-CN" altLang="en-US" sz="2800" dirty="0" smtClean="0">
                <a:latin typeface="STKaiti" charset="-122"/>
                <a:ea typeface="STKaiti" charset="-122"/>
                <a:cs typeface="STKaiti" charset="-122"/>
              </a:rPr>
              <a:t>；</a:t>
            </a:r>
            <a:endParaRPr lang="en-US" altLang="zh-CN" sz="2800" dirty="0" smtClean="0">
              <a:latin typeface="STKaiti" charset="-122"/>
              <a:ea typeface="STKaiti" charset="-122"/>
              <a:cs typeface="STKaiti" charset="-122"/>
            </a:endParaRPr>
          </a:p>
          <a:p>
            <a:r>
              <a:rPr lang="zh-CN" altLang="zh-CN" sz="2800" dirty="0" smtClean="0"/>
              <a:t>渺小</a:t>
            </a:r>
            <a:r>
              <a:rPr lang="zh-CN" altLang="zh-CN" sz="2800" dirty="0"/>
              <a:t>与宏大，微粒与</a:t>
            </a:r>
            <a:r>
              <a:rPr lang="zh-CN" altLang="zh-CN" sz="2800" dirty="0" smtClean="0"/>
              <a:t>宇宙</a:t>
            </a:r>
            <a:r>
              <a:rPr lang="zh-CN" altLang="en-US" sz="2800" dirty="0" smtClean="0"/>
              <a:t>；</a:t>
            </a:r>
            <a:r>
              <a:rPr lang="zh-CN" altLang="zh-CN" sz="2800" dirty="0" smtClean="0"/>
              <a:t>壮阔</a:t>
            </a:r>
            <a:r>
              <a:rPr lang="zh-CN" altLang="zh-CN" sz="2800" dirty="0"/>
              <a:t>感、史诗感。</a:t>
            </a:r>
          </a:p>
          <a:p>
            <a:endParaRPr kumimoji="1" lang="zh-CN" altLang="en-US" sz="2800" dirty="0">
              <a:latin typeface="STKaiti" charset="-122"/>
              <a:ea typeface="STKaiti" charset="-122"/>
              <a:cs typeface="STKaiti" charset="-122"/>
            </a:endParaRPr>
          </a:p>
        </p:txBody>
      </p:sp>
    </p:spTree>
    <p:extLst>
      <p:ext uri="{BB962C8B-B14F-4D97-AF65-F5344CB8AC3E}">
        <p14:creationId xmlns:p14="http://schemas.microsoft.com/office/powerpoint/2010/main" val="19907282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4025" y="513896"/>
            <a:ext cx="11367860" cy="5146676"/>
          </a:xfrm>
        </p:spPr>
        <p:txBody>
          <a:bodyPr>
            <a:noAutofit/>
          </a:bodyPr>
          <a:lstStyle/>
          <a:p>
            <a:pPr>
              <a:lnSpc>
                <a:spcPct val="150000"/>
              </a:lnSpc>
            </a:pPr>
            <a:r>
              <a:rPr lang="zh-CN" altLang="zh-CN" sz="2400" dirty="0">
                <a:latin typeface="SimSun" charset="-122"/>
                <a:ea typeface="SimSun" charset="-122"/>
                <a:cs typeface="SimSun" charset="-122"/>
              </a:rPr>
              <a:t>本季节目将把</a:t>
            </a:r>
            <a:r>
              <a:rPr lang="en-US" altLang="zh-CN" sz="2400" dirty="0">
                <a:latin typeface="SimSun" charset="-122"/>
                <a:ea typeface="SimSun" charset="-122"/>
                <a:cs typeface="SimSun" charset="-122"/>
              </a:rPr>
              <a:t>“</a:t>
            </a:r>
            <a:r>
              <a:rPr lang="zh-CN" altLang="zh-CN" sz="2400" dirty="0">
                <a:latin typeface="SimSun" charset="-122"/>
                <a:ea typeface="SimSun" charset="-122"/>
                <a:cs typeface="SimSun" charset="-122"/>
              </a:rPr>
              <a:t>粒粒皆人间</a:t>
            </a:r>
            <a:r>
              <a:rPr lang="en-US" altLang="zh-CN" sz="2400" dirty="0">
                <a:latin typeface="SimSun" charset="-122"/>
                <a:ea typeface="SimSun" charset="-122"/>
                <a:cs typeface="SimSun" charset="-122"/>
              </a:rPr>
              <a:t>”</a:t>
            </a:r>
            <a:r>
              <a:rPr lang="zh-CN" altLang="zh-CN" sz="2400" dirty="0">
                <a:latin typeface="SimSun" charset="-122"/>
                <a:ea typeface="SimSun" charset="-122"/>
                <a:cs typeface="SimSun" charset="-122"/>
              </a:rPr>
              <a:t>的立意贯穿始终，在展现人类与谷物间的关系碰撞的同时，也将向观众展示谷物背后所蕴含的精神隐喻：每一粒谷物都如同人世间平凡而伟大的个体，而小小的个体最终将汇聚成强大的力量，共同构建美好的人间</a:t>
            </a:r>
            <a:r>
              <a:rPr lang="zh-CN" altLang="zh-CN" sz="2400" dirty="0" smtClean="0">
                <a:latin typeface="SimSun" charset="-122"/>
                <a:ea typeface="SimSun" charset="-122"/>
                <a:cs typeface="SimSun" charset="-122"/>
              </a:rPr>
              <a:t>。</a:t>
            </a:r>
            <a:endParaRPr lang="en-US" altLang="zh-CN" sz="2400" dirty="0">
              <a:latin typeface="SimSun" charset="-122"/>
              <a:ea typeface="SimSun" charset="-122"/>
              <a:cs typeface="SimSun" charset="-122"/>
            </a:endParaRPr>
          </a:p>
          <a:p>
            <a:pPr>
              <a:lnSpc>
                <a:spcPct val="150000"/>
              </a:lnSpc>
            </a:pPr>
            <a:r>
              <a:rPr lang="zh-CN" altLang="zh-CN" sz="2400" dirty="0">
                <a:latin typeface="SimSun" charset="-122"/>
                <a:ea typeface="SimSun" charset="-122"/>
                <a:cs typeface="SimSun" charset="-122"/>
              </a:rPr>
              <a:t>一粒莹莹发光的微雕米粒，悬浮于深色祥云的图纹点缀下，让“一粒米”迸发出了强有力的生命力量感；此外，云朵簇拥间层层堆砌的农田镶嵌在一粒米的微观世界内，也让“小谷物，大世间，小个体，大人间”的意蕴更显无穷。一粒小小的谷物，在人间烟火的雕饰下，自此有了新的力量勃发。</a:t>
            </a:r>
          </a:p>
          <a:p>
            <a:pPr>
              <a:lnSpc>
                <a:spcPct val="150000"/>
              </a:lnSpc>
            </a:pPr>
            <a:endParaRPr lang="zh-CN" altLang="zh-CN" sz="2400" dirty="0">
              <a:latin typeface="SimSun" charset="-122"/>
              <a:ea typeface="SimSun" charset="-122"/>
              <a:cs typeface="SimSun" charset="-122"/>
            </a:endParaRPr>
          </a:p>
        </p:txBody>
      </p:sp>
    </p:spTree>
    <p:extLst>
      <p:ext uri="{BB962C8B-B14F-4D97-AF65-F5344CB8AC3E}">
        <p14:creationId xmlns:p14="http://schemas.microsoft.com/office/powerpoint/2010/main" val="5678398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454024" y="513895"/>
            <a:ext cx="11377757" cy="5554395"/>
          </a:xfrm>
        </p:spPr>
        <p:txBody>
          <a:bodyPr>
            <a:noAutofit/>
          </a:bodyPr>
          <a:lstStyle/>
          <a:p>
            <a:pPr>
              <a:lnSpc>
                <a:spcPct val="150000"/>
              </a:lnSpc>
            </a:pPr>
            <a:r>
              <a:rPr lang="zh-CN" altLang="en-US" sz="2400" dirty="0" smtClean="0">
                <a:latin typeface="SimSun" charset="-122"/>
                <a:ea typeface="SimSun" charset="-122"/>
                <a:cs typeface="SimSun" charset="-122"/>
              </a:rPr>
              <a:t>这</a:t>
            </a:r>
            <a:r>
              <a:rPr lang="zh-CN" altLang="en-US" sz="2400" dirty="0">
                <a:latin typeface="SimSun" charset="-122"/>
                <a:ea typeface="SimSun" charset="-122"/>
                <a:cs typeface="SimSun" charset="-122"/>
              </a:rPr>
              <a:t>颗星球变成今天的样子，可能不光是因为人类的创造，一定程度上是谷物和人类共同塑造的结果</a:t>
            </a:r>
            <a:r>
              <a:rPr lang="zh-CN" altLang="en-US" sz="2400" dirty="0" smtClean="0">
                <a:latin typeface="SimSun" charset="-122"/>
                <a:ea typeface="SimSun" charset="-122"/>
                <a:cs typeface="SimSun" charset="-122"/>
              </a:rPr>
              <a:t>。</a:t>
            </a:r>
            <a:endParaRPr lang="zh-CN" altLang="en-US" sz="2400" dirty="0">
              <a:latin typeface="SimSun" charset="-122"/>
              <a:ea typeface="SimSun" charset="-122"/>
              <a:cs typeface="SimSun" charset="-122"/>
            </a:endParaRPr>
          </a:p>
          <a:p>
            <a:pPr>
              <a:lnSpc>
                <a:spcPct val="150000"/>
              </a:lnSpc>
            </a:pPr>
            <a:r>
              <a:rPr lang="zh-CN" altLang="en-US" sz="2400" dirty="0" smtClean="0">
                <a:latin typeface="SimSun" charset="-122"/>
                <a:ea typeface="SimSun" charset="-122"/>
                <a:cs typeface="SimSun" charset="-122"/>
              </a:rPr>
              <a:t>或者说</a:t>
            </a:r>
            <a:r>
              <a:rPr lang="zh-CN" altLang="en-US" sz="2400" dirty="0">
                <a:latin typeface="SimSun" charset="-122"/>
                <a:ea typeface="SimSun" charset="-122"/>
                <a:cs typeface="SimSun" charset="-122"/>
              </a:rPr>
              <a:t>，这也是属于谷物的星球</a:t>
            </a:r>
            <a:r>
              <a:rPr lang="zh-CN" altLang="en-US" sz="2400" dirty="0" smtClean="0">
                <a:latin typeface="SimSun" charset="-122"/>
                <a:ea typeface="SimSun" charset="-122"/>
                <a:cs typeface="SimSun" charset="-122"/>
              </a:rPr>
              <a:t>。</a:t>
            </a:r>
            <a:endParaRPr lang="en-US" altLang="zh-CN" sz="2400" dirty="0" smtClean="0">
              <a:latin typeface="SimSun" charset="-122"/>
              <a:ea typeface="SimSun" charset="-122"/>
              <a:cs typeface="SimSun" charset="-122"/>
            </a:endParaRPr>
          </a:p>
          <a:p>
            <a:pPr>
              <a:lnSpc>
                <a:spcPct val="150000"/>
              </a:lnSpc>
            </a:pPr>
            <a:r>
              <a:rPr lang="zh-CN" altLang="en-US" sz="2400" dirty="0">
                <a:latin typeface="SimSun" charset="-122"/>
                <a:ea typeface="SimSun" charset="-122"/>
                <a:cs typeface="SimSun" charset="-122"/>
              </a:rPr>
              <a:t>不仅仅是谷物的星球，谷物自己也能成为星体。陈晓卿觉得，这就是古人说的“一粒米中藏世界，半边锅内煮乾坤”，谷物的颗粒再小，也能看到博大的世界，甚至从视觉上，通过显微镜将颗粒放得越大就越像银河系。</a:t>
            </a:r>
          </a:p>
          <a:p>
            <a:pPr>
              <a:lnSpc>
                <a:spcPct val="150000"/>
              </a:lnSpc>
            </a:pPr>
            <a:r>
              <a:rPr lang="zh-CN" altLang="en-US" sz="2400" dirty="0">
                <a:latin typeface="SimSun" charset="-122"/>
                <a:ea typeface="SimSun" charset="-122"/>
                <a:cs typeface="SimSun" charset="-122"/>
              </a:rPr>
              <a:t>我们可以从海报和宣传片里看到，谷物堆叠出了丘壑，有时也自成一座山峰。当一颗种子炸裂迸发开来，四散成碎片时，如同一次绚丽的天体爆炸。</a:t>
            </a:r>
          </a:p>
          <a:p>
            <a:pPr>
              <a:lnSpc>
                <a:spcPct val="150000"/>
              </a:lnSpc>
            </a:pPr>
            <a:r>
              <a:rPr lang="zh-CN" altLang="en-US" sz="2400" dirty="0">
                <a:latin typeface="SimSun" charset="-122"/>
                <a:ea typeface="SimSun" charset="-122"/>
                <a:cs typeface="SimSun" charset="-122"/>
              </a:rPr>
              <a:t>开启史诗视野，点滴记录谷物大世界 </a:t>
            </a:r>
            <a:endParaRPr lang="zh-CN" altLang="zh-CN" sz="2400" dirty="0">
              <a:latin typeface="SimSun" charset="-122"/>
              <a:ea typeface="SimSun" charset="-122"/>
              <a:cs typeface="SimSun" charset="-122"/>
            </a:endParaRPr>
          </a:p>
        </p:txBody>
      </p:sp>
    </p:spTree>
    <p:extLst>
      <p:ext uri="{BB962C8B-B14F-4D97-AF65-F5344CB8AC3E}">
        <p14:creationId xmlns:p14="http://schemas.microsoft.com/office/powerpoint/2010/main" val="1849494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077479" y="1289750"/>
            <a:ext cx="9576666" cy="4432177"/>
          </a:xfrm>
        </p:spPr>
        <p:txBody>
          <a:bodyPr>
            <a:noAutofit/>
          </a:bodyPr>
          <a:lstStyle/>
          <a:p>
            <a:pPr>
              <a:lnSpc>
                <a:spcPct val="150000"/>
              </a:lnSpc>
            </a:pPr>
            <a:r>
              <a:rPr lang="zh-CN" altLang="zh-CN" sz="2500" b="1" dirty="0" smtClean="0">
                <a:latin typeface="SimSun" charset="-122"/>
                <a:ea typeface="SimSun" charset="-122"/>
                <a:cs typeface="SimSun" charset="-122"/>
              </a:rPr>
              <a:t>稻米</a:t>
            </a:r>
            <a:r>
              <a:rPr lang="zh-CN" altLang="zh-CN" sz="2500" dirty="0" smtClean="0">
                <a:latin typeface="SimSun" charset="-122"/>
                <a:ea typeface="SimSun" charset="-122"/>
                <a:cs typeface="SimSun" charset="-122"/>
              </a:rPr>
              <a:t>成</a:t>
            </a:r>
            <a:r>
              <a:rPr lang="zh-CN" altLang="zh-CN" sz="2500" dirty="0">
                <a:latin typeface="SimSun" charset="-122"/>
                <a:ea typeface="SimSun" charset="-122"/>
                <a:cs typeface="SimSun" charset="-122"/>
              </a:rPr>
              <a:t>了《风味人间</a:t>
            </a:r>
            <a:r>
              <a:rPr lang="en-US" altLang="zh-CN" sz="2500" dirty="0">
                <a:latin typeface="SimSun" charset="-122"/>
                <a:ea typeface="SimSun" charset="-122"/>
                <a:cs typeface="SimSun" charset="-122"/>
              </a:rPr>
              <a:t>4</a:t>
            </a:r>
            <a:r>
              <a:rPr lang="zh-CN" altLang="zh-CN" sz="2500" dirty="0">
                <a:latin typeface="SimSun" charset="-122"/>
                <a:ea typeface="SimSun" charset="-122"/>
                <a:cs typeface="SimSun" charset="-122"/>
              </a:rPr>
              <a:t>·谷物星球》海报的绝对主角。</a:t>
            </a:r>
            <a:r>
              <a:rPr lang="zh-CN" altLang="zh-CN" sz="2500" b="1" u="wavy" dirty="0">
                <a:latin typeface="SimSun" charset="-122"/>
                <a:ea typeface="SimSun" charset="-122"/>
                <a:cs typeface="SimSun" charset="-122"/>
              </a:rPr>
              <a:t>田野、太阳、悠悠浮云、几只飞鸟构成的世界被囊括在小小的稻米中，你可以说意味着稻米所裹挟的千万年农耕文明，你也可以说它从种植、培育到收获、烹煮记载刻录了无数人的人生，你甚至可以说这颗如雪如玉、如钻石如镜子的稻米反射出整个世界乃至宇宙的面貌。稻米以一种“ 苍白”包容万物。</a:t>
            </a:r>
            <a:endParaRPr lang="zh-CN" altLang="zh-CN" sz="2500" dirty="0">
              <a:latin typeface="SimSun" charset="-122"/>
              <a:ea typeface="SimSun" charset="-122"/>
              <a:cs typeface="SimSun" charset="-122"/>
            </a:endParaRPr>
          </a:p>
          <a:p>
            <a:pPr>
              <a:lnSpc>
                <a:spcPct val="150000"/>
              </a:lnSpc>
            </a:pPr>
            <a:endParaRPr lang="zh-CN" altLang="zh-CN" sz="2400" dirty="0">
              <a:latin typeface="SimSun" charset="-122"/>
              <a:ea typeface="SimSun" charset="-122"/>
              <a:cs typeface="SimSun" charset="-122"/>
            </a:endParaRPr>
          </a:p>
        </p:txBody>
      </p:sp>
    </p:spTree>
    <p:extLst>
      <p:ext uri="{BB962C8B-B14F-4D97-AF65-F5344CB8AC3E}">
        <p14:creationId xmlns:p14="http://schemas.microsoft.com/office/powerpoint/2010/main" val="16046837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653143" y="240383"/>
            <a:ext cx="10951028" cy="5909310"/>
          </a:xfrm>
          <a:prstGeom prst="rect">
            <a:avLst/>
          </a:prstGeom>
        </p:spPr>
        <p:txBody>
          <a:bodyPr wrap="square">
            <a:spAutoFit/>
          </a:bodyPr>
          <a:lstStyle/>
          <a:p>
            <a:pPr>
              <a:lnSpc>
                <a:spcPct val="150000"/>
              </a:lnSpc>
            </a:pPr>
            <a:r>
              <a:rPr lang="zh-CN" altLang="zh-CN" sz="2800" kern="100" dirty="0" smtClean="0">
                <a:effectLst/>
                <a:latin typeface="STKaiti" charset="-122"/>
                <a:ea typeface="STKaiti" charset="-122"/>
                <a:cs typeface="STKaiti" charset="-122"/>
              </a:rPr>
              <a:t>细看主体物米粒上的浮雕，分上下两部分。下面是梯田，层层叠叠，高低错落，线条行云流水，似一轴淡淡的水墨画</a:t>
            </a:r>
            <a:r>
              <a:rPr lang="en-US" altLang="zh-CN" sz="2800" kern="100" dirty="0" smtClean="0">
                <a:effectLst/>
                <a:latin typeface="STKaiti" charset="-122"/>
                <a:ea typeface="STKaiti" charset="-122"/>
                <a:cs typeface="STKaiti" charset="-122"/>
              </a:rPr>
              <a:t> </a:t>
            </a:r>
            <a:r>
              <a:rPr lang="zh-CN" altLang="zh-CN" sz="2800" kern="100" dirty="0" smtClean="0">
                <a:effectLst/>
                <a:latin typeface="STKaiti" charset="-122"/>
                <a:ea typeface="STKaiti" charset="-122"/>
                <a:cs typeface="STKaiti" charset="-122"/>
              </a:rPr>
              <a:t>，有一种望尽世界的壮观感；连绵的山峰静静屹立于远处，包裹着、守护着人类赖以生存的农田，其上是白云青烟、烈日与飞鸟，动静结合，</a:t>
            </a:r>
            <a:r>
              <a:rPr lang="zh-CN" altLang="zh-CN" sz="2800" b="1" u="wavy" kern="100" dirty="0" smtClean="0">
                <a:effectLst/>
                <a:latin typeface="STKaiti" charset="-122"/>
                <a:ea typeface="STKaiti" charset="-122"/>
                <a:cs typeface="STKaiti" charset="-122"/>
              </a:rPr>
              <a:t>让人身临其境于“日出而作，日落而息”的古代农耕生活，同时完美诠释了在一粒种子里，漫游世界风味的纪录片宗旨，表达了“一粒米里藏世界，半边锅内煮乾坤”，也印证了海报右上角的“粒粒皆人间”。表面光滑的米展现出了内里的繁杂，与纪录片中谷物提供多样的美食相像。一粒简单的谷物，在人间烟火的雕饰下，迸发出了极强的生命力。</a:t>
            </a:r>
            <a:r>
              <a:rPr lang="zh-CN" altLang="en-US" sz="2800" kern="100" dirty="0" smtClean="0">
                <a:effectLst/>
                <a:latin typeface="STKaiti" charset="-122"/>
                <a:ea typeface="STKaiti" charset="-122"/>
                <a:cs typeface="STKaiti" charset="-122"/>
              </a:rPr>
              <a:t>（于小航）</a:t>
            </a:r>
            <a:endParaRPr lang="zh-CN" altLang="zh-CN" sz="2800" kern="100" dirty="0" smtClean="0">
              <a:effectLst/>
              <a:latin typeface="STKaiti" charset="-122"/>
              <a:ea typeface="STKaiti" charset="-122"/>
              <a:cs typeface="STKaiti" charset="-122"/>
            </a:endParaRPr>
          </a:p>
        </p:txBody>
      </p:sp>
    </p:spTree>
    <p:extLst>
      <p:ext uri="{BB962C8B-B14F-4D97-AF65-F5344CB8AC3E}">
        <p14:creationId xmlns:p14="http://schemas.microsoft.com/office/powerpoint/2010/main" val="125516373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197427" y="371012"/>
            <a:ext cx="9296402" cy="5262979"/>
          </a:xfrm>
          <a:prstGeom prst="rect">
            <a:avLst/>
          </a:prstGeom>
        </p:spPr>
        <p:txBody>
          <a:bodyPr wrap="square">
            <a:spAutoFit/>
          </a:bodyPr>
          <a:lstStyle/>
          <a:p>
            <a:pPr>
              <a:lnSpc>
                <a:spcPct val="150000"/>
              </a:lnSpc>
              <a:spcAft>
                <a:spcPts val="0"/>
              </a:spcAft>
            </a:pPr>
            <a:r>
              <a:rPr lang="zh-TW" altLang="zh-CN" sz="2800" kern="100" dirty="0" smtClean="0">
                <a:effectLst/>
                <a:latin typeface="STKaiti" charset="-122"/>
                <a:ea typeface="STKaiti" charset="-122"/>
                <a:cs typeface="STKaiti" charset="-122"/>
              </a:rPr>
              <a:t>首先从海报的布局来说，</a:t>
            </a:r>
            <a:r>
              <a:rPr lang="zh-TW" altLang="zh-CN" sz="2800" u="wavy" kern="100" dirty="0" smtClean="0">
                <a:effectLst/>
                <a:latin typeface="STKaiti" charset="-122"/>
                <a:ea typeface="STKaiti" charset="-122"/>
                <a:cs typeface="STKaiti" charset="-122"/>
              </a:rPr>
              <a:t>一粒晶莹剔透，形似美玉的米粒</a:t>
            </a:r>
            <a:r>
              <a:rPr lang="zh-TW" altLang="zh-CN" sz="2800" kern="100" dirty="0" smtClean="0">
                <a:effectLst/>
                <a:latin typeface="STKaiti" charset="-122"/>
                <a:ea typeface="STKaiti" charset="-122"/>
                <a:cs typeface="STKaiti" charset="-122"/>
              </a:rPr>
              <a:t>占据</a:t>
            </a:r>
            <a:r>
              <a:rPr lang="zh-TW" altLang="zh-CN" sz="2800" u="wavy" kern="100" dirty="0">
                <a:latin typeface="STKaiti" charset="-122"/>
                <a:ea typeface="STKaiti" charset="-122"/>
                <a:cs typeface="STKaiti" charset="-122"/>
              </a:rPr>
              <a:t>海报</a:t>
            </a:r>
            <a:r>
              <a:rPr lang="zh-TW" altLang="zh-CN" sz="2800" kern="100" dirty="0" smtClean="0">
                <a:effectLst/>
                <a:latin typeface="STKaiti" charset="-122"/>
                <a:ea typeface="STKaiti" charset="-122"/>
                <a:cs typeface="STKaiti" charset="-122"/>
              </a:rPr>
              <a:t>的中央，突出了</a:t>
            </a:r>
            <a:r>
              <a:rPr lang="en-US" altLang="zh-CN" sz="2800" kern="100" dirty="0" smtClean="0">
                <a:effectLst/>
                <a:latin typeface="STKaiti" charset="-122"/>
                <a:ea typeface="STKaiti" charset="-122"/>
                <a:cs typeface="STKaiti" charset="-122"/>
              </a:rPr>
              <a:t>“</a:t>
            </a:r>
            <a:r>
              <a:rPr lang="zh-TW" altLang="zh-CN" sz="2800" kern="100" dirty="0" smtClean="0">
                <a:effectLst/>
                <a:latin typeface="STKaiti" charset="-122"/>
                <a:ea typeface="STKaiti" charset="-122"/>
                <a:cs typeface="STKaiti" charset="-122"/>
              </a:rPr>
              <a:t>谷物星球</a:t>
            </a:r>
            <a:r>
              <a:rPr lang="en-US" altLang="zh-CN" sz="2800" kern="100" dirty="0" smtClean="0">
                <a:effectLst/>
                <a:latin typeface="STKaiti" charset="-122"/>
                <a:ea typeface="STKaiti" charset="-122"/>
                <a:cs typeface="STKaiti" charset="-122"/>
              </a:rPr>
              <a:t>“</a:t>
            </a:r>
            <a:r>
              <a:rPr lang="zh-TW" altLang="zh-CN" sz="2800" kern="100" dirty="0" smtClean="0">
                <a:effectLst/>
                <a:latin typeface="STKaiti" charset="-122"/>
                <a:ea typeface="STKaiti" charset="-122"/>
                <a:cs typeface="STKaiti" charset="-122"/>
              </a:rPr>
              <a:t>的当季主题。</a:t>
            </a:r>
            <a:r>
              <a:rPr lang="zh-TW" altLang="zh-CN" sz="2800" u="wavy" kern="100" dirty="0" smtClean="0">
                <a:effectLst/>
                <a:latin typeface="STKaiti" charset="-122"/>
                <a:ea typeface="STKaiti" charset="-122"/>
                <a:cs typeface="STKaiti" charset="-122"/>
              </a:rPr>
              <a:t>此外，莹莹发光的米粒，悬浮于深色祥云的背景之上，就像悬浮于天地之间，小小的米粒呈现出一种尊贵，神圣的感觉，迸发出一股强劲的生命力</a:t>
            </a:r>
            <a:r>
              <a:rPr lang="zh-TW" altLang="zh-CN" sz="2800" kern="100" dirty="0" smtClean="0">
                <a:effectLst/>
                <a:latin typeface="STKaiti" charset="-122"/>
                <a:ea typeface="STKaiti" charset="-122"/>
                <a:cs typeface="STKaiti" charset="-122"/>
              </a:rPr>
              <a:t>，不禁让人想起了一句流传已久的古话</a:t>
            </a:r>
            <a:r>
              <a:rPr lang="en-US" altLang="zh-CN" sz="2800" kern="100" dirty="0" smtClean="0">
                <a:effectLst/>
                <a:latin typeface="STKaiti" charset="-122"/>
                <a:ea typeface="STKaiti" charset="-122"/>
                <a:cs typeface="STKaiti" charset="-122"/>
              </a:rPr>
              <a:t>——“</a:t>
            </a:r>
            <a:r>
              <a:rPr lang="zh-TW" altLang="zh-CN" sz="2800" kern="100" dirty="0" smtClean="0">
                <a:effectLst/>
                <a:latin typeface="STKaiti" charset="-122"/>
                <a:ea typeface="STKaiti" charset="-122"/>
                <a:cs typeface="STKaiti" charset="-122"/>
              </a:rPr>
              <a:t>民以食为天，食以谷为先</a:t>
            </a:r>
            <a:r>
              <a:rPr lang="en-US" altLang="zh-CN" sz="2800" kern="100" dirty="0" smtClean="0">
                <a:effectLst/>
                <a:latin typeface="STKaiti" charset="-122"/>
                <a:ea typeface="STKaiti" charset="-122"/>
                <a:cs typeface="STKaiti" charset="-122"/>
              </a:rPr>
              <a:t>”</a:t>
            </a:r>
            <a:r>
              <a:rPr lang="zh-TW" altLang="zh-CN" sz="2800" kern="100" dirty="0" smtClean="0">
                <a:effectLst/>
                <a:latin typeface="STKaiti" charset="-122"/>
                <a:ea typeface="STKaiti" charset="-122"/>
                <a:cs typeface="STKaiti" charset="-122"/>
              </a:rPr>
              <a:t>。</a:t>
            </a:r>
            <a:r>
              <a:rPr lang="zh-TW" altLang="zh-CN" sz="2800" u="wavy" kern="100" dirty="0">
                <a:latin typeface="STKaiti" charset="-122"/>
                <a:ea typeface="STKaiti" charset="-122"/>
                <a:cs typeface="STKaiti" charset="-122"/>
              </a:rPr>
              <a:t>通过这种布局的营造，海报体现出了谷物更深层次的意义，它是是人类生命延续的基础，更是文明诞生的</a:t>
            </a:r>
            <a:r>
              <a:rPr lang="zh-TW" altLang="zh-CN" sz="2800" u="wavy" kern="100" dirty="0" smtClean="0">
                <a:latin typeface="STKaiti" charset="-122"/>
                <a:ea typeface="STKaiti" charset="-122"/>
                <a:cs typeface="STKaiti" charset="-122"/>
              </a:rPr>
              <a:t>基石</a:t>
            </a:r>
            <a:r>
              <a:rPr lang="zh-CN" altLang="en-US" sz="2800" u="wavy" kern="100" dirty="0" smtClean="0">
                <a:latin typeface="STKaiti" charset="-122"/>
                <a:ea typeface="STKaiti" charset="-122"/>
                <a:cs typeface="STKaiti" charset="-122"/>
              </a:rPr>
              <a:t>。</a:t>
            </a:r>
            <a:r>
              <a:rPr lang="zh-CN" altLang="en-US" sz="2800" kern="100" dirty="0" smtClean="0">
                <a:latin typeface="STKaiti" charset="-122"/>
                <a:ea typeface="STKaiti" charset="-122"/>
                <a:cs typeface="STKaiti" charset="-122"/>
              </a:rPr>
              <a:t>（赵泽宇）</a:t>
            </a:r>
            <a:endParaRPr lang="zh-CN" altLang="zh-CN" sz="2800" kern="100" dirty="0">
              <a:latin typeface="STKaiti" charset="-122"/>
              <a:ea typeface="STKaiti" charset="-122"/>
              <a:cs typeface="STKaiti" charset="-122"/>
            </a:endParaRPr>
          </a:p>
        </p:txBody>
      </p:sp>
    </p:spTree>
    <p:extLst>
      <p:ext uri="{BB962C8B-B14F-4D97-AF65-F5344CB8AC3E}">
        <p14:creationId xmlns:p14="http://schemas.microsoft.com/office/powerpoint/2010/main" val="7907959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4744805" cy="6858000"/>
          </a:xfrm>
          <a:prstGeom prst="rect">
            <a:avLst/>
          </a:prstGeom>
        </p:spPr>
      </p:pic>
      <p:sp>
        <p:nvSpPr>
          <p:cNvPr id="3" name="文本框 2"/>
          <p:cNvSpPr txBox="1"/>
          <p:nvPr/>
        </p:nvSpPr>
        <p:spPr>
          <a:xfrm>
            <a:off x="4890652" y="105293"/>
            <a:ext cx="7038111" cy="6555641"/>
          </a:xfrm>
          <a:prstGeom prst="rect">
            <a:avLst/>
          </a:prstGeom>
          <a:noFill/>
        </p:spPr>
        <p:txBody>
          <a:bodyPr wrap="square" rtlCol="0">
            <a:spAutoFit/>
          </a:bodyPr>
          <a:lstStyle/>
          <a:p>
            <a:pPr>
              <a:lnSpc>
                <a:spcPct val="150000"/>
              </a:lnSpc>
            </a:pPr>
            <a:r>
              <a:rPr kumimoji="1" lang="zh-CN" altLang="en-US" sz="2000" dirty="0" smtClean="0">
                <a:latin typeface="SimSun" charset="-122"/>
                <a:ea typeface="SimSun" charset="-122"/>
                <a:cs typeface="SimSun" charset="-122"/>
              </a:rPr>
              <a:t>整体风格：简约、大气、雅致、恢弘</a:t>
            </a:r>
            <a:r>
              <a:rPr kumimoji="1" lang="en-US" altLang="zh-CN" sz="2000" dirty="0" smtClean="0">
                <a:latin typeface="SimSun" charset="-122"/>
                <a:ea typeface="SimSun" charset="-122"/>
                <a:cs typeface="SimSun" charset="-122"/>
              </a:rPr>
              <a:t>…</a:t>
            </a:r>
          </a:p>
          <a:p>
            <a:pPr>
              <a:lnSpc>
                <a:spcPct val="150000"/>
              </a:lnSpc>
            </a:pPr>
            <a:r>
              <a:rPr kumimoji="1" lang="zh-CN" altLang="en-US" sz="2000" dirty="0" smtClean="0">
                <a:latin typeface="SimSun" charset="-122"/>
                <a:ea typeface="SimSun" charset="-122"/>
                <a:cs typeface="SimSun" charset="-122"/>
              </a:rPr>
              <a:t>布局分析：注意元素的放置，分析位置与意义</a:t>
            </a:r>
            <a:endParaRPr kumimoji="1" lang="en-US" altLang="zh-CN" sz="2000" dirty="0">
              <a:latin typeface="SimSun" charset="-122"/>
              <a:ea typeface="SimSun" charset="-122"/>
              <a:cs typeface="SimSun" charset="-122"/>
            </a:endParaRPr>
          </a:p>
          <a:p>
            <a:pPr>
              <a:lnSpc>
                <a:spcPct val="150000"/>
              </a:lnSpc>
            </a:pPr>
            <a:r>
              <a:rPr kumimoji="1" lang="zh-CN" altLang="en-US" sz="2000" dirty="0" smtClean="0">
                <a:latin typeface="SimSun" charset="-122"/>
                <a:ea typeface="SimSun" charset="-122"/>
                <a:cs typeface="SimSun" charset="-122"/>
              </a:rPr>
              <a:t>米粒：米粒内的图像；米粒的风格</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水墨</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蓝白的青花瓷风格</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似玉石</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种子；</a:t>
            </a:r>
            <a:r>
              <a:rPr kumimoji="1" lang="zh-CN" altLang="en-US" sz="2000" dirty="0" smtClean="0">
                <a:latin typeface="SimSun" charset="-122"/>
                <a:ea typeface="SimSun" charset="-122"/>
                <a:cs typeface="SimSun" charset="-122"/>
              </a:rPr>
              <a:t>被咬了一口的米粒</a:t>
            </a:r>
            <a:endParaRPr kumimoji="1" lang="en-US" altLang="zh-CN" sz="2000" dirty="0" smtClean="0">
              <a:latin typeface="SimSun" charset="-122"/>
              <a:ea typeface="SimSun" charset="-122"/>
              <a:cs typeface="SimSun" charset="-122"/>
            </a:endParaRPr>
          </a:p>
          <a:p>
            <a:pPr>
              <a:lnSpc>
                <a:spcPct val="150000"/>
              </a:lnSpc>
            </a:pPr>
            <a:r>
              <a:rPr kumimoji="1" lang="zh-CN" altLang="en-US" sz="2000" dirty="0" smtClean="0">
                <a:latin typeface="SimSun" charset="-122"/>
                <a:ea typeface="SimSun" charset="-122"/>
                <a:cs typeface="SimSun" charset="-122"/>
              </a:rPr>
              <a:t>背景：祥云</a:t>
            </a:r>
            <a:r>
              <a:rPr kumimoji="1" lang="en-US" altLang="zh-CN" sz="2000" dirty="0" smtClean="0">
                <a:latin typeface="SimSun" charset="-122"/>
                <a:ea typeface="SimSun" charset="-122"/>
                <a:cs typeface="SimSun" charset="-122"/>
              </a:rPr>
              <a:t>&amp;</a:t>
            </a:r>
            <a:r>
              <a:rPr kumimoji="1" lang="zh-CN" altLang="en-US" sz="2000" dirty="0" smtClean="0">
                <a:latin typeface="SimSun" charset="-122"/>
                <a:ea typeface="SimSun" charset="-122"/>
                <a:cs typeface="SimSun" charset="-122"/>
              </a:rPr>
              <a:t>人间烟火；暗绿、墨绿，典雅、国风，深邃、幽深、源远流长的历史。（补充术语 衬托中央的米粒，烘托</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渲染</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氛围</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情调）</a:t>
            </a:r>
            <a:endParaRPr kumimoji="1" lang="en-US" altLang="zh-CN" sz="2000" dirty="0">
              <a:latin typeface="SimSun" charset="-122"/>
              <a:ea typeface="SimSun" charset="-122"/>
              <a:cs typeface="SimSun" charset="-122"/>
            </a:endParaRPr>
          </a:p>
          <a:p>
            <a:pPr>
              <a:lnSpc>
                <a:spcPct val="150000"/>
              </a:lnSpc>
            </a:pPr>
            <a:r>
              <a:rPr kumimoji="1" lang="zh-CN" altLang="en-US" sz="2000" dirty="0" smtClean="0">
                <a:latin typeface="SimSun" charset="-122"/>
                <a:ea typeface="SimSun" charset="-122"/>
                <a:cs typeface="SimSun" charset="-122"/>
              </a:rPr>
              <a:t>毛笔楷体</a:t>
            </a:r>
            <a:r>
              <a:rPr kumimoji="1" lang="en-US" altLang="zh-CN" sz="2000" dirty="0" smtClean="0">
                <a:latin typeface="SimSun" charset="-122"/>
                <a:ea typeface="SimSun" charset="-122"/>
                <a:cs typeface="SimSun" charset="-122"/>
              </a:rPr>
              <a:t>—</a:t>
            </a:r>
            <a:r>
              <a:rPr kumimoji="1" lang="zh-CN" altLang="en-US" sz="2000" dirty="0" smtClean="0">
                <a:latin typeface="SimSun" charset="-122"/>
                <a:ea typeface="SimSun" charset="-122"/>
                <a:cs typeface="SimSun" charset="-122"/>
              </a:rPr>
              <a:t> 苍劲有力，文化意蕴丰厚。麦穗的颜色</a:t>
            </a:r>
            <a:endParaRPr kumimoji="1" lang="en-US" altLang="zh-CN" sz="2000" dirty="0" smtClean="0">
              <a:latin typeface="SimSun" charset="-122"/>
              <a:ea typeface="SimSun" charset="-122"/>
              <a:cs typeface="SimSun" charset="-122"/>
            </a:endParaRPr>
          </a:p>
          <a:p>
            <a:pPr>
              <a:lnSpc>
                <a:spcPct val="150000"/>
              </a:lnSpc>
            </a:pPr>
            <a:r>
              <a:rPr kumimoji="1" lang="zh-CN" altLang="en-US" sz="2000" dirty="0" smtClean="0">
                <a:latin typeface="SimSun" charset="-122"/>
                <a:ea typeface="SimSun" charset="-122"/>
                <a:cs typeface="SimSun" charset="-122"/>
              </a:rPr>
              <a:t>谷物星球：设计上笔画不勾连，有断裂，似“谷物颗粒”分布其中</a:t>
            </a:r>
            <a:endParaRPr kumimoji="1" lang="en-US" altLang="zh-CN" sz="2000" dirty="0" smtClean="0">
              <a:latin typeface="SimSun" charset="-122"/>
              <a:ea typeface="SimSun" charset="-122"/>
              <a:cs typeface="SimSun" charset="-122"/>
            </a:endParaRPr>
          </a:p>
          <a:p>
            <a:pPr>
              <a:lnSpc>
                <a:spcPct val="150000"/>
              </a:lnSpc>
            </a:pPr>
            <a:r>
              <a:rPr kumimoji="1" lang="zh-CN" altLang="en-US" sz="2000" dirty="0" smtClean="0">
                <a:latin typeface="SimSun" charset="-122"/>
                <a:ea typeface="SimSun" charset="-122"/>
                <a:cs typeface="SimSun" charset="-122"/>
              </a:rPr>
              <a:t>文字寓意：</a:t>
            </a:r>
            <a:r>
              <a:rPr kumimoji="1" lang="en-US" altLang="zh-CN" sz="2000" dirty="0" smtClean="0">
                <a:latin typeface="SimSun" charset="-122"/>
                <a:ea typeface="SimSun" charset="-122"/>
                <a:cs typeface="SimSun" charset="-122"/>
              </a:rPr>
              <a:t>once</a:t>
            </a:r>
            <a:r>
              <a:rPr kumimoji="1" lang="zh-CN" altLang="en-US" sz="2000" dirty="0" smtClean="0">
                <a:latin typeface="SimSun" charset="-122"/>
                <a:ea typeface="SimSun" charset="-122"/>
                <a:cs typeface="SimSun" charset="-122"/>
              </a:rPr>
              <a:t> </a:t>
            </a:r>
            <a:r>
              <a:rPr kumimoji="1" lang="en-US" altLang="zh-CN" sz="2000" dirty="0" smtClean="0">
                <a:latin typeface="SimSun" charset="-122"/>
                <a:ea typeface="SimSun" charset="-122"/>
                <a:cs typeface="SimSun" charset="-122"/>
              </a:rPr>
              <a:t>upon</a:t>
            </a:r>
            <a:r>
              <a:rPr kumimoji="1" lang="zh-CN" altLang="en-US" sz="2000" dirty="0" smtClean="0">
                <a:latin typeface="SimSun" charset="-122"/>
                <a:ea typeface="SimSun" charset="-122"/>
                <a:cs typeface="SimSun" charset="-122"/>
              </a:rPr>
              <a:t> </a:t>
            </a:r>
            <a:r>
              <a:rPr kumimoji="1" lang="en-US" altLang="zh-CN" sz="2000" dirty="0" smtClean="0">
                <a:latin typeface="SimSun" charset="-122"/>
                <a:ea typeface="SimSun" charset="-122"/>
                <a:cs typeface="SimSun" charset="-122"/>
              </a:rPr>
              <a:t>a</a:t>
            </a:r>
            <a:r>
              <a:rPr kumimoji="1" lang="zh-CN" altLang="en-US" sz="2000" dirty="0" smtClean="0">
                <a:latin typeface="SimSun" charset="-122"/>
                <a:ea typeface="SimSun" charset="-122"/>
                <a:cs typeface="SimSun" charset="-122"/>
              </a:rPr>
              <a:t> </a:t>
            </a:r>
            <a:r>
              <a:rPr kumimoji="1" lang="en-US" altLang="zh-CN" sz="2000" dirty="0" smtClean="0">
                <a:latin typeface="SimSun" charset="-122"/>
                <a:ea typeface="SimSun" charset="-122"/>
                <a:cs typeface="SimSun" charset="-122"/>
              </a:rPr>
              <a:t>bite</a:t>
            </a:r>
            <a:r>
              <a:rPr kumimoji="1" lang="zh-CN" altLang="en-US" sz="2000" dirty="0" smtClean="0">
                <a:latin typeface="SimSun" charset="-122"/>
                <a:ea typeface="SimSun" charset="-122"/>
                <a:cs typeface="SimSun" charset="-122"/>
              </a:rPr>
              <a:t>，国际化、全球视野等等；粒粒皆人间，化用古诗，竖排右到左，分行既有排版美观的考量，也起到语义强调的作用</a:t>
            </a:r>
            <a:r>
              <a:rPr kumimoji="1" lang="en-US" altLang="zh-CN" sz="2000" dirty="0" smtClean="0">
                <a:latin typeface="SimSun" charset="-122"/>
                <a:ea typeface="SimSun" charset="-122"/>
                <a:cs typeface="SimSun" charset="-122"/>
              </a:rPr>
              <a:t>…</a:t>
            </a:r>
          </a:p>
          <a:p>
            <a:pPr>
              <a:lnSpc>
                <a:spcPct val="150000"/>
              </a:lnSpc>
            </a:pPr>
            <a:r>
              <a:rPr kumimoji="1" lang="zh-CN" altLang="en-US" sz="2000" dirty="0" smtClean="0">
                <a:latin typeface="SimSun" charset="-122"/>
                <a:ea typeface="SimSun" charset="-122"/>
                <a:cs typeface="SimSun" charset="-122"/>
              </a:rPr>
              <a:t>底部宣发信息</a:t>
            </a:r>
            <a:endParaRPr kumimoji="1" lang="en-US" altLang="zh-CN" sz="2000" dirty="0" smtClean="0">
              <a:latin typeface="SimSun" charset="-122"/>
              <a:ea typeface="SimSun" charset="-122"/>
              <a:cs typeface="SimSun" charset="-122"/>
            </a:endParaRPr>
          </a:p>
        </p:txBody>
      </p:sp>
    </p:spTree>
    <p:extLst>
      <p:ext uri="{BB962C8B-B14F-4D97-AF65-F5344CB8AC3E}">
        <p14:creationId xmlns:p14="http://schemas.microsoft.com/office/powerpoint/2010/main" val="123861193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69817" y="1046248"/>
            <a:ext cx="9531928" cy="4616648"/>
          </a:xfrm>
          <a:prstGeom prst="rect">
            <a:avLst/>
          </a:prstGeom>
        </p:spPr>
        <p:txBody>
          <a:bodyPr wrap="square">
            <a:spAutoFit/>
          </a:bodyPr>
          <a:lstStyle/>
          <a:p>
            <a:pPr marL="285750" indent="-285750" algn="just">
              <a:lnSpc>
                <a:spcPct val="150000"/>
              </a:lnSpc>
              <a:spcAft>
                <a:spcPts val="0"/>
              </a:spcAft>
              <a:buFont typeface="Arial" charset="0"/>
              <a:buChar char="•"/>
            </a:pPr>
            <a:r>
              <a:rPr lang="zh-CN" altLang="zh-CN" sz="2800" kern="0" dirty="0" smtClean="0">
                <a:solidFill>
                  <a:srgbClr val="333333"/>
                </a:solidFill>
                <a:effectLst/>
                <a:latin typeface="STKaiti" charset="-122"/>
                <a:ea typeface="STKaiti" charset="-122"/>
                <a:cs typeface="STKaiti" charset="-122"/>
              </a:rPr>
              <a:t>在单色调的谷物画像当中，显现出太阳、飞鸟、游云、山脉、田野等田园生活元素。游云掩山，飞鸟归巢，夕阳垂西，蜿蜒小路顺着田园延伸到远方</a:t>
            </a:r>
            <a:r>
              <a:rPr lang="en-US" altLang="zh-CN" sz="2800" kern="0" dirty="0" smtClean="0">
                <a:solidFill>
                  <a:srgbClr val="333333"/>
                </a:solidFill>
                <a:effectLst/>
                <a:latin typeface="STKaiti" charset="-122"/>
                <a:ea typeface="STKaiti" charset="-122"/>
                <a:cs typeface="STKaiti" charset="-122"/>
              </a:rPr>
              <a:t>……</a:t>
            </a:r>
            <a:r>
              <a:rPr lang="zh-CN" altLang="en-US" sz="2800" kern="0" dirty="0" smtClean="0">
                <a:solidFill>
                  <a:srgbClr val="333333"/>
                </a:solidFill>
                <a:effectLst/>
                <a:latin typeface="STKaiti" charset="-122"/>
                <a:ea typeface="STKaiti" charset="-122"/>
                <a:cs typeface="STKaiti" charset="-122"/>
              </a:rPr>
              <a:t>（</a:t>
            </a:r>
            <a:r>
              <a:rPr lang="en-US" altLang="zh-CN" sz="2800" kern="0" dirty="0" smtClean="0">
                <a:solidFill>
                  <a:srgbClr val="333333"/>
                </a:solidFill>
                <a:effectLst/>
                <a:latin typeface="STKaiti" charset="-122"/>
                <a:ea typeface="STKaiti" charset="-122"/>
                <a:cs typeface="STKaiti" charset="-122"/>
              </a:rPr>
              <a:t>D+</a:t>
            </a:r>
            <a:r>
              <a:rPr lang="zh-CN" altLang="en-US" sz="2800" kern="0" dirty="0" smtClean="0">
                <a:solidFill>
                  <a:srgbClr val="333333"/>
                </a:solidFill>
                <a:effectLst/>
                <a:latin typeface="STKaiti" charset="-122"/>
                <a:ea typeface="STKaiti" charset="-122"/>
                <a:cs typeface="STKaiti" charset="-122"/>
              </a:rPr>
              <a:t>）</a:t>
            </a:r>
            <a:endParaRPr lang="en-US" altLang="zh-CN" sz="2800" kern="0" dirty="0" smtClean="0">
              <a:solidFill>
                <a:srgbClr val="333333"/>
              </a:solidFill>
              <a:effectLst/>
              <a:latin typeface="STKaiti" charset="-122"/>
              <a:ea typeface="STKaiti" charset="-122"/>
              <a:cs typeface="STKaiti" charset="-122"/>
            </a:endParaRPr>
          </a:p>
          <a:p>
            <a:pPr marL="342900" indent="-342900" algn="just">
              <a:lnSpc>
                <a:spcPct val="150000"/>
              </a:lnSpc>
              <a:spcAft>
                <a:spcPts val="0"/>
              </a:spcAft>
              <a:buFont typeface="Arial" charset="0"/>
              <a:buChar char="•"/>
            </a:pPr>
            <a:r>
              <a:rPr lang="zh-CN" altLang="en-US" sz="2800" kern="100" dirty="0" smtClean="0">
                <a:effectLst/>
                <a:latin typeface="STKaiti" charset="-122"/>
                <a:ea typeface="STKaiti" charset="-122"/>
                <a:cs typeface="STKaiti" charset="-122"/>
              </a:rPr>
              <a:t>海报的中心及前景是一颗被啃咬过一口的米粒，米粒中描绘了广阔的梯田，绵延的山脉等谷物的种植环境。体现了大米只有在这样得天独厚环境下才能保留自然风味，表达了人们对自然的敬意。</a:t>
            </a:r>
          </a:p>
        </p:txBody>
      </p:sp>
    </p:spTree>
    <p:extLst>
      <p:ext uri="{BB962C8B-B14F-4D97-AF65-F5344CB8AC3E}">
        <p14:creationId xmlns:p14="http://schemas.microsoft.com/office/powerpoint/2010/main" val="2069841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76447" y="528072"/>
            <a:ext cx="9603275" cy="1049235"/>
          </a:xfrm>
        </p:spPr>
        <p:txBody>
          <a:bodyPr/>
          <a:lstStyle/>
          <a:p>
            <a:r>
              <a:rPr lang="zh-CN" altLang="zh-CN" b="1" dirty="0"/>
              <a:t>标准</a:t>
            </a:r>
            <a:r>
              <a:rPr lang="en-US" altLang="zh-CN" b="1" dirty="0"/>
              <a:t>B</a:t>
            </a:r>
            <a:r>
              <a:rPr lang="zh-CN" altLang="zh-CN" b="1" dirty="0" smtClean="0"/>
              <a:t>：分析</a:t>
            </a:r>
            <a:r>
              <a:rPr lang="zh-CN" altLang="zh-CN" b="1" dirty="0"/>
              <a:t>与评价</a:t>
            </a:r>
            <a:r>
              <a:rPr lang="zh-CN" altLang="zh-CN" dirty="0"/>
              <a:t> </a:t>
            </a:r>
            <a:endParaRPr kumimoji="1" lang="zh-CN" altLang="en-US" dirty="0"/>
          </a:p>
        </p:txBody>
      </p:sp>
      <p:sp>
        <p:nvSpPr>
          <p:cNvPr id="3" name="内容占位符 2"/>
          <p:cNvSpPr>
            <a:spLocks noGrp="1"/>
          </p:cNvSpPr>
          <p:nvPr>
            <p:ph idx="1"/>
          </p:nvPr>
        </p:nvSpPr>
        <p:spPr>
          <a:xfrm>
            <a:off x="276447" y="1279596"/>
            <a:ext cx="11915553" cy="5163734"/>
          </a:xfrm>
        </p:spPr>
        <p:txBody>
          <a:bodyPr>
            <a:noAutofit/>
          </a:bodyPr>
          <a:lstStyle/>
          <a:p>
            <a:r>
              <a:rPr lang="zh-CN" altLang="zh-CN" sz="2400" b="1" dirty="0"/>
              <a:t>•考生在何种程度上分析和评价了文本特征和</a:t>
            </a:r>
            <a:r>
              <a:rPr lang="en-US" altLang="zh-CN" sz="2400" b="1" dirty="0"/>
              <a:t>/</a:t>
            </a:r>
            <a:r>
              <a:rPr lang="zh-CN" altLang="zh-CN" sz="2400" b="1" dirty="0"/>
              <a:t>或作者的选择如何建构了意义</a:t>
            </a:r>
            <a:r>
              <a:rPr lang="en-US" altLang="zh-CN" sz="2400" b="1" dirty="0"/>
              <a:t>?</a:t>
            </a:r>
            <a:endParaRPr lang="zh-CN" altLang="zh-CN" sz="2400" dirty="0"/>
          </a:p>
          <a:p>
            <a:r>
              <a:rPr lang="en-US" altLang="zh-CN" sz="2400" dirty="0"/>
              <a:t>0 </a:t>
            </a:r>
            <a:r>
              <a:rPr lang="zh-CN" altLang="zh-CN" sz="2400" dirty="0"/>
              <a:t>作业没有达到以下细则描述的任何标准。</a:t>
            </a:r>
          </a:p>
          <a:p>
            <a:r>
              <a:rPr lang="en-US" altLang="zh-CN" sz="2400" dirty="0"/>
              <a:t>1</a:t>
            </a:r>
            <a:r>
              <a:rPr lang="zh-CN" altLang="zh-CN" sz="2400" dirty="0"/>
              <a:t>应答是描述性质的，并</a:t>
            </a:r>
            <a:r>
              <a:rPr lang="en-US" altLang="zh-CN" sz="2400" dirty="0"/>
              <a:t>/</a:t>
            </a:r>
            <a:r>
              <a:rPr lang="zh-CN" altLang="zh-CN" sz="2400" dirty="0"/>
              <a:t>或显示出对文本特征和</a:t>
            </a:r>
            <a:r>
              <a:rPr lang="en-US" altLang="zh-CN" sz="2400" dirty="0"/>
              <a:t>/</a:t>
            </a:r>
            <a:r>
              <a:rPr lang="zh-CN" altLang="zh-CN" sz="2400" dirty="0"/>
              <a:t>或作者的选择所做的相关分析很少。</a:t>
            </a:r>
          </a:p>
          <a:p>
            <a:r>
              <a:rPr lang="en-US" altLang="zh-CN" sz="2400" dirty="0"/>
              <a:t>2</a:t>
            </a:r>
            <a:r>
              <a:rPr lang="zh-CN" altLang="zh-CN" sz="2400" dirty="0"/>
              <a:t>应答显示出对文本特征和</a:t>
            </a:r>
            <a:r>
              <a:rPr lang="en-US" altLang="zh-CN" sz="2400" dirty="0"/>
              <a:t>/</a:t>
            </a:r>
            <a:r>
              <a:rPr lang="zh-CN" altLang="zh-CN" sz="2400" dirty="0"/>
              <a:t>或作者的选择所做的一些适当分析，但主要是在进行描述。</a:t>
            </a:r>
          </a:p>
          <a:p>
            <a:r>
              <a:rPr lang="en-US" altLang="zh-CN" sz="2400" dirty="0"/>
              <a:t>3</a:t>
            </a:r>
            <a:r>
              <a:rPr lang="zh-CN" altLang="zh-CN" sz="2400" dirty="0"/>
              <a:t>应答显示出对文本特征和</a:t>
            </a:r>
            <a:r>
              <a:rPr lang="en-US" altLang="zh-CN" sz="2400" dirty="0"/>
              <a:t>/</a:t>
            </a:r>
            <a:r>
              <a:rPr lang="zh-CN" altLang="zh-CN" sz="2400" dirty="0"/>
              <a:t>或作者的选择所做的分析通常适当。</a:t>
            </a:r>
          </a:p>
          <a:p>
            <a:r>
              <a:rPr lang="en-US" altLang="zh-CN" sz="2400" dirty="0"/>
              <a:t>4</a:t>
            </a:r>
            <a:r>
              <a:rPr lang="zh-CN" altLang="zh-CN" sz="2400" dirty="0"/>
              <a:t>应答显示出对文本特征和</a:t>
            </a:r>
            <a:r>
              <a:rPr lang="en-US" altLang="zh-CN" sz="2400" dirty="0"/>
              <a:t>/</a:t>
            </a:r>
            <a:r>
              <a:rPr lang="zh-CN" altLang="zh-CN" sz="2400" dirty="0"/>
              <a:t>或作者的选择所做的分析是适当的，而且有时做了有见地的分析。对这些特征和</a:t>
            </a:r>
            <a:r>
              <a:rPr lang="en-US" altLang="zh-CN" sz="2400" dirty="0"/>
              <a:t>/</a:t>
            </a:r>
            <a:r>
              <a:rPr lang="zh-CN" altLang="zh-CN" sz="2400" dirty="0"/>
              <a:t>或选择如何建构意义有较好的评价。</a:t>
            </a:r>
          </a:p>
          <a:p>
            <a:r>
              <a:rPr lang="en-US" altLang="zh-CN" sz="2400" dirty="0"/>
              <a:t>5</a:t>
            </a:r>
            <a:r>
              <a:rPr lang="zh-CN" altLang="zh-CN" sz="2400" dirty="0"/>
              <a:t>应答显示出对文本特征和</a:t>
            </a:r>
            <a:r>
              <a:rPr lang="en-US" altLang="zh-CN" sz="2400" dirty="0"/>
              <a:t>/</a:t>
            </a:r>
            <a:r>
              <a:rPr lang="zh-CN" altLang="zh-CN" sz="2400" dirty="0"/>
              <a:t>或作者的选择做了有见地和有说服力的分析。对这些特征和</a:t>
            </a:r>
            <a:r>
              <a:rPr lang="en-US" altLang="zh-CN" sz="2400" dirty="0"/>
              <a:t>/</a:t>
            </a:r>
            <a:r>
              <a:rPr lang="zh-CN" altLang="zh-CN" sz="2400" dirty="0"/>
              <a:t>或选择如何建构意义有很好的评价。</a:t>
            </a:r>
            <a:r>
              <a:rPr lang="zh-CN" altLang="zh-CN" sz="2400" dirty="0"/>
              <a:t> </a:t>
            </a:r>
            <a:endParaRPr kumimoji="1" lang="zh-CN" altLang="en-US" sz="2400" dirty="0"/>
          </a:p>
        </p:txBody>
      </p:sp>
    </p:spTree>
    <p:extLst>
      <p:ext uri="{BB962C8B-B14F-4D97-AF65-F5344CB8AC3E}">
        <p14:creationId xmlns:p14="http://schemas.microsoft.com/office/powerpoint/2010/main" val="70434549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46363" y="201121"/>
            <a:ext cx="11374582" cy="5955476"/>
          </a:xfrm>
          <a:prstGeom prst="rect">
            <a:avLst/>
          </a:prstGeom>
        </p:spPr>
        <p:txBody>
          <a:bodyPr wrap="square">
            <a:spAutoFit/>
          </a:bodyPr>
          <a:lstStyle/>
          <a:p>
            <a:pPr marL="285750" indent="-285750" algn="just">
              <a:lnSpc>
                <a:spcPct val="150000"/>
              </a:lnSpc>
              <a:spcAft>
                <a:spcPts val="0"/>
              </a:spcAft>
              <a:buFont typeface="Arial" charset="0"/>
              <a:buChar char="•"/>
            </a:pPr>
            <a:r>
              <a:rPr lang="zh-CN" altLang="zh-CN" kern="0" dirty="0" smtClean="0">
                <a:solidFill>
                  <a:srgbClr val="333333"/>
                </a:solidFill>
                <a:effectLst/>
                <a:latin typeface="STKaiti" charset="-122"/>
                <a:ea typeface="STKaiti" charset="-122"/>
                <a:cs typeface="STKaiti" charset="-122"/>
              </a:rPr>
              <a:t>在单色调的谷物画像当中，显现出太阳、飞鸟、游云、山脉、田野等田园生活元素。游云掩山，飞鸟归巢，夕阳垂西，蜿蜒小路顺着田园延伸到远方</a:t>
            </a:r>
            <a:r>
              <a:rPr lang="en-US" altLang="zh-CN" kern="0" dirty="0" smtClean="0">
                <a:solidFill>
                  <a:srgbClr val="333333"/>
                </a:solidFill>
                <a:effectLst/>
                <a:latin typeface="STKaiti" charset="-122"/>
                <a:ea typeface="STKaiti" charset="-122"/>
                <a:cs typeface="STKaiti" charset="-122"/>
              </a:rPr>
              <a:t>……</a:t>
            </a:r>
          </a:p>
          <a:p>
            <a:pPr marL="285750" indent="-285750">
              <a:lnSpc>
                <a:spcPct val="150000"/>
              </a:lnSpc>
              <a:buFont typeface="Arial" charset="0"/>
              <a:buChar char="•"/>
            </a:pPr>
            <a:r>
              <a:rPr lang="zh-CN" altLang="zh-CN" dirty="0">
                <a:latin typeface="STKaiti" charset="-122"/>
                <a:ea typeface="STKaiti" charset="-122"/>
                <a:cs typeface="STKaiti" charset="-122"/>
              </a:rPr>
              <a:t>米粒中半透明的部分在经过背景的衬托后，呈现出一种幽幽的墨绿色，</a:t>
            </a:r>
            <a:r>
              <a:rPr lang="zh-CN" altLang="zh-CN" u="wavy" dirty="0">
                <a:latin typeface="STKaiti" charset="-122"/>
                <a:ea typeface="STKaiti" charset="-122"/>
                <a:cs typeface="STKaiti" charset="-122"/>
              </a:rPr>
              <a:t>如一块温润的美玉，正折射出中国人包容内敛的民族品德，体现了国人与谷物的精神共生关系。</a:t>
            </a:r>
            <a:r>
              <a:rPr lang="zh-CN" altLang="zh-CN" dirty="0">
                <a:latin typeface="STKaiti" charset="-122"/>
                <a:ea typeface="STKaiti" charset="-122"/>
                <a:cs typeface="STKaiti" charset="-122"/>
              </a:rPr>
              <a:t>米粒内部还布满了中式的雕刻，顶部的花纹好似山水图卷中的祥云，错落有致，富有立体感。被祥云簇拥着的是一轮红日，红日旁结伴飞舞的江鸥，让画面有了生机，体现出了大自然与生命的互动。画面中下方用光滑的曲线描画出了层层叠叠的山峦图景，山上飘扬的白色线条仿佛人们修建的梯田，正长出由人类智慧和汗水浇灌出来的谷物，有好似奔腾的江河，迎面向读者冲来，留给读者大量的想象空间，更突出了这颗米粒的神秘性 </a:t>
            </a:r>
            <a:r>
              <a:rPr lang="zh-CN" altLang="zh-CN" dirty="0" smtClean="0">
                <a:latin typeface="STKaiti" charset="-122"/>
                <a:ea typeface="STKaiti" charset="-122"/>
                <a:cs typeface="STKaiti" charset="-122"/>
              </a:rPr>
              <a:t>。</a:t>
            </a:r>
            <a:r>
              <a:rPr lang="zh-CN" altLang="zh-CN" dirty="0">
                <a:latin typeface="STKaiti" charset="-122"/>
                <a:ea typeface="STKaiti" charset="-122"/>
                <a:cs typeface="STKaiti" charset="-122"/>
              </a:rPr>
              <a:t>画面中远处的祥云红日与近处的山坡江河融为一体，动静结合，层次分明，构建了一幅壮美的“人间山河图”，回扣了标题，</a:t>
            </a:r>
            <a:r>
              <a:rPr lang="zh-CN" altLang="zh-CN" b="1" u="wavy" dirty="0">
                <a:latin typeface="STKaiti" charset="-122"/>
                <a:ea typeface="STKaiti" charset="-122"/>
                <a:cs typeface="STKaiti" charset="-122"/>
              </a:rPr>
              <a:t>致敬了传统的中式经典美学：含蓄而不失优雅。</a:t>
            </a:r>
            <a:r>
              <a:rPr lang="zh-CN" altLang="zh-CN" u="wavy" dirty="0">
                <a:latin typeface="STKaiti" charset="-122"/>
                <a:ea typeface="STKaiti" charset="-122"/>
                <a:cs typeface="STKaiti" charset="-122"/>
              </a:rPr>
              <a:t>“包容万物于一粒稻子”</a:t>
            </a:r>
            <a:r>
              <a:rPr lang="zh-CN" altLang="zh-CN" dirty="0">
                <a:latin typeface="STKaiti" charset="-122"/>
                <a:ea typeface="STKaiti" charset="-122"/>
                <a:cs typeface="STKaiti" charset="-122"/>
              </a:rPr>
              <a:t>的创意设计也表达了“沧海一粟”的东方哲学。右上角被吃掉的一小块米粒提醒着观众该片为美食纪录片的节目性质</a:t>
            </a:r>
            <a:r>
              <a:rPr lang="zh-CN" altLang="zh-CN" dirty="0" smtClean="0">
                <a:latin typeface="STKaiti" charset="-122"/>
                <a:ea typeface="STKaiti" charset="-122"/>
                <a:cs typeface="STKaiti" charset="-122"/>
              </a:rPr>
              <a:t>，增添</a:t>
            </a:r>
            <a:r>
              <a:rPr lang="zh-CN" altLang="zh-CN" dirty="0">
                <a:latin typeface="STKaiti" charset="-122"/>
                <a:ea typeface="STKaiti" charset="-122"/>
                <a:cs typeface="STKaiti" charset="-122"/>
              </a:rPr>
              <a:t>了一股“人间”里的烟火气</a:t>
            </a:r>
            <a:r>
              <a:rPr lang="zh-CN" altLang="zh-CN" dirty="0" smtClean="0">
                <a:latin typeface="STKaiti" charset="-122"/>
                <a:ea typeface="STKaiti" charset="-122"/>
                <a:cs typeface="STKaiti" charset="-122"/>
              </a:rPr>
              <a:t>。</a:t>
            </a:r>
            <a:r>
              <a:rPr lang="zh-CN" altLang="en-US" dirty="0" smtClean="0">
                <a:latin typeface="STKaiti" charset="-122"/>
                <a:ea typeface="STKaiti" charset="-122"/>
                <a:cs typeface="STKaiti" charset="-122"/>
              </a:rPr>
              <a:t>（蔡安迪）</a:t>
            </a:r>
            <a:endParaRPr lang="zh-CN" altLang="zh-CN" dirty="0">
              <a:latin typeface="STKaiti" charset="-122"/>
              <a:ea typeface="STKaiti" charset="-122"/>
              <a:cs typeface="STKaiti" charset="-122"/>
            </a:endParaRPr>
          </a:p>
          <a:p>
            <a:pPr>
              <a:lnSpc>
                <a:spcPct val="150000"/>
              </a:lnSpc>
            </a:pPr>
            <a:r>
              <a:rPr lang="zh-CN" altLang="zh-CN" dirty="0">
                <a:latin typeface="SimSun" charset="-122"/>
                <a:ea typeface="SimSun" charset="-122"/>
                <a:cs typeface="SimSun" charset="-122"/>
              </a:rPr>
              <a:t> 神秘性怎么解读？作用意图是什么？本段解读可多多结合“谷物星球”的寓意展开（如第一段中提到的一些内容</a:t>
            </a:r>
            <a:r>
              <a:rPr lang="zh-CN" altLang="zh-CN" dirty="0" smtClean="0">
                <a:latin typeface="SimSun" charset="-122"/>
                <a:ea typeface="SimSun" charset="-122"/>
                <a:cs typeface="SimSun" charset="-122"/>
              </a:rPr>
              <a:t>）</a:t>
            </a:r>
            <a:endParaRPr lang="en-US" altLang="zh-CN" kern="0" dirty="0" smtClean="0">
              <a:solidFill>
                <a:srgbClr val="333333"/>
              </a:solidFill>
              <a:effectLst/>
              <a:latin typeface="STKaiti" charset="-122"/>
              <a:ea typeface="STKaiti" charset="-122"/>
              <a:cs typeface="STKaiti" charset="-122"/>
            </a:endParaRPr>
          </a:p>
          <a:p>
            <a:pPr algn="just">
              <a:lnSpc>
                <a:spcPct val="150000"/>
              </a:lnSpc>
              <a:spcAft>
                <a:spcPts val="0"/>
              </a:spcAft>
            </a:pPr>
            <a:endParaRPr lang="zh-CN" altLang="zh-CN" sz="2000" kern="100" dirty="0">
              <a:effectLst/>
              <a:latin typeface="STKaiti" charset="-122"/>
              <a:ea typeface="STKaiti" charset="-122"/>
              <a:cs typeface="STKaiti" charset="-122"/>
            </a:endParaRPr>
          </a:p>
        </p:txBody>
      </p:sp>
    </p:spTree>
    <p:extLst>
      <p:ext uri="{BB962C8B-B14F-4D97-AF65-F5344CB8AC3E}">
        <p14:creationId xmlns:p14="http://schemas.microsoft.com/office/powerpoint/2010/main" val="609503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72836" y="224687"/>
            <a:ext cx="10072254" cy="5932393"/>
          </a:xfrm>
          <a:prstGeom prst="rect">
            <a:avLst/>
          </a:prstGeom>
        </p:spPr>
        <p:txBody>
          <a:bodyPr wrap="square">
            <a:spAutoFit/>
          </a:bodyPr>
          <a:lstStyle/>
          <a:p>
            <a:pPr marL="342900" marR="266700" indent="-342900">
              <a:lnSpc>
                <a:spcPct val="150000"/>
              </a:lnSpc>
              <a:buFont typeface="Arial" charset="0"/>
              <a:buChar char="•"/>
            </a:pPr>
            <a:r>
              <a:rPr lang="zh-CN" altLang="zh-CN" sz="2300" dirty="0" smtClean="0">
                <a:latin typeface="STKaiti" charset="-122"/>
                <a:ea typeface="STKaiti" charset="-122"/>
                <a:cs typeface="STKaiti" charset="-122"/>
              </a:rPr>
              <a:t>首先，如果没有这一切面</a:t>
            </a:r>
            <a:r>
              <a:rPr lang="zh-CN" altLang="en-US" sz="2300" dirty="0" smtClean="0">
                <a:latin typeface="STKaiti" charset="-122"/>
                <a:ea typeface="STKaiti" charset="-122"/>
                <a:cs typeface="STKaiti" charset="-122"/>
              </a:rPr>
              <a:t>（</a:t>
            </a:r>
            <a:r>
              <a:rPr lang="zh-CN" altLang="zh-CN" sz="2300" dirty="0" smtClean="0">
                <a:latin typeface="STKaiti" charset="-122"/>
                <a:ea typeface="STKaiti" charset="-122"/>
                <a:cs typeface="STKaiti" charset="-122"/>
              </a:rPr>
              <a:t>正面直述即可</a:t>
            </a:r>
            <a:r>
              <a:rPr lang="zh-CN" altLang="en-US" sz="2300" dirty="0" smtClean="0">
                <a:latin typeface="STKaiti" charset="-122"/>
                <a:ea typeface="STKaiti" charset="-122"/>
                <a:cs typeface="STKaiti" charset="-122"/>
              </a:rPr>
              <a:t>）</a:t>
            </a:r>
            <a:r>
              <a:rPr lang="zh-CN" altLang="zh-CN" sz="2300" dirty="0" smtClean="0">
                <a:latin typeface="STKaiti" charset="-122"/>
                <a:ea typeface="STKaiti" charset="-122"/>
                <a:cs typeface="STKaiti" charset="-122"/>
              </a:rPr>
              <a:t>，玉的质感就会使得外轮廓失去稻米的意象。</a:t>
            </a:r>
            <a:r>
              <a:rPr lang="zh-CN" altLang="zh-CN" sz="2300" b="1" u="wavy" dirty="0" smtClean="0">
                <a:latin typeface="STKaiti" charset="-122"/>
                <a:ea typeface="STKaiti" charset="-122"/>
                <a:cs typeface="STKaiti" charset="-122"/>
              </a:rPr>
              <a:t>这一粗糙的切面不仅完美地体现出稻米破裂的质感，更是增强了图像的立体感，赋予了海报空间感。</a:t>
            </a:r>
            <a:r>
              <a:rPr lang="zh-CN" altLang="zh-CN" sz="2300" dirty="0" smtClean="0">
                <a:latin typeface="STKaiti" charset="-122"/>
                <a:ea typeface="STKaiti" charset="-122"/>
                <a:cs typeface="STKaiti" charset="-122"/>
              </a:rPr>
              <a:t>（孙殿铭）</a:t>
            </a:r>
          </a:p>
          <a:p>
            <a:pPr marL="342900" marR="266700" indent="-342900">
              <a:lnSpc>
                <a:spcPct val="150000"/>
              </a:lnSpc>
              <a:buFont typeface="Arial" charset="0"/>
              <a:buChar char="•"/>
            </a:pPr>
            <a:endParaRPr lang="en-US" altLang="zh-CN" sz="2300" kern="100" dirty="0" smtClean="0">
              <a:effectLst/>
              <a:latin typeface="STKaiti" charset="-122"/>
              <a:ea typeface="STKaiti" charset="-122"/>
              <a:cs typeface="STKaiti" charset="-122"/>
            </a:endParaRPr>
          </a:p>
          <a:p>
            <a:pPr marL="342900" marR="266700" indent="-342900">
              <a:lnSpc>
                <a:spcPct val="150000"/>
              </a:lnSpc>
              <a:buFont typeface="Arial" charset="0"/>
              <a:buChar char="•"/>
            </a:pPr>
            <a:r>
              <a:rPr lang="zh-CN" altLang="zh-CN" sz="2300" kern="100" dirty="0" smtClean="0">
                <a:effectLst/>
                <a:latin typeface="STKaiti" charset="-122"/>
                <a:ea typeface="STKaiti" charset="-122"/>
                <a:cs typeface="STKaiti" charset="-122"/>
              </a:rPr>
              <a:t>海报上的文字主要采用了淡黄色调，同步的饱和度与明度让文字完美地融合进了背景中，不显突兀。其次，黄色通常是谷物的代表色，以淡黄色作为节目标题的颜色，不仅使海报拥有多层次的色彩，也具有谷物的代表性。</a:t>
            </a:r>
            <a:r>
              <a:rPr lang="zh-CN" altLang="zh-CN" sz="2300" u="wavy" kern="100" dirty="0" smtClean="0">
                <a:effectLst/>
                <a:latin typeface="STKaiti" charset="-122"/>
                <a:ea typeface="STKaiti" charset="-122"/>
                <a:cs typeface="STKaiti" charset="-122"/>
              </a:rPr>
              <a:t>大米同样是低饱和但是明亮的、朦胧的蓝与白</a:t>
            </a:r>
            <a:r>
              <a:rPr lang="en-US" altLang="zh-CN" sz="2300" u="wavy" kern="100" dirty="0">
                <a:latin typeface="STKaiti" charset="-122"/>
                <a:ea typeface="STKaiti" charset="-122"/>
                <a:cs typeface="STKaiti" charset="-122"/>
              </a:rPr>
              <a:t> </a:t>
            </a:r>
            <a:r>
              <a:rPr lang="zh-CN" altLang="zh-CN" sz="2300" u="wavy" kern="100" dirty="0" smtClean="0">
                <a:effectLst/>
                <a:latin typeface="STKaiti" charset="-122"/>
                <a:ea typeface="STKaiti" charset="-122"/>
                <a:cs typeface="STKaiti" charset="-122"/>
              </a:rPr>
              <a:t>，在暗色的背景下有着强烈的对比，十分醒目，营造出聚光灯打在米粒上闪闪发光的效果，吸引人们视觉，再次强调以大米为例的“谷物”主题。</a:t>
            </a:r>
            <a:r>
              <a:rPr lang="en-US" altLang="zh-CN" sz="2300" kern="100" dirty="0">
                <a:latin typeface="STKaiti" charset="-122"/>
                <a:ea typeface="STKaiti" charset="-122"/>
                <a:cs typeface="STKaiti" charset="-122"/>
              </a:rPr>
              <a:t> </a:t>
            </a:r>
            <a:r>
              <a:rPr lang="zh-CN" altLang="en-US" sz="2300" kern="100" dirty="0" smtClean="0">
                <a:latin typeface="STKaiti" charset="-122"/>
                <a:ea typeface="STKaiti" charset="-122"/>
                <a:cs typeface="STKaiti" charset="-122"/>
              </a:rPr>
              <a:t> （戴其沅）</a:t>
            </a:r>
            <a:endParaRPr lang="en-US" altLang="zh-CN" sz="2300" kern="100" dirty="0" smtClean="0">
              <a:latin typeface="STKaiti" charset="-122"/>
              <a:ea typeface="STKaiti" charset="-122"/>
              <a:cs typeface="STKaiti" charset="-122"/>
            </a:endParaRPr>
          </a:p>
          <a:p>
            <a:pPr>
              <a:lnSpc>
                <a:spcPct val="150000"/>
              </a:lnSpc>
            </a:pPr>
            <a:r>
              <a:rPr lang="en-US" altLang="zh-CN" sz="2300" dirty="0">
                <a:latin typeface="STKaiti" charset="-122"/>
                <a:ea typeface="STKaiti" charset="-122"/>
                <a:cs typeface="STKaiti" charset="-122"/>
              </a:rPr>
              <a:t> </a:t>
            </a:r>
            <a:endParaRPr lang="zh-CN" altLang="zh-CN" sz="2300" kern="100" dirty="0">
              <a:latin typeface="STKaiti" charset="-122"/>
              <a:ea typeface="STKaiti" charset="-122"/>
              <a:cs typeface="STKaiti" charset="-122"/>
            </a:endParaRPr>
          </a:p>
        </p:txBody>
      </p:sp>
    </p:spTree>
    <p:extLst>
      <p:ext uri="{BB962C8B-B14F-4D97-AF65-F5344CB8AC3E}">
        <p14:creationId xmlns:p14="http://schemas.microsoft.com/office/powerpoint/2010/main" val="64751602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928255" y="1291487"/>
            <a:ext cx="10044545" cy="3970318"/>
          </a:xfrm>
          <a:prstGeom prst="rect">
            <a:avLst/>
          </a:prstGeom>
        </p:spPr>
        <p:txBody>
          <a:bodyPr wrap="square">
            <a:spAutoFit/>
          </a:bodyPr>
          <a:lstStyle/>
          <a:p>
            <a:pPr marL="342900" marR="266700" indent="-342900">
              <a:lnSpc>
                <a:spcPct val="150000"/>
              </a:lnSpc>
              <a:buFont typeface="Arial" charset="0"/>
              <a:buChar char="•"/>
            </a:pPr>
            <a:r>
              <a:rPr lang="zh-CN" altLang="zh-CN" sz="2400" dirty="0" smtClean="0">
                <a:latin typeface="STKaiti" charset="-122"/>
                <a:ea typeface="STKaiti" charset="-122"/>
                <a:cs typeface="STKaiti" charset="-122"/>
              </a:rPr>
              <a:t>“</a:t>
            </a:r>
            <a:r>
              <a:rPr lang="zh-CN" altLang="zh-CN" sz="2400" dirty="0">
                <a:latin typeface="STKaiti" charset="-122"/>
                <a:ea typeface="STKaiti" charset="-122"/>
                <a:cs typeface="STKaiti" charset="-122"/>
              </a:rPr>
              <a:t>背景使用了藏青与深绿结合，</a:t>
            </a:r>
            <a:r>
              <a:rPr lang="zh-CN" altLang="zh-CN" sz="2400" b="1" u="wavy" dirty="0">
                <a:latin typeface="STKaiti" charset="-122"/>
                <a:ea typeface="STKaiti" charset="-122"/>
                <a:cs typeface="STKaiti" charset="-122"/>
              </a:rPr>
              <a:t>描摹出中华传统图案云纹的</a:t>
            </a:r>
            <a:r>
              <a:rPr lang="zh-CN" altLang="zh-CN" sz="2400" b="1" u="wavy" dirty="0" smtClean="0">
                <a:latin typeface="STKaiti" charset="-122"/>
                <a:ea typeface="STKaiti" charset="-122"/>
                <a:cs typeface="STKaiti" charset="-122"/>
              </a:rPr>
              <a:t>模样</a:t>
            </a:r>
            <a:r>
              <a:rPr lang="zh-CN" altLang="en-US" sz="2400" b="1" u="wavy" dirty="0" smtClean="0">
                <a:latin typeface="STKaiti" charset="-122"/>
                <a:ea typeface="STKaiti" charset="-122"/>
                <a:cs typeface="STKaiti" charset="-122"/>
              </a:rPr>
              <a:t>，</a:t>
            </a:r>
            <a:r>
              <a:rPr lang="zh-CN" altLang="zh-CN" sz="2400" dirty="0" smtClean="0">
                <a:latin typeface="STKaiti" charset="-122"/>
                <a:ea typeface="STKaiti" charset="-122"/>
                <a:cs typeface="STKaiti" charset="-122"/>
              </a:rPr>
              <a:t>体现</a:t>
            </a:r>
            <a:r>
              <a:rPr lang="zh-CN" altLang="en-US" sz="2400" dirty="0" smtClean="0">
                <a:latin typeface="STKaiti" charset="-122"/>
                <a:ea typeface="STKaiti" charset="-122"/>
                <a:cs typeface="STKaiti" charset="-122"/>
              </a:rPr>
              <a:t>了</a:t>
            </a:r>
            <a:r>
              <a:rPr lang="zh-CN" altLang="zh-CN" sz="2400" dirty="0" smtClean="0">
                <a:latin typeface="STKaiti" charset="-122"/>
                <a:ea typeface="STKaiti" charset="-122"/>
                <a:cs typeface="STKaiti" charset="-122"/>
              </a:rPr>
              <a:t>中国</a:t>
            </a:r>
            <a:r>
              <a:rPr lang="zh-CN" altLang="zh-CN" sz="2400" dirty="0">
                <a:latin typeface="STKaiti" charset="-122"/>
                <a:ea typeface="STKaiti" charset="-122"/>
                <a:cs typeface="STKaiti" charset="-122"/>
              </a:rPr>
              <a:t>的特色符号文化，并以云纹的高升，流动飘逸</a:t>
            </a:r>
            <a:r>
              <a:rPr lang="zh-CN" altLang="zh-CN" sz="2400" dirty="0" smtClean="0">
                <a:latin typeface="STKaiti" charset="-122"/>
                <a:ea typeface="STKaiti" charset="-122"/>
                <a:cs typeface="STKaiti" charset="-122"/>
              </a:rPr>
              <a:t>的</a:t>
            </a:r>
            <a:r>
              <a:rPr lang="zh-CN" altLang="en-US" sz="2400" dirty="0" smtClean="0">
                <a:latin typeface="STKaiti" charset="-122"/>
                <a:ea typeface="STKaiti" charset="-122"/>
                <a:cs typeface="STKaiti" charset="-122"/>
              </a:rPr>
              <a:t>意象与深邃的画面色彩风格</a:t>
            </a:r>
            <a:r>
              <a:rPr lang="zh-CN" altLang="zh-CN" sz="2400" dirty="0" smtClean="0">
                <a:latin typeface="STKaiti" charset="-122"/>
                <a:ea typeface="STKaiti" charset="-122"/>
                <a:cs typeface="STKaiti" charset="-122"/>
              </a:rPr>
              <a:t>凸显</a:t>
            </a:r>
            <a:r>
              <a:rPr lang="zh-CN" altLang="zh-CN" sz="2400" dirty="0">
                <a:latin typeface="STKaiti" charset="-122"/>
                <a:ea typeface="STKaiti" charset="-122"/>
                <a:cs typeface="STKaiti" charset="-122"/>
              </a:rPr>
              <a:t>出谷物种植的悠久历史。”</a:t>
            </a:r>
            <a:r>
              <a:rPr lang="zh-CN" altLang="zh-CN" sz="2400" dirty="0" smtClean="0">
                <a:effectLst/>
                <a:latin typeface="STKaiti" charset="-122"/>
                <a:ea typeface="STKaiti" charset="-122"/>
                <a:cs typeface="STKaiti" charset="-122"/>
              </a:rPr>
              <a:t> </a:t>
            </a:r>
            <a:r>
              <a:rPr lang="zh-CN" altLang="en-US" sz="2400" dirty="0" smtClean="0">
                <a:effectLst/>
                <a:latin typeface="STKaiti" charset="-122"/>
                <a:ea typeface="STKaiti" charset="-122"/>
                <a:cs typeface="STKaiti" charset="-122"/>
              </a:rPr>
              <a:t>（叶博雅）</a:t>
            </a:r>
            <a:endParaRPr lang="en-US" altLang="zh-CN" sz="2400" dirty="0" smtClean="0">
              <a:effectLst/>
              <a:latin typeface="STKaiti" charset="-122"/>
              <a:ea typeface="STKaiti" charset="-122"/>
              <a:cs typeface="STKaiti" charset="-122"/>
            </a:endParaRPr>
          </a:p>
          <a:p>
            <a:pPr marL="342900" marR="266700" indent="-342900">
              <a:lnSpc>
                <a:spcPct val="150000"/>
              </a:lnSpc>
              <a:buFont typeface="Arial" charset="0"/>
              <a:buChar char="•"/>
            </a:pPr>
            <a:r>
              <a:rPr lang="zh-CN" altLang="en-US" sz="2400" kern="100" dirty="0" smtClean="0">
                <a:effectLst/>
                <a:latin typeface="STKaiti" charset="-122"/>
                <a:ea typeface="STKaiti" charset="-122"/>
                <a:cs typeface="STKaiti" charset="-122"/>
              </a:rPr>
              <a:t>在文本字体方面，海报采用了繁体及毛笔字体，使海报更古典化，更具内涵，突出了世界美食、谷物文化源远流长，内涵深刻的特点，同时具有中国特色。 （凌宇轩）</a:t>
            </a:r>
            <a:endParaRPr lang="en-US" altLang="zh-CN" sz="2400" kern="100" dirty="0" smtClean="0">
              <a:effectLst/>
              <a:latin typeface="STKaiti" charset="-122"/>
              <a:ea typeface="STKaiti" charset="-122"/>
              <a:cs typeface="STKaiti" charset="-122"/>
            </a:endParaRPr>
          </a:p>
          <a:p>
            <a:pPr marL="342900" marR="266700" indent="-342900">
              <a:lnSpc>
                <a:spcPct val="150000"/>
              </a:lnSpc>
              <a:buFont typeface="Arial" charset="0"/>
              <a:buChar char="•"/>
            </a:pPr>
            <a:endParaRPr lang="en-US" altLang="zh-CN" sz="2400" kern="100" dirty="0" smtClean="0">
              <a:effectLst/>
              <a:latin typeface="STKaiti" charset="-122"/>
              <a:ea typeface="STKaiti" charset="-122"/>
              <a:cs typeface="STKaiti" charset="-122"/>
            </a:endParaRPr>
          </a:p>
        </p:txBody>
      </p:sp>
    </p:spTree>
    <p:extLst>
      <p:ext uri="{BB962C8B-B14F-4D97-AF65-F5344CB8AC3E}">
        <p14:creationId xmlns:p14="http://schemas.microsoft.com/office/powerpoint/2010/main" val="9437165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5127" y="751159"/>
            <a:ext cx="10072254" cy="3970318"/>
          </a:xfrm>
          <a:prstGeom prst="rect">
            <a:avLst/>
          </a:prstGeom>
        </p:spPr>
        <p:txBody>
          <a:bodyPr wrap="square">
            <a:spAutoFit/>
          </a:bodyPr>
          <a:lstStyle/>
          <a:p>
            <a:pPr marL="342900" indent="-342900">
              <a:lnSpc>
                <a:spcPct val="150000"/>
              </a:lnSpc>
              <a:buFont typeface="Arial" charset="0"/>
              <a:buChar char="•"/>
            </a:pPr>
            <a:r>
              <a:rPr lang="en-US" altLang="zh-CN" sz="2400" dirty="0">
                <a:latin typeface="STKaiti" charset="-122"/>
                <a:ea typeface="STKaiti" charset="-122"/>
                <a:cs typeface="STKaiti" charset="-122"/>
              </a:rPr>
              <a:t> </a:t>
            </a:r>
            <a:r>
              <a:rPr lang="zh-CN" altLang="zh-CN" sz="2400" dirty="0">
                <a:latin typeface="STKaiti" charset="-122"/>
                <a:ea typeface="STKaiti" charset="-122"/>
                <a:cs typeface="STKaiti" charset="-122"/>
              </a:rPr>
              <a:t>同时，画面主要的文字部分都采用了明度饱和度没那么高的棕黄色，就像在田野中的庄稼一般，让画面特点以雅致温和为主，这样的设计也具有亲和感，不会让观众感到攻击性。画面的背景</a:t>
            </a:r>
            <a:r>
              <a:rPr lang="en-US" altLang="zh-CN" sz="2400" dirty="0">
                <a:latin typeface="STKaiti" charset="-122"/>
                <a:ea typeface="STKaiti" charset="-122"/>
                <a:cs typeface="STKaiti" charset="-122"/>
              </a:rPr>
              <a:t> </a:t>
            </a:r>
            <a:r>
              <a:rPr lang="zh-CN" altLang="zh-CN" sz="2400" dirty="0">
                <a:latin typeface="STKaiti" charset="-122"/>
                <a:ea typeface="STKaiti" charset="-122"/>
                <a:cs typeface="STKaiti" charset="-122"/>
              </a:rPr>
              <a:t>选择了墨绿色，与自然色彩</a:t>
            </a:r>
            <a:r>
              <a:rPr lang="en-US" altLang="zh-CN" sz="2400" dirty="0">
                <a:latin typeface="STKaiti" charset="-122"/>
                <a:ea typeface="STKaiti" charset="-122"/>
                <a:cs typeface="STKaiti" charset="-122"/>
              </a:rPr>
              <a:t> </a:t>
            </a:r>
            <a:r>
              <a:rPr lang="zh-CN" altLang="zh-CN" sz="2400" dirty="0">
                <a:latin typeface="STKaiti" charset="-122"/>
                <a:ea typeface="STKaiti" charset="-122"/>
                <a:cs typeface="STKaiti" charset="-122"/>
              </a:rPr>
              <a:t>呼应，增加画面的视觉重量，</a:t>
            </a:r>
            <a:r>
              <a:rPr lang="zh-CN" altLang="zh-CN" sz="2400" u="wavy" dirty="0">
                <a:latin typeface="STKaiti" charset="-122"/>
                <a:ea typeface="STKaiti" charset="-122"/>
                <a:cs typeface="STKaiti" charset="-122"/>
              </a:rPr>
              <a:t>衬托</a:t>
            </a:r>
            <a:r>
              <a:rPr lang="zh-CN" altLang="zh-CN" sz="2400" dirty="0">
                <a:latin typeface="STKaiti" charset="-122"/>
                <a:ea typeface="STKaiti" charset="-122"/>
                <a:cs typeface="STKaiti" charset="-122"/>
              </a:rPr>
              <a:t>出画面中心米粒的光亮，反映粮食的重要地位并让人感到安心踏实。</a:t>
            </a:r>
            <a:r>
              <a:rPr lang="zh-CN" altLang="zh-CN" sz="2400" b="1" u="wavy" dirty="0">
                <a:latin typeface="STKaiti" charset="-122"/>
                <a:ea typeface="STKaiti" charset="-122"/>
                <a:cs typeface="STKaiti" charset="-122"/>
              </a:rPr>
              <a:t>背景里深浅不一的云纹，又如袅袅香气</a:t>
            </a:r>
            <a:r>
              <a:rPr lang="zh-CN" altLang="zh-CN" sz="2400" dirty="0">
                <a:latin typeface="STKaiti" charset="-122"/>
                <a:ea typeface="STKaiti" charset="-122"/>
                <a:cs typeface="STKaiti" charset="-122"/>
              </a:rPr>
              <a:t>，调动了感官，让人迫不及待地想去一睹记录片为快，</a:t>
            </a:r>
            <a:r>
              <a:rPr lang="zh-CN" altLang="zh-CN" sz="2400" u="wavy" dirty="0">
                <a:latin typeface="STKaiti" charset="-122"/>
                <a:ea typeface="STKaiti" charset="-122"/>
                <a:cs typeface="STKaiti" charset="-122"/>
              </a:rPr>
              <a:t>又暗示了“风味”二字</a:t>
            </a:r>
            <a:r>
              <a:rPr lang="zh-CN" altLang="zh-CN" sz="2400" u="wavy" dirty="0" smtClean="0">
                <a:latin typeface="STKaiti" charset="-122"/>
                <a:ea typeface="STKaiti" charset="-122"/>
                <a:cs typeface="STKaiti" charset="-122"/>
              </a:rPr>
              <a:t>。</a:t>
            </a:r>
            <a:r>
              <a:rPr lang="zh-CN" altLang="en-US" sz="2400" dirty="0" smtClean="0">
                <a:latin typeface="STKaiti" charset="-122"/>
                <a:ea typeface="STKaiti" charset="-122"/>
                <a:cs typeface="STKaiti" charset="-122"/>
              </a:rPr>
              <a:t>（汪佩琪）</a:t>
            </a:r>
            <a:endParaRPr lang="zh-CN" altLang="zh-CN" sz="2400" dirty="0">
              <a:latin typeface="STKaiti" charset="-122"/>
              <a:ea typeface="STKaiti" charset="-122"/>
              <a:cs typeface="STKaiti" charset="-122"/>
            </a:endParaRPr>
          </a:p>
        </p:txBody>
      </p:sp>
    </p:spTree>
    <p:extLst>
      <p:ext uri="{BB962C8B-B14F-4D97-AF65-F5344CB8AC3E}">
        <p14:creationId xmlns:p14="http://schemas.microsoft.com/office/powerpoint/2010/main" val="6125950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latin typeface="SimHei" charset="-122"/>
                <a:ea typeface="SimHei" charset="-122"/>
                <a:cs typeface="SimHei" charset="-122"/>
              </a:rPr>
              <a:t>文本分析的基本模块</a:t>
            </a:r>
            <a:endParaRPr kumimoji="1" lang="zh-CN" altLang="en-US" dirty="0">
              <a:latin typeface="SimHei" charset="-122"/>
              <a:ea typeface="SimHei" charset="-122"/>
              <a:cs typeface="SimHei" charset="-122"/>
            </a:endParaRPr>
          </a:p>
        </p:txBody>
      </p:sp>
    </p:spTree>
    <p:extLst>
      <p:ext uri="{BB962C8B-B14F-4D97-AF65-F5344CB8AC3E}">
        <p14:creationId xmlns:p14="http://schemas.microsoft.com/office/powerpoint/2010/main" val="118169063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762000" y="404813"/>
            <a:ext cx="4114800" cy="663575"/>
          </a:xfrm>
        </p:spPr>
        <p:txBody>
          <a:bodyPr>
            <a:normAutofit/>
          </a:bodyPr>
          <a:lstStyle/>
          <a:p>
            <a:r>
              <a:rPr lang="zh-CN" altLang="en-US" dirty="0"/>
              <a:t>文本分析的基本模块</a:t>
            </a:r>
            <a:endParaRPr lang="zh-CN" altLang="en-US" dirty="0"/>
          </a:p>
        </p:txBody>
      </p:sp>
      <p:sp>
        <p:nvSpPr>
          <p:cNvPr id="3" name="内容占位符 2"/>
          <p:cNvSpPr>
            <a:spLocks noGrp="1"/>
          </p:cNvSpPr>
          <p:nvPr>
            <p:ph sz="quarter" idx="4294967295"/>
          </p:nvPr>
        </p:nvSpPr>
        <p:spPr>
          <a:xfrm>
            <a:off x="762000" y="1068388"/>
            <a:ext cx="8642350" cy="5545137"/>
          </a:xfrm>
        </p:spPr>
        <p:txBody>
          <a:bodyPr>
            <a:noAutofit/>
          </a:bodyPr>
          <a:lstStyle/>
          <a:p>
            <a:pPr>
              <a:lnSpc>
                <a:spcPct val="150000"/>
              </a:lnSpc>
            </a:pPr>
            <a:r>
              <a:rPr lang="zh-CN" altLang="en-US" b="1" u="sng" dirty="0" smtClean="0"/>
              <a:t>发者</a:t>
            </a:r>
            <a:r>
              <a:rPr lang="zh-CN" altLang="en-US" dirty="0" smtClean="0"/>
              <a:t>：信息的发出者及对多种信息进行组合的编码者</a:t>
            </a:r>
            <a:r>
              <a:rPr lang="zh-CN" altLang="en-US" dirty="0"/>
              <a:t>。发者不一定等同于作者，也包括作者所依托的发布平台和支持此一平台的权力机构和意见集团</a:t>
            </a:r>
            <a:r>
              <a:rPr lang="zh-CN" altLang="en-US" dirty="0" smtClean="0"/>
              <a:t>。</a:t>
            </a:r>
            <a:endParaRPr lang="en-US" altLang="zh-CN" dirty="0" smtClean="0"/>
          </a:p>
          <a:p>
            <a:pPr>
              <a:lnSpc>
                <a:spcPct val="150000"/>
              </a:lnSpc>
            </a:pPr>
            <a:r>
              <a:rPr lang="zh-CN" altLang="en-US" b="1" u="sng" dirty="0" smtClean="0"/>
              <a:t>语境</a:t>
            </a:r>
            <a:r>
              <a:rPr lang="zh-CN" altLang="en-US" dirty="0" smtClean="0"/>
              <a:t>：文本所处的语言环境。分为文本的</a:t>
            </a:r>
            <a:r>
              <a:rPr lang="zh-CN" altLang="en-US" b="1" dirty="0" smtClean="0"/>
              <a:t>内部语境</a:t>
            </a:r>
            <a:r>
              <a:rPr lang="zh-CN" altLang="en-US" dirty="0" smtClean="0"/>
              <a:t>和文本的</a:t>
            </a:r>
            <a:r>
              <a:rPr lang="zh-CN" altLang="en-US" b="1" dirty="0" smtClean="0"/>
              <a:t>外部语境</a:t>
            </a:r>
            <a:r>
              <a:rPr lang="zh-CN" altLang="en-US" dirty="0" smtClean="0"/>
              <a:t>。文本的内部语境指文本中上下文之间的语言环境，各种意义关系通过上下文之间的联接得以实现。文本的外部语境指文本所处的整个社会环境，也就是文本所置身的文化和历史背景。</a:t>
            </a:r>
            <a:endParaRPr lang="en-US" altLang="zh-CN" dirty="0" smtClean="0"/>
          </a:p>
          <a:p>
            <a:pPr>
              <a:lnSpc>
                <a:spcPct val="150000"/>
              </a:lnSpc>
            </a:pPr>
            <a:r>
              <a:rPr lang="zh-CN" altLang="en-US" b="1" u="sng" dirty="0" smtClean="0"/>
              <a:t>体裁</a:t>
            </a:r>
            <a:r>
              <a:rPr lang="zh-CN" altLang="en-US" dirty="0" smtClean="0"/>
              <a:t>：</a:t>
            </a:r>
            <a:r>
              <a:rPr lang="zh-CN" altLang="en-US" dirty="0"/>
              <a:t>文本</a:t>
            </a:r>
            <a:r>
              <a:rPr lang="zh-CN" altLang="en-US" dirty="0" smtClean="0"/>
              <a:t>中的不同元素及其经过组织形成的</a:t>
            </a:r>
            <a:r>
              <a:rPr lang="zh-CN" altLang="en-US" b="1" dirty="0" smtClean="0"/>
              <a:t>文体特征</a:t>
            </a:r>
            <a:r>
              <a:rPr lang="zh-CN" altLang="en-US" dirty="0" smtClean="0"/>
              <a:t>，以及</a:t>
            </a:r>
            <a:r>
              <a:rPr lang="zh-CN" altLang="en-US" dirty="0"/>
              <a:t>文本</a:t>
            </a:r>
            <a:r>
              <a:rPr lang="zh-CN" altLang="en-US" dirty="0" smtClean="0"/>
              <a:t>中呈现的多种</a:t>
            </a:r>
            <a:r>
              <a:rPr lang="zh-CN" altLang="en-US" b="1" dirty="0" smtClean="0"/>
              <a:t>艺术表现手法</a:t>
            </a:r>
            <a:r>
              <a:rPr lang="zh-CN" altLang="en-US" dirty="0" smtClean="0"/>
              <a:t>和</a:t>
            </a:r>
            <a:r>
              <a:rPr lang="zh-CN" altLang="en-US" b="1" dirty="0" smtClean="0"/>
              <a:t>技巧</a:t>
            </a:r>
            <a:r>
              <a:rPr lang="zh-CN" altLang="en-US" dirty="0" smtClean="0"/>
              <a:t>。</a:t>
            </a:r>
            <a:endParaRPr lang="zh-CN" altLang="en-US" dirty="0"/>
          </a:p>
        </p:txBody>
      </p:sp>
    </p:spTree>
    <p:extLst>
      <p:ext uri="{BB962C8B-B14F-4D97-AF65-F5344CB8AC3E}">
        <p14:creationId xmlns:p14="http://schemas.microsoft.com/office/powerpoint/2010/main" val="745734989"/>
      </p:ext>
    </p:extLst>
  </p:cSld>
  <p:clrMapOvr>
    <a:masterClrMapping/>
  </p:clrMapOvr>
  <p:transition spd="slow">
    <p:push dir="u"/>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idx="4294967295"/>
          </p:nvPr>
        </p:nvSpPr>
        <p:spPr>
          <a:xfrm>
            <a:off x="1004166" y="404813"/>
            <a:ext cx="3970338" cy="735012"/>
          </a:xfrm>
        </p:spPr>
        <p:txBody>
          <a:bodyPr>
            <a:normAutofit/>
          </a:bodyPr>
          <a:lstStyle/>
          <a:p>
            <a:r>
              <a:rPr lang="zh-CN" altLang="en-US" dirty="0"/>
              <a:t>文本分析</a:t>
            </a:r>
            <a:r>
              <a:rPr lang="zh-CN" altLang="en-US" dirty="0"/>
              <a:t>的</a:t>
            </a:r>
            <a:r>
              <a:rPr lang="zh-CN" altLang="en-US" dirty="0"/>
              <a:t>基本模块</a:t>
            </a:r>
            <a:endParaRPr lang="zh-CN" altLang="en-US" dirty="0"/>
          </a:p>
        </p:txBody>
      </p:sp>
      <p:sp>
        <p:nvSpPr>
          <p:cNvPr id="3" name="内容占位符 2"/>
          <p:cNvSpPr>
            <a:spLocks noGrp="1"/>
          </p:cNvSpPr>
          <p:nvPr>
            <p:ph sz="quarter" idx="4294967295"/>
          </p:nvPr>
        </p:nvSpPr>
        <p:spPr>
          <a:xfrm>
            <a:off x="1004166" y="1139825"/>
            <a:ext cx="8569325" cy="5256212"/>
          </a:xfrm>
        </p:spPr>
        <p:txBody>
          <a:bodyPr>
            <a:normAutofit/>
          </a:bodyPr>
          <a:lstStyle/>
          <a:p>
            <a:pPr>
              <a:lnSpc>
                <a:spcPct val="130000"/>
              </a:lnSpc>
            </a:pPr>
            <a:r>
              <a:rPr lang="zh-CN" altLang="en-US" b="1" u="sng" dirty="0"/>
              <a:t>交流</a:t>
            </a:r>
            <a:r>
              <a:rPr lang="zh-CN" altLang="en-US" b="1" u="sng" dirty="0" smtClean="0"/>
              <a:t>目的</a:t>
            </a:r>
            <a:r>
              <a:rPr lang="zh-CN" altLang="en-US" dirty="0" smtClean="0"/>
              <a:t>：文本通过编码试图要达到怎样的交际目的？比如对于广告而言，一般情况下广告文本的普遍目的是宣传产品，以使受众能够购买该产品。公益广告的目的另有不同，可能宣扬一种社会价值观或一个教育主张。海报的普遍目的在于吸引读者的眼球以增加知名度和刺激受众的消费欲望。</a:t>
            </a:r>
            <a:endParaRPr lang="en-US" altLang="zh-CN" dirty="0" smtClean="0"/>
          </a:p>
          <a:p>
            <a:pPr>
              <a:lnSpc>
                <a:spcPct val="130000"/>
              </a:lnSpc>
            </a:pPr>
            <a:r>
              <a:rPr lang="zh-CN" altLang="en-US" dirty="0" smtClean="0"/>
              <a:t>在分析文本的交流目的的时候，既要分析特定文本体裁的普遍目的，以及对应于这一文本自身的独特目的。文本的交流目的要结合具体的文体特征</a:t>
            </a:r>
            <a:r>
              <a:rPr lang="zh-CN" altLang="en-US" dirty="0"/>
              <a:t>加以</a:t>
            </a:r>
            <a:r>
              <a:rPr lang="zh-CN" altLang="en-US" dirty="0" smtClean="0"/>
              <a:t>分析，也就是要思考：</a:t>
            </a:r>
            <a:r>
              <a:rPr lang="zh-CN" altLang="en-US" b="1" u="sng" dirty="0"/>
              <a:t>文本</a:t>
            </a:r>
            <a:r>
              <a:rPr lang="zh-CN" altLang="en-US" b="1" u="sng" dirty="0" smtClean="0"/>
              <a:t>的交流目的</a:t>
            </a:r>
            <a:r>
              <a:rPr lang="zh-CN" altLang="en-US" b="1" u="sng" dirty="0"/>
              <a:t>是如何</a:t>
            </a:r>
            <a:r>
              <a:rPr lang="zh-CN" altLang="en-US" b="1" u="sng" dirty="0" smtClean="0"/>
              <a:t>通过不同的表现形式、文体技法、语言和风格具体得以</a:t>
            </a:r>
            <a:r>
              <a:rPr lang="zh-CN" altLang="en-US" b="1" u="sng" dirty="0"/>
              <a:t>实现（或不实现）</a:t>
            </a:r>
            <a:r>
              <a:rPr lang="zh-CN" altLang="en-US" b="1" u="sng" dirty="0" smtClean="0"/>
              <a:t>的？</a:t>
            </a:r>
            <a:endParaRPr lang="en-US" altLang="zh-CN" b="1" u="sng" dirty="0" smtClean="0"/>
          </a:p>
        </p:txBody>
      </p:sp>
    </p:spTree>
    <p:extLst>
      <p:ext uri="{BB962C8B-B14F-4D97-AF65-F5344CB8AC3E}">
        <p14:creationId xmlns:p14="http://schemas.microsoft.com/office/powerpoint/2010/main" val="853396231"/>
      </p:ext>
    </p:extLst>
  </p:cSld>
  <p:clrMapOvr>
    <a:masterClrMapping/>
  </p:clrMapOvr>
  <p:transition spd="slow">
    <p:push dir="u"/>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562053" y="1032163"/>
            <a:ext cx="4042792" cy="807368"/>
          </a:xfrm>
        </p:spPr>
        <p:txBody>
          <a:bodyPr>
            <a:normAutofit/>
          </a:bodyPr>
          <a:lstStyle/>
          <a:p>
            <a:r>
              <a:rPr lang="zh-CN" altLang="en-US" dirty="0"/>
              <a:t>文本分析</a:t>
            </a:r>
            <a:r>
              <a:rPr lang="zh-CN" altLang="en-US" dirty="0"/>
              <a:t>的</a:t>
            </a:r>
            <a:r>
              <a:rPr lang="zh-CN" altLang="en-US" dirty="0"/>
              <a:t>基本模块</a:t>
            </a:r>
            <a:endParaRPr lang="zh-CN" altLang="en-US" dirty="0"/>
          </a:p>
        </p:txBody>
      </p:sp>
      <p:sp>
        <p:nvSpPr>
          <p:cNvPr id="3" name="内容占位符 2"/>
          <p:cNvSpPr>
            <a:spLocks noGrp="1"/>
          </p:cNvSpPr>
          <p:nvPr>
            <p:ph sz="quarter" idx="1"/>
          </p:nvPr>
        </p:nvSpPr>
        <p:spPr>
          <a:xfrm>
            <a:off x="1562053" y="2025112"/>
            <a:ext cx="7992888" cy="4248472"/>
          </a:xfrm>
        </p:spPr>
        <p:txBody>
          <a:bodyPr>
            <a:normAutofit/>
          </a:bodyPr>
          <a:lstStyle/>
          <a:p>
            <a:pPr>
              <a:lnSpc>
                <a:spcPct val="150000"/>
              </a:lnSpc>
            </a:pPr>
            <a:r>
              <a:rPr lang="zh-CN" altLang="en-US" b="1" u="sng" dirty="0"/>
              <a:t>受众</a:t>
            </a:r>
            <a:r>
              <a:rPr lang="zh-CN" altLang="en-US" dirty="0"/>
              <a:t>：信息的接收者和解码者，发者的目标对象。在分析受众时要</a:t>
            </a:r>
            <a:r>
              <a:rPr lang="zh-CN" altLang="en-US" dirty="0" smtClean="0"/>
              <a:t>结合</a:t>
            </a:r>
            <a:r>
              <a:rPr lang="zh-CN" altLang="en-US" b="1" dirty="0" smtClean="0"/>
              <a:t>具体的文化和社会语境</a:t>
            </a:r>
            <a:r>
              <a:rPr lang="zh-CN" altLang="en-US" dirty="0"/>
              <a:t>，</a:t>
            </a:r>
            <a:r>
              <a:rPr lang="zh-CN" altLang="en-US" dirty="0" smtClean="0"/>
              <a:t>同时也要结合</a:t>
            </a:r>
            <a:r>
              <a:rPr lang="zh-CN" altLang="en-US" b="1" dirty="0" smtClean="0"/>
              <a:t>文本体裁</a:t>
            </a:r>
            <a:r>
              <a:rPr lang="zh-CN" altLang="en-US" dirty="0" smtClean="0"/>
              <a:t>，也就是文本通过设定怎样的</a:t>
            </a:r>
            <a:r>
              <a:rPr lang="zh-CN" altLang="en-US" b="1" dirty="0" smtClean="0"/>
              <a:t>结构</a:t>
            </a:r>
            <a:r>
              <a:rPr lang="zh-CN" altLang="en-US" dirty="0" smtClean="0"/>
              <a:t>、使用了哪些</a:t>
            </a:r>
            <a:r>
              <a:rPr lang="zh-CN" altLang="en-US" b="1" dirty="0" smtClean="0"/>
              <a:t>文体技法</a:t>
            </a:r>
            <a:r>
              <a:rPr lang="zh-CN" altLang="en-US" dirty="0" smtClean="0"/>
              <a:t>、呈现怎样的</a:t>
            </a:r>
            <a:r>
              <a:rPr lang="zh-CN" altLang="en-US" b="1" dirty="0" smtClean="0"/>
              <a:t>语言和风格</a:t>
            </a:r>
            <a:r>
              <a:rPr lang="zh-CN" altLang="en-US" dirty="0" smtClean="0"/>
              <a:t>加以分析。要</a:t>
            </a:r>
            <a:r>
              <a:rPr lang="zh-CN" altLang="en-US" dirty="0"/>
              <a:t>思考：发者为什么</a:t>
            </a:r>
            <a:r>
              <a:rPr lang="zh-CN" altLang="en-US" dirty="0" smtClean="0"/>
              <a:t>设定某一</a:t>
            </a:r>
            <a:r>
              <a:rPr lang="zh-CN" altLang="en-US" dirty="0"/>
              <a:t>社会群体</a:t>
            </a:r>
            <a:r>
              <a:rPr lang="zh-CN" altLang="en-US" dirty="0" smtClean="0"/>
              <a:t>作为该文本的预期受</a:t>
            </a:r>
            <a:r>
              <a:rPr lang="zh-CN" altLang="en-US" dirty="0"/>
              <a:t>众</a:t>
            </a:r>
            <a:r>
              <a:rPr lang="zh-CN" altLang="en-US" dirty="0" smtClean="0"/>
              <a:t>？文本通过何种方法（元素、形式与技巧）将受众与交流目的结合起来，以及这样的结合是否有效？</a:t>
            </a:r>
            <a:endParaRPr lang="zh-CN" altLang="en-US" dirty="0"/>
          </a:p>
        </p:txBody>
      </p:sp>
    </p:spTree>
    <p:extLst>
      <p:ext uri="{BB962C8B-B14F-4D97-AF65-F5344CB8AC3E}">
        <p14:creationId xmlns:p14="http://schemas.microsoft.com/office/powerpoint/2010/main" val="2134659751"/>
      </p:ext>
    </p:extLst>
  </p:cSld>
  <p:clrMapOvr>
    <a:masterClrMapping/>
  </p:clrMapOvr>
  <p:transition spd="slow">
    <p:push dir="u"/>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51579" y="1089448"/>
            <a:ext cx="9603275" cy="1049235"/>
          </a:xfrm>
        </p:spPr>
        <p:txBody>
          <a:bodyPr>
            <a:normAutofit/>
          </a:bodyPr>
          <a:lstStyle/>
          <a:p>
            <a:r>
              <a:rPr lang="zh-CN" altLang="en-US" dirty="0"/>
              <a:t>文本结构总结</a:t>
            </a:r>
            <a:endParaRPr lang="zh-CN" altLang="en-US" dirty="0"/>
          </a:p>
        </p:txBody>
      </p:sp>
      <p:sp>
        <p:nvSpPr>
          <p:cNvPr id="3" name="内容占位符 2"/>
          <p:cNvSpPr>
            <a:spLocks noGrp="1"/>
          </p:cNvSpPr>
          <p:nvPr>
            <p:ph sz="quarter" idx="1"/>
          </p:nvPr>
        </p:nvSpPr>
        <p:spPr>
          <a:xfrm>
            <a:off x="1451579" y="2138683"/>
            <a:ext cx="8135816" cy="2724263"/>
          </a:xfrm>
        </p:spPr>
        <p:txBody>
          <a:bodyPr/>
          <a:lstStyle/>
          <a:p>
            <a:pPr>
              <a:lnSpc>
                <a:spcPct val="150000"/>
              </a:lnSpc>
            </a:pPr>
            <a:r>
              <a:rPr lang="zh-CN" altLang="en-US" b="1" dirty="0" smtClean="0"/>
              <a:t>内容</a:t>
            </a:r>
            <a:r>
              <a:rPr lang="zh-CN" altLang="en-US" dirty="0" smtClean="0"/>
              <a:t>和</a:t>
            </a:r>
            <a:r>
              <a:rPr lang="zh-CN" altLang="en-US" b="1" dirty="0" smtClean="0"/>
              <a:t>形式</a:t>
            </a:r>
            <a:r>
              <a:rPr lang="zh-CN" altLang="en-US" dirty="0" smtClean="0"/>
              <a:t>作为评论文章得以展开的两大基本范畴，而对交流目的、时代背景与社会语境、发者与受众的讨论含纳在对内容和形式的分析过程中。</a:t>
            </a:r>
            <a:endParaRPr lang="en-US" altLang="zh-CN" dirty="0" smtClean="0"/>
          </a:p>
          <a:p>
            <a:pPr>
              <a:lnSpc>
                <a:spcPct val="150000"/>
              </a:lnSpc>
            </a:pPr>
            <a:r>
              <a:rPr lang="zh-CN" altLang="en-US" dirty="0" smtClean="0"/>
              <a:t>形式层面的分析仍然占据评论文章的重心，很多时候文章内容是在对文体形式的具体分析中得以展开的。</a:t>
            </a:r>
            <a:endParaRPr lang="zh-CN" altLang="en-US" dirty="0"/>
          </a:p>
        </p:txBody>
      </p:sp>
    </p:spTree>
    <p:extLst>
      <p:ext uri="{BB962C8B-B14F-4D97-AF65-F5344CB8AC3E}">
        <p14:creationId xmlns:p14="http://schemas.microsoft.com/office/powerpoint/2010/main" val="1364628275"/>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568" y="464277"/>
            <a:ext cx="9603275" cy="1049235"/>
          </a:xfrm>
        </p:spPr>
        <p:txBody>
          <a:bodyPr/>
          <a:lstStyle/>
          <a:p>
            <a:r>
              <a:rPr lang="zh-CN" altLang="zh-CN" b="1" dirty="0"/>
              <a:t>标准</a:t>
            </a:r>
            <a:r>
              <a:rPr lang="en-US" altLang="zh-CN" b="1" dirty="0"/>
              <a:t>C</a:t>
            </a:r>
            <a:r>
              <a:rPr lang="zh-CN" altLang="zh-CN" b="1" dirty="0" smtClean="0"/>
              <a:t>：重点</a:t>
            </a:r>
            <a:r>
              <a:rPr lang="zh-CN" altLang="zh-CN" b="1" dirty="0"/>
              <a:t>和组织</a:t>
            </a:r>
            <a:r>
              <a:rPr lang="zh-CN" altLang="zh-CN" dirty="0"/>
              <a:t> </a:t>
            </a:r>
            <a:endParaRPr kumimoji="1" lang="zh-CN" altLang="en-US" dirty="0"/>
          </a:p>
        </p:txBody>
      </p:sp>
      <p:sp>
        <p:nvSpPr>
          <p:cNvPr id="3" name="内容占位符 2"/>
          <p:cNvSpPr>
            <a:spLocks noGrp="1"/>
          </p:cNvSpPr>
          <p:nvPr>
            <p:ph idx="1"/>
          </p:nvPr>
        </p:nvSpPr>
        <p:spPr>
          <a:xfrm>
            <a:off x="446568" y="1279596"/>
            <a:ext cx="11206716" cy="4270599"/>
          </a:xfrm>
        </p:spPr>
        <p:txBody>
          <a:bodyPr>
            <a:noAutofit/>
          </a:bodyPr>
          <a:lstStyle/>
          <a:p>
            <a:r>
              <a:rPr lang="zh-CN" altLang="zh-CN" sz="2400" b="1" dirty="0"/>
              <a:t>•对思想观点的表达组织得如何，是否连贯和有重点？</a:t>
            </a:r>
            <a:endParaRPr lang="zh-CN" altLang="zh-CN" sz="2400" dirty="0"/>
          </a:p>
          <a:p>
            <a:r>
              <a:rPr lang="en-US" altLang="zh-CN" sz="2400" dirty="0"/>
              <a:t>0 </a:t>
            </a:r>
            <a:r>
              <a:rPr lang="zh-CN" altLang="zh-CN" sz="2400" dirty="0"/>
              <a:t>作业没有达到以下细则描述的任何标准。</a:t>
            </a:r>
          </a:p>
          <a:p>
            <a:r>
              <a:rPr lang="en-US" altLang="zh-CN" sz="2400" dirty="0"/>
              <a:t>1</a:t>
            </a:r>
            <a:r>
              <a:rPr lang="zh-CN" altLang="zh-CN" sz="2400" dirty="0"/>
              <a:t>对思想观点的表达基本没有组织编排。分析看不到明显的重点。</a:t>
            </a:r>
          </a:p>
          <a:p>
            <a:r>
              <a:rPr lang="en-US" altLang="zh-CN" sz="2400" dirty="0"/>
              <a:t>2</a:t>
            </a:r>
            <a:r>
              <a:rPr lang="zh-CN" altLang="zh-CN" sz="2400" dirty="0"/>
              <a:t>对思想观点的表达有一些组织编排。分析基本上没有重点。</a:t>
            </a:r>
          </a:p>
          <a:p>
            <a:r>
              <a:rPr lang="en-US" altLang="zh-CN" sz="2400" dirty="0"/>
              <a:t>3</a:t>
            </a:r>
            <a:r>
              <a:rPr lang="zh-CN" altLang="zh-CN" sz="2400" dirty="0"/>
              <a:t>思想观点的表达得到了尚好的组织， 大体上连贯清晰。 分析有一些重点。</a:t>
            </a:r>
          </a:p>
          <a:p>
            <a:r>
              <a:rPr lang="en-US" altLang="zh-CN" sz="2400" dirty="0"/>
              <a:t>4</a:t>
            </a:r>
            <a:r>
              <a:rPr lang="zh-CN" altLang="zh-CN" sz="2400" dirty="0"/>
              <a:t>思想观点的表达得到了良好的组织，通常连贯流畅。分析重点突出。</a:t>
            </a:r>
          </a:p>
          <a:p>
            <a:r>
              <a:rPr lang="en-US" altLang="zh-CN" sz="2400" dirty="0"/>
              <a:t>5</a:t>
            </a:r>
            <a:r>
              <a:rPr lang="zh-CN" altLang="zh-CN" sz="2400" dirty="0"/>
              <a:t>思想观点的表达得到了有效的组织，连贯流畅。分析有良好的重点。</a:t>
            </a:r>
            <a:r>
              <a:rPr lang="zh-CN" altLang="zh-CN" sz="2400" dirty="0"/>
              <a:t> </a:t>
            </a:r>
            <a:endParaRPr kumimoji="1" lang="zh-CN" altLang="en-US" sz="2400" dirty="0"/>
          </a:p>
        </p:txBody>
      </p:sp>
    </p:spTree>
    <p:extLst>
      <p:ext uri="{BB962C8B-B14F-4D97-AF65-F5344CB8AC3E}">
        <p14:creationId xmlns:p14="http://schemas.microsoft.com/office/powerpoint/2010/main" val="37556164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46568" y="166567"/>
            <a:ext cx="3083441" cy="705304"/>
          </a:xfrm>
        </p:spPr>
        <p:txBody>
          <a:bodyPr/>
          <a:lstStyle/>
          <a:p>
            <a:r>
              <a:rPr lang="zh-CN" altLang="zh-CN" b="1" dirty="0"/>
              <a:t>标准</a:t>
            </a:r>
            <a:r>
              <a:rPr lang="en-US" altLang="zh-CN" b="1" dirty="0"/>
              <a:t>D</a:t>
            </a:r>
            <a:r>
              <a:rPr lang="zh-CN" altLang="zh-CN" b="1" dirty="0" smtClean="0"/>
              <a:t>：语言</a:t>
            </a:r>
            <a:r>
              <a:rPr lang="zh-CN" altLang="zh-CN" dirty="0" smtClean="0"/>
              <a:t> </a:t>
            </a:r>
            <a:endParaRPr kumimoji="1" lang="zh-CN" altLang="en-US" dirty="0"/>
          </a:p>
        </p:txBody>
      </p:sp>
      <p:sp>
        <p:nvSpPr>
          <p:cNvPr id="3" name="内容占位符 2"/>
          <p:cNvSpPr>
            <a:spLocks noGrp="1"/>
          </p:cNvSpPr>
          <p:nvPr>
            <p:ph idx="1"/>
          </p:nvPr>
        </p:nvSpPr>
        <p:spPr>
          <a:xfrm>
            <a:off x="0" y="871871"/>
            <a:ext cx="12192000" cy="5103627"/>
          </a:xfrm>
        </p:spPr>
        <p:txBody>
          <a:bodyPr>
            <a:noAutofit/>
          </a:bodyPr>
          <a:lstStyle/>
          <a:p>
            <a:r>
              <a:rPr lang="zh-CN" altLang="zh-CN" b="1" dirty="0"/>
              <a:t>•对思想观点的表达组织得如何，是否连贯和有重点？</a:t>
            </a:r>
            <a:endParaRPr lang="zh-CN" altLang="zh-CN" dirty="0"/>
          </a:p>
          <a:p>
            <a:r>
              <a:rPr lang="zh-CN" altLang="zh-CN" b="1" dirty="0"/>
              <a:t>• 语言的清晰、富于变化和准确程度如何？</a:t>
            </a:r>
            <a:endParaRPr lang="zh-CN" altLang="zh-CN" dirty="0"/>
          </a:p>
          <a:p>
            <a:r>
              <a:rPr lang="zh-CN" altLang="zh-CN" b="1" dirty="0"/>
              <a:t>•在何种程度上选择了适当的语体和风格？（在这里，“语体” 指的是考生对适用于文本分析的各种语言要素，例如词汇、语气、句子结构和术语的运用。）</a:t>
            </a:r>
            <a:endParaRPr lang="zh-CN" altLang="zh-CN" dirty="0"/>
          </a:p>
          <a:p>
            <a:r>
              <a:rPr lang="en-US" altLang="zh-CN" sz="1800" dirty="0"/>
              <a:t>0 </a:t>
            </a:r>
            <a:r>
              <a:rPr lang="zh-CN" altLang="zh-CN" sz="1800" dirty="0"/>
              <a:t>作业没有达到以下细则描述的任何标准。</a:t>
            </a:r>
          </a:p>
          <a:p>
            <a:r>
              <a:rPr lang="en-US" altLang="zh-CN" sz="1800" dirty="0"/>
              <a:t>1</a:t>
            </a:r>
            <a:r>
              <a:rPr lang="zh-CN" altLang="zh-CN" sz="1800" dirty="0"/>
              <a:t>语言基本上不清晰、 不适当； 有许多语法、 词汇和句子结构方面的错误；基本上没有语体和风格意识。</a:t>
            </a:r>
          </a:p>
          <a:p>
            <a:r>
              <a:rPr lang="en-US" altLang="zh-CN" sz="1800" dirty="0"/>
              <a:t>2</a:t>
            </a:r>
            <a:r>
              <a:rPr lang="zh-CN" altLang="zh-CN" sz="1800" dirty="0"/>
              <a:t>语言有时清晰并措辞谨慎；尽管错误和不一致的情况明显，但语法、词汇和句子结构仍较为准确；所采用的语体和风格在一定程度上适合作业。</a:t>
            </a:r>
          </a:p>
          <a:p>
            <a:r>
              <a:rPr lang="en-US" altLang="zh-CN" sz="1800" dirty="0"/>
              <a:t>3</a:t>
            </a:r>
            <a:r>
              <a:rPr lang="zh-CN" altLang="zh-CN" sz="1800" dirty="0"/>
              <a:t>语言清晰并措辞谨慎；尽管有些瑕疵，但语法、词汇和句子结构的准确度尚可；所采用的语体和风格大都适合作业。</a:t>
            </a:r>
          </a:p>
          <a:p>
            <a:r>
              <a:rPr lang="en-US" altLang="zh-CN" sz="1800" dirty="0"/>
              <a:t>4</a:t>
            </a:r>
            <a:r>
              <a:rPr lang="zh-CN" altLang="zh-CN" sz="1800" dirty="0"/>
              <a:t>语言清晰并措辞谨慎；语法、词汇和句子结构相当准确；所采用的语体和风格始终适合作业。</a:t>
            </a:r>
          </a:p>
          <a:p>
            <a:r>
              <a:rPr lang="en-US" altLang="zh-CN" sz="1800" dirty="0"/>
              <a:t>5</a:t>
            </a:r>
            <a:r>
              <a:rPr lang="zh-CN" altLang="zh-CN" sz="1800" dirty="0"/>
              <a:t>语言非常清晰、有效、经过了细心选择且精准；语法、词汇和句子结构高度准确；所采用的语体和风格有效且适合作业。</a:t>
            </a:r>
            <a:r>
              <a:rPr lang="zh-CN" altLang="zh-CN" sz="1800" dirty="0"/>
              <a:t> </a:t>
            </a:r>
            <a:endParaRPr kumimoji="1" lang="zh-CN" altLang="en-US" sz="1800" dirty="0"/>
          </a:p>
        </p:txBody>
      </p:sp>
    </p:spTree>
    <p:extLst>
      <p:ext uri="{BB962C8B-B14F-4D97-AF65-F5344CB8AC3E}">
        <p14:creationId xmlns:p14="http://schemas.microsoft.com/office/powerpoint/2010/main" val="883424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kumimoji="1" lang="zh-CN" altLang="en-US" sz="4400" dirty="0" smtClean="0">
                <a:latin typeface="SimHei" charset="-122"/>
                <a:ea typeface="SimHei" charset="-122"/>
                <a:cs typeface="SimHei" charset="-122"/>
              </a:rPr>
              <a:t>结构</a:t>
            </a:r>
            <a:endParaRPr kumimoji="1" lang="zh-CN" altLang="en-US" sz="4400" dirty="0">
              <a:latin typeface="SimHei" charset="-122"/>
              <a:ea typeface="SimHei" charset="-122"/>
              <a:cs typeface="SimHei" charset="-122"/>
            </a:endParaRPr>
          </a:p>
        </p:txBody>
      </p:sp>
      <p:sp>
        <p:nvSpPr>
          <p:cNvPr id="3" name="文本占位符 2"/>
          <p:cNvSpPr>
            <a:spLocks noGrp="1"/>
          </p:cNvSpPr>
          <p:nvPr>
            <p:ph type="body" idx="1"/>
          </p:nvPr>
        </p:nvSpPr>
        <p:spPr/>
        <p:txBody>
          <a:bodyPr/>
          <a:lstStyle/>
          <a:p>
            <a:endParaRPr kumimoji="1" lang="zh-CN" altLang="en-US"/>
          </a:p>
        </p:txBody>
      </p:sp>
    </p:spTree>
    <p:extLst>
      <p:ext uri="{BB962C8B-B14F-4D97-AF65-F5344CB8AC3E}">
        <p14:creationId xmlns:p14="http://schemas.microsoft.com/office/powerpoint/2010/main" val="8019342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03498" y="872496"/>
            <a:ext cx="4834880" cy="807368"/>
          </a:xfrm>
        </p:spPr>
        <p:txBody>
          <a:bodyPr>
            <a:normAutofit/>
          </a:bodyPr>
          <a:lstStyle/>
          <a:p>
            <a:r>
              <a:rPr lang="zh-CN" altLang="en-US" dirty="0"/>
              <a:t>文本分析的参考结构（</a:t>
            </a:r>
            <a:r>
              <a:rPr lang="en-US" altLang="zh-CN" dirty="0"/>
              <a:t>SL</a:t>
            </a:r>
            <a:r>
              <a:rPr lang="zh-CN" altLang="en-US" dirty="0"/>
              <a:t>）</a:t>
            </a:r>
            <a:endParaRPr lang="zh-CN" altLang="en-US" dirty="0"/>
          </a:p>
        </p:txBody>
      </p:sp>
      <p:sp>
        <p:nvSpPr>
          <p:cNvPr id="3" name="内容占位符 2"/>
          <p:cNvSpPr>
            <a:spLocks noGrp="1"/>
          </p:cNvSpPr>
          <p:nvPr>
            <p:ph sz="quarter" idx="1"/>
          </p:nvPr>
        </p:nvSpPr>
        <p:spPr>
          <a:xfrm>
            <a:off x="975261" y="1869023"/>
            <a:ext cx="11060795" cy="4149005"/>
          </a:xfrm>
        </p:spPr>
        <p:txBody>
          <a:bodyPr>
            <a:noAutofit/>
          </a:bodyPr>
          <a:lstStyle/>
          <a:p>
            <a:pPr>
              <a:lnSpc>
                <a:spcPct val="150000"/>
              </a:lnSpc>
              <a:buFont typeface="Wingdings" panose="05000000000000000000" pitchFamily="2" charset="2"/>
              <a:buChar char="Ø"/>
            </a:pPr>
            <a:r>
              <a:rPr lang="zh-CN" altLang="en-US" sz="2400" dirty="0" smtClean="0"/>
              <a:t>第一段：简要概括选文的内容、主题、情感、思想、文体特征，以及这些要素与社会语境之间的关系。</a:t>
            </a:r>
            <a:endParaRPr lang="en-US" altLang="zh-CN" sz="2400" dirty="0"/>
          </a:p>
          <a:p>
            <a:pPr>
              <a:lnSpc>
                <a:spcPct val="150000"/>
              </a:lnSpc>
              <a:buFont typeface="Wingdings" panose="05000000000000000000" pitchFamily="2" charset="2"/>
              <a:buChar char="Ø"/>
            </a:pPr>
            <a:r>
              <a:rPr lang="zh-CN" altLang="en-US" sz="2400" dirty="0" smtClean="0"/>
              <a:t>*第二</a:t>
            </a:r>
            <a:r>
              <a:rPr lang="zh-CN" altLang="en-US" sz="2400" dirty="0" smtClean="0"/>
              <a:t>段：深入谈论选文的内容和主题，它如何呈现社会现象和表达态度与情感。</a:t>
            </a:r>
            <a:endParaRPr lang="en-US" altLang="zh-CN" sz="2400" dirty="0" smtClean="0"/>
          </a:p>
          <a:p>
            <a:pPr>
              <a:lnSpc>
                <a:spcPct val="150000"/>
              </a:lnSpc>
            </a:pPr>
            <a:r>
              <a:rPr lang="zh-CN" altLang="en-US" dirty="0" smtClean="0">
                <a:latin typeface="华文楷体" panose="02010600040101010101" pitchFamily="2" charset="-122"/>
                <a:ea typeface="华文楷体" panose="02010600040101010101" pitchFamily="2" charset="-122"/>
              </a:rPr>
              <a:t>选文在题材上有何新颖独到之处？</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文章讨论的话题是什么，讨论这个话题想要达到怎样的交流目的？</a:t>
            </a:r>
            <a:endParaRPr lang="en-US" altLang="zh-CN" dirty="0" smtClean="0">
              <a:latin typeface="华文楷体" panose="02010600040101010101" pitchFamily="2" charset="-122"/>
              <a:ea typeface="华文楷体" panose="02010600040101010101" pitchFamily="2" charset="-122"/>
            </a:endParaRPr>
          </a:p>
          <a:p>
            <a:pPr>
              <a:lnSpc>
                <a:spcPct val="150000"/>
              </a:lnSpc>
            </a:pPr>
            <a:r>
              <a:rPr lang="zh-CN" altLang="en-US" dirty="0" smtClean="0">
                <a:latin typeface="华文楷体" panose="02010600040101010101" pitchFamily="2" charset="-122"/>
                <a:ea typeface="华文楷体" panose="02010600040101010101" pitchFamily="2" charset="-122"/>
              </a:rPr>
              <a:t>这一话题所牵连的社会现象是什么，能产生怎样的社会效应，和时代背景又是如何关联起来的？</a:t>
            </a:r>
            <a:endParaRPr lang="en-US" altLang="zh-CN"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073890871"/>
      </p:ext>
    </p:extLst>
  </p:cSld>
  <p:clrMapOvr>
    <a:masterClrMapping/>
  </p:clrMapOvr>
  <p:transition spd="slow">
    <p:push dir="u"/>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687572" y="447194"/>
            <a:ext cx="4618856" cy="807368"/>
          </a:xfrm>
        </p:spPr>
        <p:txBody>
          <a:bodyPr>
            <a:normAutofit fontScale="90000"/>
          </a:bodyPr>
          <a:lstStyle/>
          <a:p>
            <a:r>
              <a:rPr lang="zh-CN" altLang="en-US" dirty="0"/>
              <a:t>文本分析的参考结构（</a:t>
            </a:r>
            <a:r>
              <a:rPr lang="en-US" altLang="zh-CN" dirty="0"/>
              <a:t>SL</a:t>
            </a:r>
            <a:r>
              <a:rPr lang="zh-CN" altLang="en-US" dirty="0"/>
              <a:t>）</a:t>
            </a:r>
            <a:endParaRPr lang="zh-CN" altLang="en-US" dirty="0"/>
          </a:p>
        </p:txBody>
      </p:sp>
      <p:sp>
        <p:nvSpPr>
          <p:cNvPr id="3" name="内容占位符 2"/>
          <p:cNvSpPr>
            <a:spLocks noGrp="1"/>
          </p:cNvSpPr>
          <p:nvPr>
            <p:ph sz="quarter" idx="1"/>
          </p:nvPr>
        </p:nvSpPr>
        <p:spPr>
          <a:xfrm>
            <a:off x="687572" y="1041911"/>
            <a:ext cx="11504428" cy="5267843"/>
          </a:xfrm>
        </p:spPr>
        <p:txBody>
          <a:bodyPr>
            <a:noAutofit/>
          </a:bodyPr>
          <a:lstStyle/>
          <a:p>
            <a:pPr>
              <a:lnSpc>
                <a:spcPct val="160000"/>
              </a:lnSpc>
              <a:buFont typeface="Wingdings" panose="05000000000000000000" pitchFamily="2" charset="2"/>
              <a:buChar char="Ø"/>
            </a:pPr>
            <a:r>
              <a:rPr lang="zh-CN" altLang="en-US" sz="2400" dirty="0" smtClean="0"/>
              <a:t>第三段：集中讨论体裁元素</a:t>
            </a:r>
            <a:r>
              <a:rPr lang="en-US" altLang="zh-CN" sz="2400" dirty="0" smtClean="0"/>
              <a:t>——</a:t>
            </a:r>
            <a:r>
              <a:rPr lang="zh-CN" altLang="en-US" sz="2400" dirty="0" smtClean="0"/>
              <a:t>文体和结构</a:t>
            </a:r>
            <a:endParaRPr lang="en-US" altLang="zh-CN" sz="2400" dirty="0" smtClean="0"/>
          </a:p>
          <a:p>
            <a:pPr>
              <a:lnSpc>
                <a:spcPct val="160000"/>
              </a:lnSpc>
            </a:pPr>
            <a:r>
              <a:rPr lang="zh-CN" altLang="en-US" sz="2400" dirty="0" smtClean="0">
                <a:latin typeface="华文楷体" panose="02010600040101010101" pitchFamily="2" charset="-122"/>
                <a:ea typeface="华文楷体" panose="02010600040101010101" pitchFamily="2" charset="-122"/>
              </a:rPr>
              <a:t>选文是什么体裁？是广告、宣传海报、博客文章、微信公号文章、商品软文、新闻报道、视图文本，还是打油诗？</a:t>
            </a:r>
            <a:endParaRPr lang="en-US" altLang="zh-CN" sz="2400" dirty="0" smtClean="0">
              <a:latin typeface="华文楷体" panose="02010600040101010101" pitchFamily="2" charset="-122"/>
              <a:ea typeface="华文楷体" panose="02010600040101010101" pitchFamily="2" charset="-122"/>
            </a:endParaRPr>
          </a:p>
          <a:p>
            <a:pPr>
              <a:lnSpc>
                <a:spcPct val="160000"/>
              </a:lnSpc>
            </a:pPr>
            <a:r>
              <a:rPr lang="zh-CN" altLang="en-US" sz="2400" dirty="0" smtClean="0">
                <a:latin typeface="华文楷体" panose="02010600040101010101" pitchFamily="2" charset="-122"/>
                <a:ea typeface="华文楷体" panose="02010600040101010101" pitchFamily="2" charset="-122"/>
              </a:rPr>
              <a:t>这种体裁的普遍目的是什么？对应于选文的独特目的又是什么？交流目的如何通过体裁特征得以呈现？</a:t>
            </a:r>
            <a:endParaRPr lang="en-US" altLang="zh-CN" sz="2400" dirty="0" smtClean="0">
              <a:latin typeface="华文楷体" panose="02010600040101010101" pitchFamily="2" charset="-122"/>
              <a:ea typeface="华文楷体" panose="02010600040101010101" pitchFamily="2" charset="-122"/>
            </a:endParaRPr>
          </a:p>
          <a:p>
            <a:pPr>
              <a:lnSpc>
                <a:spcPct val="160000"/>
              </a:lnSpc>
            </a:pPr>
            <a:r>
              <a:rPr lang="zh-CN" altLang="en-US" sz="2400" dirty="0" smtClean="0">
                <a:latin typeface="华文楷体" panose="02010600040101010101" pitchFamily="2" charset="-122"/>
                <a:ea typeface="华文楷体" panose="02010600040101010101" pitchFamily="2" charset="-122"/>
              </a:rPr>
              <a:t>选文的结构有何特点？这样的谋篇布局产生了怎样的文体效果？它和社会语境之间是什么关系？发者为何这样结构全文？受众的接受又如何纳入到选文对结构的考量之中？</a:t>
            </a:r>
            <a:endParaRPr lang="en-US" altLang="zh-CN" sz="2400" dirty="0" smtClean="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431299509"/>
      </p:ext>
    </p:extLst>
  </p:cSld>
  <p:clrMapOvr>
    <a:masterClrMapping/>
  </p:clrMapOvr>
  <p:transition spd="slow">
    <p:push dir="u"/>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084521" y="404664"/>
            <a:ext cx="4690864" cy="807368"/>
          </a:xfrm>
        </p:spPr>
        <p:txBody>
          <a:bodyPr>
            <a:normAutofit/>
          </a:bodyPr>
          <a:lstStyle/>
          <a:p>
            <a:r>
              <a:rPr lang="zh-CN" altLang="en-US" dirty="0"/>
              <a:t>文本分析的参考结构（</a:t>
            </a:r>
            <a:r>
              <a:rPr lang="en-US" altLang="zh-CN" dirty="0"/>
              <a:t>SL</a:t>
            </a:r>
            <a:r>
              <a:rPr lang="zh-CN" altLang="en-US" dirty="0"/>
              <a:t>）</a:t>
            </a:r>
          </a:p>
        </p:txBody>
      </p:sp>
      <p:sp>
        <p:nvSpPr>
          <p:cNvPr id="3" name="内容占位符 2"/>
          <p:cNvSpPr>
            <a:spLocks noGrp="1"/>
          </p:cNvSpPr>
          <p:nvPr>
            <p:ph sz="quarter" idx="1"/>
          </p:nvPr>
        </p:nvSpPr>
        <p:spPr>
          <a:xfrm>
            <a:off x="1084521" y="1212032"/>
            <a:ext cx="9824484" cy="4380694"/>
          </a:xfrm>
        </p:spPr>
        <p:txBody>
          <a:bodyPr>
            <a:noAutofit/>
          </a:bodyPr>
          <a:lstStyle/>
          <a:p>
            <a:pPr>
              <a:lnSpc>
                <a:spcPct val="150000"/>
              </a:lnSpc>
              <a:buFont typeface="Wingdings" panose="05000000000000000000" pitchFamily="2" charset="2"/>
              <a:buChar char="Ø"/>
            </a:pPr>
            <a:r>
              <a:rPr lang="zh-CN" altLang="en-US" sz="2400" dirty="0" smtClean="0"/>
              <a:t>第四段：</a:t>
            </a:r>
            <a:r>
              <a:rPr lang="zh-CN" altLang="en-US" sz="2400" dirty="0"/>
              <a:t>集中讨论体裁元素</a:t>
            </a:r>
            <a:r>
              <a:rPr lang="en-US" altLang="zh-CN" sz="2400" dirty="0" smtClean="0"/>
              <a:t>——</a:t>
            </a:r>
            <a:r>
              <a:rPr lang="zh-CN" altLang="en-US" sz="2400" dirty="0" smtClean="0"/>
              <a:t>语调、语气、韵律、节奏和视角</a:t>
            </a:r>
            <a:endParaRPr lang="en-US" altLang="zh-CN" sz="2400" dirty="0" smtClean="0"/>
          </a:p>
          <a:p>
            <a:pPr>
              <a:lnSpc>
                <a:spcPct val="150000"/>
              </a:lnSpc>
            </a:pPr>
            <a:r>
              <a:rPr lang="zh-CN" altLang="en-US" sz="2400" dirty="0" smtClean="0">
                <a:latin typeface="华文楷体" panose="02010600040101010101" pitchFamily="2" charset="-122"/>
                <a:ea typeface="华文楷体" panose="02010600040101010101" pitchFamily="2" charset="-122"/>
              </a:rPr>
              <a:t>文章的语调和语气呈现怎样的特征？适应了怎样的交流目的？和受众之间又是什么关系？</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smtClean="0">
                <a:latin typeface="华文楷体" panose="02010600040101010101" pitchFamily="2" charset="-122"/>
                <a:ea typeface="华文楷体" panose="02010600040101010101" pitchFamily="2" charset="-122"/>
              </a:rPr>
              <a:t>文章的韵律和节奏对于呈现主题有何作用？为什么这样安排选文的韵律和节奏？这样的安排有何文体效果？</a:t>
            </a:r>
            <a:endParaRPr lang="en-US" altLang="zh-CN" sz="2400" dirty="0" smtClean="0">
              <a:latin typeface="华文楷体" panose="02010600040101010101" pitchFamily="2" charset="-122"/>
              <a:ea typeface="华文楷体" panose="02010600040101010101" pitchFamily="2" charset="-122"/>
            </a:endParaRPr>
          </a:p>
          <a:p>
            <a:pPr>
              <a:lnSpc>
                <a:spcPct val="150000"/>
              </a:lnSpc>
            </a:pPr>
            <a:r>
              <a:rPr lang="zh-CN" altLang="en-US" sz="2400" dirty="0">
                <a:latin typeface="华文楷体" panose="02010600040101010101" pitchFamily="2" charset="-122"/>
                <a:ea typeface="华文楷体" panose="02010600040101010101" pitchFamily="2" charset="-122"/>
              </a:rPr>
              <a:t>文章</a:t>
            </a:r>
            <a:r>
              <a:rPr lang="zh-CN" altLang="en-US" sz="2400" dirty="0" smtClean="0">
                <a:latin typeface="华文楷体" panose="02010600040101010101" pitchFamily="2" charset="-122"/>
                <a:ea typeface="华文楷体" panose="02010600040101010101" pitchFamily="2" charset="-122"/>
              </a:rPr>
              <a:t>用的是什么人称？第一人称、第二人称、第三人称在表意效果上有何差别？选用如此的人称和交流目的及受众对象之间是什么关系？</a:t>
            </a:r>
            <a:endParaRPr lang="en-US" altLang="zh-CN" sz="2400" dirty="0">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1886517716"/>
      </p:ext>
    </p:extLst>
  </p:cSld>
  <p:clrMapOvr>
    <a:masterClrMapping/>
  </p:clrMapOvr>
  <p:transition spd="slow">
    <p:push dir="u"/>
  </p:transition>
  <p:timing>
    <p:tnLst>
      <p:par>
        <p:cTn id="1" dur="indefinite" restart="never" nodeType="tmRoot"/>
      </p:par>
    </p:tnLst>
  </p:timing>
</p:sld>
</file>

<file path=ppt/theme/theme1.xml><?xml version="1.0" encoding="utf-8"?>
<a:theme xmlns:a="http://schemas.openxmlformats.org/drawingml/2006/main" name="库">
  <a:themeElements>
    <a:clrScheme name="库">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库">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库">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170</TotalTime>
  <Words>4019</Words>
  <Application>Microsoft Macintosh PowerPoint</Application>
  <PresentationFormat>宽屏</PresentationFormat>
  <Paragraphs>134</Paragraphs>
  <Slides>38</Slides>
  <Notes>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38</vt:i4>
      </vt:variant>
    </vt:vector>
  </HeadingPairs>
  <TitlesOfParts>
    <vt:vector size="53" baseType="lpstr">
      <vt:lpstr>Arial Unicode MS</vt:lpstr>
      <vt:lpstr>DengXian</vt:lpstr>
      <vt:lpstr>Gill Sans MT</vt:lpstr>
      <vt:lpstr>PingFang SC Regular</vt:lpstr>
      <vt:lpstr>SimHei</vt:lpstr>
      <vt:lpstr>SimSun</vt:lpstr>
      <vt:lpstr>STKaiti</vt:lpstr>
      <vt:lpstr>STXingkai</vt:lpstr>
      <vt:lpstr>Times New Roman</vt:lpstr>
      <vt:lpstr>Wingdings</vt:lpstr>
      <vt:lpstr>等线</vt:lpstr>
      <vt:lpstr>等线 Light</vt:lpstr>
      <vt:lpstr>华文楷体</vt:lpstr>
      <vt:lpstr>Arial</vt:lpstr>
      <vt:lpstr>库</vt:lpstr>
      <vt:lpstr>风味人间4·谷物星球</vt:lpstr>
      <vt:lpstr>标准A：理解与诠释 </vt:lpstr>
      <vt:lpstr>标准B：分析与评价 </vt:lpstr>
      <vt:lpstr>标准C：重点和组织 </vt:lpstr>
      <vt:lpstr>标准D：语言 </vt:lpstr>
      <vt:lpstr>结构</vt:lpstr>
      <vt:lpstr>文本分析的参考结构（SL）</vt:lpstr>
      <vt:lpstr>文本分析的参考结构（SL）</vt:lpstr>
      <vt:lpstr>文本分析的参考结构（SL）</vt:lpstr>
      <vt:lpstr>文本分析的参考结构（SL）</vt:lpstr>
      <vt:lpstr>文本分析的参考结构（SL）</vt:lpstr>
      <vt:lpstr>文本结构总结</vt:lpstr>
      <vt:lpstr>与花缠绵文本分析开头优秀范例</vt:lpstr>
      <vt:lpstr>与花缠绵文本分析结尾优秀范例</vt:lpstr>
      <vt:lpstr>与花缠绵文本分析结尾优秀范例</vt:lpstr>
      <vt:lpstr>理解与分析</vt:lpstr>
      <vt:lpstr>《风味人间》系列的定位</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文本分析的基本模块</vt:lpstr>
      <vt:lpstr>文本分析的基本模块</vt:lpstr>
      <vt:lpstr>文本分析的基本模块</vt:lpstr>
      <vt:lpstr>文本分析的基本模块</vt:lpstr>
      <vt:lpstr>文本结构总结</vt:lpstr>
    </vt:vector>
  </TitlesOfParts>
  <Company/>
  <LinksUpToDate>false</LinksUpToDate>
  <SharedDoc>false</SharedDoc>
  <HyperlinksChanged>false</HyperlinksChanged>
  <AppVersion>15.0027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风味人间4·谷物星球</dc:title>
  <dc:creator>金 美帆</dc:creator>
  <cp:lastModifiedBy>金 美帆</cp:lastModifiedBy>
  <cp:revision>47</cp:revision>
  <dcterms:created xsi:type="dcterms:W3CDTF">2022-12-27T01:36:54Z</dcterms:created>
  <dcterms:modified xsi:type="dcterms:W3CDTF">2022-12-27T04:27:04Z</dcterms:modified>
</cp:coreProperties>
</file>